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11088406" r:id="rId3"/>
    <p:sldId id="11088367" r:id="rId4"/>
    <p:sldId id="265" r:id="rId5"/>
    <p:sldId id="2007577175" r:id="rId6"/>
    <p:sldId id="2007577176" r:id="rId7"/>
    <p:sldId id="2007577177" r:id="rId8"/>
    <p:sldId id="2007577178" r:id="rId9"/>
    <p:sldId id="2007577179" r:id="rId10"/>
    <p:sldId id="3397" r:id="rId11"/>
    <p:sldId id="11088384" r:id="rId12"/>
    <p:sldId id="11088386" r:id="rId13"/>
    <p:sldId id="11088388" r:id="rId14"/>
    <p:sldId id="11088389" r:id="rId15"/>
    <p:sldId id="11088391" r:id="rId16"/>
    <p:sldId id="2007577180" r:id="rId17"/>
    <p:sldId id="11088392" r:id="rId18"/>
    <p:sldId id="1108839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88" autoAdjust="0"/>
    <p:restoredTop sz="94660"/>
  </p:normalViewPr>
  <p:slideViewPr>
    <p:cSldViewPr snapToGrid="0">
      <p:cViewPr varScale="1">
        <p:scale>
          <a:sx n="43" d="100"/>
          <a:sy n="43" d="100"/>
        </p:scale>
        <p:origin x="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23A8E-9211-40BA-B1A9-63D66DC1D0E9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2214E-BD15-4849-A987-F8B4B5CF1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26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B48B0-E1A9-46D7-98CD-B93F4257C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8CB7BF-08A3-40EF-8123-0FDFF4F157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30032-F1DE-424A-86B9-1028DD861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FDEF-0C01-411C-9391-036C10ED413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7210A-142D-45DD-B25A-ACC0FC194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857BB-7074-4B9A-BC7F-D980B2128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26FE-4769-4546-B5B5-FDFAF513B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7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F3734-46D0-448B-9096-784EF4E39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924C7-9FDF-4D7C-B28C-E5F91D61B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060FD-9E06-4792-90A2-547F60304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FDEF-0C01-411C-9391-036C10ED413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320A1-A1A4-44CD-B9A5-FB4E74F5A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DB415-FBA8-4F09-8074-7524190B9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26FE-4769-4546-B5B5-FDFAF513B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3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2AF67-E4F1-44F3-BB51-D4E1E9C2BF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EA757F-6916-4023-A3C8-AFFD4DEFBD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8AFAC-E4A4-4365-868A-D7F5F4AD2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FDEF-0C01-411C-9391-036C10ED413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05806-3881-45BD-BA1E-7ED995045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E9DA6-A1B1-43F1-92AB-D38202C6D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26FE-4769-4546-B5B5-FDFAF513B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35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715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74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40378-BDF6-4E8C-9C26-E8027FC60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F2109-58F0-4960-90A8-0697420CF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BE251-CDE5-4DCE-8854-6AABB9EB6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FDEF-0C01-411C-9391-036C10ED413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83378-542B-47D0-9850-9BF53F01B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7682E-D521-4422-9511-EA9683AB6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26FE-4769-4546-B5B5-FDFAF513B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13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5DA1-FC9D-48C8-BC56-DE1B6C8FB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DC5E8-4293-49F8-B7EF-68AF0D323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F09D4-2E2D-4DAA-83E5-0C9D15C07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FDEF-0C01-411C-9391-036C10ED413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C9F92-A6FD-4EFA-B1D2-7745D7B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69463-2FF6-40D9-9819-C50AD59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26FE-4769-4546-B5B5-FDFAF513B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2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AEFEC-6440-4720-A367-06CF7DCAF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85D5C-958B-4F2E-BC60-01B3B72B7A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202B2-C233-4330-8F02-4C9A51294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4C47A6-DF3F-499E-B27C-DAD1A5BDC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FDEF-0C01-411C-9391-036C10ED413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E5F5F4-6EBC-4229-8AA1-A779AF2DD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1DC3B7-E1E9-4A1F-AD70-2E3FA2D16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26FE-4769-4546-B5B5-FDFAF513B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44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C888D-DCAE-4780-9973-313AA7962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ED081-3469-45CB-BE84-477DAFD19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CC6E03-0657-4C6E-9931-E77770E212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FDCC84-6965-493E-A24A-96CA10ED7A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5B2A4C-70C1-4CAA-8C8E-90A2CBC778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E0515C-74F6-4766-8CF6-17ED670A5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FDEF-0C01-411C-9391-036C10ED413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334676-A499-4134-9914-FB53D19CE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DB0440-41F5-44A0-92B2-36CCBB579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26FE-4769-4546-B5B5-FDFAF513B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41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FCD48-4E33-45D7-9584-73FD1435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3537DA-902B-40EA-999B-E9AA1AFC5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FDEF-0C01-411C-9391-036C10ED413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D15A72-88FB-48F5-96E2-4D04DEB69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20710-92A1-4F32-969D-8B6443B10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26FE-4769-4546-B5B5-FDFAF513B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8371FB-00AE-4EB1-9DE7-2B2291C9F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FDEF-0C01-411C-9391-036C10ED413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B1169D-D1E2-471C-8ACB-9475F9AC8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51ABC-109C-4A0F-A04E-A19E17D5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26FE-4769-4546-B5B5-FDFAF513B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18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2FE52-9EE1-4295-A9BB-242802360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F7BE3-8DA3-42B7-B415-48802C0B9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10E4FA-40E7-41C9-AD1E-54D560F46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85B66-A046-4058-8E31-125943F6D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FDEF-0C01-411C-9391-036C10ED413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04865-7BAD-44CA-9378-715C889D8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B4554-2D66-4572-AB46-62547EDE0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26FE-4769-4546-B5B5-FDFAF513B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24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DA33F-552F-4581-A7B5-7B91D0E7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30DAEF-3E2A-4071-84EC-A47741C5D4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A1DB2-B20A-4495-BA51-E9E405B0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D48111-C8AC-4623-843E-4F7793C77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FDEF-0C01-411C-9391-036C10ED413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174171-8B52-469C-9D22-F77212AD2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CA076-111E-4441-B3C0-7B71C3C5D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D26FE-4769-4546-B5B5-FDFAF513B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23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AE9E6E-43E1-480B-B372-B3A50445F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7A040-507C-449B-93DD-51D9BB7B4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0D6F9-77FB-47CC-AAA0-64BE143CD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7FDEF-0C01-411C-9391-036C10ED413D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49FFE-06A0-493C-B2CD-DE0F884C66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2724D-48FF-4493-8E8E-89608E29B8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D26FE-4769-4546-B5B5-FDFAF513B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7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3.gif"/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12" Type="http://schemas.openxmlformats.org/officeDocument/2006/relationships/image" Target="../media/image1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11" Type="http://schemas.openxmlformats.org/officeDocument/2006/relationships/image" Target="../media/image11.gif"/><Relationship Id="rId5" Type="http://schemas.openxmlformats.org/officeDocument/2006/relationships/image" Target="../media/image9.png"/><Relationship Id="rId15" Type="http://schemas.openxmlformats.org/officeDocument/2006/relationships/slide" Target="slide11.xml"/><Relationship Id="rId10" Type="http://schemas.openxmlformats.org/officeDocument/2006/relationships/slide" Target="slide9.xml"/><Relationship Id="rId4" Type="http://schemas.openxmlformats.org/officeDocument/2006/relationships/image" Target="../media/image2.png"/><Relationship Id="rId9" Type="http://schemas.openxmlformats.org/officeDocument/2006/relationships/slide" Target="slide8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slide" Target="slide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02F6A3-6640-4F17-896E-B1F1F46DC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EB8465-77E1-4546-B29C-4DB6F6052813}"/>
              </a:ext>
            </a:extLst>
          </p:cNvPr>
          <p:cNvSpPr/>
          <p:nvPr/>
        </p:nvSpPr>
        <p:spPr>
          <a:xfrm>
            <a:off x="840658" y="958645"/>
            <a:ext cx="10751574" cy="477847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5BD2C-9569-49AC-BF07-84331B6E5FFE}"/>
              </a:ext>
            </a:extLst>
          </p:cNvPr>
          <p:cNvSpPr txBox="1"/>
          <p:nvPr/>
        </p:nvSpPr>
        <p:spPr>
          <a:xfrm>
            <a:off x="4092331" y="310230"/>
            <a:ext cx="4488728" cy="1296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AA5DCE-EE19-4867-921B-C17EFE609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6" y="492841"/>
            <a:ext cx="1256072" cy="1256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3F525B-C31F-4407-B6CF-D93D28B5A2F8}"/>
              </a:ext>
            </a:extLst>
          </p:cNvPr>
          <p:cNvSpPr txBox="1"/>
          <p:nvPr/>
        </p:nvSpPr>
        <p:spPr>
          <a:xfrm>
            <a:off x="945674" y="1787596"/>
            <a:ext cx="10782043" cy="3265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TIẾNG VIỆT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kumimoji="0" lang="vi-VN" altLang="en-US" sz="4800" i="0" u="none" strike="noStrike" kern="1200" normalizeH="0" baseline="0" noProof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VÀ NGHE </a:t>
            </a:r>
            <a:endParaRPr kumimoji="0" lang="en-US" altLang="en-US" sz="4800" i="0" u="none" strike="noStrike" kern="1200" normalizeH="0" baseline="0" noProof="0">
              <a:solidFill>
                <a:srgbClr val="FF000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17: </a:t>
            </a:r>
            <a:r>
              <a:rPr lang="vi-VN" sz="4800" noProof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Kể chuyện “</a:t>
            </a:r>
            <a:r>
              <a:rPr lang="en-US" sz="4800" noProof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Lớp học viết thư</a:t>
            </a:r>
            <a:r>
              <a:rPr lang="vi-VN" sz="4800" noProof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”</a:t>
            </a:r>
            <a:r>
              <a:rPr lang="en-US" sz="4800" noProof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  <a:endParaRPr kumimoji="0" lang="en-US" sz="4800" i="0" u="none" strike="noStrike" kern="1200" normalizeH="0" baseline="0" noProof="0" dirty="0">
              <a:solidFill>
                <a:srgbClr val="FF000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871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92">
            <a:extLst>
              <a:ext uri="{FF2B5EF4-FFF2-40B4-BE49-F238E27FC236}">
                <a16:creationId xmlns:a16="http://schemas.microsoft.com/office/drawing/2014/main" id="{A6503B67-F095-4026-88C4-592A7CB342D3}"/>
              </a:ext>
            </a:extLst>
          </p:cNvPr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等腰三角形 93">
            <a:extLst>
              <a:ext uri="{FF2B5EF4-FFF2-40B4-BE49-F238E27FC236}">
                <a16:creationId xmlns:a16="http://schemas.microsoft.com/office/drawing/2014/main" id="{6C861574-180C-424D-8EDA-5DDF0CA5E710}"/>
              </a:ext>
            </a:extLst>
          </p:cNvPr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等腰三角形 94">
            <a:extLst>
              <a:ext uri="{FF2B5EF4-FFF2-40B4-BE49-F238E27FC236}">
                <a16:creationId xmlns:a16="http://schemas.microsoft.com/office/drawing/2014/main" id="{8C63834B-D39B-4996-8229-F4E4D0197918}"/>
              </a:ext>
            </a:extLst>
          </p:cNvPr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PA_文本框 7">
            <a:extLst>
              <a:ext uri="{FF2B5EF4-FFF2-40B4-BE49-F238E27FC236}">
                <a16:creationId xmlns:a16="http://schemas.microsoft.com/office/drawing/2014/main" id="{746C16E1-F205-4F3E-A6E0-A813ACA6EEDC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67754" y="127439"/>
            <a:ext cx="3856505" cy="430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lại từng đoạn theo tranh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F2C7A-8B06-4A5A-8F97-D236176CD3D4}"/>
              </a:ext>
            </a:extLst>
          </p:cNvPr>
          <p:cNvSpPr txBox="1"/>
          <p:nvPr/>
        </p:nvSpPr>
        <p:spPr>
          <a:xfrm>
            <a:off x="3158028" y="490039"/>
            <a:ext cx="587594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thư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DF237A-D88D-481D-9A6F-474664A05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261" y="1229793"/>
            <a:ext cx="11164186" cy="23629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C9E96-DA08-4EAB-A2AE-FCC45D5A3FA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260" y="3775110"/>
            <a:ext cx="11164187" cy="276324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49" r="53818"/>
          <a:stretch>
            <a:fillRect/>
          </a:stretch>
        </p:blipFill>
        <p:spPr>
          <a:xfrm>
            <a:off x="336550" y="1448435"/>
            <a:ext cx="5157470" cy="3608705"/>
          </a:xfrm>
          <a:prstGeom prst="roundRect">
            <a:avLst>
              <a:gd name="adj" fmla="val 13442"/>
            </a:avLst>
          </a:prstGeom>
        </p:spPr>
      </p:pic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1298469" y="-58944"/>
            <a:ext cx="9594898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8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Lớp</a:t>
            </a:r>
            <a:r>
              <a:rPr lang="en-US" sz="48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học</a:t>
            </a:r>
            <a:r>
              <a:rPr lang="en-US" sz="48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viết</a:t>
            </a:r>
            <a:r>
              <a:rPr lang="en-US" sz="48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thư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14"/>
          <p:cNvSpPr txBox="1">
            <a:spLocks noChangeArrowheads="1"/>
          </p:cNvSpPr>
          <p:nvPr/>
        </p:nvSpPr>
        <p:spPr bwMode="auto">
          <a:xfrm>
            <a:off x="5708650" y="1448435"/>
            <a:ext cx="6193790" cy="452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vi-VN" alt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  Một ngày đẹ</a:t>
            </a:r>
            <a:r>
              <a:rPr 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p</a:t>
            </a:r>
            <a:r>
              <a:rPr lang="vi-VN" alt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trời, Sẻ mời các con vật muốn tậ</a:t>
            </a:r>
            <a:r>
              <a:rPr 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p</a:t>
            </a:r>
            <a:r>
              <a:rPr lang="vi-VN" alt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viết thư qua học lớ</a:t>
            </a:r>
            <a:r>
              <a:rPr 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p</a:t>
            </a:r>
            <a:r>
              <a:rPr lang="vi-VN" alt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thầy Sẻ. Mỗi con vật được </a:t>
            </a:r>
            <a:r>
              <a:rPr 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p</a:t>
            </a:r>
            <a:r>
              <a:rPr lang="vi-VN" alt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hát một cái bút và một miếng vỏ cây sồi. Thầy Sẻ nói: “Nào ta bắt đầu”. Học trò nắm chặt bút và chăm chú lắng nghe.</a:t>
            </a:r>
            <a:endParaRPr kumimoji="0" lang="vi-VN" alt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49" r="53818"/>
          <a:stretch>
            <a:fillRect/>
          </a:stretch>
        </p:blipFill>
        <p:spPr>
          <a:xfrm>
            <a:off x="336550" y="1448435"/>
            <a:ext cx="5157470" cy="3608705"/>
          </a:xfrm>
          <a:prstGeom prst="roundRect">
            <a:avLst>
              <a:gd name="adj" fmla="val 13442"/>
            </a:avLst>
          </a:prstGeom>
        </p:spPr>
      </p:pic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1298469" y="-14700"/>
            <a:ext cx="95948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4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Lớp</a:t>
            </a:r>
            <a:r>
              <a:rPr lang="en-US" sz="44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học</a:t>
            </a:r>
            <a:r>
              <a:rPr lang="en-US" sz="44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viết</a:t>
            </a:r>
            <a:r>
              <a:rPr lang="en-US" sz="44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thư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14"/>
          <p:cNvSpPr txBox="1">
            <a:spLocks noChangeArrowheads="1"/>
          </p:cNvSpPr>
          <p:nvPr/>
        </p:nvSpPr>
        <p:spPr bwMode="auto">
          <a:xfrm>
            <a:off x="5666740" y="844550"/>
            <a:ext cx="6193790" cy="581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kumimoji="0" lang="vi-VN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- Các bạn nhớ, khi bắt đầu viết thư, cho bạn bè chẳng hạn, thì </a:t>
            </a:r>
            <a:r>
              <a:rPr lang="en-US" sz="31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p</a:t>
            </a:r>
            <a:r>
              <a:rPr kumimoji="0" lang="vi-VN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hải có </a:t>
            </a:r>
            <a:r>
              <a:rPr kumimoji="0" lang="vi-VN" sz="31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Cậu thân mến!</a:t>
            </a:r>
            <a:r>
              <a:rPr kumimoji="0" lang="vi-VN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- Sẻ bắt đầu. Tất cả các con vật tỉ mẩn viết </a:t>
            </a:r>
            <a:r>
              <a:rPr kumimoji="0" lang="vi-VN" sz="31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Cậu thân mến!</a:t>
            </a:r>
          </a:p>
          <a:p>
            <a:pPr algn="just" eaLnBrk="1" hangingPunct="1"/>
            <a:r>
              <a:rPr kumimoji="0" lang="vi-VN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- Rồi hỏi thăm, ví dụ như </a:t>
            </a:r>
            <a:r>
              <a:rPr kumimoji="0" lang="vi-VN" sz="31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Cậu khỏe chứ?</a:t>
            </a:r>
            <a:r>
              <a:rPr kumimoji="0" lang="vi-VN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- Sẻ ngẫm nghĩ rồi nói. Các con vật lại cắm cúi viết. Sẻ hài lòng: - Hãy viết bắt cứ điều gì các bạn muốn, rồi để tên các bạn ở cuối thư nhé! - Các con vật sốt sắng gật gù, cố gắng khắc ghi từng lời.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1298469" y="48"/>
            <a:ext cx="95948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4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Lớp</a:t>
            </a:r>
            <a:r>
              <a:rPr lang="en-US" sz="44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học</a:t>
            </a:r>
            <a:r>
              <a:rPr lang="en-US" sz="44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viết</a:t>
            </a:r>
            <a:r>
              <a:rPr lang="en-US" sz="44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thư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14"/>
          <p:cNvSpPr txBox="1">
            <a:spLocks noChangeArrowheads="1"/>
          </p:cNvSpPr>
          <p:nvPr/>
        </p:nvSpPr>
        <p:spPr bwMode="auto">
          <a:xfrm>
            <a:off x="5708650" y="1448435"/>
            <a:ext cx="6193790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vi-VN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  Sau đó, Sẻ hướng dẫn các con vật cách nhờ gió gửi thư. Các con vật cảm ơn sẻ và trở về nhà.</a:t>
            </a:r>
            <a:endParaRPr kumimoji="0" lang="vi-VN" sz="3600" b="1" i="0" u="none" strike="noStrike" kern="1200" cap="none" spc="0" normalizeH="0" baseline="0" noProof="0" dirty="0" err="1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3977"/>
          <a:stretch>
            <a:fillRect/>
          </a:stretch>
        </p:blipFill>
        <p:spPr>
          <a:xfrm>
            <a:off x="635" y="1448435"/>
            <a:ext cx="5708015" cy="4270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1298469" y="48"/>
            <a:ext cx="95948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4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Lớp</a:t>
            </a:r>
            <a:r>
              <a:rPr lang="en-US" sz="44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học</a:t>
            </a:r>
            <a:r>
              <a:rPr lang="en-US" sz="44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viết</a:t>
            </a:r>
            <a:r>
              <a:rPr lang="en-US" sz="44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thư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14"/>
          <p:cNvSpPr txBox="1">
            <a:spLocks noChangeArrowheads="1"/>
          </p:cNvSpPr>
          <p:nvPr/>
        </p:nvSpPr>
        <p:spPr bwMode="auto">
          <a:xfrm>
            <a:off x="5708650" y="1448435"/>
            <a:ext cx="6193790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vi-VN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  Sẻ vừa về tớ nhà thì các lá thư mà học trò gửi tới cho mình được gió chuyển đến. Sẻ cảm động lắm.</a:t>
            </a:r>
            <a:endParaRPr kumimoji="0" lang="vi-VN" sz="3600" b="1" i="0" u="none" strike="noStrike" kern="1200" cap="none" spc="0" normalizeH="0" baseline="0" noProof="0" dirty="0" err="1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  <p:pic>
        <p:nvPicPr>
          <p:cNvPr id="5" name="Content Placeholder 4" descr="A picture containing text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228" r="1575"/>
          <a:stretch>
            <a:fillRect/>
          </a:stretch>
        </p:blipFill>
        <p:spPr>
          <a:xfrm>
            <a:off x="370840" y="1321435"/>
            <a:ext cx="5042535" cy="432435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1298551" y="-73740"/>
            <a:ext cx="95948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4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Lớp</a:t>
            </a:r>
            <a:r>
              <a:rPr lang="en-US" sz="44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học</a:t>
            </a:r>
            <a:r>
              <a:rPr lang="en-US" sz="44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viết</a:t>
            </a:r>
            <a:r>
              <a:rPr lang="en-US" sz="44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thư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14"/>
          <p:cNvSpPr txBox="1">
            <a:spLocks noChangeArrowheads="1"/>
          </p:cNvSpPr>
          <p:nvPr/>
        </p:nvSpPr>
        <p:spPr bwMode="auto">
          <a:xfrm>
            <a:off x="5729605" y="1448435"/>
            <a:ext cx="6193790" cy="341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vi-VN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  Sẻ lậ</a:t>
            </a:r>
            <a:r>
              <a:rPr 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p</a:t>
            </a:r>
            <a:r>
              <a:rPr lang="vi-VN" alt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tức gửi lại thư cho từng trò, trên đó viết những chữ to tướng:</a:t>
            </a:r>
          </a:p>
          <a:p>
            <a:pPr algn="just" eaLnBrk="1" hangingPunct="1"/>
            <a:r>
              <a:rPr kumimoji="0" lang="vi-VN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“Các trò thân mến</a:t>
            </a:r>
          </a:p>
          <a:p>
            <a:pPr algn="just" eaLnBrk="1" hangingPunct="1"/>
            <a:r>
              <a:rPr kumimoji="0" lang="vi-VN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 Cảm ơn các trò rất nhiều</a:t>
            </a:r>
          </a:p>
          <a:p>
            <a:pPr algn="just" eaLnBrk="1" hangingPunct="1"/>
            <a:r>
              <a:rPr kumimoji="0" lang="vi-VN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                           Thầy giáo </a:t>
            </a:r>
            <a:r>
              <a:rPr lang="vi-VN" sz="3600" b="1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Sẻ”</a:t>
            </a:r>
            <a:r>
              <a:rPr kumimoji="0" lang="vi-VN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  </a:t>
            </a:r>
          </a:p>
        </p:txBody>
      </p:sp>
      <p:pic>
        <p:nvPicPr>
          <p:cNvPr id="6" name="Content Placeholder 5" descr="Diagram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8785" y="1448435"/>
            <a:ext cx="5100320" cy="452882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436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4"/>
          <p:cNvSpPr txBox="1">
            <a:spLocks noChangeArrowheads="1"/>
          </p:cNvSpPr>
          <p:nvPr/>
        </p:nvSpPr>
        <p:spPr bwMode="auto">
          <a:xfrm>
            <a:off x="1566039" y="895193"/>
            <a:ext cx="959489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altLang="en-US" sz="48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Qua câu chuyện “</a:t>
            </a:r>
            <a:r>
              <a:rPr lang="en-US" sz="48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Lớp</a:t>
            </a:r>
            <a:r>
              <a:rPr lang="en-US" sz="48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học</a:t>
            </a:r>
            <a:r>
              <a:rPr lang="en-US" sz="48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viết</a:t>
            </a:r>
            <a:r>
              <a:rPr lang="en-US" sz="48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thư</a:t>
            </a:r>
            <a:r>
              <a:rPr lang="vi-VN" altLang="en-US" sz="48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”, các em rút ra được điều gì?</a:t>
            </a:r>
            <a:endParaRPr kumimoji="0" lang="vi-VN" altLang="en-US" sz="4800" b="1" i="0" u="none" strike="noStrike" kern="1200" cap="none" spc="0" normalizeH="0" baseline="0" noProof="0" dirty="0" err="1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986626" y="3429000"/>
            <a:ext cx="10753725" cy="230695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kumimoji="0" 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  Thầy giáo Sẻ là người rất tâm huyết và nhiệt tình. Vì thế, các học trò của thầy rất yêu quý thầy.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bldLvl="0" animBg="1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欢快卡通背景音乐伴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4800" y="-98742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646FB9-23FE-4622-B1F3-10B9365CB1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31">
            <a:extLst>
              <a:ext uri="{FF2B5EF4-FFF2-40B4-BE49-F238E27FC236}">
                <a16:creationId xmlns:a16="http://schemas.microsoft.com/office/drawing/2014/main" id="{C3CC5E4A-E4A5-4113-9864-C5E51BFD24C6}"/>
              </a:ext>
            </a:extLst>
          </p:cNvPr>
          <p:cNvSpPr txBox="1"/>
          <p:nvPr/>
        </p:nvSpPr>
        <p:spPr>
          <a:xfrm>
            <a:off x="1908790" y="1537099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5333" b="1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5333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giỏi</a:t>
            </a:r>
            <a:endParaRPr lang="zh-CN" altLang="en-US" sz="5333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67"/>
            <a:ext cx="12192000" cy="6767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7900" y="1031240"/>
            <a:ext cx="8923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29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9016" y="1704752"/>
            <a:ext cx="2232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8198" y="2363602"/>
            <a:ext cx="892318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Nói và nghe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lang="vi-VN" sz="3200" b="1" dirty="0" err="1">
                <a:solidFill>
                  <a:srgbClr val="FFFF00"/>
                </a:solidFill>
                <a:effectLst/>
                <a:latin typeface="HP001 5 hàng" panose="020B0603050302020204" charset="0"/>
                <a:ea typeface="Times New Roman" panose="02020603050405020304" pitchFamily="18" charset="0"/>
              </a:rPr>
              <a:t>Kể </a:t>
            </a:r>
            <a:r>
              <a:rPr lang="vi-VN" sz="3200" b="1" err="1">
                <a:solidFill>
                  <a:srgbClr val="FFFF00"/>
                </a:solidFill>
                <a:effectLst/>
                <a:latin typeface="HP001 5 hàng" panose="020B0603050302020204" charset="0"/>
                <a:ea typeface="Times New Roman" panose="02020603050405020304" pitchFamily="18" charset="0"/>
              </a:rPr>
              <a:t>chuyện </a:t>
            </a:r>
            <a:r>
              <a:rPr lang="en-US" sz="3200" b="1">
                <a:solidFill>
                  <a:srgbClr val="FFFF00"/>
                </a:solidFill>
                <a:effectLst/>
                <a:latin typeface="HP001 5 hàng" panose="020B0603050302020204" charset="0"/>
                <a:ea typeface="Times New Roman" panose="02020603050405020304" pitchFamily="18" charset="0"/>
                <a:cs typeface="HP001 5 hàng" panose="020B0603050302020204" charset="0"/>
              </a:rPr>
              <a:t>“</a:t>
            </a:r>
            <a:r>
              <a:rPr lang="en-US" sz="32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charset="0"/>
                <a:cs typeface="HP001 5 hàng" panose="020B0603050302020204" charset="0"/>
                <a:sym typeface="+mn-ea"/>
              </a:rPr>
              <a:t>Lớp</a:t>
            </a:r>
            <a:r>
              <a:rPr lang="en-US" sz="32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charset="0"/>
                <a:cs typeface="HP001 5 hàng" panose="020B0603050302020204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charset="0"/>
                <a:cs typeface="HP001 5 hàng" panose="020B0603050302020204" charset="0"/>
                <a:sym typeface="+mn-ea"/>
              </a:rPr>
              <a:t>học</a:t>
            </a:r>
            <a:r>
              <a:rPr lang="en-US" sz="32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charset="0"/>
                <a:cs typeface="HP001 5 hàng" panose="020B0603050302020204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charset="0"/>
                <a:cs typeface="HP001 5 hàng" panose="020B0603050302020204" charset="0"/>
                <a:sym typeface="+mn-ea"/>
              </a:rPr>
              <a:t>viết</a:t>
            </a:r>
            <a:r>
              <a:rPr lang="en-US" sz="32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charset="0"/>
                <a:cs typeface="HP001 5 hàng" panose="020B0603050302020204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charset="0"/>
                <a:cs typeface="HP001 5 hàng" panose="020B0603050302020204" charset="0"/>
                <a:sym typeface="+mn-ea"/>
              </a:rPr>
              <a:t>thư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charset="0"/>
                <a:ea typeface="+mn-ea"/>
                <a:cs typeface="HP001 5 hàng" panose="020B0603050302020204" charset="0"/>
              </a:rPr>
              <a:t>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5 hàng" panose="020B0603050302020204" charset="0"/>
              <a:ea typeface="+mn-ea"/>
              <a:cs typeface="HP001 5 hàng" panose="020B060305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 Lớp học viết thư lớp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977" y="310136"/>
            <a:ext cx="11517923" cy="6275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85336" y="127439"/>
            <a:ext cx="3021340" cy="430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Nghe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kể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chuyện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8028" y="490039"/>
            <a:ext cx="587594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j-lt"/>
              </a:rPr>
              <a:t>thư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61" y="1229793"/>
            <a:ext cx="11164186" cy="23629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260" y="3775110"/>
            <a:ext cx="11164187" cy="27632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BF24B2-BFC2-45D5-A0ED-38DC39709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12" y="-23681"/>
            <a:ext cx="12202423" cy="6905362"/>
          </a:xfrm>
          <a:prstGeom prst="rect">
            <a:avLst/>
          </a:prstGeom>
        </p:spPr>
      </p:pic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857805" y="374857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355722" y="374857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eart 23">
            <a:hlinkClick r:id="rId15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677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DC6DA-8079-4802-B8BE-54AF8B89B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4743" y="637177"/>
            <a:ext cx="10682514" cy="210457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93738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hỏi 1: </a:t>
            </a:r>
            <a:r>
              <a:rPr lang="nl-NL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 giáo sẻ dạy </a:t>
            </a:r>
          </a:p>
          <a:p>
            <a:pPr marL="693738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trò làm gì?</a:t>
            </a:r>
            <a:endParaRPr lang="nl-NL" sz="3600" b="1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974564" y="4066177"/>
            <a:ext cx="9593943" cy="1890111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 án: </a:t>
            </a:r>
            <a:r>
              <a:rPr lang="en-US" sz="40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 giáo sẻ dạy học trò viết thư</a:t>
            </a:r>
            <a:endParaRPr lang="en-US" sz="3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775374-810A-4DC5-8602-13416F4E85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49" r="53818"/>
          <a:stretch>
            <a:fillRect/>
          </a:stretch>
        </p:blipFill>
        <p:spPr>
          <a:xfrm>
            <a:off x="7063767" y="64273"/>
            <a:ext cx="5074624" cy="3549082"/>
          </a:xfrm>
          <a:prstGeom prst="roundRect">
            <a:avLst>
              <a:gd name="adj" fmla="val 13442"/>
            </a:avLst>
          </a:prstGeom>
        </p:spPr>
      </p:pic>
    </p:spTree>
    <p:extLst>
      <p:ext uri="{BB962C8B-B14F-4D97-AF65-F5344CB8AC3E}">
        <p14:creationId xmlns:p14="http://schemas.microsoft.com/office/powerpoint/2010/main" val="2359321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596B2F-5B76-4BD6-9BED-5537D726A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4743" y="696686"/>
            <a:ext cx="10682514" cy="210457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lvl="0">
              <a:defRPr/>
            </a:pPr>
            <a:r>
              <a:rPr lang="en-US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hỏi 2: </a:t>
            </a:r>
            <a:r>
              <a:rPr lang="en-US" sz="3600" b="1" ker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Thầy giáo sẻ </a:t>
            </a:r>
          </a:p>
          <a:p>
            <a:pPr marL="914400" lvl="0">
              <a:defRPr/>
            </a:pPr>
            <a:r>
              <a:rPr lang="en-US" sz="3600" b="1" ker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hướng dẫn học trò làm </a:t>
            </a:r>
          </a:p>
          <a:p>
            <a:pPr marL="914400" lvl="0">
              <a:defRPr/>
            </a:pPr>
            <a:r>
              <a:rPr lang="en-US" sz="3600" b="1" ker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cách nào để gửi thư?</a:t>
            </a:r>
            <a:endParaRPr lang="vi-VN" sz="3600" b="1" kern="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591105" y="3726918"/>
            <a:ext cx="11030624" cy="1890111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 án: </a:t>
            </a:r>
            <a:r>
              <a:rPr lang="en-US" sz="4000" b="1" ker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Thầy giáo sẻ hướng dẫn học trò nhờ gió gửi thư.</a:t>
            </a:r>
            <a:endParaRPr lang="vi-VN" sz="3600" b="1" kern="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6" action="ppaction://hlinksldjump"/>
          </p:cNvPr>
          <p:cNvSpPr/>
          <p:nvPr/>
        </p:nvSpPr>
        <p:spPr>
          <a:xfrm flipH="1">
            <a:off x="8941269" y="5736772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87766B-9102-4C8A-9F5B-184D2DAF18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49" r="53818"/>
          <a:stretch>
            <a:fillRect/>
          </a:stretch>
        </p:blipFill>
        <p:spPr>
          <a:xfrm>
            <a:off x="6533536" y="0"/>
            <a:ext cx="5332400" cy="3429000"/>
          </a:xfrm>
          <a:prstGeom prst="roundRect">
            <a:avLst>
              <a:gd name="adj" fmla="val 13442"/>
            </a:avLst>
          </a:prstGeom>
        </p:spPr>
      </p:pic>
    </p:spTree>
    <p:extLst>
      <p:ext uri="{BB962C8B-B14F-4D97-AF65-F5344CB8AC3E}">
        <p14:creationId xmlns:p14="http://schemas.microsoft.com/office/powerpoint/2010/main" val="4145525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3FE4DD-9890-461E-B956-E2615822A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4743" y="696686"/>
            <a:ext cx="10682514" cy="210457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5663" lvl="0">
              <a:defRPr/>
            </a:pPr>
            <a:r>
              <a:rPr lang="en-US" sz="32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hỏi 3: Thầy giáo sẻ đã </a:t>
            </a:r>
          </a:p>
          <a:p>
            <a:pPr marL="914400" lvl="0">
              <a:defRPr/>
            </a:pPr>
            <a:r>
              <a:rPr lang="en-US" sz="32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được điều gì bất ngờ?</a:t>
            </a:r>
            <a:endParaRPr lang="vi-VN" sz="3200" b="1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369879" y="3826653"/>
            <a:ext cx="11207605" cy="1890111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 án: </a:t>
            </a:r>
            <a:r>
              <a:rPr lang="en-US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Thầy giáo sẻ nhận được lá thư của các học trò.</a:t>
            </a:r>
            <a:endParaRPr lang="vi-VN" sz="32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6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0A8099-A0BB-4476-8416-D26B893F7D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3977"/>
          <a:stretch>
            <a:fillRect/>
          </a:stretch>
        </p:blipFill>
        <p:spPr>
          <a:xfrm>
            <a:off x="6821797" y="0"/>
            <a:ext cx="5370203" cy="3658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8608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E833F4-B580-4331-8960-A8F7896A1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4743" y="696686"/>
            <a:ext cx="10682514" cy="210457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3413" lvl="0">
              <a:defRPr/>
            </a:pPr>
            <a:r>
              <a:rPr lang="en-US" sz="32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hỏi 4: Thầy giáo sẻ đã </a:t>
            </a:r>
          </a:p>
          <a:p>
            <a:pPr marL="633413" lvl="0">
              <a:defRPr/>
            </a:pPr>
            <a:r>
              <a:rPr lang="en-US" sz="32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học trò bằng cách nào?</a:t>
            </a:r>
            <a:endParaRPr lang="vi-VN" sz="3200" b="1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018808" y="3662524"/>
            <a:ext cx="10418449" cy="1890111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 án: </a:t>
            </a:r>
            <a:r>
              <a:rPr lang="en-US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Thầy giáo sẻ gửi lại thư cho từng học trò.</a:t>
            </a:r>
            <a:endParaRPr lang="vi-VN" sz="32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6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9DBEA50-6736-48F3-B8FA-0B1A4E1FCE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28" r="1575"/>
          <a:stretch>
            <a:fillRect/>
          </a:stretch>
        </p:blipFill>
        <p:spPr>
          <a:xfrm>
            <a:off x="7182465" y="-1165"/>
            <a:ext cx="4929501" cy="34956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29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545</Words>
  <Application>Microsoft Office PowerPoint</Application>
  <PresentationFormat>Widescreen</PresentationFormat>
  <Paragraphs>64</Paragraphs>
  <Slides>18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等线</vt:lpstr>
      <vt:lpstr>Arial</vt:lpstr>
      <vt:lpstr>Arial-Rounded</vt:lpstr>
      <vt:lpstr>Calibri</vt:lpstr>
      <vt:lpstr>Calibri Light</vt:lpstr>
      <vt:lpstr>HP001 4 hàng</vt:lpstr>
      <vt:lpstr>HP001 5 hàng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3</cp:revision>
  <dcterms:created xsi:type="dcterms:W3CDTF">2022-03-27T15:21:49Z</dcterms:created>
  <dcterms:modified xsi:type="dcterms:W3CDTF">2022-03-29T02:20:48Z</dcterms:modified>
</cp:coreProperties>
</file>