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68" r:id="rId3"/>
    <p:sldMasterId id="2147483680" r:id="rId4"/>
    <p:sldMasterId id="2147483692" r:id="rId5"/>
    <p:sldMasterId id="2147483704" r:id="rId6"/>
  </p:sldMasterIdLst>
  <p:notesMasterIdLst>
    <p:notesMasterId r:id="rId18"/>
  </p:notesMasterIdLst>
  <p:sldIdLst>
    <p:sldId id="11088465" r:id="rId7"/>
    <p:sldId id="265" r:id="rId8"/>
    <p:sldId id="11088449" r:id="rId9"/>
    <p:sldId id="11088450" r:id="rId10"/>
    <p:sldId id="11088451" r:id="rId11"/>
    <p:sldId id="11088402" r:id="rId12"/>
    <p:sldId id="328" r:id="rId13"/>
    <p:sldId id="11088452" r:id="rId14"/>
    <p:sldId id="11088409" r:id="rId15"/>
    <p:sldId id="11088453" r:id="rId16"/>
    <p:sldId id="11088466"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0262" autoAdjust="0"/>
  </p:normalViewPr>
  <p:slideViewPr>
    <p:cSldViewPr snapToGrid="0">
      <p:cViewPr varScale="1">
        <p:scale>
          <a:sx n="28" d="100"/>
          <a:sy n="28" d="100"/>
        </p:scale>
        <p:origin x="83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2B754-537F-45EE-9ECC-19C0AA0BC674}" type="datetimeFigureOut">
              <a:rPr lang="en-US" smtClean="0"/>
              <a:t>3/20/2022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AEEAC-A112-4021-AAFA-E7E2F8708D8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AEEAC-A112-4021-AAFA-E7E2F8708D81}"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FE081F-4352-4F18-BEDA-C66D1965C30F}" type="datetimeFigureOut">
              <a:rPr lang="zh-CN" altLang="en-US" smtClean="0">
                <a:solidFill>
                  <a:prstClr val="black"/>
                </a:solidFill>
              </a:rPr>
              <a:t>2022/3/20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D3BC5BA0-D55A-4234-B2CB-BADBEAB97F57}"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p:spPr>
        <p:txBody>
          <a:bodyPr/>
          <a:lstStyle/>
          <a:p>
            <a:fld id="{5B7FB242-887E-4FBD-BBF2-BE5F9D1D0288}" type="datetimeFigureOut">
              <a:rPr lang="zh-CN" altLang="en-US" smtClean="0"/>
              <a:t>2022/3/20</a:t>
            </a:fld>
            <a:endParaRPr lang="zh-CN" altLang="en-US"/>
          </a:p>
        </p:txBody>
      </p:sp>
      <p:sp>
        <p:nvSpPr>
          <p:cNvPr id="4" name="页脚占位符 3"/>
          <p:cNvSpPr>
            <a:spLocks noGrp="1"/>
          </p:cNvSpPr>
          <p:nvPr>
            <p:ph type="ftr" sz="quarter" idx="11"/>
          </p:nvPr>
        </p:nvSpPr>
        <p:spPr>
          <a:xfrm>
            <a:off x="4165600" y="6356351"/>
            <a:ext cx="3860800" cy="365125"/>
          </a:xfr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charset="-122"/>
                <a:ea typeface="Microsoft YaHei" panose="020B0503020204020204" charset="-122"/>
                <a:sym typeface="+mn-ea"/>
              </a:rPr>
              <a:t>感谢您下载包图网平台上提供的</a:t>
            </a:r>
            <a:r>
              <a:rPr lang="en-US" altLang="zh-CN" sz="300" dirty="0">
                <a:solidFill>
                  <a:schemeClr val="bg1">
                    <a:alpha val="0"/>
                  </a:schemeClr>
                </a:solidFill>
                <a:latin typeface="Microsoft YaHei" panose="020B0503020204020204" charset="-122"/>
                <a:ea typeface="Microsoft YaHei" panose="020B0503020204020204" charset="-122"/>
                <a:sym typeface="+mn-ea"/>
              </a:rPr>
              <a:t>PPT</a:t>
            </a:r>
            <a:r>
              <a:rPr lang="zh-CN" altLang="en-US" sz="300" dirty="0">
                <a:solidFill>
                  <a:schemeClr val="bg1">
                    <a:alpha val="0"/>
                  </a:schemeClr>
                </a:solidFill>
                <a:latin typeface="Microsoft YaHei" panose="020B0503020204020204" charset="-122"/>
                <a:ea typeface="Microsoft YaHei" panose="020B050302020402020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charset="-122"/>
                <a:ea typeface="Microsoft YaHei" panose="020B050302020402020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p:cNvSpPr txBox="1"/>
          <p:nvPr userDrawn="1"/>
        </p:nvSpPr>
        <p:spPr>
          <a:xfrm>
            <a:off x="10158046" y="-4603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Design by: </a:t>
            </a:r>
            <a:r>
              <a:rPr lang="en-US" altLang="zh-CN" sz="1200" dirty="0" err="1">
                <a:latin typeface="Arial" panose="020B0604020202020204" pitchFamily="34" charset="0"/>
                <a:cs typeface="Arial" panose="020B0604020202020204" pitchFamily="34" charset="0"/>
              </a:rPr>
              <a:t>Hương</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Thảo</a:t>
            </a:r>
            <a:endParaRPr lang="zh-CN" altLang="en-US" sz="1200"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userDrawn="1"/>
        </p:nvSpPr>
        <p:spPr>
          <a:xfrm>
            <a:off x="9265920" y="94734"/>
            <a:ext cx="6096000" cy="261610"/>
          </a:xfrm>
          <a:prstGeom prst="rect">
            <a:avLst/>
          </a:prstGeom>
          <a:noFill/>
        </p:spPr>
        <p:txBody>
          <a:bodyPr wrap="square">
            <a:spAutoFit/>
          </a:bodyPr>
          <a:lstStyle/>
          <a:p>
            <a:r>
              <a:rPr lang="en-US" sz="1100" i="1" dirty="0" err="1">
                <a:solidFill>
                  <a:prstClr val="black"/>
                </a:solidFill>
                <a:sym typeface="+mn-ea"/>
              </a:rPr>
              <a:t>Hương</a:t>
            </a:r>
            <a:r>
              <a:rPr lang="en-US" sz="1100" i="1" dirty="0">
                <a:solidFill>
                  <a:prstClr val="black"/>
                </a:solidFill>
                <a:sym typeface="+mn-ea"/>
              </a:rPr>
              <a:t> </a:t>
            </a:r>
            <a:r>
              <a:rPr lang="en-US" sz="1100" i="1" dirty="0" err="1">
                <a:solidFill>
                  <a:prstClr val="black"/>
                </a:solidFill>
                <a:sym typeface="+mn-ea"/>
              </a:rPr>
              <a:t>Thảo</a:t>
            </a:r>
            <a:r>
              <a:rPr lang="en-US" sz="1100" i="1" dirty="0">
                <a:solidFill>
                  <a:prstClr val="black"/>
                </a:solidFill>
                <a:sym typeface="+mn-ea"/>
              </a:rPr>
              <a:t> - tranthao121004@gmail.com</a:t>
            </a:r>
            <a:endParaRPr lang="zh-CN" altLang="en-US" sz="1100" i="1"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229" y="4064191"/>
            <a:ext cx="2923192" cy="2342943"/>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50749"/>
            <a:ext cx="2601610" cy="3115700"/>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7049" y="5267135"/>
            <a:ext cx="4809553" cy="1653023"/>
          </a:xfrm>
          <a:prstGeom prst="rect">
            <a:avLst/>
          </a:prstGeom>
        </p:spPr>
      </p:pic>
      <p:sp>
        <p:nvSpPr>
          <p:cNvPr id="343" name="文本框 342"/>
          <p:cNvSpPr txBox="1"/>
          <p:nvPr/>
        </p:nvSpPr>
        <p:spPr>
          <a:xfrm>
            <a:off x="2936489" y="104683"/>
            <a:ext cx="6450740" cy="523220"/>
          </a:xfrm>
          <a:prstGeom prst="rect">
            <a:avLst/>
          </a:prstGeom>
          <a:noFill/>
        </p:spPr>
        <p:txBody>
          <a:bodyPr wrap="none" rtlCol="0">
            <a:spAutoFit/>
            <a:scene3d>
              <a:camera prst="orthographicFront"/>
              <a:lightRig rig="threePt" dir="t"/>
            </a:scene3d>
            <a:sp3d contourW="12700"/>
          </a:bodyPr>
          <a:lstStyle/>
          <a:p>
            <a:pPr algn="ctr"/>
            <a:r>
              <a:rPr lang="vi-VN" altLang="zh-CN"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980460" y="506614"/>
            <a:ext cx="6275051" cy="584775"/>
          </a:xfrm>
          <a:prstGeom prst="rect">
            <a:avLst/>
          </a:prstGeom>
          <a:noFill/>
        </p:spPr>
        <p:txBody>
          <a:bodyPr wrap="none" rtlCol="0">
            <a:spAutoFit/>
            <a:scene3d>
              <a:camera prst="orthographicFront"/>
              <a:lightRig rig="threePt" dir="t"/>
            </a:scene3d>
            <a:sp3d contourW="12700"/>
          </a:bodyPr>
          <a:lstStyle/>
          <a:p>
            <a:pPr algn="ctr"/>
            <a:r>
              <a:rPr lang="vi-VN" altLang="zh-CN"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2803100" y="1929105"/>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TIẾNG VIỆT</a:t>
            </a:r>
          </a:p>
        </p:txBody>
      </p:sp>
      <p:sp>
        <p:nvSpPr>
          <p:cNvPr id="2055" name="TextBox 13"/>
          <p:cNvSpPr txBox="1">
            <a:spLocks noChangeArrowheads="1"/>
          </p:cNvSpPr>
          <p:nvPr/>
        </p:nvSpPr>
        <p:spPr bwMode="auto">
          <a:xfrm>
            <a:off x="1622734" y="28780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mn-cs"/>
              </a:rPr>
              <a:t>PHÂN MÔN : LUYỆN TẬP</a:t>
            </a: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TextBox 14"/>
          <p:cNvSpPr txBox="1">
            <a:spLocks noChangeArrowheads="1"/>
          </p:cNvSpPr>
          <p:nvPr/>
        </p:nvSpPr>
        <p:spPr bwMode="auto">
          <a:xfrm>
            <a:off x="1092729" y="3750993"/>
            <a:ext cx="95948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lang="en-US" sz="3600" b="1" dirty="0" err="1">
                <a:solidFill>
                  <a:srgbClr val="7030A0"/>
                </a:solidFill>
                <a:cs typeface="Times New Roman" panose="02020603050405020304" pitchFamily="18" charset="0"/>
                <a:sym typeface="+mn-ea"/>
              </a:rPr>
              <a:t>Ôn</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tập</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giữa</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học</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kì</a:t>
            </a:r>
            <a:r>
              <a:rPr lang="en-US" sz="3600" b="1" dirty="0">
                <a:solidFill>
                  <a:srgbClr val="7030A0"/>
                </a:solidFill>
                <a:cs typeface="Times New Roman" panose="02020603050405020304" pitchFamily="18" charset="0"/>
                <a:sym typeface="+mn-ea"/>
              </a:rPr>
              <a:t> 2 ( </a:t>
            </a:r>
            <a:r>
              <a:rPr lang="en-US" sz="3600" b="1" dirty="0" err="1">
                <a:solidFill>
                  <a:srgbClr val="7030A0"/>
                </a:solidFill>
                <a:cs typeface="Times New Roman" panose="02020603050405020304" pitchFamily="18" charset="0"/>
                <a:sym typeface="+mn-ea"/>
              </a:rPr>
              <a:t>tiết</a:t>
            </a:r>
            <a:r>
              <a:rPr lang="en-US" sz="3600" b="1" dirty="0">
                <a:solidFill>
                  <a:srgbClr val="7030A0"/>
                </a:solidFill>
                <a:cs typeface="Times New Roman" panose="02020603050405020304" pitchFamily="18" charset="0"/>
                <a:sym typeface="+mn-ea"/>
              </a:rPr>
              <a:t> </a:t>
            </a:r>
            <a:r>
              <a:rPr lang="vi-VN" altLang="en-US" sz="3600" b="1" dirty="0">
                <a:solidFill>
                  <a:srgbClr val="7030A0"/>
                </a:solidFill>
                <a:cs typeface="Times New Roman" panose="02020603050405020304" pitchFamily="18" charset="0"/>
                <a:sym typeface="+mn-ea"/>
              </a:rPr>
              <a:t>7 </a:t>
            </a:r>
            <a:r>
              <a:rPr lang="en-US" sz="3600" b="1" dirty="0">
                <a:solidFill>
                  <a:srgbClr val="7030A0"/>
                </a:solidFill>
                <a:cs typeface="Times New Roman" panose="02020603050405020304" pitchFamily="18" charset="0"/>
                <a:sym typeface="+mn-ea"/>
              </a:rPr>
              <a:t>-</a:t>
            </a:r>
            <a:r>
              <a:rPr lang="vi-VN" altLang="en-US" sz="3600" b="1" dirty="0">
                <a:solidFill>
                  <a:srgbClr val="7030A0"/>
                </a:solidFill>
                <a:cs typeface="Times New Roman" panose="02020603050405020304" pitchFamily="18" charset="0"/>
                <a:sym typeface="+mn-ea"/>
              </a:rPr>
              <a:t> 8</a:t>
            </a:r>
            <a:r>
              <a:rPr lang="en-US" sz="3600" b="1" dirty="0">
                <a:solidFill>
                  <a:srgbClr val="7030A0"/>
                </a:solidFill>
                <a:cs typeface="Times New Roman" panose="02020603050405020304" pitchFamily="18" charset="0"/>
                <a:sym typeface="+mn-ea"/>
              </a:rPr>
              <a:t>)</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50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150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50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200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225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p:cNvSpPr/>
          <p:nvPr/>
        </p:nvSpPr>
        <p:spPr>
          <a:xfrm>
            <a:off x="3922485" y="589549"/>
            <a:ext cx="7512652"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hought Bubble: Cloud 6"/>
          <p:cNvSpPr/>
          <p:nvPr/>
        </p:nvSpPr>
        <p:spPr>
          <a:xfrm>
            <a:off x="4521190" y="2850584"/>
            <a:ext cx="7813771" cy="2261035"/>
          </a:xfrm>
          <a:prstGeom prst="cloudCallout">
            <a:avLst>
              <a:gd name="adj1" fmla="val -60612"/>
              <a:gd name="adj2" fmla="val 87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rèn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6" name="文本框 5"/>
          <p:cNvSpPr txBox="1"/>
          <p:nvPr/>
        </p:nvSpPr>
        <p:spPr>
          <a:xfrm>
            <a:off x="3456940" y="2586355"/>
            <a:ext cx="5092065" cy="1340485"/>
          </a:xfrm>
          <a:prstGeom prst="rect">
            <a:avLst/>
          </a:prstGeom>
          <a:noFill/>
        </p:spPr>
        <p:txBody>
          <a:bodyPr wrap="square" rtlCol="0">
            <a:prstTxWarp prst="textArchUp">
              <a:avLst/>
            </a:prstTxWarp>
            <a:spAutoFit/>
          </a:bodyPr>
          <a:lstStyle/>
          <a:p>
            <a:pPr algn="ctr"/>
            <a:r>
              <a:rPr lang="vi-VN" altLang="en-US" sz="6000" b="1" dirty="0">
                <a:solidFill>
                  <a:srgbClr val="401010"/>
                </a:solidFill>
                <a:latin typeface="Times New Roman" panose="02020603050405020304" pitchFamily="18" charset="0"/>
                <a:cs typeface="Times New Roman" panose="02020603050405020304" pitchFamily="18" charset="0"/>
              </a:rPr>
              <a:t>TIẾT HỌC KẾT THÚC</a:t>
            </a:r>
          </a:p>
        </p:txBody>
      </p:sp>
      <p:pic>
        <p:nvPicPr>
          <p:cNvPr id="15" name="欢快卡通背景音乐伴奏">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987425"/>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5"/>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p>
          </p:txBody>
        </p:sp>
      </p:gr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125"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12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29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572116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30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8000" b="1" i="0" u="none" strike="noStrike" kern="1200" cap="none" spc="30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7 + 8</a:t>
              </a:r>
              <a:endParaRPr kumimoji="0" lang="zh-CN" altLang="en-US" sz="8000" b="1" i="0" u="none" strike="noStrike" kern="1200" cap="none" spc="30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148348" y="876844"/>
            <a:ext cx="6559178" cy="3854644"/>
            <a:chOff x="6433809" y="1950733"/>
            <a:chExt cx="4502909" cy="3385457"/>
          </a:xfrm>
        </p:grpSpPr>
        <p:pic>
          <p:nvPicPr>
            <p:cNvPr id="2" name="图片 1"/>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148348" y="876844"/>
            <a:ext cx="6559178" cy="3854644"/>
            <a:chOff x="6433809" y="1950733"/>
            <a:chExt cx="4502909" cy="3385457"/>
          </a:xfrm>
        </p:grpSpPr>
        <p:pic>
          <p:nvPicPr>
            <p:cNvPr id="2" name="图片 1"/>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p:cNvSpPr txBox="1"/>
            <p:nvPr/>
          </p:nvSpPr>
          <p:spPr>
            <a:xfrm>
              <a:off x="6875997" y="3046872"/>
              <a:ext cx="2345385" cy="89203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Nghe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viết</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12" name="TextBox 11"/>
          <p:cNvSpPr txBox="1"/>
          <p:nvPr/>
        </p:nvSpPr>
        <p:spPr>
          <a:xfrm>
            <a:off x="3276600" y="597205"/>
            <a:ext cx="7326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Tư</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ngồi</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375145" y="1855713"/>
            <a:ext cx="9144000" cy="44862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68507" y="287079"/>
            <a:ext cx="105973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10.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1468507" y="120147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 k</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c: con cá                              - k: kinh nghiệm</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g: gà gô                               - gh: ghế gỗ</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ng: ngây ngô                       - ngh: nghỉ ngơi</a:t>
            </a:r>
          </a:p>
        </p:txBody>
      </p:sp>
      <p:sp useBgFill="1">
        <p:nvSpPr>
          <p:cNvPr id="2" name="Rectangle 1"/>
          <p:cNvSpPr/>
          <p:nvPr/>
        </p:nvSpPr>
        <p:spPr>
          <a:xfrm>
            <a:off x="10191964" y="0"/>
            <a:ext cx="1873919" cy="410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862" y="187569"/>
            <a:ext cx="115355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Viết 4-5 câu kể về việc em đã giúp đỡ người khác hoặc em được người khác giúp đỡ.</a:t>
            </a:r>
            <a:endParaRPr kumimoji="0" lang="en-US"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669851" y="1935126"/>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có suy nghĩ gì sau khi giúp đỡ (hoặc được giúp đỡ?)</a:t>
            </a:r>
          </a:p>
        </p:txBody>
      </p:sp>
      <p:sp>
        <p:nvSpPr>
          <p:cNvPr id="5" name="Rectangle 4"/>
          <p:cNvSpPr/>
          <p:nvPr/>
        </p:nvSpPr>
        <p:spPr>
          <a:xfrm>
            <a:off x="669866" y="1934845"/>
            <a:ext cx="11089758"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đường về nhà em bắt gặp hình ảnh của một bà cụ đang ngồi ăn xin ở bên vệ đường.. Trông cụ thật đáng thương, em đoán chắc cụ đã ngoài tám mươi tuổi, gương mặt cụ nhăn nheo và có những vết nám trên khuôn mặt. Em chợt nhớ ra trong cặp mình cho đôi tất chân và một chiếc áo khoác. Em liền đưa cho cụ và nói: “ Cháu còn nhỏ nên cũng không có tiền để giúp cụ, cháu chỉ có đôi tất và chiếc áo khoác đã cụ của cháu, cụ cầm ấy và mặc tạm cho đỡ lạnh nhé cụ”. Em không hiểu ấm tình người là gì nhưng em cảm thấy rất vui.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P spid="6" grpId="1" bldLvl="0" animBg="1"/>
      <p:bldP spid="5" grpId="0" bldLvl="0" animBg="1"/>
      <p:bldP spid="5" grpId="1"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5780b5834bf47cf6c2caf4c943587f544fa74d"/>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Words>
  <Application>Microsoft Office PowerPoint</Application>
  <PresentationFormat>Widescreen</PresentationFormat>
  <Paragraphs>38</Paragraphs>
  <Slides>11</Slides>
  <Notes>8</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11</vt:i4>
      </vt:variant>
    </vt:vector>
  </HeadingPairs>
  <TitlesOfParts>
    <vt:vector size="26" baseType="lpstr">
      <vt:lpstr>等线</vt:lpstr>
      <vt:lpstr>等线 Light</vt:lpstr>
      <vt:lpstr>Microsoft YaHei</vt:lpstr>
      <vt:lpstr>Arial</vt:lpstr>
      <vt:lpstr>Arial Black</vt:lpstr>
      <vt:lpstr>Arial-Rounded</vt:lpstr>
      <vt:lpstr>Calibri</vt:lpstr>
      <vt:lpstr>Calibri Light</vt:lpstr>
      <vt:lpstr>Times New Roman</vt:lpstr>
      <vt:lpstr>2_Office Theme</vt:lpstr>
      <vt:lpstr>包图主题2</vt:lpstr>
      <vt:lpstr>1_Default Design</vt:lpstr>
      <vt:lpstr>千图网拥有20W+精美PPT模板 更多PPT模板下载至：www.58pic.com/office/ppt​​</vt:lpstr>
      <vt:lpstr>1_Office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9</cp:revision>
  <dcterms:created xsi:type="dcterms:W3CDTF">2021-07-04T15:08:00Z</dcterms:created>
  <dcterms:modified xsi:type="dcterms:W3CDTF">2022-03-20T14:14:20Z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C20C678883BD46119AFF074A4AB131C8</vt:lpwstr>
  </property>
  <property fmtid="{D5CDD505-2E9C-101B-9397-08002B2CF9AE}" pid="3" name="KSOProductBuildVer">
    <vt:lpwstr>1033-11.2.0.10463</vt:lpwstr>
  </property>
</Properties>
</file>