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media/image31.jpg" ContentType="image/jpeg"/>
  <Override PartName="/ppt/media/image32.jpg" ContentType="image/jpeg"/>
  <Override PartName="/ppt/media/image33.jpg" ContentType="image/jpeg"/>
  <Override PartName="/ppt/notesSlides/notesSlide7.xml" ContentType="application/vnd.openxmlformats-officedocument.presentationml.notesSlide+xml"/>
  <Override PartName="/ppt/media/image34.jpg" ContentType="image/jpeg"/>
  <Override PartName="/ppt/notesSlides/notesSlide8.xml" ContentType="application/vnd.openxmlformats-officedocument.presentationml.notesSlide+xml"/>
  <Override PartName="/ppt/media/image35.jpg" ContentType="image/jpeg"/>
  <Override PartName="/ppt/notesSlides/notesSlide9.xml" ContentType="application/vnd.openxmlformats-officedocument.presentationml.notesSlide+xml"/>
  <Override PartName="/ppt/tags/tag3.xml" ContentType="application/vnd.openxmlformats-officedocument.presentationml.tags+xml"/>
  <Override PartName="/ppt/notesSlides/notesSlide10.xml" ContentType="application/vnd.openxmlformats-officedocument.presentationml.notesSlide+xml"/>
  <Override PartName="/ppt/media/image40.jpg" ContentType="image/jpeg"/>
  <Override PartName="/ppt/media/image41.jpg" ContentType="image/jpeg"/>
  <Override PartName="/ppt/notesSlides/notesSlide11.xml" ContentType="application/vnd.openxmlformats-officedocument.presentationml.notesSlide+xml"/>
  <Override PartName="/ppt/media/image42.jpg" ContentType="image/jpeg"/>
  <Override PartName="/ppt/media/image44.jpg" ContentType="image/jpeg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media/image45.jpg" ContentType="image/jpeg"/>
  <Override PartName="/ppt/notesSlides/notesSlide14.xml" ContentType="application/vnd.openxmlformats-officedocument.presentationml.notesSlide+xml"/>
  <Override PartName="/ppt/media/image46.jpg" ContentType="image/jpeg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57" r:id="rId2"/>
    <p:sldId id="258" r:id="rId3"/>
    <p:sldId id="2007577085" r:id="rId4"/>
    <p:sldId id="2007577072" r:id="rId5"/>
    <p:sldId id="2007577086" r:id="rId6"/>
    <p:sldId id="2007577075" r:id="rId7"/>
    <p:sldId id="2007577087" r:id="rId8"/>
    <p:sldId id="264" r:id="rId9"/>
    <p:sldId id="2007577088" r:id="rId10"/>
    <p:sldId id="2007577089" r:id="rId11"/>
    <p:sldId id="2007577090" r:id="rId12"/>
    <p:sldId id="2007577091" r:id="rId13"/>
    <p:sldId id="2007577092" r:id="rId14"/>
    <p:sldId id="2007577093" r:id="rId15"/>
    <p:sldId id="2007577094" r:id="rId16"/>
    <p:sldId id="2007577095" r:id="rId17"/>
    <p:sldId id="2007577096" r:id="rId18"/>
    <p:sldId id="432" r:id="rId19"/>
    <p:sldId id="2007577099" r:id="rId20"/>
    <p:sldId id="2007577076" r:id="rId21"/>
    <p:sldId id="2007577100" r:id="rId22"/>
    <p:sldId id="2007577101" r:id="rId23"/>
    <p:sldId id="2007577102" r:id="rId24"/>
    <p:sldId id="2007577078" r:id="rId25"/>
    <p:sldId id="308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5" d="100"/>
          <a:sy n="65" d="100"/>
        </p:scale>
        <p:origin x="85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F6EBBF-74C6-4A63-BB27-74A00C72FDBB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0D8EFA-2C47-471E-AA7D-478B34F5AD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38874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2542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166797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89271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136117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5949371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96063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998763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>
                <a:sym typeface="+mn-ea"/>
              </a:rPr>
              <a:t>Bài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giảng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thiết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kế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bởi</a:t>
            </a:r>
            <a:r>
              <a:rPr lang="en-US" dirty="0">
                <a:sym typeface="+mn-ea"/>
              </a:rPr>
              <a:t>: </a:t>
            </a:r>
            <a:r>
              <a:rPr lang="en-US" dirty="0" err="1">
                <a:sym typeface="+mn-ea"/>
              </a:rPr>
              <a:t>Hương</a:t>
            </a:r>
            <a:r>
              <a:rPr lang="en-US" dirty="0">
                <a:sym typeface="+mn-ea"/>
              </a:rPr>
              <a:t> </a:t>
            </a:r>
            <a:r>
              <a:rPr lang="en-US" dirty="0" err="1">
                <a:sym typeface="+mn-ea"/>
              </a:rPr>
              <a:t>Thảo</a:t>
            </a:r>
            <a:r>
              <a:rPr lang="en-US" dirty="0">
                <a:sym typeface="+mn-ea"/>
              </a:rPr>
              <a:t> - tranthao121004@gmail.com</a:t>
            </a:r>
            <a:endParaRPr lang="zh-CN" alt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E50DC96-BAE7-4D90-BC42-33A0CA1BD31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54518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5D0DACE-38E0-42D2-9336-2B707D34BC6D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微软雅黑" panose="020B0503020204020204" charset="-122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8597117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9174223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741431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65AD207-BB59-4E66-B47E-5301CF7BB29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31541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CB3F27-FE93-4D89-BD8B-455868ABF27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AAB9E9-C275-4E49-9855-6592E932E7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3490B56-8ED1-4FD9-B9C9-39BFAC5D9B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5BD7F5-A785-4F9A-9E75-BA59CC05D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0988A8-D937-49F8-939E-AC097B85FD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144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150EEF-CF9F-4FA3-B4B8-A9DBCA1AFF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A9FA231-1F9E-4907-8A41-347BE66B0C0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0E7DA8-D65A-4F6F-A2F3-A1DC403D3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C717BE-EA2D-48D8-B32C-C9E320A57F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3307E0D-E43F-441D-9A17-408C52AA3E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45174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E59B73B-CDC0-40CC-AEA6-99258AE84F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FA379DF-6556-4E2B-8318-15CDB7AC4D2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9ED267-BBA6-4254-9B04-A225C35C98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49E97-FDE1-4DA9-A7AC-64ACC5BEEC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D970D8-6068-42A3-AFAE-BEEF87A6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681767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7523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77395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1809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Nội dung bà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ếng Việt 2">
            <a:extLst>
              <a:ext uri="{FF2B5EF4-FFF2-40B4-BE49-F238E27FC236}">
                <a16:creationId xmlns:a16="http://schemas.microsoft.com/office/drawing/2014/main" id="{0E378DA4-B0E7-4F30-8358-FD934FF292EF}"/>
              </a:ext>
            </a:extLst>
          </p:cNvPr>
          <p:cNvSpPr txBox="1"/>
          <p:nvPr userDrawn="1"/>
        </p:nvSpPr>
        <p:spPr>
          <a:xfrm>
            <a:off x="144946" y="100842"/>
            <a:ext cx="1705129" cy="379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>
              <a:defRPr sz="1400">
                <a:solidFill>
                  <a:schemeClr val="bg1"/>
                </a:solidFill>
                <a:effectLst>
                  <a:glow rad="101600">
                    <a:srgbClr val="FF2592">
                      <a:alpha val="60000"/>
                    </a:srgbClr>
                  </a:glow>
                  <a:reflection blurRad="6350" stA="55000" endA="300" endPos="45500" dir="5400000" sy="-100000" algn="bl" rotWithShape="0"/>
                </a:effectLst>
                <a:latin typeface="Quicksand Medium" pitchFamily="2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  <a:lvl2pPr marL="342900" defTabSz="685800">
              <a:defRPr sz="1350"/>
            </a:lvl2pPr>
            <a:lvl3pPr marL="685800" defTabSz="685800">
              <a:defRPr sz="1350"/>
            </a:lvl3pPr>
            <a:lvl4pPr marL="1028700" defTabSz="685800">
              <a:defRPr sz="1350"/>
            </a:lvl4pPr>
            <a:lvl5pPr marL="1371600" defTabSz="685800">
              <a:defRPr sz="1350"/>
            </a:lvl5pPr>
            <a:lvl6pPr marL="1714500" defTabSz="685800">
              <a:defRPr sz="1350"/>
            </a:lvl6pPr>
            <a:lvl7pPr marL="2057400" defTabSz="685800">
              <a:defRPr sz="1350"/>
            </a:lvl7pPr>
            <a:lvl8pPr marL="2400300" defTabSz="685800">
              <a:defRPr sz="1350"/>
            </a:lvl8pPr>
            <a:lvl9pPr marL="2743200" defTabSz="685800">
              <a:defRPr sz="1350"/>
            </a:lvl9pPr>
          </a:lstStyle>
          <a:p>
            <a:r>
              <a:rPr lang="en-US" sz="1867">
                <a:effectLst>
                  <a:glow rad="63500">
                    <a:srgbClr val="FF9900"/>
                  </a:glow>
                  <a:reflection blurRad="6350" stA="55000" endA="300" endPos="45500" dir="5400000" sy="-100000" algn="bl" rotWithShape="0"/>
                </a:effectLst>
              </a:rPr>
              <a:t>Tiếng Việt 2</a:t>
            </a:r>
          </a:p>
        </p:txBody>
      </p:sp>
    </p:spTree>
    <p:extLst>
      <p:ext uri="{BB962C8B-B14F-4D97-AF65-F5344CB8AC3E}">
        <p14:creationId xmlns:p14="http://schemas.microsoft.com/office/powerpoint/2010/main" val="41667969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A1B149-CF70-4A5A-B7E8-3E481402F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4F38D-4DD8-4104-921B-92807FA126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28D2F9-B4CB-4D43-9AD9-AD4075B5C4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36C8D2-8420-490F-A645-2522B4B5B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123690-BC1D-4A35-8A76-C4301FF17E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706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698DB-F803-47C2-9AA6-51515325BA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3E04DB-0B77-4C55-8CF8-5463D406B8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7CED0F5-E5AB-4AE0-9BF7-7741A5698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CF7501-511C-43E9-A453-BC5EE6152C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06E1A1-853F-46BC-B37C-B84619976B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810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6369E2-EF40-4DB3-8458-15F87AC16A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7FB18D-9F1A-4922-93EC-A2A445CD752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7B84E5B-3ADF-49E6-865B-8383EBFF09A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268175-72E2-4DA2-BAA7-C0C6F2E8C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09B8D46-59B1-44FE-880E-5E8B629FF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F9E5D19-F21E-4C8F-BDA4-8AF6A5E58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591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87347B-FC47-474F-92F1-2C6B95A74E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032DE3-5F2B-415B-B11C-848C43CEECD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6D00AA9-B132-4061-9E4E-3BAE75DF0CF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6EDBEB9-DEDD-45AE-8767-A769F6AE597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079B2A2-8F35-4255-8A97-1BC3C5DCF51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7FE80D-B73F-4589-BA7C-9BF79A4D51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CEC3589-DC8C-4A53-8384-C67910786F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2626EBD-B7BA-4BA7-8FBE-7ED9B7FDD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2276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533A1E-189E-44CA-BC27-5298B7E795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C46F5CE-4766-41F3-B79D-9BE43CDEFE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2BAAB08-B833-4021-8D0B-DE256A1523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AF26FC-0602-4CDD-B8B5-F94A5BDF79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921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59F7C14-0267-4132-ADE2-C373DDFB63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FC276D-30F3-4C0B-9A5E-2188F8E4B5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6C57E9F-20AE-4FB0-A3E0-0FC4BF41AA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7821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09DDF-8669-4590-96A9-C8165706E0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AA72AB-4054-458A-839B-7237381C9F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A74811-F1BE-4CE5-A3FB-2700CD969F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B512-7E37-470F-A9CD-1090EC4F7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42AB06E-DBFE-4B33-926D-0DE9C4E37E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5E7C62-172C-4FD6-9813-17261AC44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5364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827B0E-9E0B-4B23-9DCC-16A7043E2F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6189C52-A0B6-4630-8C0E-D4E62178F62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A2433B-DE3F-402C-900A-0ECA14103D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C35CB-EF37-4A15-9DB9-C25D05BE9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97DB42-F3DF-4342-B454-E5706DA536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B6152-94BD-4B1C-91A1-5B806462D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78671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A97D4954-1220-442D-A791-7FEDE97AFA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32F4F-BA83-48D5-812C-FDCF84EC39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6D85251-72C8-4C15-964B-F120F83050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5A75F5-DACB-4B1A-BA40-F2D44BA9C2FC}" type="datetimeFigureOut">
              <a:rPr lang="en-US" smtClean="0"/>
              <a:t>3/20/2022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C3AAE8-C704-4E0F-B997-E847D10D314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0A8BB80-7B03-4ED0-A161-EB23B55C96E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D61EC4-5882-4016-BBB2-2241A30AC8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06229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4.jp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5.jpg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5.jpg"/><Relationship Id="rId4" Type="http://schemas.openxmlformats.org/officeDocument/2006/relationships/image" Target="../media/image2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6.jpg"/><Relationship Id="rId4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image" Target="../media/image20.png"/><Relationship Id="rId4" Type="http://schemas.openxmlformats.org/officeDocument/2006/relationships/image" Target="../media/image37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13" Type="http://schemas.openxmlformats.org/officeDocument/2006/relationships/image" Target="../media/image57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12" Type="http://schemas.openxmlformats.org/officeDocument/2006/relationships/image" Target="../media/image5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50.png"/><Relationship Id="rId11" Type="http://schemas.openxmlformats.org/officeDocument/2006/relationships/image" Target="../media/image55.png"/><Relationship Id="rId5" Type="http://schemas.openxmlformats.org/officeDocument/2006/relationships/image" Target="../media/image49.png"/><Relationship Id="rId15" Type="http://schemas.openxmlformats.org/officeDocument/2006/relationships/image" Target="../media/image59.png"/><Relationship Id="rId10" Type="http://schemas.openxmlformats.org/officeDocument/2006/relationships/image" Target="../media/image54.png"/><Relationship Id="rId4" Type="http://schemas.openxmlformats.org/officeDocument/2006/relationships/image" Target="../media/image48.png"/><Relationship Id="rId9" Type="http://schemas.openxmlformats.org/officeDocument/2006/relationships/image" Target="../media/image53.png"/><Relationship Id="rId14" Type="http://schemas.openxmlformats.org/officeDocument/2006/relationships/image" Target="../media/image5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8.png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5" Type="http://schemas.openxmlformats.org/officeDocument/2006/relationships/image" Target="../media/image2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0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2.jpg"/><Relationship Id="rId5" Type="http://schemas.openxmlformats.org/officeDocument/2006/relationships/image" Target="../media/image31.jp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33CEC65-6333-4BB0-8D8F-855F208C59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30561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C43CC50-6F2A-4D07-B18F-B510C64445D8}"/>
              </a:ext>
            </a:extLst>
          </p:cNvPr>
          <p:cNvSpPr txBox="1"/>
          <p:nvPr/>
        </p:nvSpPr>
        <p:spPr>
          <a:xfrm>
            <a:off x="3974345" y="340819"/>
            <a:ext cx="4488729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PHÒNG GD &amp;ĐT LONG BIÊN</a:t>
            </a:r>
          </a:p>
          <a:p>
            <a:pPr algn="ctr"/>
            <a:r>
              <a:rPr lang="en-US" sz="2800" b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TRƯỜNG TIỂU HỌC PHÚC LỢI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FB7556C-B2AB-4A66-A90E-F3DCD8041A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09" y="174522"/>
            <a:ext cx="1433052" cy="1433052"/>
          </a:xfrm>
          <a:prstGeom prst="rect">
            <a:avLst/>
          </a:prstGeom>
        </p:spPr>
      </p:pic>
      <p:pic>
        <p:nvPicPr>
          <p:cNvPr id="7" name="图片 6">
            <a:extLst>
              <a:ext uri="{FF2B5EF4-FFF2-40B4-BE49-F238E27FC236}">
                <a16:creationId xmlns:a16="http://schemas.microsoft.com/office/drawing/2014/main" id="{DD572CCD-A966-4AD9-AA02-A7F9EAE4A02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327944"/>
            <a:ext cx="12192000" cy="1568824"/>
          </a:xfrm>
          <a:prstGeom prst="rect">
            <a:avLst/>
          </a:prstGeom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FB7AC017-3DB6-4728-BD3B-0ABD425E9DF3}"/>
              </a:ext>
            </a:extLst>
          </p:cNvPr>
          <p:cNvGrpSpPr/>
          <p:nvPr/>
        </p:nvGrpSpPr>
        <p:grpSpPr>
          <a:xfrm>
            <a:off x="1513975" y="1500979"/>
            <a:ext cx="9566979" cy="4236143"/>
            <a:chOff x="1233756" y="3227454"/>
            <a:chExt cx="9566979" cy="2941742"/>
          </a:xfrm>
        </p:grpSpPr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18238C2-C9B0-4C2D-B4F4-5061BB86378E}"/>
                </a:ext>
              </a:extLst>
            </p:cNvPr>
            <p:cNvSpPr/>
            <p:nvPr/>
          </p:nvSpPr>
          <p:spPr>
            <a:xfrm>
              <a:off x="1233756" y="3227454"/>
              <a:ext cx="9409470" cy="2799811"/>
            </a:xfrm>
            <a:prstGeom prst="roundRect">
              <a:avLst/>
            </a:prstGeom>
            <a:solidFill>
              <a:srgbClr val="00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628746B3-628D-4552-8D87-78C3C7C18D5F}"/>
                </a:ext>
              </a:extLst>
            </p:cNvPr>
            <p:cNvSpPr/>
            <p:nvPr/>
          </p:nvSpPr>
          <p:spPr>
            <a:xfrm>
              <a:off x="1391265" y="3369385"/>
              <a:ext cx="9409470" cy="2799811"/>
            </a:xfrm>
            <a:prstGeom prst="roundRect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1" name="图片 9">
            <a:extLst>
              <a:ext uri="{FF2B5EF4-FFF2-40B4-BE49-F238E27FC236}">
                <a16:creationId xmlns:a16="http://schemas.microsoft.com/office/drawing/2014/main" id="{8081D498-35FC-4F7E-BA5F-3E474B34D03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313545" y="3983653"/>
            <a:ext cx="3200400" cy="3039035"/>
          </a:xfrm>
          <a:prstGeom prst="rect">
            <a:avLst/>
          </a:prstGeom>
        </p:spPr>
      </p:pic>
      <p:pic>
        <p:nvPicPr>
          <p:cNvPr id="12" name="图片 10">
            <a:extLst>
              <a:ext uri="{FF2B5EF4-FFF2-40B4-BE49-F238E27FC236}">
                <a16:creationId xmlns:a16="http://schemas.microsoft.com/office/drawing/2014/main" id="{C6FEC0FC-140F-4A4B-AE90-110B764DF95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09587" y="3557499"/>
            <a:ext cx="2263295" cy="3827929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0EC90B8-C7CC-456B-9678-9757FD4787DA}"/>
              </a:ext>
            </a:extLst>
          </p:cNvPr>
          <p:cNvSpPr txBox="1"/>
          <p:nvPr/>
        </p:nvSpPr>
        <p:spPr>
          <a:xfrm>
            <a:off x="2611342" y="2036246"/>
            <a:ext cx="7093097" cy="3000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Hoạt động trải nghiệm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 27: Chia sẻ khó khăn </a:t>
            </a:r>
          </a:p>
          <a:p>
            <a:pPr algn="ctr">
              <a:lnSpc>
                <a:spcPct val="150000"/>
              </a:lnSpc>
            </a:pPr>
            <a:r>
              <a:rPr lang="en-US" sz="44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 người khuyết tật</a:t>
            </a:r>
          </a:p>
        </p:txBody>
      </p:sp>
    </p:spTree>
    <p:extLst>
      <p:ext uri="{BB962C8B-B14F-4D97-AF65-F5344CB8AC3E}">
        <p14:creationId xmlns:p14="http://schemas.microsoft.com/office/powerpoint/2010/main" val="24713786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đi lại không bị vấp ngã?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group of people on a street&#10;&#10;Description automatically generated with low confidence">
            <a:extLst>
              <a:ext uri="{FF2B5EF4-FFF2-40B4-BE49-F238E27FC236}">
                <a16:creationId xmlns:a16="http://schemas.microsoft.com/office/drawing/2014/main" id="{B0EE4D3B-D05F-4BB2-A35E-12C1BF8FAD7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905" y="1299990"/>
            <a:ext cx="8025819" cy="5471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984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707886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Cái gì giúp người khiếm thị đọc được sách?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flock, outdoor, nature, crater&#10;&#10;Description automatically generated">
            <a:extLst>
              <a:ext uri="{FF2B5EF4-FFF2-40B4-BE49-F238E27FC236}">
                <a16:creationId xmlns:a16="http://schemas.microsoft.com/office/drawing/2014/main" id="{4A5ADC37-C379-46AF-880F-D39A7DC413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7209" y="1185567"/>
            <a:ext cx="6639499" cy="4876800"/>
          </a:xfrm>
          <a:prstGeom prst="rect">
            <a:avLst/>
          </a:prstGeom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F62BCC72-E62D-495B-AD64-891099FB2019}"/>
              </a:ext>
            </a:extLst>
          </p:cNvPr>
          <p:cNvSpPr/>
          <p:nvPr/>
        </p:nvSpPr>
        <p:spPr>
          <a:xfrm>
            <a:off x="5229338" y="6089459"/>
            <a:ext cx="2115239" cy="692153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/>
              <a:t>Chữ</a:t>
            </a:r>
            <a:r>
              <a:rPr lang="en-US" sz="4000" dirty="0"/>
              <a:t> </a:t>
            </a:r>
            <a:r>
              <a:rPr lang="en-US" sz="4000" dirty="0" err="1"/>
              <a:t>nổi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4619708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693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14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Những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khiếm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thị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chỉ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ngồi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yên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một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chỗ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trợ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sự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giúp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đỡ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của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người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mặc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dù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trong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thế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giới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ánh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sáng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có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sắc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màu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Mắt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kém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,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không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nhìn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được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nhưng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họ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vẫn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sống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và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làm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việc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tích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cực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nhờ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các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giác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quan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 </a:t>
              </a:r>
              <a:r>
                <a:rPr lang="en-US" sz="36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khác</a:t>
              </a:r>
              <a:r>
                <a:rPr lang="en-US" sz="36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</a:rPr>
                <a:t>. </a:t>
              </a:r>
              <a:endParaRPr kumimoji="0" lang="vi-VN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738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2" fill="hold">
                          <p:stCondLst>
                            <p:cond delay="indefinite"/>
                          </p:stCondLst>
                          <p:childTnLst>
                            <p:par>
                              <p:cTn id="23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4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6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7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8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9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2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4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5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36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37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    <p:cBhvr>
                                            <p:cTn id="38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42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7" dur="1000"/>
                                            <p:tgtEl>
                                              <p:spTgt spid="1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8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9" dur="1000" fill="hold"/>
                                            <p:tgtEl>
                                              <p:spTgt spid="1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3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2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15" dur="1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6" presetID="32" presetClass="emph" presetSubtype="0" fill="hold" grpId="1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120000">
                                          <p:cBhvr>
                                            <p:cTn id="17" dur="100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18" dur="200" fill="hold">
                                              <p:stCondLst>
                                                <p:cond delay="2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240000">
                                          <p:cBhvr>
                                            <p:cTn id="19" dur="200" fill="hold">
                                              <p:stCondLst>
                                                <p:cond delay="4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-240000">
                                          <p:cBhvr>
                                            <p:cTn id="20" dur="200" fill="hold">
                                              <p:stCondLst>
                                                <p:cond delay="6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  <p:animRot by="120000">
                                          <p:cBhvr>
                                            <p:cTn id="21" dur="200" fill="hold">
                                              <p:stCondLst>
                                                <p:cond delay="80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3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1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1" dur="100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32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3" dur="100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34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6" dur="50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37" presetID="10" presetClass="entr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39" dur="50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0" presetID="0" presetClass="path" presetSubtype="0" repeatCount="indefinite" accel="50000" decel="5000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    <p:cBhvr>
                                            <p:cTn id="41" dur="5000" fill="hold"/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182" y="-1412"/>
                                        </p:animMotion>
                                      </p:childTnLst>
                                    </p:cTn>
                                  </p:par>
                                  <p:par>
                                    <p:cTn id="42" presetID="0" presetClass="path" presetSubtype="0" repeatCount="indefinite" accel="50000" decel="50000" fill="hold" nodeType="withEffect">
                                      <p:stCondLst>
                                        <p:cond delay="200"/>
                                      </p:stCondLst>
                                      <p:childTnLst>
                                        <p:animMotion origin="layout" path="M -2.70833E-6 -4.81481E-6 L -2.70833E-6 0.00024 C 0.00026 -0.00416 0.00013 -0.00856 0.00052 -0.0125 C 0.00052 -0.01412 0.00104 -0.01527 0.00117 -0.01666 C 0.00144 -0.01851 0.00144 -0.02037 0.0017 -0.02222 C 0.00144 -0.02453 0.00157 -0.02731 0.00117 -0.02916 C 0.00065 -0.03287 -0.00156 -0.0331 -0.00208 -0.03333 C -0.00182 -0.03379 -0.00143 -0.03402 -0.00104 -0.03472 C 0.00052 -0.03865 -0.00013 -0.04236 0.00052 -0.03333 C -0.00039 -0.01759 0.00052 -0.03726 -0.00026 -0.01527 C -0.00078 -0.00347 -2.70833E-6 -0.00254 -2.70833E-6 -4.81481E-6 Z " pathEditMode="relative" rAng="0" ptsTypes="AAAAAAAAAAA">
                                          <p:cBhvr>
                                            <p:cTn id="43" dur="50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  <p:attrName>ppt_y</p:attrName>
                                            </p:attrNameLst>
                                          </p:cBhvr>
                                          <p:rCtr x="-26" y="-1944"/>
                                        </p:animMotion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" grpId="0"/>
          <p:bldP spid="10" grpId="1"/>
        </p:bldLst>
      </p:timing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Chia </a:t>
            </a:r>
            <a:r>
              <a:rPr kumimoji="0" lang="en-US" altLang="zh-CN" sz="44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sẻ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về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người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khuyết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tật</a:t>
            </a:r>
            <a:r>
              <a:rPr kumimoji="0" lang="en-US" altLang="zh-CN" sz="4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kumimoji="0" lang="en-US" altLang="zh-CN" sz="440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khác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71904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C1088A5C-8965-45A4-9CAE-FAF4EBF7C8F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668205" y="258149"/>
            <a:ext cx="1085558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Kể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những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khác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mà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em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biết</a:t>
            </a:r>
            <a:r>
              <a:rPr kumimoji="0" lang="en-US" sz="4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?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754" y="1410435"/>
            <a:ext cx="5300863" cy="380455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6096000" y="1985416"/>
            <a:ext cx="5477102" cy="2300122"/>
          </a:xfrm>
          <a:prstGeom prst="roundRect">
            <a:avLst>
              <a:gd name="adj" fmla="val 31405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>
                <a:solidFill>
                  <a:schemeClr val="tx1"/>
                </a:solidFill>
              </a:rPr>
              <a:t>Người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khuyết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dirty="0" err="1">
                <a:solidFill>
                  <a:schemeClr val="tx1"/>
                </a:solidFill>
              </a:rPr>
              <a:t>tật</a:t>
            </a:r>
            <a:r>
              <a:rPr lang="en-US" sz="4000" dirty="0">
                <a:solidFill>
                  <a:schemeClr val="tx1"/>
                </a:solidFill>
              </a:rPr>
              <a:t> </a:t>
            </a:r>
            <a:r>
              <a:rPr lang="en-US" sz="4000" err="1">
                <a:solidFill>
                  <a:schemeClr val="tx1"/>
                </a:solidFill>
              </a:rPr>
              <a:t>chân</a:t>
            </a:r>
            <a:r>
              <a:rPr lang="en-US" sz="4000">
                <a:solidFill>
                  <a:schemeClr val="tx1"/>
                </a:solidFill>
              </a:rPr>
              <a:t> </a:t>
            </a:r>
          </a:p>
          <a:p>
            <a:pPr algn="ctr"/>
            <a:r>
              <a:rPr lang="en-US" sz="4000">
                <a:solidFill>
                  <a:schemeClr val="tx1"/>
                </a:solidFill>
              </a:rPr>
              <a:t>hoặc </a:t>
            </a:r>
            <a:r>
              <a:rPr lang="en-US" sz="4000" dirty="0" err="1">
                <a:solidFill>
                  <a:schemeClr val="tx1"/>
                </a:solidFill>
              </a:rPr>
              <a:t>tay</a:t>
            </a:r>
            <a:endParaRPr lang="en-US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5027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A7FAB455-9783-4DBE-A8BB-CD717AE785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79759" y="460696"/>
            <a:ext cx="6617833" cy="4411888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7028668" y="1774508"/>
            <a:ext cx="4932255" cy="1654492"/>
          </a:xfrm>
          <a:prstGeom prst="roundRect">
            <a:avLst>
              <a:gd name="adj" fmla="val 35657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thính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01594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9">
            <a:extLst>
              <a:ext uri="{FF2B5EF4-FFF2-40B4-BE49-F238E27FC236}">
                <a16:creationId xmlns:a16="http://schemas.microsoft.com/office/drawing/2014/main" id="{8EE089E5-9E13-4E4A-B62D-2E0D845673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62D1DE2-8907-490B-ABCE-9ED39E9061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575113" y="736439"/>
            <a:ext cx="6617833" cy="4136145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7485131" y="1906985"/>
            <a:ext cx="4414684" cy="1868795"/>
          </a:xfrm>
          <a:prstGeom prst="roundRect">
            <a:avLst>
              <a:gd name="adj" fmla="val 31059"/>
            </a:avLst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bị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4000" b="0" i="0" u="none" strike="noStrike" kern="1200" cap="none" spc="0" normalizeH="0" noProof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chất</a:t>
            </a:r>
            <a:r>
              <a:rPr kumimoji="0" lang="en-US" sz="4000" b="0" i="0" u="none" strike="noStrike" kern="1200" cap="none" spc="0" normalizeH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độc </a:t>
            </a:r>
            <a:r>
              <a:rPr kumimoji="0" lang="en-US" sz="4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da cam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9300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8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  <a:solidFill>
            <a:srgbClr val="CC99FF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Nêu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người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khuyết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tật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thường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gặp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trong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cuộc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sống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975BBF90-1E74-4994-9A05-EA41BD6884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5371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546530" y="1373061"/>
            <a:ext cx="762133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Những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gì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để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chia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sẻ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khó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khăn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với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các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bạn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khuyết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48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tật</a:t>
            </a:r>
            <a:r>
              <a:rPr kumimoji="0" lang="en-US" sz="48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?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B178F71E-7075-47C5-B73C-9AD2A07C332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79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9901FBBD-9750-442B-9713-850836A8E221}"/>
              </a:ext>
            </a:extLst>
          </p:cNvPr>
          <p:cNvSpPr/>
          <p:nvPr/>
        </p:nvSpPr>
        <p:spPr>
          <a:xfrm>
            <a:off x="457554" y="2617187"/>
            <a:ext cx="5146835" cy="6562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Giúp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khiếm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thị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sang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đường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9AC3C3-65F3-454C-AFA0-243271BA809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7552" y="206406"/>
            <a:ext cx="5146835" cy="2347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54D65AE8-4420-4B94-BFF1-B6A224C6B408}"/>
              </a:ext>
            </a:extLst>
          </p:cNvPr>
          <p:cNvSpPr/>
          <p:nvPr/>
        </p:nvSpPr>
        <p:spPr>
          <a:xfrm>
            <a:off x="6096000" y="2617187"/>
            <a:ext cx="5146833" cy="6562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Quan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tâm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,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viên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8CD0C69-B4A8-4B25-AB84-2D9D33D3AFB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8" y="206407"/>
            <a:ext cx="5146835" cy="234748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31AD0FD-23C5-4448-9136-958BC6EC5D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11943" y="3584581"/>
            <a:ext cx="5146833" cy="234748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0FDB443F-9D42-4D5C-9618-A3EEE5F729E1}"/>
              </a:ext>
            </a:extLst>
          </p:cNvPr>
          <p:cNvSpPr/>
          <p:nvPr/>
        </p:nvSpPr>
        <p:spPr>
          <a:xfrm>
            <a:off x="2960631" y="5995362"/>
            <a:ext cx="5975765" cy="656231"/>
          </a:xfrm>
          <a:prstGeom prst="roundRect">
            <a:avLst>
              <a:gd name="adj" fmla="val 0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Tặng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quà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cho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người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khuyết</a:t>
            </a:r>
            <a:r>
              <a:rPr kumimoji="0" lang="en-US" sz="28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8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tật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92087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2"/>
            <a:ext cx="9451416" cy="5786795"/>
          </a:xfrm>
          <a:prstGeom prst="rect">
            <a:avLst/>
          </a:prstGeom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90A3872B-375C-4F36-9BC5-875CF18AE283}"/>
              </a:ext>
            </a:extLst>
          </p:cNvPr>
          <p:cNvSpPr txBox="1"/>
          <p:nvPr/>
        </p:nvSpPr>
        <p:spPr>
          <a:xfrm>
            <a:off x="1334853" y="2046008"/>
            <a:ext cx="681546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Bài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27: Chia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sẻ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khó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khăn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với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người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khuyết</a:t>
            </a:r>
            <a:r>
              <a:rPr lang="en-US" sz="4800" b="1" dirty="0">
                <a:solidFill>
                  <a:srgbClr val="7030A0"/>
                </a:solidFill>
                <a:latin typeface="Calibri" panose="020F0502020204030204" pitchFamily="34" charset="0"/>
              </a:rPr>
              <a:t> </a:t>
            </a:r>
            <a:r>
              <a:rPr lang="en-US" sz="4800" b="1" dirty="0" err="1">
                <a:solidFill>
                  <a:srgbClr val="7030A0"/>
                </a:solidFill>
                <a:latin typeface="Calibri" panose="020F0502020204030204" pitchFamily="34" charset="0"/>
              </a:rPr>
              <a:t>tật</a:t>
            </a:r>
            <a:endParaRPr lang="en-US" sz="4800" b="1" dirty="0">
              <a:solidFill>
                <a:srgbClr val="7030A0"/>
              </a:solidFill>
              <a:latin typeface="Calibri" panose="020F0502020204030204" pitchFamily="34" charset="0"/>
            </a:endParaRPr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Mở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rộng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91931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người bị liệt chân, liệt tay, bị ngồi xe lăn chưa?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6" name="Picture 5" descr="Icon&#10;&#10;Description automatically generated">
            <a:extLst>
              <a:ext uri="{FF2B5EF4-FFF2-40B4-BE49-F238E27FC236}">
                <a16:creationId xmlns:a16="http://schemas.microsoft.com/office/drawing/2014/main" id="{97DDE827-2171-4ADF-A28F-C63B1C5EE27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1220" y="1391832"/>
            <a:ext cx="6096000" cy="53394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947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277589" y="-5882"/>
            <a:ext cx="10677375" cy="132343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50000"/>
              </a:schemeClr>
            </a:solidFill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Em đã từng gặp những người không nghe được, không nói được chưa?</a:t>
            </a:r>
            <a:endParaRPr kumimoji="0" lang="zh-CN" altLang="en-US" sz="4000" b="0" i="0" u="none" strike="noStrike" kern="1200" cap="none" spc="0" normalizeH="0" baseline="0" noProof="0" dirty="0">
              <a:ln w="0"/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 descr="A picture containing person&#10;&#10;Description automatically generated">
            <a:extLst>
              <a:ext uri="{FF2B5EF4-FFF2-40B4-BE49-F238E27FC236}">
                <a16:creationId xmlns:a16="http://schemas.microsoft.com/office/drawing/2014/main" id="{D264E01D-358D-473E-9CA6-7EB836C8FE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169" y="1548104"/>
            <a:ext cx="7620000" cy="5067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76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06095" y="1603637"/>
            <a:ext cx="4151060" cy="4151060"/>
          </a:xfrm>
          <a:prstGeom prst="rect">
            <a:avLst/>
          </a:prstGeom>
        </p:spPr>
      </p:pic>
      <p:grpSp>
        <p:nvGrpSpPr>
          <p:cNvPr id="6" name="组合 5"/>
          <p:cNvGrpSpPr/>
          <p:nvPr/>
        </p:nvGrpSpPr>
        <p:grpSpPr>
          <a:xfrm>
            <a:off x="2390659" y="1734029"/>
            <a:ext cx="9658621" cy="4141259"/>
            <a:chOff x="859904" y="2877519"/>
            <a:chExt cx="5403460" cy="2183534"/>
          </a:xfrm>
        </p:grpSpPr>
        <p:sp>
          <p:nvSpPr>
            <p:cNvPr id="7" name="矩形: 圆角 6"/>
            <p:cNvSpPr/>
            <p:nvPr/>
          </p:nvSpPr>
          <p:spPr>
            <a:xfrm>
              <a:off x="859905" y="2877519"/>
              <a:ext cx="5373746" cy="2183534"/>
            </a:xfrm>
            <a:prstGeom prst="roundRect">
              <a:avLst/>
            </a:prstGeom>
            <a:solidFill>
              <a:srgbClr val="FFFFFF"/>
            </a:solidFill>
            <a:ln w="57150">
              <a:solidFill>
                <a:srgbClr val="D0B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  <p:sp>
          <p:nvSpPr>
            <p:cNvPr id="8" name="TextBox 2"/>
            <p:cNvSpPr txBox="1"/>
            <p:nvPr/>
          </p:nvSpPr>
          <p:spPr>
            <a:xfrm>
              <a:off x="859904" y="3035996"/>
              <a:ext cx="5403460" cy="14206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33020" algn="just">
                <a:lnSpc>
                  <a:spcPct val="107000"/>
                </a:lnSpc>
                <a:spcBef>
                  <a:spcPts val="0"/>
                </a:spcBef>
                <a:spcAft>
                  <a:spcPts val="575"/>
                </a:spcAft>
              </a:pP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Nhiều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hoàn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cảnh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may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mắn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,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không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lặn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–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họ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đều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rất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nỗ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lực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để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sống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được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và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còn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cống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hiến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xã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hội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bằng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những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việc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làm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khiêm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nhường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của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4000" dirty="0" err="1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mình</a:t>
              </a:r>
              <a:r>
                <a:rPr lang="en-US" sz="40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rPr>
                <a:t>. </a:t>
              </a:r>
              <a:endParaRPr lang="en-US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0" name="TextBox 1"/>
          <p:cNvSpPr txBox="1"/>
          <p:nvPr/>
        </p:nvSpPr>
        <p:spPr>
          <a:xfrm>
            <a:off x="5360634" y="859870"/>
            <a:ext cx="254627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Kết</a:t>
            </a:r>
            <a:r>
              <a:rPr kumimoji="0" lang="en-US" altLang="zh-CN" sz="54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luận</a:t>
            </a:r>
            <a:endParaRPr kumimoji="0" lang="zh-CN" altLang="en-US" sz="5400" b="1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307237">
            <a:off x="2872769" y="5379071"/>
            <a:ext cx="882023" cy="89125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811942" flipH="1">
            <a:off x="11340453" y="5276585"/>
            <a:ext cx="842613" cy="858583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0" y="5840346"/>
            <a:ext cx="12192000" cy="1017654"/>
          </a:xfrm>
          <a:prstGeom prst="rect">
            <a:avLst/>
          </a:prstGeom>
        </p:spPr>
      </p:pic>
      <p:pic>
        <p:nvPicPr>
          <p:cNvPr id="16" name="图片 1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15" y="50782"/>
            <a:ext cx="1633763" cy="2310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8016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2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4.44444E-6 L -4.79167E-6 0.00023 C 0.00066 -0.00301 0.00027 -0.00625 0.00209 -0.00903 C 0.00222 -0.01019 0.00495 -0.01112 0.00586 -0.01204 C 0.00691 -0.01343 0.0073 -0.01482 0.00808 -0.01621 C 0.0073 -0.01783 0.00769 -0.01991 0.00586 -0.02107 C 0.003 -0.02385 -0.00846 -0.02408 -0.01158 -0.02408 C -0.00989 -0.02454 -0.00781 -0.02477 -0.00598 -0.02524 C 0.00222 -0.02801 -0.0013 -0.03079 0.00209 -0.02408 C -0.0026 -0.01274 0.00261 -0.02709 -0.00182 -0.01112 C -0.00468 -0.00255 -0.00039 -0.00186 -4.79167E-6 4.44444E-6 Z " pathEditMode="relative" rAng="0" ptsTypes="AAAAAAAAAAA">
                                      <p:cBhvr>
                                        <p:cTn id="30" dur="5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" y="-1412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0" presetClass="path" presetSubtype="0" repeatCount="indefinite" accel="50000" decel="5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-3.54167E-6 -4.44444E-6 L -3.54167E-6 0.00024 C 0.00026 -0.00416 0.00013 -0.00856 0.00052 -0.0125 C 0.00052 -0.01412 0.00105 -0.01527 0.00118 -0.01666 C 0.00144 -0.01851 0.00144 -0.02037 0.0017 -0.02222 C 0.00144 -0.02453 0.00157 -0.02731 0.00118 -0.02916 C 0.00065 -0.03287 -0.00156 -0.0331 -0.00208 -0.03333 C -0.00182 -0.03379 -0.00143 -0.03402 -0.00104 -0.03472 C 0.00052 -0.03865 -0.00013 -0.04236 0.00052 -0.03333 C -0.00039 -0.01759 0.00052 -0.03726 -0.00026 -0.01527 C -0.00078 -0.00347 -3.54167E-6 -0.00254 -3.54167E-6 -4.44444E-6 Z " pathEditMode="relative" rAng="0" ptsTypes="AAAAAAAAAAA">
                                      <p:cBhvr>
                                        <p:cTn id="32" dur="5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" y="-19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0" grpId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bkgr 2">
            <a:extLst>
              <a:ext uri="{FF2B5EF4-FFF2-40B4-BE49-F238E27FC236}">
                <a16:creationId xmlns:a16="http://schemas.microsoft.com/office/drawing/2014/main" id="{A6891109-3BEE-4379-BBA4-773EFE69BA23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4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bkgr 3">
            <a:extLst>
              <a:ext uri="{FF2B5EF4-FFF2-40B4-BE49-F238E27FC236}">
                <a16:creationId xmlns:a16="http://schemas.microsoft.com/office/drawing/2014/main" id="{2CFB906B-C86E-4F7B-8561-CCFA1F145B7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1737705"/>
            <a:ext cx="12191999" cy="3967171"/>
          </a:xfrm>
          <a:prstGeom prst="rect">
            <a:avLst/>
          </a:prstGeom>
        </p:spPr>
      </p:pic>
      <p:pic>
        <p:nvPicPr>
          <p:cNvPr id="23" name="Mây 3">
            <a:extLst>
              <a:ext uri="{FF2B5EF4-FFF2-40B4-BE49-F238E27FC236}">
                <a16:creationId xmlns:a16="http://schemas.microsoft.com/office/drawing/2014/main" id="{AE93FE02-DB59-4C79-9595-BDB21391818D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1737" y="459893"/>
            <a:ext cx="1164368" cy="535609"/>
          </a:xfrm>
          <a:prstGeom prst="rect">
            <a:avLst/>
          </a:prstGeom>
        </p:spPr>
      </p:pic>
      <p:pic>
        <p:nvPicPr>
          <p:cNvPr id="27" name="Mặt trời">
            <a:extLst>
              <a:ext uri="{FF2B5EF4-FFF2-40B4-BE49-F238E27FC236}">
                <a16:creationId xmlns:a16="http://schemas.microsoft.com/office/drawing/2014/main" id="{6636E5CD-B3A7-4E53-948D-E3AEF61E3355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6929" y="31135"/>
            <a:ext cx="1246993" cy="1242836"/>
          </a:xfrm>
          <a:prstGeom prst="rect">
            <a:avLst/>
          </a:prstGeom>
        </p:spPr>
      </p:pic>
      <p:pic>
        <p:nvPicPr>
          <p:cNvPr id="8" name="Bảng">
            <a:extLst>
              <a:ext uri="{FF2B5EF4-FFF2-40B4-BE49-F238E27FC236}">
                <a16:creationId xmlns:a16="http://schemas.microsoft.com/office/drawing/2014/main" id="{B01E563B-2B5B-42EE-8427-356BDB4C799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959" y="1308292"/>
            <a:ext cx="8808709" cy="4570649"/>
          </a:xfrm>
          <a:prstGeom prst="rect">
            <a:avLst/>
          </a:prstGeom>
        </p:spPr>
      </p:pic>
      <p:pic>
        <p:nvPicPr>
          <p:cNvPr id="5" name="bkgr 1">
            <a:extLst>
              <a:ext uri="{FF2B5EF4-FFF2-40B4-BE49-F238E27FC236}">
                <a16:creationId xmlns:a16="http://schemas.microsoft.com/office/drawing/2014/main" id="{EE608529-74D9-400B-8DBC-8AA55BF44F4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-247"/>
          <a:stretch/>
        </p:blipFill>
        <p:spPr>
          <a:xfrm>
            <a:off x="0" y="4806595"/>
            <a:ext cx="12192000" cy="2081605"/>
          </a:xfrm>
          <a:prstGeom prst="rect">
            <a:avLst/>
          </a:prstGeom>
        </p:spPr>
      </p:pic>
      <p:pic>
        <p:nvPicPr>
          <p:cNvPr id="11" name="bóng bay 1">
            <a:extLst>
              <a:ext uri="{FF2B5EF4-FFF2-40B4-BE49-F238E27FC236}">
                <a16:creationId xmlns:a16="http://schemas.microsoft.com/office/drawing/2014/main" id="{7A93F8E8-0282-4159-B1C7-00A9F2E978C7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561" y="2067453"/>
            <a:ext cx="722839" cy="1310747"/>
          </a:xfrm>
          <a:prstGeom prst="rect">
            <a:avLst/>
          </a:prstGeom>
        </p:spPr>
      </p:pic>
      <p:pic>
        <p:nvPicPr>
          <p:cNvPr id="13" name="bóng bay 2">
            <a:extLst>
              <a:ext uri="{FF2B5EF4-FFF2-40B4-BE49-F238E27FC236}">
                <a16:creationId xmlns:a16="http://schemas.microsoft.com/office/drawing/2014/main" id="{22C5EFB3-49C0-4658-A0CA-CD0E4F346789}"/>
              </a:ext>
            </a:extLst>
          </p:cNvPr>
          <p:cNvPicPr>
            <a:picLocks noChangeAspect="1"/>
          </p:cNvPicPr>
          <p:nvPr/>
        </p:nvPicPr>
        <p:blipFill>
          <a:blip r:embed="rId10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1792" y="109483"/>
            <a:ext cx="528179" cy="1113575"/>
          </a:xfrm>
          <a:prstGeom prst="rect">
            <a:avLst/>
          </a:prstGeom>
        </p:spPr>
      </p:pic>
      <p:pic>
        <p:nvPicPr>
          <p:cNvPr id="15" name="bóng bay 3">
            <a:extLst>
              <a:ext uri="{FF2B5EF4-FFF2-40B4-BE49-F238E27FC236}">
                <a16:creationId xmlns:a16="http://schemas.microsoft.com/office/drawing/2014/main" id="{BBB5CE74-F31D-4B7D-BF2E-90F5B2E105D1}"/>
              </a:ext>
            </a:extLst>
          </p:cNvPr>
          <p:cNvPicPr>
            <a:picLocks noChangeAspect="1"/>
          </p:cNvPicPr>
          <p:nvPr/>
        </p:nvPicPr>
        <p:blipFill>
          <a:blip r:embed="rId11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2350" y="286930"/>
            <a:ext cx="642833" cy="1165671"/>
          </a:xfrm>
          <a:prstGeom prst="rect">
            <a:avLst/>
          </a:prstGeom>
        </p:spPr>
      </p:pic>
      <p:pic>
        <p:nvPicPr>
          <p:cNvPr id="17" name="bóng bay 4">
            <a:extLst>
              <a:ext uri="{FF2B5EF4-FFF2-40B4-BE49-F238E27FC236}">
                <a16:creationId xmlns:a16="http://schemas.microsoft.com/office/drawing/2014/main" id="{D89CA989-BC85-4D67-8058-6CFC5AEDBA43}"/>
              </a:ext>
            </a:extLst>
          </p:cNvPr>
          <p:cNvPicPr>
            <a:picLocks noChangeAspect="1"/>
          </p:cNvPicPr>
          <p:nvPr/>
        </p:nvPicPr>
        <p:blipFill>
          <a:blip r:embed="rId1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6549" y="2953679"/>
            <a:ext cx="810243" cy="1469239"/>
          </a:xfrm>
          <a:prstGeom prst="rect">
            <a:avLst/>
          </a:prstGeom>
        </p:spPr>
      </p:pic>
      <p:pic>
        <p:nvPicPr>
          <p:cNvPr id="21" name="Mây 1">
            <a:extLst>
              <a:ext uri="{FF2B5EF4-FFF2-40B4-BE49-F238E27FC236}">
                <a16:creationId xmlns:a16="http://schemas.microsoft.com/office/drawing/2014/main" id="{7D6F8ED2-3AEC-4783-9D72-751F57811146}"/>
              </a:ext>
            </a:extLst>
          </p:cNvPr>
          <p:cNvPicPr>
            <a:picLocks noChangeAspect="1"/>
          </p:cNvPicPr>
          <p:nvPr/>
        </p:nvPicPr>
        <p:blipFill>
          <a:blip r:embed="rId1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031" y="377784"/>
            <a:ext cx="1164368" cy="535609"/>
          </a:xfrm>
          <a:prstGeom prst="rect">
            <a:avLst/>
          </a:prstGeom>
        </p:spPr>
      </p:pic>
      <p:pic>
        <p:nvPicPr>
          <p:cNvPr id="19" name="Mây 2">
            <a:extLst>
              <a:ext uri="{FF2B5EF4-FFF2-40B4-BE49-F238E27FC236}">
                <a16:creationId xmlns:a16="http://schemas.microsoft.com/office/drawing/2014/main" id="{52AF4C38-29F5-4402-B531-270D2EBA04A4}"/>
              </a:ext>
            </a:extLst>
          </p:cNvPr>
          <p:cNvPicPr>
            <a:picLocks noChangeAspect="1"/>
          </p:cNvPicPr>
          <p:nvPr/>
        </p:nvPicPr>
        <p:blipFill>
          <a:blip r:embed="rId1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848" y="487234"/>
            <a:ext cx="1163221" cy="527327"/>
          </a:xfrm>
          <a:prstGeom prst="rect">
            <a:avLst/>
          </a:prstGeom>
        </p:spPr>
      </p:pic>
      <p:pic>
        <p:nvPicPr>
          <p:cNvPr id="25" name="Mây 4">
            <a:extLst>
              <a:ext uri="{FF2B5EF4-FFF2-40B4-BE49-F238E27FC236}">
                <a16:creationId xmlns:a16="http://schemas.microsoft.com/office/drawing/2014/main" id="{440933B4-60B6-471D-9839-79BAFAC76CB0}"/>
              </a:ext>
            </a:extLst>
          </p:cNvPr>
          <p:cNvPicPr>
            <a:picLocks noChangeAspect="1"/>
          </p:cNvPicPr>
          <p:nvPr/>
        </p:nvPicPr>
        <p:blipFill>
          <a:blip r:embed="rId1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7699" y="703322"/>
            <a:ext cx="1373271" cy="688924"/>
          </a:xfrm>
          <a:prstGeom prst="rect">
            <a:avLst/>
          </a:prstGeom>
        </p:spPr>
      </p:pic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214881" y="2434945"/>
            <a:ext cx="789398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defTabSz="914377">
              <a:defRPr/>
            </a:pPr>
            <a:r>
              <a:rPr lang="vi-VN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Về nhà, các em kể lại cho bố mẹ nghe những điều em biết về người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khuyết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 </a:t>
            </a:r>
            <a:r>
              <a:rPr lang="en-US" sz="48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tật</a:t>
            </a:r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anose="020F0502020204030204"/>
                <a:cs typeface="iCiel Cucho" pitchFamily="50" charset="0"/>
              </a:rPr>
              <a:t>.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4416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133DFE6B-DC5C-4F0F-B734-11A4C3D1DDB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" r="7154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6A1BE35-9D62-434D-AAE2-5E57C40B9B5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8641" y="4226362"/>
            <a:ext cx="3480085" cy="24576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B40848-12C0-4601-B556-37B900709B55}"/>
              </a:ext>
            </a:extLst>
          </p:cNvPr>
          <p:cNvSpPr txBox="1"/>
          <p:nvPr/>
        </p:nvSpPr>
        <p:spPr>
          <a:xfrm>
            <a:off x="2994386" y="2398097"/>
            <a:ext cx="697257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6000" b="1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字魂7号-温暖童稚体" panose="00000500000000000000" pitchFamily="2" charset="-122"/>
                <a:cs typeface="+mn-cs"/>
              </a:rPr>
              <a:t>TIẾT HỌC KẾT THÚC</a:t>
            </a:r>
            <a:endParaRPr kumimoji="0" lang="zh-CN" altLang="en-US" sz="6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字魂7号-温暖童稚体" panose="00000500000000000000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199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Luyện đọc từ khó">
            <a:extLst>
              <a:ext uri="{FF2B5EF4-FFF2-40B4-BE49-F238E27FC236}">
                <a16:creationId xmlns:a16="http://schemas.microsoft.com/office/drawing/2014/main" id="{7CB46224-7161-4940-BE99-82083C11CA6E}"/>
              </a:ext>
            </a:extLst>
          </p:cNvPr>
          <p:cNvSpPr txBox="1"/>
          <p:nvPr/>
        </p:nvSpPr>
        <p:spPr>
          <a:xfrm>
            <a:off x="2487537" y="1985416"/>
            <a:ext cx="762133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37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Trò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chơi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: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Thử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làm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việc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trong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bóng</a:t>
            </a:r>
            <a:r>
              <a:rPr kumimoji="0" lang="en-US" sz="5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 </a:t>
            </a:r>
            <a:r>
              <a:rPr kumimoji="0" lang="en-US" sz="5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alibri" panose="020F0502020204030204"/>
                <a:ea typeface="+mn-ea"/>
                <a:cs typeface="iCiel Cucho" pitchFamily="50" charset="0"/>
              </a:rPr>
              <a:t>tối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alibri" panose="020F0502020204030204"/>
              <a:ea typeface="+mn-ea"/>
              <a:cs typeface="iCiel Cucho" pitchFamily="50" charset="0"/>
            </a:endParaRPr>
          </a:p>
        </p:txBody>
      </p:sp>
      <p:pic>
        <p:nvPicPr>
          <p:cNvPr id="18" name="图片 9">
            <a:extLst>
              <a:ext uri="{FF2B5EF4-FFF2-40B4-BE49-F238E27FC236}">
                <a16:creationId xmlns:a16="http://schemas.microsoft.com/office/drawing/2014/main" id="{0226992D-B6AF-427D-A1F1-078D0EB971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628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20358D0-C481-4F7D-9EF5-F033E6E3458F}"/>
              </a:ext>
            </a:extLst>
          </p:cNvPr>
          <p:cNvSpPr txBox="1"/>
          <p:nvPr/>
        </p:nvSpPr>
        <p:spPr>
          <a:xfrm>
            <a:off x="1244010" y="202763"/>
            <a:ext cx="1007966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Nhắm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mắt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và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thực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hiện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các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hành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động</a:t>
            </a:r>
            <a:r>
              <a:rPr lang="en-US" sz="4000" b="1" dirty="0">
                <a:solidFill>
                  <a:srgbClr val="FF0000"/>
                </a:solidFill>
                <a:latin typeface="Calibri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latin typeface="Calibri"/>
              </a:rPr>
              <a:t>sau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2E831E7-0480-46C1-BC4A-0C9A329720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424" y="1413478"/>
            <a:ext cx="4210492" cy="3454322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CDBF5E0-268C-4AC5-AC15-3F058A9AD9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12254" y="1413477"/>
            <a:ext cx="3408732" cy="345910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8B23E80-2332-48EF-8577-1D1082DF07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20985" y="1571860"/>
            <a:ext cx="3416955" cy="3207425"/>
          </a:xfrm>
          <a:prstGeom prst="rect">
            <a:avLst/>
          </a:prstGeom>
        </p:spPr>
      </p:pic>
      <p:pic>
        <p:nvPicPr>
          <p:cNvPr id="6" name="图片 9">
            <a:extLst>
              <a:ext uri="{FF2B5EF4-FFF2-40B4-BE49-F238E27FC236}">
                <a16:creationId xmlns:a16="http://schemas.microsoft.com/office/drawing/2014/main" id="{962E7E97-99D7-4F07-AD7B-C411D84612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640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hought Bubble: Cloud 2">
            <a:extLst>
              <a:ext uri="{FF2B5EF4-FFF2-40B4-BE49-F238E27FC236}">
                <a16:creationId xmlns:a16="http://schemas.microsoft.com/office/drawing/2014/main" id="{171E2AF9-9F51-4CE9-B6F8-1A72759AE0E1}"/>
              </a:ext>
            </a:extLst>
          </p:cNvPr>
          <p:cNvSpPr/>
          <p:nvPr/>
        </p:nvSpPr>
        <p:spPr>
          <a:xfrm>
            <a:off x="3190239" y="335280"/>
            <a:ext cx="8016477" cy="2103120"/>
          </a:xfrm>
          <a:prstGeom prst="cloudCallout">
            <a:avLst>
              <a:gd name="adj1" fmla="val -57914"/>
              <a:gd name="adj2" fmla="val 2844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Cảm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giác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của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các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em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trên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như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hought Bubble: Cloud 5">
            <a:extLst>
              <a:ext uri="{FF2B5EF4-FFF2-40B4-BE49-F238E27FC236}">
                <a16:creationId xmlns:a16="http://schemas.microsoft.com/office/drawing/2014/main" id="{379795EF-8C5E-4C3A-91B3-2EC0E21CB3E8}"/>
              </a:ext>
            </a:extLst>
          </p:cNvPr>
          <p:cNvSpPr/>
          <p:nvPr/>
        </p:nvSpPr>
        <p:spPr>
          <a:xfrm>
            <a:off x="3190239" y="335280"/>
            <a:ext cx="8726459" cy="2103120"/>
          </a:xfrm>
          <a:prstGeom prst="cloudCallout">
            <a:avLst>
              <a:gd name="adj1" fmla="val -57914"/>
              <a:gd name="adj2" fmla="val 28446"/>
            </a:avLst>
          </a:prstGeom>
          <a:solidFill>
            <a:schemeClr val="accent6"/>
          </a:solidFill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Kể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khăn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khi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thực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hiện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những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hành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động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đó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" name="图片 21">
            <a:extLst>
              <a:ext uri="{FF2B5EF4-FFF2-40B4-BE49-F238E27FC236}">
                <a16:creationId xmlns:a16="http://schemas.microsoft.com/office/drawing/2014/main" id="{F0D57A73-5FA7-4023-BCB8-9BFFD65FE9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2129" y="1742983"/>
            <a:ext cx="1751519" cy="4645660"/>
          </a:xfrm>
          <a:prstGeom prst="rect">
            <a:avLst/>
          </a:prstGeom>
        </p:spPr>
      </p:pic>
      <p:pic>
        <p:nvPicPr>
          <p:cNvPr id="5" name="图片 9">
            <a:extLst>
              <a:ext uri="{FF2B5EF4-FFF2-40B4-BE49-F238E27FC236}">
                <a16:creationId xmlns:a16="http://schemas.microsoft.com/office/drawing/2014/main" id="{3F21624C-D0B7-489F-A88A-76DBCDCF266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2545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6" grpId="0" animBg="1"/>
      <p:bldP spid="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图片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81632"/>
            <a:ext cx="12192000" cy="1252226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5859" y="4537821"/>
            <a:ext cx="3003473" cy="1406690"/>
          </a:xfrm>
          <a:prstGeom prst="rect">
            <a:avLst/>
          </a:prstGeom>
        </p:spPr>
      </p:pic>
      <p:pic>
        <p:nvPicPr>
          <p:cNvPr id="33" name="图片 3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6865" y="4537821"/>
            <a:ext cx="1201460" cy="134198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9310" y="4124912"/>
            <a:ext cx="1790496" cy="1980974"/>
          </a:xfrm>
          <a:prstGeom prst="rect">
            <a:avLst/>
          </a:prstGeom>
        </p:spPr>
      </p:pic>
      <p:grpSp>
        <p:nvGrpSpPr>
          <p:cNvPr id="16" name="组合 15"/>
          <p:cNvGrpSpPr/>
          <p:nvPr/>
        </p:nvGrpSpPr>
        <p:grpSpPr>
          <a:xfrm>
            <a:off x="2341460" y="840312"/>
            <a:ext cx="7071488" cy="3385752"/>
            <a:chOff x="727332" y="1163892"/>
            <a:chExt cx="4763984" cy="2067570"/>
          </a:xfrm>
        </p:grpSpPr>
        <p:grpSp>
          <p:nvGrpSpPr>
            <p:cNvPr id="17" name="组合 16"/>
            <p:cNvGrpSpPr/>
            <p:nvPr/>
          </p:nvGrpSpPr>
          <p:grpSpPr>
            <a:xfrm>
              <a:off x="727332" y="1163892"/>
              <a:ext cx="4763984" cy="2067570"/>
              <a:chOff x="727332" y="1163892"/>
              <a:chExt cx="4763984" cy="2067570"/>
            </a:xfrm>
          </p:grpSpPr>
          <p:grpSp>
            <p:nvGrpSpPr>
              <p:cNvPr id="19" name="组合 18"/>
              <p:cNvGrpSpPr/>
              <p:nvPr/>
            </p:nvGrpSpPr>
            <p:grpSpPr>
              <a:xfrm>
                <a:off x="727332" y="1163892"/>
                <a:ext cx="4763984" cy="2067570"/>
                <a:chOff x="737165" y="1429363"/>
                <a:chExt cx="4763984" cy="2067570"/>
              </a:xfrm>
            </p:grpSpPr>
            <p:sp>
              <p:nvSpPr>
                <p:cNvPr id="21" name="矩形: 圆角 20"/>
                <p:cNvSpPr/>
                <p:nvPr/>
              </p:nvSpPr>
              <p:spPr>
                <a:xfrm>
                  <a:off x="1818967" y="2556509"/>
                  <a:ext cx="3682182" cy="679197"/>
                </a:xfrm>
                <a:prstGeom prst="roundRect">
                  <a:avLst/>
                </a:prstGeom>
                <a:solidFill>
                  <a:srgbClr val="FFFFFF"/>
                </a:solidFill>
                <a:ln w="57150">
                  <a:solidFill>
                    <a:srgbClr val="FDDDE2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zh-CN" altLang="en-US" sz="4000" b="0" i="0" u="none" strike="noStrike" kern="1200" cap="none" spc="0" normalizeH="0" baseline="0" noProof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Arial"/>
                    <a:ea typeface="方正黑体简体" panose="03000509000000000000" pitchFamily="65" charset="-122"/>
                    <a:cs typeface="+mn-ea"/>
                    <a:sym typeface="+mn-lt"/>
                  </a:endParaRPr>
                </a:p>
              </p:txBody>
            </p:sp>
            <p:pic>
              <p:nvPicPr>
                <p:cNvPr id="22" name="图片 21"/>
                <p:cNvPicPr>
                  <a:picLocks noChangeAspect="1"/>
                </p:cNvPicPr>
                <p:nvPr/>
              </p:nvPicPr>
              <p:blipFill>
                <a:blip r:embed="rId7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737165" y="1429363"/>
                  <a:ext cx="2067570" cy="2067570"/>
                </a:xfrm>
                <a:prstGeom prst="rect">
                  <a:avLst/>
                </a:prstGeom>
              </p:spPr>
            </p:pic>
          </p:grpSp>
          <p:sp>
            <p:nvSpPr>
              <p:cNvPr id="20" name="文本框 19"/>
              <p:cNvSpPr txBox="1"/>
              <p:nvPr/>
            </p:nvSpPr>
            <p:spPr>
              <a:xfrm>
                <a:off x="1315066" y="2291039"/>
                <a:ext cx="1103672" cy="5638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方正黑体简体" panose="03000509000000000000" pitchFamily="65" charset="-122"/>
                  <a:ea typeface="方正黑体简体" panose="03000509000000000000" pitchFamily="65" charset="-122"/>
                  <a:cs typeface="+mn-cs"/>
                  <a:sym typeface="+mn-lt"/>
                </a:endParaRPr>
              </a:p>
            </p:txBody>
          </p:sp>
        </p:grpSp>
        <p:sp>
          <p:nvSpPr>
            <p:cNvPr id="18" name="文本框 17"/>
            <p:cNvSpPr txBox="1"/>
            <p:nvPr/>
          </p:nvSpPr>
          <p:spPr>
            <a:xfrm>
              <a:off x="2576515" y="2348712"/>
              <a:ext cx="2300746" cy="5638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Khám</a:t>
              </a:r>
              <a:r>
                <a:rPr kumimoji="0" lang="en-US" altLang="zh-CN" sz="5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 </a:t>
              </a:r>
              <a:r>
                <a:rPr kumimoji="0" lang="en-US" altLang="zh-CN" sz="5400" b="0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uLnTx/>
                  <a:uFillTx/>
                  <a:latin typeface="Arial"/>
                  <a:ea typeface="方正黑体简体" panose="03000509000000000000" pitchFamily="65" charset="-122"/>
                  <a:cs typeface="+mn-ea"/>
                  <a:sym typeface="+mn-lt"/>
                </a:rPr>
                <a:t>phá</a:t>
              </a:r>
              <a:endParaRPr kumimoji="0" lang="zh-CN" altLang="en-US" sz="5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/>
                <a:ea typeface="方正黑体简体" panose="03000509000000000000" pitchFamily="65" charset="-122"/>
                <a:cs typeface="+mn-ea"/>
                <a:sym typeface="+mn-lt"/>
              </a:endParaRPr>
            </a:p>
          </p:txBody>
        </p:sp>
      </p:grpSp>
      <p:pic>
        <p:nvPicPr>
          <p:cNvPr id="25" name="图片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213"/>
          <a:stretch>
            <a:fillRect/>
          </a:stretch>
        </p:blipFill>
        <p:spPr>
          <a:xfrm>
            <a:off x="237208" y="5740143"/>
            <a:ext cx="12192000" cy="735462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47905"/>
            <a:ext cx="12192000" cy="710095"/>
          </a:xfrm>
          <a:prstGeom prst="rect">
            <a:avLst/>
          </a:prstGeom>
        </p:spPr>
      </p:pic>
      <p:pic>
        <p:nvPicPr>
          <p:cNvPr id="27" name="图片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194267"/>
            <a:ext cx="2792259" cy="1088341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372808"/>
            <a:ext cx="12363009" cy="485192"/>
          </a:xfrm>
          <a:prstGeom prst="rect">
            <a:avLst/>
          </a:prstGeom>
        </p:spPr>
      </p:pic>
      <p:pic>
        <p:nvPicPr>
          <p:cNvPr id="29" name="图片 2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1368" y="3054650"/>
            <a:ext cx="2943766" cy="3608158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6675" y="5283816"/>
            <a:ext cx="4891672" cy="1353873"/>
          </a:xfrm>
          <a:prstGeom prst="rect">
            <a:avLst/>
          </a:prstGeom>
        </p:spPr>
      </p:pic>
      <p:pic>
        <p:nvPicPr>
          <p:cNvPr id="34" name="图片 3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15460" y="372666"/>
            <a:ext cx="1866900" cy="1771650"/>
          </a:xfrm>
          <a:prstGeom prst="rect">
            <a:avLst/>
          </a:prstGeom>
        </p:spPr>
      </p:pic>
      <p:pic>
        <p:nvPicPr>
          <p:cNvPr id="35" name="图片 34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98" y="884375"/>
            <a:ext cx="1636497" cy="1975083"/>
          </a:xfrm>
          <a:prstGeom prst="rect">
            <a:avLst/>
          </a:prstGeom>
        </p:spPr>
      </p:pic>
      <p:pic>
        <p:nvPicPr>
          <p:cNvPr id="36" name="图片 3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399" y="213304"/>
            <a:ext cx="2155720" cy="628650"/>
          </a:xfrm>
          <a:prstGeom prst="rect">
            <a:avLst/>
          </a:prstGeom>
        </p:spPr>
      </p:pic>
      <p:pic>
        <p:nvPicPr>
          <p:cNvPr id="37" name="图片 36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2782" y="944166"/>
            <a:ext cx="1480533" cy="6286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3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3" presetClass="path" presetSubtype="0" repeatCount="indefinite" autoRev="1" fill="hold" nodeType="withEffect">
                                  <p:stCondLst>
                                    <p:cond delay="1400"/>
                                  </p:stCondLst>
                                  <p:childTnLst>
                                    <p:animMotion origin="layout" path="M 3.54167E-6 -1.85185E-6 L 0.09752 -1.85185E-6 " pathEditMode="relative" rAng="0" ptsTypes="AA">
                                      <p:cBhvr>
                                        <p:cTn id="29" dur="5000" spd="-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870" y="0"/>
                                    </p:animMotion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63" presetClass="path" presetSubtype="0" repeatCount="indefinite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4.81481E-6 L 0.08984 0.00371 " pathEditMode="relative" rAng="0" ptsTypes="AA">
                                      <p:cBhvr>
                                        <p:cTn id="34" dur="5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92" y="18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id="{7D00996A-EBEC-464B-9DDB-7DA4B6F615E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2667000" y="-2667002"/>
            <a:ext cx="6858001" cy="12192001"/>
          </a:xfrm>
          <a:prstGeom prst="rect">
            <a:avLst/>
          </a:prstGeom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7E748563-5244-4082-8853-70C20B6B6D9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8560" y="-185711"/>
            <a:ext cx="9218154" cy="5643976"/>
          </a:xfrm>
          <a:prstGeom prst="rect">
            <a:avLst/>
          </a:prstGeom>
        </p:spPr>
      </p:pic>
      <p:sp>
        <p:nvSpPr>
          <p:cNvPr id="780" name="TextBox 40"/>
          <p:cNvSpPr txBox="1"/>
          <p:nvPr/>
        </p:nvSpPr>
        <p:spPr>
          <a:xfrm>
            <a:off x="1105785" y="2082348"/>
            <a:ext cx="6655981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>
              <a:defRPr/>
            </a:pPr>
            <a:r>
              <a:rPr lang="en-US" altLang="zh-CN" sz="4400" dirty="0" err="1"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Thảo</a:t>
            </a:r>
            <a:r>
              <a:rPr lang="en-US" altLang="zh-CN" sz="4400" dirty="0"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 </a:t>
            </a:r>
            <a:r>
              <a:rPr lang="en-US" altLang="zh-CN" sz="4400" dirty="0" err="1"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luận</a:t>
            </a:r>
            <a:r>
              <a:rPr lang="en-US" altLang="zh-CN" sz="4400" dirty="0"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: </a:t>
            </a:r>
            <a:r>
              <a:rPr lang="vi-VN" altLang="zh-CN" sz="4400" dirty="0">
                <a:latin typeface="Calibri" panose="020F0502020204030204" pitchFamily="34" charset="0"/>
                <a:ea typeface="仓耳羽辰体-谷力 W05" panose="02020400000000000000" pitchFamily="18" charset="-122"/>
                <a:cs typeface="站酷小薇LOGO体" panose="02010600010101010101" charset="-122"/>
              </a:rPr>
              <a:t>Những người khiếm thị thường gặp phải khó khăn gì trong cuộc sống?</a:t>
            </a:r>
            <a:endParaRPr kumimoji="0" lang="zh-CN" altLang="en-US" sz="4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Calibri" panose="020F0502020204030204" pitchFamily="34" charset="0"/>
              <a:ea typeface="仓耳羽辰体-谷力 W05" panose="02020400000000000000" pitchFamily="18" charset="-122"/>
              <a:cs typeface="站酷小薇LOGO体" panose="02010600010101010101" charset="-122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94615821-7517-459A-A22B-4C844093B20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5097868" y="-225286"/>
            <a:ext cx="1996261" cy="12192002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:a16="http://schemas.microsoft.com/office/drawing/2014/main" id="{78B65E42-3959-483A-B1A1-2C48D28200F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0" y="684801"/>
            <a:ext cx="4544782" cy="6594847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Những người nào thường phải làm mọi việc trong bóng tối?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0F32876-5E25-4F14-B7EA-EBFB896501A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780" y="1897491"/>
            <a:ext cx="5201093" cy="422588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2370" y="-80157"/>
            <a:ext cx="1988359" cy="2193559"/>
          </a:xfrm>
          <a:prstGeom prst="rect">
            <a:avLst/>
          </a:prstGeom>
        </p:spPr>
      </p:pic>
      <p:sp>
        <p:nvSpPr>
          <p:cNvPr id="21" name="TextBox 1"/>
          <p:cNvSpPr txBox="1"/>
          <p:nvPr/>
        </p:nvSpPr>
        <p:spPr>
          <a:xfrm>
            <a:off x="1310640" y="324624"/>
            <a:ext cx="10677375" cy="1323439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lvl="0" algn="ctr"/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Theo các em, liệu những giác quan nào có thể giúp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người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khiếm</a:t>
            </a:r>
            <a:r>
              <a:rPr lang="en-US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</a:t>
            </a:r>
            <a:r>
              <a:rPr lang="en-US" altLang="zh-CN" sz="4000" dirty="0" err="1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thị</a:t>
            </a:r>
            <a:r>
              <a:rPr lang="vi-VN" altLang="zh-CN" sz="4000" dirty="0">
                <a:ln w="0"/>
                <a:solidFill>
                  <a:prstClr val="white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Calibri" panose="020F0502020204030204" pitchFamily="34" charset="0"/>
                <a:ea typeface="方正黑体简体" panose="03000509000000000000" pitchFamily="65" charset="-122"/>
                <a:cs typeface="Calibri" panose="020F0502020204030204" pitchFamily="34" charset="0"/>
                <a:sym typeface="+mn-lt"/>
              </a:rPr>
              <a:t> làm việc trong bóng tối? </a:t>
            </a:r>
            <a:endParaRPr kumimoji="0" lang="zh-CN" altLang="en-US" sz="4000" b="0" i="0" u="none" strike="noStrike" kern="1200" cap="none" spc="0" normalizeH="0" baseline="0" noProof="0" dirty="0">
              <a:ln w="0"/>
              <a:solidFill>
                <a:prstClr val="white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方正黑体简体" panose="03000509000000000000" pitchFamily="65" charset="-122"/>
              <a:cs typeface="Calibri" panose="020F0502020204030204" pitchFamily="34" charset="0"/>
              <a:sym typeface="+mn-lt"/>
            </a:endParaRPr>
          </a:p>
        </p:txBody>
      </p:sp>
      <p:pic>
        <p:nvPicPr>
          <p:cNvPr id="23" name="图片 2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372808"/>
            <a:ext cx="12192000" cy="485192"/>
          </a:xfrm>
          <a:prstGeom prst="rect">
            <a:avLst/>
          </a:prstGeom>
        </p:spPr>
      </p:pic>
      <p:pic>
        <p:nvPicPr>
          <p:cNvPr id="4" name="Picture 3" descr="A picture containing person, close&#10;&#10;Description automatically generated">
            <a:extLst>
              <a:ext uri="{FF2B5EF4-FFF2-40B4-BE49-F238E27FC236}">
                <a16:creationId xmlns:a16="http://schemas.microsoft.com/office/drawing/2014/main" id="{CF9C45ED-DC2B-49BF-8418-B9C0B814622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2335285"/>
            <a:ext cx="4731487" cy="3672109"/>
          </a:xfrm>
          <a:prstGeom prst="rect">
            <a:avLst/>
          </a:prstGeom>
        </p:spPr>
      </p:pic>
      <p:pic>
        <p:nvPicPr>
          <p:cNvPr id="6" name="Picture 5" descr="A close-up of a person's hands&#10;&#10;Description automatically generated with medium confidence">
            <a:extLst>
              <a:ext uri="{FF2B5EF4-FFF2-40B4-BE49-F238E27FC236}">
                <a16:creationId xmlns:a16="http://schemas.microsoft.com/office/drawing/2014/main" id="{1D9F0EC4-4F8C-41B8-97F5-28F3149CA22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1489" y="2335285"/>
            <a:ext cx="4306186" cy="3672108"/>
          </a:xfrm>
          <a:prstGeom prst="rect">
            <a:avLst/>
          </a:prstGeom>
        </p:spPr>
      </p:pic>
      <p:pic>
        <p:nvPicPr>
          <p:cNvPr id="8" name="Picture 7" descr="A close-up of a baby&#10;&#10;Description automatically generated with medium confidence">
            <a:extLst>
              <a:ext uri="{FF2B5EF4-FFF2-40B4-BE49-F238E27FC236}">
                <a16:creationId xmlns:a16="http://schemas.microsoft.com/office/drawing/2014/main" id="{5208D24F-839A-4548-8989-BC2D55DC132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37675" y="2335284"/>
            <a:ext cx="3154323" cy="3672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321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2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2、3、6、8、10、11、12、15"/>
  <p:tag name="KSO_WM_SLIDE_ID" val="custom20187308_1"/>
  <p:tag name="KSO_WM_TEMPLATE_SUBCATEGORY" val="0"/>
  <p:tag name="KSO_WM_SLIDE_TYPE" val="title"/>
  <p:tag name="KSO_WM_SLIDE_SUBTYPE" val="pureTxt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187308"/>
  <p:tag name="KSO_WM_SLIDE_LAYOUT" val="a_b"/>
  <p:tag name="KSO_WM_SLIDE_LAYOUT_CNT" val="1_1"/>
  <p:tag name="KSO_WM_SLIDE_MODEL_TYPE" val="cover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471</Words>
  <Application>Microsoft Office PowerPoint</Application>
  <PresentationFormat>Widescreen</PresentationFormat>
  <Paragraphs>57</Paragraphs>
  <Slides>25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等线</vt:lpstr>
      <vt:lpstr>微软雅黑</vt:lpstr>
      <vt:lpstr>Arial</vt:lpstr>
      <vt:lpstr>Arial-Rounded</vt:lpstr>
      <vt:lpstr>Calibri</vt:lpstr>
      <vt:lpstr>Calibri Light</vt:lpstr>
      <vt:lpstr>Quicksand Medium</vt:lpstr>
      <vt:lpstr>Times New Roman</vt:lpstr>
      <vt:lpstr>方正黑体简体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Ms Quyen</dc:creator>
  <cp:lastModifiedBy>Ms Quyen</cp:lastModifiedBy>
  <cp:revision>1</cp:revision>
  <dcterms:created xsi:type="dcterms:W3CDTF">2022-03-20T15:14:58Z</dcterms:created>
  <dcterms:modified xsi:type="dcterms:W3CDTF">2022-03-20T15:15:51Z</dcterms:modified>
</cp:coreProperties>
</file>