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2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33"/>
  </p:notesMasterIdLst>
  <p:sldIdLst>
    <p:sldId id="2007577168" r:id="rId3"/>
    <p:sldId id="258" r:id="rId4"/>
    <p:sldId id="263" r:id="rId5"/>
    <p:sldId id="259" r:id="rId6"/>
    <p:sldId id="260" r:id="rId7"/>
    <p:sldId id="261" r:id="rId8"/>
    <p:sldId id="266" r:id="rId9"/>
    <p:sldId id="2007577130" r:id="rId10"/>
    <p:sldId id="2007577160" r:id="rId11"/>
    <p:sldId id="2007577099" r:id="rId12"/>
    <p:sldId id="367" r:id="rId13"/>
    <p:sldId id="273" r:id="rId14"/>
    <p:sldId id="2007577151" r:id="rId15"/>
    <p:sldId id="275" r:id="rId16"/>
    <p:sldId id="276" r:id="rId17"/>
    <p:sldId id="2007577174" r:id="rId18"/>
    <p:sldId id="280" r:id="rId19"/>
    <p:sldId id="2007577166" r:id="rId20"/>
    <p:sldId id="2007577155" r:id="rId21"/>
    <p:sldId id="2007577157" r:id="rId22"/>
    <p:sldId id="2007577163" r:id="rId23"/>
    <p:sldId id="2007577167" r:id="rId24"/>
    <p:sldId id="487" r:id="rId25"/>
    <p:sldId id="2007577164" r:id="rId26"/>
    <p:sldId id="2007577096" r:id="rId27"/>
    <p:sldId id="2007577169" r:id="rId28"/>
    <p:sldId id="2007577170" r:id="rId29"/>
    <p:sldId id="2007577171" r:id="rId30"/>
    <p:sldId id="2007577172" r:id="rId31"/>
    <p:sldId id="200757717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71460B-9D42-4435-8F1C-6CB2A4715E6B}">
          <p14:sldIdLst>
            <p14:sldId id="2007577168"/>
            <p14:sldId id="258"/>
            <p14:sldId id="263"/>
            <p14:sldId id="259"/>
            <p14:sldId id="260"/>
            <p14:sldId id="261"/>
            <p14:sldId id="266"/>
            <p14:sldId id="2007577130"/>
            <p14:sldId id="2007577160"/>
            <p14:sldId id="2007577099"/>
            <p14:sldId id="367"/>
            <p14:sldId id="273"/>
            <p14:sldId id="2007577151"/>
            <p14:sldId id="275"/>
            <p14:sldId id="276"/>
            <p14:sldId id="2007577174"/>
            <p14:sldId id="280"/>
            <p14:sldId id="2007577166"/>
            <p14:sldId id="2007577155"/>
            <p14:sldId id="2007577157"/>
            <p14:sldId id="2007577163"/>
            <p14:sldId id="2007577167"/>
            <p14:sldId id="487"/>
            <p14:sldId id="2007577164"/>
            <p14:sldId id="2007577096"/>
            <p14:sldId id="2007577169"/>
            <p14:sldId id="2007577170"/>
            <p14:sldId id="2007577171"/>
            <p14:sldId id="2007577172"/>
            <p14:sldId id="20075771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8A45E"/>
    <a:srgbClr val="F68E3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268A2-7773-4929-A48D-B117125CEC89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A07EC-DFDA-4FB5-AFDC-B8E89F6F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8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68545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Bài giảng thiết kế bởi: Hương Thảo - tranthao121006@gmail.com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31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88598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4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0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1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422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9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60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40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30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42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26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28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42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47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6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4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53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2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3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7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498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4" r:id="rId12"/>
    <p:sldLayoutId id="214748373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0.xml"/><Relationship Id="rId7" Type="http://schemas.openxmlformats.org/officeDocument/2006/relationships/slide" Target="slide2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7.xml"/><Relationship Id="rId4" Type="http://schemas.openxmlformats.org/officeDocument/2006/relationships/slide" Target="slide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6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34" Type="http://schemas.microsoft.com/office/2007/relationships/hdphoto" Target="../media/hdphoto14.wdp"/><Relationship Id="rId7" Type="http://schemas.openxmlformats.org/officeDocument/2006/relationships/image" Target="../media/image23.png"/><Relationship Id="rId12" Type="http://schemas.microsoft.com/office/2007/relationships/hdphoto" Target="../media/hdphoto6.wdp"/><Relationship Id="rId17" Type="http://schemas.openxmlformats.org/officeDocument/2006/relationships/image" Target="../media/image28.png"/><Relationship Id="rId25" Type="http://schemas.openxmlformats.org/officeDocument/2006/relationships/slide" Target="slide3.xml"/><Relationship Id="rId33" Type="http://schemas.openxmlformats.org/officeDocument/2006/relationships/image" Target="../media/image35.png"/><Relationship Id="rId38" Type="http://schemas.openxmlformats.org/officeDocument/2006/relationships/slide" Target="slide9.xml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slide" Target="slide4.xml"/><Relationship Id="rId28" Type="http://schemas.openxmlformats.org/officeDocument/2006/relationships/image" Target="../media/image32.GIF"/><Relationship Id="rId36" Type="http://schemas.openxmlformats.org/officeDocument/2006/relationships/image" Target="../media/image37.png"/><Relationship Id="rId10" Type="http://schemas.microsoft.com/office/2007/relationships/hdphoto" Target="../media/hdphoto5.wdp"/><Relationship Id="rId19" Type="http://schemas.openxmlformats.org/officeDocument/2006/relationships/image" Target="../media/image29.png"/><Relationship Id="rId31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31.png"/><Relationship Id="rId30" Type="http://schemas.microsoft.com/office/2007/relationships/hdphoto" Target="../media/hdphoto12.wdp"/><Relationship Id="rId35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6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" Target="slide1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09A472FD-8F25-4B71-B24A-6A115EB979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7" y="-1248594"/>
            <a:ext cx="10766099" cy="8106594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63264D3A-3035-4E6F-8F61-5A1D56CAC0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5D873B-7D4F-4D56-8015-9085BF0EFD69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55568DD1-EF7C-4328-8357-F2C7EBA2DD1A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BDD19788-ADFB-47D5-B119-6099705A2DE1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图片 39">
            <a:extLst>
              <a:ext uri="{FF2B5EF4-FFF2-40B4-BE49-F238E27FC236}">
                <a16:creationId xmlns:a16="http://schemas.microsoft.com/office/drawing/2014/main" id="{5DF21C85-450A-4E0A-9807-BAF44F61D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pic>
        <p:nvPicPr>
          <p:cNvPr id="14" name="图片 14340" descr="28">
            <a:extLst>
              <a:ext uri="{FF2B5EF4-FFF2-40B4-BE49-F238E27FC236}">
                <a16:creationId xmlns:a16="http://schemas.microsoft.com/office/drawing/2014/main" id="{73EB4915-9C91-4D51-A681-13EC2E685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49F033AA-4510-4B3E-867E-B1E65159FA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045217-E149-46C6-AFE7-7A992F850C00}"/>
              </a:ext>
            </a:extLst>
          </p:cNvPr>
          <p:cNvSpPr txBox="1"/>
          <p:nvPr/>
        </p:nvSpPr>
        <p:spPr>
          <a:xfrm>
            <a:off x="4161014" y="647743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22131E-D143-45F4-A4F3-EDADAAAE43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7" y="506071"/>
            <a:ext cx="1433052" cy="14330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19B677-F054-45CB-9596-F0DCFEF8740C}"/>
              </a:ext>
            </a:extLst>
          </p:cNvPr>
          <p:cNvSpPr txBox="1"/>
          <p:nvPr/>
        </p:nvSpPr>
        <p:spPr>
          <a:xfrm>
            <a:off x="361899" y="2162011"/>
            <a:ext cx="1078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12 : BỜ TRE ĐÓN KHÁCH</a:t>
            </a:r>
          </a:p>
          <a:p>
            <a:pPr algn="ctr" defTabSz="914377">
              <a:defRPr/>
            </a:pPr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1+2)</a:t>
            </a:r>
            <a:endParaRPr lang="vi-V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C76F83-F928-45A3-ABBD-34D3B33394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7063" y="107949"/>
            <a:ext cx="3156665" cy="2461755"/>
          </a:xfrm>
          <a:prstGeom prst="rect">
            <a:avLst/>
          </a:prstGeom>
        </p:spPr>
      </p:pic>
      <p:pic>
        <p:nvPicPr>
          <p:cNvPr id="22" name="图片 9">
            <a:extLst>
              <a:ext uri="{FF2B5EF4-FFF2-40B4-BE49-F238E27FC236}">
                <a16:creationId xmlns:a16="http://schemas.microsoft.com/office/drawing/2014/main" id="{20EBC0C9-5AA3-4589-BE6D-E93233613CE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6" y="4186483"/>
            <a:ext cx="2977069" cy="26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17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đá.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cũ.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610335" y="1650626"/>
            <a:ext cx="32126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610335" y="3935621"/>
            <a:ext cx="33533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29AE09-8F2D-45C2-80A0-38AE8D946E63}"/>
              </a:ext>
            </a:extLst>
          </p:cNvPr>
          <p:cNvSpPr/>
          <p:nvPr/>
        </p:nvSpPr>
        <p:spPr>
          <a:xfrm>
            <a:off x="8471246" y="150046"/>
            <a:ext cx="3492442" cy="58477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78B397AD-9D44-41F6-97D4-5D99DA6329EE}"/>
              </a:ext>
            </a:extLst>
          </p:cNvPr>
          <p:cNvSpPr/>
          <p:nvPr/>
        </p:nvSpPr>
        <p:spPr>
          <a:xfrm>
            <a:off x="240867" y="850744"/>
            <a:ext cx="448080" cy="39491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1D7020-0BB5-46CB-9B6A-CB4429146CA5}"/>
              </a:ext>
            </a:extLst>
          </p:cNvPr>
          <p:cNvSpPr/>
          <p:nvPr/>
        </p:nvSpPr>
        <p:spPr>
          <a:xfrm>
            <a:off x="4167935" y="733908"/>
            <a:ext cx="448080" cy="39491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EAA8AC-FAB8-4D8A-87ED-2CAD6EDB3A65}"/>
              </a:ext>
            </a:extLst>
          </p:cNvPr>
          <p:cNvSpPr/>
          <p:nvPr/>
        </p:nvSpPr>
        <p:spPr>
          <a:xfrm>
            <a:off x="8168005" y="1645443"/>
            <a:ext cx="448080" cy="39491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176BDD5-5B40-4D62-A3A2-48870B651819}"/>
              </a:ext>
            </a:extLst>
          </p:cNvPr>
          <p:cNvSpPr/>
          <p:nvPr/>
        </p:nvSpPr>
        <p:spPr>
          <a:xfrm>
            <a:off x="8218216" y="3925810"/>
            <a:ext cx="448080" cy="39491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8" name="Rectangle: Rounded Corners 17">
            <a:hlinkClick r:id="rId4" action="ppaction://hlinksldjump"/>
            <a:extLst>
              <a:ext uri="{FF2B5EF4-FFF2-40B4-BE49-F238E27FC236}">
                <a16:creationId xmlns:a16="http://schemas.microsoft.com/office/drawing/2014/main" id="{7480EE90-1060-4D29-B9A2-A386150FA355}"/>
              </a:ext>
            </a:extLst>
          </p:cNvPr>
          <p:cNvSpPr/>
          <p:nvPr/>
        </p:nvSpPr>
        <p:spPr>
          <a:xfrm>
            <a:off x="8501479" y="159857"/>
            <a:ext cx="3492442" cy="58477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0D9C1C-62DC-4E8C-A4C2-3376E01677EB}"/>
              </a:ext>
            </a:extLst>
          </p:cNvPr>
          <p:cNvSpPr/>
          <p:nvPr/>
        </p:nvSpPr>
        <p:spPr>
          <a:xfrm>
            <a:off x="8503016" y="140235"/>
            <a:ext cx="3492442" cy="58477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có mấy đoạn?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8647440-1614-4FB6-9431-AD3DD18CC801}"/>
              </a:ext>
            </a:extLst>
          </p:cNvPr>
          <p:cNvSpPr/>
          <p:nvPr/>
        </p:nvSpPr>
        <p:spPr>
          <a:xfrm>
            <a:off x="8486363" y="169668"/>
            <a:ext cx="3492442" cy="58477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theo đoạn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91C6EFD-063F-419B-A3AD-A317B7799BF0}"/>
              </a:ext>
            </a:extLst>
          </p:cNvPr>
          <p:cNvSpPr/>
          <p:nvPr/>
        </p:nvSpPr>
        <p:spPr>
          <a:xfrm>
            <a:off x="8478804" y="167038"/>
            <a:ext cx="3492442" cy="58477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FA37D88-CE35-42C5-A370-CBBDD23E9FB7}"/>
              </a:ext>
            </a:extLst>
          </p:cNvPr>
          <p:cNvSpPr/>
          <p:nvPr/>
        </p:nvSpPr>
        <p:spPr>
          <a:xfrm>
            <a:off x="8471246" y="165164"/>
            <a:ext cx="3492442" cy="58477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 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AE69B86-9812-4FE5-95D2-41EA94FF9704}"/>
              </a:ext>
            </a:extLst>
          </p:cNvPr>
          <p:cNvSpPr/>
          <p:nvPr/>
        </p:nvSpPr>
        <p:spPr>
          <a:xfrm>
            <a:off x="8516595" y="181902"/>
            <a:ext cx="3492442" cy="58477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hlinkClick r:id="rId5" action="ppaction://hlinksldjump"/>
            <a:extLst>
              <a:ext uri="{FF2B5EF4-FFF2-40B4-BE49-F238E27FC236}">
                <a16:creationId xmlns:a16="http://schemas.microsoft.com/office/drawing/2014/main" id="{8AB6AF20-A842-4F6B-97C7-FDAC47BCF3E2}"/>
              </a:ext>
            </a:extLst>
          </p:cNvPr>
          <p:cNvSpPr/>
          <p:nvPr/>
        </p:nvSpPr>
        <p:spPr>
          <a:xfrm>
            <a:off x="5746514" y="1128827"/>
            <a:ext cx="1344098" cy="460040"/>
          </a:xfrm>
          <a:prstGeom prst="roundRect">
            <a:avLst/>
          </a:prstGeom>
          <a:solidFill>
            <a:srgbClr val="92D050">
              <a:alpha val="30196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hlinkClick r:id="rId6" action="ppaction://hlinksldjump"/>
            <a:extLst>
              <a:ext uri="{FF2B5EF4-FFF2-40B4-BE49-F238E27FC236}">
                <a16:creationId xmlns:a16="http://schemas.microsoft.com/office/drawing/2014/main" id="{350C4AFA-2FD7-42B9-BA1F-A12D7C8BEB33}"/>
              </a:ext>
            </a:extLst>
          </p:cNvPr>
          <p:cNvSpPr/>
          <p:nvPr/>
        </p:nvSpPr>
        <p:spPr>
          <a:xfrm>
            <a:off x="2121086" y="1692751"/>
            <a:ext cx="1376094" cy="460040"/>
          </a:xfrm>
          <a:prstGeom prst="roundRect">
            <a:avLst/>
          </a:prstGeom>
          <a:solidFill>
            <a:srgbClr val="92D050">
              <a:alpha val="30196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hlinkClick r:id="rId7" action="ppaction://hlinksldjump"/>
            <a:extLst>
              <a:ext uri="{FF2B5EF4-FFF2-40B4-BE49-F238E27FC236}">
                <a16:creationId xmlns:a16="http://schemas.microsoft.com/office/drawing/2014/main" id="{D313B56F-6ACA-4D7C-BCAA-8AF9D6269804}"/>
              </a:ext>
            </a:extLst>
          </p:cNvPr>
          <p:cNvSpPr/>
          <p:nvPr/>
        </p:nvSpPr>
        <p:spPr>
          <a:xfrm>
            <a:off x="9893398" y="2144049"/>
            <a:ext cx="1344098" cy="460040"/>
          </a:xfrm>
          <a:prstGeom prst="roundRect">
            <a:avLst/>
          </a:prstGeom>
          <a:solidFill>
            <a:srgbClr val="92D050">
              <a:alpha val="30196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hlinkClick r:id="rId8" action="ppaction://hlinksldjump"/>
            <a:extLst>
              <a:ext uri="{FF2B5EF4-FFF2-40B4-BE49-F238E27FC236}">
                <a16:creationId xmlns:a16="http://schemas.microsoft.com/office/drawing/2014/main" id="{7AE69A2A-BFAF-476B-AFD0-F1229AB5D3CE}"/>
              </a:ext>
            </a:extLst>
          </p:cNvPr>
          <p:cNvSpPr/>
          <p:nvPr/>
        </p:nvSpPr>
        <p:spPr>
          <a:xfrm>
            <a:off x="5883972" y="2433223"/>
            <a:ext cx="1344098" cy="460040"/>
          </a:xfrm>
          <a:prstGeom prst="roundRect">
            <a:avLst/>
          </a:prstGeom>
          <a:solidFill>
            <a:srgbClr val="92D050">
              <a:alpha val="30196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54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577215" y="410845"/>
            <a:ext cx="1007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7665" y="5213633"/>
            <a:ext cx="1774825" cy="63881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0C73553A-6821-4CE8-93F3-449CF6A5C1E0}"/>
              </a:ext>
            </a:extLst>
          </p:cNvPr>
          <p:cNvSpPr/>
          <p:nvPr/>
        </p:nvSpPr>
        <p:spPr>
          <a:xfrm>
            <a:off x="2947245" y="5189222"/>
            <a:ext cx="1774825" cy="63881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A5351763-6E4B-4EE2-AEDA-E1A0883D69A4}"/>
              </a:ext>
            </a:extLst>
          </p:cNvPr>
          <p:cNvSpPr/>
          <p:nvPr/>
        </p:nvSpPr>
        <p:spPr>
          <a:xfrm>
            <a:off x="5387948" y="5213633"/>
            <a:ext cx="1774825" cy="63881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51A6A9EA-854F-4107-8D74-62D90FB6FC30}"/>
              </a:ext>
            </a:extLst>
          </p:cNvPr>
          <p:cNvSpPr/>
          <p:nvPr/>
        </p:nvSpPr>
        <p:spPr>
          <a:xfrm>
            <a:off x="7942284" y="5189222"/>
            <a:ext cx="1774825" cy="63881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cu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7E0FAC13-DC36-4D5A-97DA-4B60AABE37F6}"/>
              </a:ext>
            </a:extLst>
          </p:cNvPr>
          <p:cNvSpPr/>
          <p:nvPr/>
        </p:nvSpPr>
        <p:spPr>
          <a:xfrm>
            <a:off x="10313207" y="5189222"/>
            <a:ext cx="1273803" cy="63881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Ếch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026" name="Picture 2" descr="Hình tượng con cò trong văn hóa – Wikipedia tiếng Việt">
            <a:extLst>
              <a:ext uri="{FF2B5EF4-FFF2-40B4-BE49-F238E27FC236}">
                <a16:creationId xmlns:a16="http://schemas.microsoft.com/office/drawing/2014/main" id="{FC5A3183-E1D8-40A1-8AB9-917A7DD3F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/>
          <a:stretch/>
        </p:blipFill>
        <p:spPr bwMode="auto">
          <a:xfrm>
            <a:off x="737664" y="1321652"/>
            <a:ext cx="1774825" cy="37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ơ thấy chim bồ nông có ý nghĩa gì, mơ thấy bồ nông đánh lô đề con gì?">
            <a:extLst>
              <a:ext uri="{FF2B5EF4-FFF2-40B4-BE49-F238E27FC236}">
                <a16:creationId xmlns:a16="http://schemas.microsoft.com/office/drawing/2014/main" id="{A81C5711-C1D7-4EE6-AC32-2B653A565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28944"/>
          <a:stretch/>
        </p:blipFill>
        <p:spPr bwMode="auto">
          <a:xfrm>
            <a:off x="2714071" y="1986844"/>
            <a:ext cx="2579014" cy="30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i nào chim bói cá cười? - Tech12h">
            <a:extLst>
              <a:ext uri="{FF2B5EF4-FFF2-40B4-BE49-F238E27FC236}">
                <a16:creationId xmlns:a16="http://schemas.microsoft.com/office/drawing/2014/main" id="{450DB42C-CB25-42F1-9683-321D47C30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r="15800"/>
          <a:stretch/>
        </p:blipFill>
        <p:spPr bwMode="auto">
          <a:xfrm>
            <a:off x="5387948" y="1704622"/>
            <a:ext cx="2391257" cy="33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ỹ Thuật Chọn Chim Cu Gáy">
            <a:extLst>
              <a:ext uri="{FF2B5EF4-FFF2-40B4-BE49-F238E27FC236}">
                <a16:creationId xmlns:a16="http://schemas.microsoft.com/office/drawing/2014/main" id="{B43D7ADC-4CFD-42B2-9F7F-74DA31A25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19562"/>
          <a:stretch/>
        </p:blipFill>
        <p:spPr bwMode="auto">
          <a:xfrm>
            <a:off x="7874068" y="2520152"/>
            <a:ext cx="1988290" cy="25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waZoo – Công viên trưng bày ếch đầu tiên tại Nhật Bản｜Kênh du lịch LocoBee">
            <a:extLst>
              <a:ext uri="{FF2B5EF4-FFF2-40B4-BE49-F238E27FC236}">
                <a16:creationId xmlns:a16="http://schemas.microsoft.com/office/drawing/2014/main" id="{E76CFA7C-C562-4B36-86C8-1B9856919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90" r="13421" b="-490"/>
          <a:stretch/>
        </p:blipFill>
        <p:spPr bwMode="auto">
          <a:xfrm>
            <a:off x="9989042" y="2141477"/>
            <a:ext cx="1871247" cy="29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A7A5BC-2C60-405B-87A1-57BC7C7A764D}"/>
              </a:ext>
            </a:extLst>
          </p:cNvPr>
          <p:cNvSpPr txBox="1">
            <a:spLocks/>
          </p:cNvSpPr>
          <p:nvPr/>
        </p:nvSpPr>
        <p:spPr>
          <a:xfrm>
            <a:off x="554990" y="1831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B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C15A91-4500-4002-BB0A-E170AADF5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046165"/>
              </p:ext>
            </p:extLst>
          </p:nvPr>
        </p:nvGraphicFramePr>
        <p:xfrm>
          <a:off x="1450622" y="1234440"/>
          <a:ext cx="929075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45378">
                  <a:extLst>
                    <a:ext uri="{9D8B030D-6E8A-4147-A177-3AD203B41FA5}">
                      <a16:colId xmlns:a16="http://schemas.microsoft.com/office/drawing/2014/main" val="4008401274"/>
                    </a:ext>
                  </a:extLst>
                </a:gridCol>
                <a:gridCol w="4645378">
                  <a:extLst>
                    <a:ext uri="{9D8B030D-6E8A-4147-A177-3AD203B41FA5}">
                      <a16:colId xmlns:a16="http://schemas.microsoft.com/office/drawing/2014/main" val="2817918096"/>
                    </a:ext>
                  </a:extLst>
                </a:gridCol>
              </a:tblGrid>
              <a:tr h="5310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965066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Đàn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cò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bạch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gật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gù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ca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18939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bói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reo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mừng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201929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Bầy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đứng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tượng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đá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141470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xuống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rồi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lên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15586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Bác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bồ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ì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ộp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vang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lừng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273810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1F45F0-55C6-46A9-8653-7E7459E009A9}"/>
              </a:ext>
            </a:extLst>
          </p:cNvPr>
          <p:cNvCxnSpPr>
            <a:cxnSpLocks/>
          </p:cNvCxnSpPr>
          <p:nvPr/>
        </p:nvCxnSpPr>
        <p:spPr>
          <a:xfrm>
            <a:off x="3968045" y="2250441"/>
            <a:ext cx="2144889" cy="688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D36E1E-BC04-423D-AECF-F8CC9C0552F9}"/>
              </a:ext>
            </a:extLst>
          </p:cNvPr>
          <p:cNvCxnSpPr>
            <a:cxnSpLocks/>
          </p:cNvCxnSpPr>
          <p:nvPr/>
        </p:nvCxnSpPr>
        <p:spPr>
          <a:xfrm>
            <a:off x="3787423" y="2939063"/>
            <a:ext cx="2404533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8E3510-F088-4532-B9FD-C7B05C02C17A}"/>
              </a:ext>
            </a:extLst>
          </p:cNvPr>
          <p:cNvCxnSpPr>
            <a:cxnSpLocks/>
          </p:cNvCxnSpPr>
          <p:nvPr/>
        </p:nvCxnSpPr>
        <p:spPr>
          <a:xfrm flipV="1">
            <a:off x="3838222" y="2316763"/>
            <a:ext cx="2274712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97B106-D15A-4BE9-9E08-3EA49A850240}"/>
              </a:ext>
            </a:extLst>
          </p:cNvPr>
          <p:cNvCxnSpPr>
            <a:cxnSpLocks/>
          </p:cNvCxnSpPr>
          <p:nvPr/>
        </p:nvCxnSpPr>
        <p:spPr>
          <a:xfrm>
            <a:off x="3206044" y="4249985"/>
            <a:ext cx="2985912" cy="622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20D61F-9F52-4E18-8CEE-18D87865595F}"/>
              </a:ext>
            </a:extLst>
          </p:cNvPr>
          <p:cNvCxnSpPr>
            <a:cxnSpLocks/>
          </p:cNvCxnSpPr>
          <p:nvPr/>
        </p:nvCxnSpPr>
        <p:spPr>
          <a:xfrm flipV="1">
            <a:off x="3838222" y="3561363"/>
            <a:ext cx="2353734" cy="1310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3482990-D9D9-41B7-9A4A-AE44DFE42529}"/>
              </a:ext>
            </a:extLst>
          </p:cNvPr>
          <p:cNvSpPr txBox="1"/>
          <p:nvPr/>
        </p:nvSpPr>
        <p:spPr>
          <a:xfrm>
            <a:off x="1885362" y="5797485"/>
            <a:ext cx="940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</a:rPr>
              <a:t>Câu đã ghép thuộc kiểu câu gì đã học?</a:t>
            </a:r>
          </a:p>
        </p:txBody>
      </p:sp>
    </p:spTree>
    <p:extLst>
      <p:ext uri="{BB962C8B-B14F-4D97-AF65-F5344CB8AC3E}">
        <p14:creationId xmlns:p14="http://schemas.microsoft.com/office/powerpoint/2010/main" val="106184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4379" y="0"/>
            <a:ext cx="11903242" cy="13255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71262" y="1325562"/>
            <a:ext cx="10515600" cy="1325562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“ Tre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chợt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” –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6580D-8DA4-4C8F-8ABF-65A904136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987" y="2458244"/>
            <a:ext cx="8294751" cy="4103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4379" y="173235"/>
            <a:ext cx="12047621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47B60F2-B2DC-4077-8467-9F3A4D2FA93E}"/>
              </a:ext>
            </a:extLst>
          </p:cNvPr>
          <p:cNvSpPr txBox="1"/>
          <p:nvPr/>
        </p:nvSpPr>
        <p:spPr>
          <a:xfrm>
            <a:off x="3758804" y="1816140"/>
            <a:ext cx="4967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A73CD2-B26C-4BB3-86B4-DD7224F35DF1}"/>
              </a:ext>
            </a:extLst>
          </p:cNvPr>
          <p:cNvCxnSpPr/>
          <p:nvPr/>
        </p:nvCxnSpPr>
        <p:spPr>
          <a:xfrm>
            <a:off x="6660445" y="2980267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AC1A53-10C9-4FE2-ACA7-4A64734C4A54}"/>
              </a:ext>
            </a:extLst>
          </p:cNvPr>
          <p:cNvCxnSpPr>
            <a:cxnSpLocks/>
          </p:cNvCxnSpPr>
          <p:nvPr/>
        </p:nvCxnSpPr>
        <p:spPr>
          <a:xfrm>
            <a:off x="6096000" y="3533422"/>
            <a:ext cx="10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0A88A2-06FC-4390-86D8-CFA1B358A40E}"/>
              </a:ext>
            </a:extLst>
          </p:cNvPr>
          <p:cNvCxnSpPr>
            <a:cxnSpLocks/>
          </p:cNvCxnSpPr>
          <p:nvPr/>
        </p:nvCxnSpPr>
        <p:spPr>
          <a:xfrm>
            <a:off x="6344356" y="4067008"/>
            <a:ext cx="1016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D249FB-2150-48EB-B155-34F16FBE02E9}"/>
              </a:ext>
            </a:extLst>
          </p:cNvPr>
          <p:cNvCxnSpPr>
            <a:cxnSpLocks/>
          </p:cNvCxnSpPr>
          <p:nvPr/>
        </p:nvCxnSpPr>
        <p:spPr>
          <a:xfrm>
            <a:off x="6400801" y="4620164"/>
            <a:ext cx="1016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9">
            <a:extLst>
              <a:ext uri="{FF2B5EF4-FFF2-40B4-BE49-F238E27FC236}">
                <a16:creationId xmlns:a16="http://schemas.microsoft.com/office/drawing/2014/main" id="{CD1000A3-0C35-40EA-A8FC-6F1A993ED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196" y="3429000"/>
            <a:ext cx="2373345" cy="3432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583bf2c0947695c562ac5d998569417a">
            <a:extLst>
              <a:ext uri="{FF2B5EF4-FFF2-40B4-BE49-F238E27FC236}">
                <a16:creationId xmlns:a16="http://schemas.microsoft.com/office/drawing/2014/main" id="{DAB05888-1311-4C20-B7E1-6D2D22FD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3" name="图片 17" descr="69a8f3e94da59fb9c00491d0266be90c">
            <a:extLst>
              <a:ext uri="{FF2B5EF4-FFF2-40B4-BE49-F238E27FC236}">
                <a16:creationId xmlns:a16="http://schemas.microsoft.com/office/drawing/2014/main" id="{D0857820-4F00-4E44-9F86-B33C2BE2F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4AB8A4-3A61-4033-AADF-7840F960432A}"/>
              </a:ext>
            </a:extLst>
          </p:cNvPr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sz="7200" b="1" kern="0">
                <a:solidFill>
                  <a:prstClr val="white"/>
                </a:solidFill>
                <a:latin typeface="Calibri" panose="020F0502020204030204" pitchFamily="34" charset="0"/>
              </a:rPr>
              <a:t>đọc lại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481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509" y="81014"/>
            <a:ext cx="480388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khổ thơ em thích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2CA60A-E117-455B-BB6E-E29940DED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C92A9B31-67FE-4FA7-A497-99635D105B25}"/>
              </a:ext>
            </a:extLst>
          </p:cNvPr>
          <p:cNvSpPr txBox="1"/>
          <p:nvPr/>
        </p:nvSpPr>
        <p:spPr>
          <a:xfrm>
            <a:off x="733382" y="993675"/>
            <a:ext cx="3555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485E8937-4145-47F8-90DD-030049177086}"/>
              </a:ext>
            </a:extLst>
          </p:cNvPr>
          <p:cNvSpPr txBox="1"/>
          <p:nvPr/>
        </p:nvSpPr>
        <p:spPr>
          <a:xfrm>
            <a:off x="4592030" y="876839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đá.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cũ.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F087525-1EAE-46F1-9F0A-5BCBF20130DE}"/>
              </a:ext>
            </a:extLst>
          </p:cNvPr>
          <p:cNvSpPr txBox="1"/>
          <p:nvPr/>
        </p:nvSpPr>
        <p:spPr>
          <a:xfrm>
            <a:off x="4288790" y="479528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A5EAE9-25EA-4890-96B4-0ACFB2D2BCAA}"/>
              </a:ext>
            </a:extLst>
          </p:cNvPr>
          <p:cNvSpPr txBox="1"/>
          <p:nvPr/>
        </p:nvSpPr>
        <p:spPr>
          <a:xfrm>
            <a:off x="8610335" y="1855449"/>
            <a:ext cx="32126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7A4C74-60D8-4E67-8A13-84EB810AAB76}"/>
              </a:ext>
            </a:extLst>
          </p:cNvPr>
          <p:cNvSpPr txBox="1"/>
          <p:nvPr/>
        </p:nvSpPr>
        <p:spPr>
          <a:xfrm>
            <a:off x="8610335" y="4140444"/>
            <a:ext cx="33533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118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2540592" y="1345034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097961" y="2147862"/>
            <a:ext cx="4197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cũ.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96300" y="563777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diễn cảm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36BDA5-69EC-43E6-B9E1-B96E56498EA7}"/>
              </a:ext>
            </a:extLst>
          </p:cNvPr>
          <p:cNvCxnSpPr>
            <a:cxnSpLocks/>
          </p:cNvCxnSpPr>
          <p:nvPr/>
        </p:nvCxnSpPr>
        <p:spPr>
          <a:xfrm flipV="1">
            <a:off x="5289710" y="1345034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E7938C-8556-42EF-95FC-196A04D03997}"/>
              </a:ext>
            </a:extLst>
          </p:cNvPr>
          <p:cNvCxnSpPr>
            <a:cxnSpLocks/>
          </p:cNvCxnSpPr>
          <p:nvPr/>
        </p:nvCxnSpPr>
        <p:spPr>
          <a:xfrm flipV="1">
            <a:off x="5674340" y="2698876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FC9A4E-AB2F-449B-8F33-2E2CB78422D1}"/>
              </a:ext>
            </a:extLst>
          </p:cNvPr>
          <p:cNvCxnSpPr>
            <a:cxnSpLocks/>
          </p:cNvCxnSpPr>
          <p:nvPr/>
        </p:nvCxnSpPr>
        <p:spPr>
          <a:xfrm flipV="1">
            <a:off x="5289710" y="2283747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2DB755-5E08-431E-A8A9-8381ED1C73E3}"/>
              </a:ext>
            </a:extLst>
          </p:cNvPr>
          <p:cNvCxnSpPr>
            <a:cxnSpLocks/>
          </p:cNvCxnSpPr>
          <p:nvPr/>
        </p:nvCxnSpPr>
        <p:spPr>
          <a:xfrm flipV="1">
            <a:off x="6018433" y="1737433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A2E0AC-E918-4D8A-A8B6-756245F022EB}"/>
              </a:ext>
            </a:extLst>
          </p:cNvPr>
          <p:cNvCxnSpPr>
            <a:cxnSpLocks/>
          </p:cNvCxnSpPr>
          <p:nvPr/>
        </p:nvCxnSpPr>
        <p:spPr>
          <a:xfrm flipV="1">
            <a:off x="5516064" y="3598835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A5350E-3DAE-4236-BC5F-24F8265B770E}"/>
              </a:ext>
            </a:extLst>
          </p:cNvPr>
          <p:cNvCxnSpPr>
            <a:cxnSpLocks/>
          </p:cNvCxnSpPr>
          <p:nvPr/>
        </p:nvCxnSpPr>
        <p:spPr>
          <a:xfrm flipV="1">
            <a:off x="5593631" y="3608093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38F6F3-F03B-4A33-A9E6-7B64D0236B53}"/>
              </a:ext>
            </a:extLst>
          </p:cNvPr>
          <p:cNvCxnSpPr>
            <a:cxnSpLocks/>
          </p:cNvCxnSpPr>
          <p:nvPr/>
        </p:nvCxnSpPr>
        <p:spPr>
          <a:xfrm flipV="1">
            <a:off x="9898144" y="2105025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85E01E-341B-4E00-B209-751AFA58BDC1}"/>
              </a:ext>
            </a:extLst>
          </p:cNvPr>
          <p:cNvCxnSpPr>
            <a:cxnSpLocks/>
          </p:cNvCxnSpPr>
          <p:nvPr/>
        </p:nvCxnSpPr>
        <p:spPr>
          <a:xfrm flipV="1">
            <a:off x="9743010" y="2630384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065C76-0D18-4293-B365-D90477CE17DA}"/>
              </a:ext>
            </a:extLst>
          </p:cNvPr>
          <p:cNvCxnSpPr>
            <a:cxnSpLocks/>
          </p:cNvCxnSpPr>
          <p:nvPr/>
        </p:nvCxnSpPr>
        <p:spPr>
          <a:xfrm flipV="1">
            <a:off x="10900706" y="3048436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A2C851F-BC78-4526-BE5A-1728DD4825C3}"/>
              </a:ext>
            </a:extLst>
          </p:cNvPr>
          <p:cNvCxnSpPr>
            <a:cxnSpLocks/>
          </p:cNvCxnSpPr>
          <p:nvPr/>
        </p:nvCxnSpPr>
        <p:spPr>
          <a:xfrm flipV="1">
            <a:off x="9964833" y="3399366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C67DDB-A170-4BF8-8AD9-6CD40976D45A}"/>
              </a:ext>
            </a:extLst>
          </p:cNvPr>
          <p:cNvCxnSpPr>
            <a:cxnSpLocks/>
          </p:cNvCxnSpPr>
          <p:nvPr/>
        </p:nvCxnSpPr>
        <p:spPr>
          <a:xfrm flipV="1">
            <a:off x="9573841" y="3882878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2C017E-D40D-4EBC-8EEB-C96A3365E40D}"/>
              </a:ext>
            </a:extLst>
          </p:cNvPr>
          <p:cNvCxnSpPr>
            <a:cxnSpLocks/>
          </p:cNvCxnSpPr>
          <p:nvPr/>
        </p:nvCxnSpPr>
        <p:spPr>
          <a:xfrm flipV="1">
            <a:off x="10575802" y="4218176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6C879E-DDBF-40FF-83BB-FC523A84EA4B}"/>
              </a:ext>
            </a:extLst>
          </p:cNvPr>
          <p:cNvCxnSpPr>
            <a:cxnSpLocks/>
          </p:cNvCxnSpPr>
          <p:nvPr/>
        </p:nvCxnSpPr>
        <p:spPr>
          <a:xfrm flipV="1">
            <a:off x="9743010" y="4672059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1EE2E2-33E5-459E-AA73-C4F2E7C627E4}"/>
              </a:ext>
            </a:extLst>
          </p:cNvPr>
          <p:cNvCxnSpPr>
            <a:cxnSpLocks/>
          </p:cNvCxnSpPr>
          <p:nvPr/>
        </p:nvCxnSpPr>
        <p:spPr>
          <a:xfrm flipV="1">
            <a:off x="9870915" y="5153802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903140-FB75-4C57-B077-30FE1A83C18A}"/>
              </a:ext>
            </a:extLst>
          </p:cNvPr>
          <p:cNvCxnSpPr>
            <a:cxnSpLocks/>
          </p:cNvCxnSpPr>
          <p:nvPr/>
        </p:nvCxnSpPr>
        <p:spPr>
          <a:xfrm flipV="1">
            <a:off x="9964833" y="5168779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16A70C-A5FD-4E29-9A65-F8186783089C}"/>
              </a:ext>
            </a:extLst>
          </p:cNvPr>
          <p:cNvCxnSpPr>
            <a:cxnSpLocks/>
          </p:cNvCxnSpPr>
          <p:nvPr/>
        </p:nvCxnSpPr>
        <p:spPr>
          <a:xfrm>
            <a:off x="2602981" y="2240811"/>
            <a:ext cx="907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E5BCBF-B4D8-4714-A92C-4CC8D2798E24}"/>
              </a:ext>
            </a:extLst>
          </p:cNvPr>
          <p:cNvCxnSpPr>
            <a:cxnSpLocks/>
          </p:cNvCxnSpPr>
          <p:nvPr/>
        </p:nvCxnSpPr>
        <p:spPr>
          <a:xfrm>
            <a:off x="4092416" y="2630384"/>
            <a:ext cx="907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77AF6F-B824-4958-A7EB-5B7F763323D2}"/>
              </a:ext>
            </a:extLst>
          </p:cNvPr>
          <p:cNvCxnSpPr>
            <a:cxnSpLocks/>
          </p:cNvCxnSpPr>
          <p:nvPr/>
        </p:nvCxnSpPr>
        <p:spPr>
          <a:xfrm>
            <a:off x="4092416" y="3056292"/>
            <a:ext cx="1352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73D827D-A1CB-4A12-9473-048D5F939004}"/>
              </a:ext>
            </a:extLst>
          </p:cNvPr>
          <p:cNvCxnSpPr>
            <a:cxnSpLocks/>
          </p:cNvCxnSpPr>
          <p:nvPr/>
        </p:nvCxnSpPr>
        <p:spPr>
          <a:xfrm>
            <a:off x="2602981" y="3917577"/>
            <a:ext cx="10698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4ED8509-B06C-4A18-BA6C-99E142CB6253}"/>
              </a:ext>
            </a:extLst>
          </p:cNvPr>
          <p:cNvCxnSpPr>
            <a:cxnSpLocks/>
          </p:cNvCxnSpPr>
          <p:nvPr/>
        </p:nvCxnSpPr>
        <p:spPr>
          <a:xfrm>
            <a:off x="8581534" y="2583215"/>
            <a:ext cx="10698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92BBD86-E879-487A-B504-654CEB78844A}"/>
              </a:ext>
            </a:extLst>
          </p:cNvPr>
          <p:cNvCxnSpPr>
            <a:cxnSpLocks/>
          </p:cNvCxnSpPr>
          <p:nvPr/>
        </p:nvCxnSpPr>
        <p:spPr>
          <a:xfrm>
            <a:off x="8930839" y="3457551"/>
            <a:ext cx="1722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7D307A4-2ED7-4B30-A33F-A269D36E4B0A}"/>
              </a:ext>
            </a:extLst>
          </p:cNvPr>
          <p:cNvCxnSpPr>
            <a:cxnSpLocks/>
          </p:cNvCxnSpPr>
          <p:nvPr/>
        </p:nvCxnSpPr>
        <p:spPr>
          <a:xfrm>
            <a:off x="7233501" y="3853249"/>
            <a:ext cx="10698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4F1CD8-9FD6-4C2C-9246-CA14C8CA7CA2}"/>
              </a:ext>
            </a:extLst>
          </p:cNvPr>
          <p:cNvCxnSpPr>
            <a:cxnSpLocks/>
          </p:cNvCxnSpPr>
          <p:nvPr/>
        </p:nvCxnSpPr>
        <p:spPr>
          <a:xfrm>
            <a:off x="7968792" y="5185319"/>
            <a:ext cx="5349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94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8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sp>
        <p:nvSpPr>
          <p:cNvPr id="2" name="Rectangle: Rounded Corners 1">
            <a:hlinkClick r:id="rId38" action="ppaction://hlinksldjump"/>
            <a:extLst>
              <a:ext uri="{FF2B5EF4-FFF2-40B4-BE49-F238E27FC236}">
                <a16:creationId xmlns:a16="http://schemas.microsoft.com/office/drawing/2014/main" id="{21E63FAB-C773-40DE-8B4C-ECAB559BBD06}"/>
              </a:ext>
            </a:extLst>
          </p:cNvPr>
          <p:cNvSpPr/>
          <p:nvPr/>
        </p:nvSpPr>
        <p:spPr>
          <a:xfrm>
            <a:off x="9359041" y="6121178"/>
            <a:ext cx="2212070" cy="569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3611" y="149678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4026307" y="138583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8082100" y="138187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8061325" y="346406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B3A05D-CC6F-4A31-9F2D-C0D3CF461129}"/>
              </a:ext>
            </a:extLst>
          </p:cNvPr>
          <p:cNvSpPr/>
          <p:nvPr/>
        </p:nvSpPr>
        <p:spPr>
          <a:xfrm>
            <a:off x="1234446" y="306077"/>
            <a:ext cx="10076034" cy="555786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chỉ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716F8D-F657-4E39-9FE5-CCBC06A42599}"/>
              </a:ext>
            </a:extLst>
          </p:cNvPr>
          <p:cNvCxnSpPr>
            <a:cxnSpLocks/>
          </p:cNvCxnSpPr>
          <p:nvPr/>
        </p:nvCxnSpPr>
        <p:spPr>
          <a:xfrm>
            <a:off x="2043051" y="3265572"/>
            <a:ext cx="146771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61B3C1-E467-4E4C-986B-71602844524F}"/>
              </a:ext>
            </a:extLst>
          </p:cNvPr>
          <p:cNvCxnSpPr>
            <a:cxnSpLocks/>
          </p:cNvCxnSpPr>
          <p:nvPr/>
        </p:nvCxnSpPr>
        <p:spPr>
          <a:xfrm>
            <a:off x="8257239" y="2677744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CA200C-DD3D-4F29-BA59-02BD63932CEA}"/>
              </a:ext>
            </a:extLst>
          </p:cNvPr>
          <p:cNvCxnSpPr>
            <a:cxnSpLocks/>
          </p:cNvCxnSpPr>
          <p:nvPr/>
        </p:nvCxnSpPr>
        <p:spPr>
          <a:xfrm>
            <a:off x="8171266" y="4372008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54E8F9-C311-49E4-9EA7-F2E3115B028A}"/>
              </a:ext>
            </a:extLst>
          </p:cNvPr>
          <p:cNvCxnSpPr>
            <a:cxnSpLocks/>
          </p:cNvCxnSpPr>
          <p:nvPr/>
        </p:nvCxnSpPr>
        <p:spPr>
          <a:xfrm>
            <a:off x="8171266" y="4801217"/>
            <a:ext cx="271068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3FBC77-1724-4165-8446-CB2D9519BA9A}"/>
              </a:ext>
            </a:extLst>
          </p:cNvPr>
          <p:cNvSpPr/>
          <p:nvPr/>
        </p:nvSpPr>
        <p:spPr>
          <a:xfrm>
            <a:off x="1234446" y="5709157"/>
            <a:ext cx="10076034" cy="555786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Đặt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một câu với từ ngữ vừa tìm được.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8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450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9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9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  <p:bldP spid="17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6BFECF-3640-45EE-87A5-48377117EC00}"/>
              </a:ext>
            </a:extLst>
          </p:cNvPr>
          <p:cNvSpPr/>
          <p:nvPr/>
        </p:nvSpPr>
        <p:spPr>
          <a:xfrm>
            <a:off x="3125187" y="790468"/>
            <a:ext cx="6625390" cy="28563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nay, em đã học những nội dung gì?</a:t>
            </a:r>
            <a:endParaRPr lang="en-US" sz="4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577" y="3838671"/>
            <a:ext cx="2087610" cy="3019329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2137104"/>
            <a:ext cx="3019329" cy="30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F50148E-8037-4FB7-8B6C-B57E3D508BD4}"/>
              </a:ext>
            </a:extLst>
          </p:cNvPr>
          <p:cNvSpPr/>
          <p:nvPr/>
        </p:nvSpPr>
        <p:spPr>
          <a:xfrm>
            <a:off x="872835" y="867312"/>
            <a:ext cx="10127673" cy="10255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Đọc đúng, rõ ràng một bài thơ ngắn, biế ngắt hơi chỗ có dấu câu, nhịp thơ.</a:t>
            </a:r>
            <a:endParaRPr lang="zh-CN" altLang="en-US" sz="32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43439C-7647-4860-AD68-4646916F45DB}"/>
              </a:ext>
            </a:extLst>
          </p:cNvPr>
          <p:cNvSpPr/>
          <p:nvPr/>
        </p:nvSpPr>
        <p:spPr>
          <a:xfrm>
            <a:off x="872835" y="2176855"/>
            <a:ext cx="10127673" cy="10255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Trả lời được các câu hỏi của bài.</a:t>
            </a:r>
            <a:endParaRPr lang="zh-CN" altLang="en-US" sz="32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D72DD3D-EF5D-4B87-97BF-DDCCC122B933}"/>
              </a:ext>
            </a:extLst>
          </p:cNvPr>
          <p:cNvSpPr/>
          <p:nvPr/>
        </p:nvSpPr>
        <p:spPr>
          <a:xfrm>
            <a:off x="872835" y="3486398"/>
            <a:ext cx="7384034" cy="2609897"/>
          </a:xfrm>
          <a:prstGeom prst="roundRect">
            <a:avLst/>
          </a:prstGeom>
          <a:solidFill>
            <a:srgbClr val="F8A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Hiểu nội dung của bài thơ: Hình ảnh bên bờ tre các loài động vật tụ họp cho thấy thế giới thiên nhiên thú vị. Hình ảnh đẹp, yên bình của làng quê Việt Nam.</a:t>
            </a:r>
            <a:endParaRPr lang="zh-CN" altLang="en-US" sz="32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3092" descr="PPT素材-13">
            <a:extLst>
              <a:ext uri="{FF2B5EF4-FFF2-40B4-BE49-F238E27FC236}">
                <a16:creationId xmlns:a16="http://schemas.microsoft.com/office/drawing/2014/main" id="{5572538F-5A1D-46C4-AA67-54EF0A63C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6943E8-EC71-4BAF-A5EC-74F2C1F4CB5C}"/>
              </a:ext>
            </a:extLst>
          </p:cNvPr>
          <p:cNvSpPr txBox="1"/>
          <p:nvPr/>
        </p:nvSpPr>
        <p:spPr>
          <a:xfrm>
            <a:off x="3860242" y="-177911"/>
            <a:ext cx="5396051" cy="10452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21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0" y="302689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1331" y="1759638"/>
            <a:ext cx="6590805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 học sau.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F86C1EE1-7990-40F6-8E26-701E97DFE8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9" name="图片 14340" descr="28">
            <a:extLst>
              <a:ext uri="{FF2B5EF4-FFF2-40B4-BE49-F238E27FC236}">
                <a16:creationId xmlns:a16="http://schemas.microsoft.com/office/drawing/2014/main" id="{D8E8D178-4484-4239-9096-99717D5AC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314945-8BAD-452E-BD86-0399DDE1F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5335" y="-128293"/>
            <a:ext cx="3156665" cy="2461755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2D37FCD6-3BE4-425A-8B0C-82CCAFB650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6" y="4186483"/>
            <a:ext cx="2977069" cy="26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237323" y="1878676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A4113E-5FCB-4ECB-A8F1-A565EBA5DF07}"/>
              </a:ext>
            </a:extLst>
          </p:cNvPr>
          <p:cNvSpPr/>
          <p:nvPr/>
        </p:nvSpPr>
        <p:spPr>
          <a:xfrm>
            <a:off x="2135600" y="389789"/>
            <a:ext cx="9703474" cy="14758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 bạch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Loài chim chân cao, cổ dài, mỏ nhọn, lông màu trắng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059E68D-BFB7-4383-AC14-7ADFDD877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3E8443-161B-4912-ADE4-5C50468B2EA0}"/>
              </a:ext>
            </a:extLst>
          </p:cNvPr>
          <p:cNvGrpSpPr/>
          <p:nvPr/>
        </p:nvGrpSpPr>
        <p:grpSpPr>
          <a:xfrm>
            <a:off x="504286" y="209484"/>
            <a:ext cx="1517019" cy="1517019"/>
            <a:chOff x="156834" y="1993081"/>
            <a:chExt cx="2109019" cy="210901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FF255EA-631B-451A-8431-F4CAA0B8076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516323-3B55-431C-8F04-EE258BA5B6AE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NGHĨA </a:t>
              </a: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TỪ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5" name="Picture 2" descr="Hình tượng con cò trong văn hóa – Wikipedia tiếng Việt">
            <a:extLst>
              <a:ext uri="{FF2B5EF4-FFF2-40B4-BE49-F238E27FC236}">
                <a16:creationId xmlns:a16="http://schemas.microsoft.com/office/drawing/2014/main" id="{00396007-692A-44AB-9275-1BD0CBA33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79" y="2291965"/>
            <a:ext cx="2574452" cy="417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 Cò Bé Bé _ Hình Ảnh Con Cò _ Cò Bay _ BánhBaoKids _ #58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B0039CFC-05E5-4F31-A29F-7A5D530D30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7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2372" y="2291965"/>
            <a:ext cx="7800028" cy="4176245"/>
          </a:xfrm>
          <a:prstGeom prst="rect">
            <a:avLst/>
          </a:prstGeom>
        </p:spPr>
      </p:pic>
      <p:pic>
        <p:nvPicPr>
          <p:cNvPr id="17" name="1" descr="E:\素材\春\7ff96c0408d5f1ad90e6490e1fb39ea4.png7ff96c0408d5f1ad90e6490e1fb39ea4">
            <a:hlinkClick r:id="rId7" action="ppaction://hlinksldjump"/>
            <a:extLst>
              <a:ext uri="{FF2B5EF4-FFF2-40B4-BE49-F238E27FC236}">
                <a16:creationId xmlns:a16="http://schemas.microsoft.com/office/drawing/2014/main" id="{8A56D444-1438-4777-A8F0-8B6BE4C6D7B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8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4DF85582-8000-4684-8CCF-3D13E60769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71B1CA0-522D-43A9-85F9-D684800D1432}"/>
              </a:ext>
            </a:extLst>
          </p:cNvPr>
          <p:cNvGrpSpPr/>
          <p:nvPr/>
        </p:nvGrpSpPr>
        <p:grpSpPr>
          <a:xfrm>
            <a:off x="504286" y="209484"/>
            <a:ext cx="1517019" cy="1517019"/>
            <a:chOff x="156834" y="1993081"/>
            <a:chExt cx="2109019" cy="210901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534DBC8-4FCE-4467-BD17-3019A2311C9B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3F69E0-CDE4-4AD9-99DF-098A2B9AB7F7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NGHĨA </a:t>
              </a: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TỪ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1" descr="E:\素材\春\7ff96c0408d5f1ad90e6490e1fb39ea4.png7ff96c0408d5f1ad90e6490e1fb39ea4">
            <a:hlinkClick r:id="rId3" action="ppaction://hlinksldjump"/>
            <a:extLst>
              <a:ext uri="{FF2B5EF4-FFF2-40B4-BE49-F238E27FC236}">
                <a16:creationId xmlns:a16="http://schemas.microsoft.com/office/drawing/2014/main" id="{D9D1C7ED-AAAB-4DF1-A9C2-14961E2B34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D19489-A02C-4386-8E34-A4BB80B87DC3}"/>
              </a:ext>
            </a:extLst>
          </p:cNvPr>
          <p:cNvSpPr/>
          <p:nvPr/>
        </p:nvSpPr>
        <p:spPr>
          <a:xfrm>
            <a:off x="2135600" y="389789"/>
            <a:ext cx="9703474" cy="14758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 nông</a:t>
            </a:r>
          </a:p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chim mỏ to và dài, cổ có túi to đựng mồi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2B890D1-0898-443F-A04B-EEFFA2D9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59" y="2320838"/>
            <a:ext cx="3855466" cy="385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C874162C-F99B-43E8-B8FC-DB639463B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60" y="2320838"/>
            <a:ext cx="5059823" cy="385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89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4FADEF6-E30C-46A4-B125-1975EE99AB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EA0EDEA-DF2C-40EC-9701-EBDDA53CCCBA}"/>
              </a:ext>
            </a:extLst>
          </p:cNvPr>
          <p:cNvGrpSpPr/>
          <p:nvPr/>
        </p:nvGrpSpPr>
        <p:grpSpPr>
          <a:xfrm>
            <a:off x="504286" y="209484"/>
            <a:ext cx="1517019" cy="1517019"/>
            <a:chOff x="156834" y="1993081"/>
            <a:chExt cx="2109019" cy="210901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F7F87A7-16BB-41F3-B30D-F9D032D1FCEF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4BC376-634D-4ADD-961E-05CC18354C2A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NGHĨA </a:t>
              </a: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TỪ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361A4E-F13B-4459-AD8D-335857FEE43C}"/>
              </a:ext>
            </a:extLst>
          </p:cNvPr>
          <p:cNvSpPr/>
          <p:nvPr/>
        </p:nvSpPr>
        <p:spPr>
          <a:xfrm>
            <a:off x="2135600" y="389789"/>
            <a:ext cx="9703474" cy="14758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Bói cá</a:t>
            </a:r>
          </a:p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Loài chim mỏ dài, hay nhào xuống nước để bắt cá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1" name="1" descr="E:\素材\春\7ff96c0408d5f1ad90e6490e1fb39ea4.png7ff96c0408d5f1ad90e6490e1fb39ea4">
            <a:hlinkClick r:id="rId3" action="ppaction://hlinksldjump"/>
            <a:extLst>
              <a:ext uri="{FF2B5EF4-FFF2-40B4-BE49-F238E27FC236}">
                <a16:creationId xmlns:a16="http://schemas.microsoft.com/office/drawing/2014/main" id="{59714B7C-AB70-49A3-AAF6-9D6A51F5DF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7FD6C7-0859-46AA-853B-2571BAAF0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083" y="2431000"/>
            <a:ext cx="4659761" cy="3497509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458CD8A-A223-4014-BC2D-C01A2C4C1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62" y="2431000"/>
            <a:ext cx="3876039" cy="349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1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305DA201-4F13-48F1-A2CA-6B4168EFE2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5ECAA26-E3F7-4CAC-88EF-3E2D4CE4F378}"/>
              </a:ext>
            </a:extLst>
          </p:cNvPr>
          <p:cNvGrpSpPr/>
          <p:nvPr/>
        </p:nvGrpSpPr>
        <p:grpSpPr>
          <a:xfrm>
            <a:off x="504286" y="209484"/>
            <a:ext cx="1517019" cy="1517019"/>
            <a:chOff x="156834" y="1993081"/>
            <a:chExt cx="2109019" cy="210901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335DAB6-31F1-4785-B40B-6AEA6CC0EA3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69B913-8902-4F23-86E6-CE2AE93F32F7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NGHĨA </a:t>
              </a: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TỪ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4526B3-0EA7-460A-BCB7-0978746C368D}"/>
              </a:ext>
            </a:extLst>
          </p:cNvPr>
          <p:cNvSpPr/>
          <p:nvPr/>
        </p:nvSpPr>
        <p:spPr>
          <a:xfrm>
            <a:off x="2135600" y="389789"/>
            <a:ext cx="9703474" cy="14758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cu</a:t>
            </a:r>
          </a:p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thuộc họ bồ câu, đầu nhỏ, ngực nở, đuôi vót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8" name="Picture 2" descr="Kỹ Thuật Chọn Chim Cu Gáy">
            <a:extLst>
              <a:ext uri="{FF2B5EF4-FFF2-40B4-BE49-F238E27FC236}">
                <a16:creationId xmlns:a16="http://schemas.microsoft.com/office/drawing/2014/main" id="{5951D84F-F440-4A11-9573-53669ACC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45" y="2127813"/>
            <a:ext cx="6492824" cy="447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" descr="E:\素材\春\7ff96c0408d5f1ad90e6490e1fb39ea4.png7ff96c0408d5f1ad90e6490e1fb39ea4">
            <a:hlinkClick r:id="rId4" action="ppaction://hlinksldjump"/>
            <a:extLst>
              <a:ext uri="{FF2B5EF4-FFF2-40B4-BE49-F238E27FC236}">
                <a16:creationId xmlns:a16="http://schemas.microsoft.com/office/drawing/2014/main" id="{93A5C399-3EB2-4D98-878D-A3F65FC291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6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870364" y="-319764"/>
            <a:ext cx="8451272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93" y="4188754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12" y="57333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390" y="412140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95700" y="16764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EFD7D3AF-6DF9-44D6-BB40-B2393BBF38F0}"/>
              </a:ext>
            </a:extLst>
          </p:cNvPr>
          <p:cNvSpPr txBox="1"/>
          <p:nvPr/>
        </p:nvSpPr>
        <p:spPr>
          <a:xfrm>
            <a:off x="3937122" y="957154"/>
            <a:ext cx="5400250" cy="5900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14AC1-BADC-4663-9033-A92ECA5F2D2A}"/>
              </a:ext>
            </a:extLst>
          </p:cNvPr>
          <p:cNvCxnSpPr>
            <a:cxnSpLocks/>
          </p:cNvCxnSpPr>
          <p:nvPr/>
        </p:nvCxnSpPr>
        <p:spPr>
          <a:xfrm flipV="1">
            <a:off x="7251428" y="3420873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19322B4-BCFC-4B1A-8D1C-1F8032131D6E}"/>
              </a:ext>
            </a:extLst>
          </p:cNvPr>
          <p:cNvGrpSpPr/>
          <p:nvPr/>
        </p:nvGrpSpPr>
        <p:grpSpPr>
          <a:xfrm>
            <a:off x="7165277" y="4788870"/>
            <a:ext cx="236351" cy="465915"/>
            <a:chOff x="9491355" y="3118322"/>
            <a:chExt cx="236351" cy="46591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493FC2-03E7-4443-9D53-A3F6B5E83E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91355" y="3118322"/>
              <a:ext cx="155134" cy="4538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F7CCE82-17E6-4070-B126-41421B24AC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2572" y="3130354"/>
              <a:ext cx="155134" cy="4538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B6E61E-90F6-4C7C-B523-4D2EFF168C19}"/>
              </a:ext>
            </a:extLst>
          </p:cNvPr>
          <p:cNvCxnSpPr>
            <a:cxnSpLocks/>
          </p:cNvCxnSpPr>
          <p:nvPr/>
        </p:nvCxnSpPr>
        <p:spPr>
          <a:xfrm flipV="1">
            <a:off x="7246494" y="4140371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9020A6-7814-48BD-B5F0-6A548BEBA696}"/>
              </a:ext>
            </a:extLst>
          </p:cNvPr>
          <p:cNvCxnSpPr>
            <a:cxnSpLocks/>
          </p:cNvCxnSpPr>
          <p:nvPr/>
        </p:nvCxnSpPr>
        <p:spPr>
          <a:xfrm flipV="1">
            <a:off x="7644460" y="1872810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253A48-112A-4BBD-BB5C-04BB8D43DF92}"/>
              </a:ext>
            </a:extLst>
          </p:cNvPr>
          <p:cNvCxnSpPr>
            <a:cxnSpLocks/>
          </p:cNvCxnSpPr>
          <p:nvPr/>
        </p:nvCxnSpPr>
        <p:spPr>
          <a:xfrm flipV="1">
            <a:off x="6994101" y="2597945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192683-BBED-46E5-8F3F-6B7827E0FF9F}"/>
              </a:ext>
            </a:extLst>
          </p:cNvPr>
          <p:cNvCxnSpPr>
            <a:cxnSpLocks/>
          </p:cNvCxnSpPr>
          <p:nvPr/>
        </p:nvCxnSpPr>
        <p:spPr>
          <a:xfrm flipV="1">
            <a:off x="6822925" y="1112767"/>
            <a:ext cx="155134" cy="4538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Box 7">
            <a:extLst>
              <a:ext uri="{FF2B5EF4-FFF2-40B4-BE49-F238E27FC236}">
                <a16:creationId xmlns:a16="http://schemas.microsoft.com/office/drawing/2014/main" id="{D398C1BE-96E2-4DC0-BB7D-F91B70206B6C}"/>
              </a:ext>
            </a:extLst>
          </p:cNvPr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pic>
        <p:nvPicPr>
          <p:cNvPr id="15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B7FB83F7-E135-4539-BB80-F3B3E1B702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6" name="1" descr="E:\素材\春\7ff96c0408d5f1ad90e6490e1fb39ea4.png7ff96c0408d5f1ad90e6490e1fb39ea4">
            <a:hlinkClick r:id="rId3" action="ppaction://hlinksldjump"/>
            <a:extLst>
              <a:ext uri="{FF2B5EF4-FFF2-40B4-BE49-F238E27FC236}">
                <a16:creationId xmlns:a16="http://schemas.microsoft.com/office/drawing/2014/main" id="{F8834C46-E69B-4394-B8B7-BF0CEA6557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24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799" y="1821934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07805" y="4159801"/>
            <a:ext cx="4788195" cy="963042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6663" y="5260025"/>
            <a:ext cx="4559300" cy="992257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7805" y="5260025"/>
            <a:ext cx="4788195" cy="963042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39" y="4136983"/>
            <a:ext cx="4612023" cy="985860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53" y="45314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34" y="4507595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34" y="53296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71" y="5642311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E1CE14-943B-4A64-964A-04ADEBCEF0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688700-0B68-486B-9D51-A586453E32C9}"/>
              </a:ext>
            </a:extLst>
          </p:cNvPr>
          <p:cNvSpPr txBox="1"/>
          <p:nvPr/>
        </p:nvSpPr>
        <p:spPr>
          <a:xfrm>
            <a:off x="3047999" y="1630087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774722" y="-512670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65122" y="3909334"/>
            <a:ext cx="4690873" cy="1004337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to,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2831" y="5243642"/>
            <a:ext cx="4663162" cy="1346429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8296" y="3917793"/>
            <a:ext cx="4208025" cy="995878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58296" y="5243641"/>
            <a:ext cx="4208025" cy="1346430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45" y="432229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192" y="605052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65" y="6052369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191" y="4249539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0942171" y="57900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988" y="1935447"/>
            <a:ext cx="5705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5A3163-B1C8-4975-90F6-E87B7283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968" y="1188904"/>
            <a:ext cx="9232064" cy="4567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603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13EB17-A7D0-4B48-9717-DC8B724A2471}"/>
              </a:ext>
            </a:extLst>
          </p:cNvPr>
          <p:cNvSpPr txBox="1"/>
          <p:nvPr/>
        </p:nvSpPr>
        <p:spPr>
          <a:xfrm>
            <a:off x="2105890" y="5919810"/>
            <a:ext cx="7980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Cảnh vật thiên nhiên đẹp đẽ, yên bình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tư ngày 1 tháng 3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0931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Đọc: Bờ tre đón khách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AD78714-773B-44EE-8639-37BD8CA9D9FE}"/>
              </a:ext>
            </a:extLst>
          </p:cNvPr>
          <p:cNvSpPr/>
          <p:nvPr/>
        </p:nvSpPr>
        <p:spPr>
          <a:xfrm>
            <a:off x="872835" y="867312"/>
            <a:ext cx="10127673" cy="10255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Đọc đúng, rõ ràng một bài thơ ngắn, biế ngắt hơi chỗ có dấu câu, nhịp thơ.</a:t>
            </a:r>
            <a:endParaRPr lang="zh-CN" altLang="en-US" sz="32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E6503B2-9BA2-4D1B-89AF-4D7389A2EBAF}"/>
              </a:ext>
            </a:extLst>
          </p:cNvPr>
          <p:cNvSpPr/>
          <p:nvPr/>
        </p:nvSpPr>
        <p:spPr>
          <a:xfrm>
            <a:off x="872835" y="2176855"/>
            <a:ext cx="10127673" cy="10255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Trả lời được các câu hỏi của bài.</a:t>
            </a:r>
            <a:endParaRPr lang="zh-CN" altLang="en-US" sz="32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39F66C-6041-471B-8372-EBA4F234EDE6}"/>
              </a:ext>
            </a:extLst>
          </p:cNvPr>
          <p:cNvSpPr/>
          <p:nvPr/>
        </p:nvSpPr>
        <p:spPr>
          <a:xfrm>
            <a:off x="872835" y="3486398"/>
            <a:ext cx="7384034" cy="2609897"/>
          </a:xfrm>
          <a:prstGeom prst="roundRect">
            <a:avLst/>
          </a:prstGeom>
          <a:solidFill>
            <a:srgbClr val="F8A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Hiểu nội dung của bài thơ: Hình ảnh bên bờ tre các loài động vật tụ họp cho thấy thế giới thiên nhiên thú vị. Hình ảnh đẹp, yên bình của làng quê Việt Nam.</a:t>
            </a:r>
            <a:endParaRPr lang="zh-CN" altLang="en-US" sz="32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60242" y="-177911"/>
            <a:ext cx="5396051" cy="10452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731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1202</Words>
  <Application>Microsoft Office PowerPoint</Application>
  <PresentationFormat>Widescreen</PresentationFormat>
  <Paragraphs>227</Paragraphs>
  <Slides>30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等线</vt:lpstr>
      <vt:lpstr>等线 Light</vt:lpstr>
      <vt:lpstr>Arial</vt:lpstr>
      <vt:lpstr>Arial Rounded MT Bold</vt:lpstr>
      <vt:lpstr>Arial-Rounded</vt:lpstr>
      <vt:lpstr>Calibri</vt:lpstr>
      <vt:lpstr>HP001 4 hàng</vt:lpstr>
      <vt:lpstr>Times New Roman</vt:lpstr>
      <vt:lpstr>UTM Avo</vt:lpstr>
      <vt:lpstr>1_Office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Quan sát tranh và nhận xét về cảnh vật được vẽ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Câu thơ nào thể hiện niềm vui của bờ tre khi được đón khách?</vt:lpstr>
      <vt:lpstr>4. Tìm tiếng cùng vần ở cuối các dòng thơ trong đoạn thơ thứ nhất.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11</cp:revision>
  <dcterms:created xsi:type="dcterms:W3CDTF">2021-08-02T04:30:22Z</dcterms:created>
  <dcterms:modified xsi:type="dcterms:W3CDTF">2022-02-28T13:21:12Z</dcterms:modified>
</cp:coreProperties>
</file>