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8" r:id="rId3"/>
    <p:sldMasterId id="2147483690" r:id="rId4"/>
  </p:sldMasterIdLst>
  <p:notesMasterIdLst>
    <p:notesMasterId r:id="rId18"/>
  </p:notesMasterIdLst>
  <p:sldIdLst>
    <p:sldId id="259" r:id="rId5"/>
    <p:sldId id="295" r:id="rId6"/>
    <p:sldId id="281" r:id="rId7"/>
    <p:sldId id="297" r:id="rId8"/>
    <p:sldId id="298" r:id="rId9"/>
    <p:sldId id="299" r:id="rId10"/>
    <p:sldId id="300" r:id="rId11"/>
    <p:sldId id="301" r:id="rId12"/>
    <p:sldId id="302" r:id="rId13"/>
    <p:sldId id="303" r:id="rId14"/>
    <p:sldId id="304" r:id="rId15"/>
    <p:sldId id="305"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69" autoAdjust="0"/>
  </p:normalViewPr>
  <p:slideViewPr>
    <p:cSldViewPr snapToGrid="0">
      <p:cViewPr varScale="1">
        <p:scale>
          <a:sx n="61" d="100"/>
          <a:sy n="61"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CE6AC-30D0-4FB0-8C68-7C7074817D1F}" type="datetimeFigureOut">
              <a:rPr lang="en-US" smtClean="0"/>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DC87D-F427-4EA9-ACD2-2ADE67047D7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2/20/2022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2/20/2022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2"/>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3"/>
          <a:stretch>
            <a:fillRect/>
          </a:stretch>
        </p:blipFill>
        <p:spPr>
          <a:xfrm>
            <a:off x="9791700" y="6021388"/>
            <a:ext cx="2400300" cy="958850"/>
          </a:xfrm>
          <a:prstGeom prst="rect">
            <a:avLst/>
          </a:prstGeom>
          <a:noFill/>
          <a:ln w="9525">
            <a:noFill/>
          </a:ln>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2/20/2022</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2/20/2022</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7FE081F-4352-4F18-BEDA-C66D1965C30F}" type="datetimeFigureOut">
              <a:rPr lang="zh-CN" altLang="en-US" smtClean="0"/>
              <a:t>2022/2/20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2022/2/20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GIF"/><Relationship Id="rId3" Type="http://schemas.openxmlformats.org/officeDocument/2006/relationships/audio" Target="../media/audio4.wav"/><Relationship Id="rId7" Type="http://schemas.openxmlformats.org/officeDocument/2006/relationships/image" Target="../media/image25.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2.png"/><Relationship Id="rId11" Type="http://schemas.openxmlformats.org/officeDocument/2006/relationships/image" Target="../media/image29.GIF"/><Relationship Id="rId5" Type="http://schemas.openxmlformats.org/officeDocument/2006/relationships/image" Target="../media/image21.png"/><Relationship Id="rId15" Type="http://schemas.openxmlformats.org/officeDocument/2006/relationships/slide" Target="slide6.xml"/><Relationship Id="rId10" Type="http://schemas.openxmlformats.org/officeDocument/2006/relationships/image" Target="../media/image28.GIF"/><Relationship Id="rId4" Type="http://schemas.openxmlformats.org/officeDocument/2006/relationships/image" Target="../media/image24.GIF"/><Relationship Id="rId9" Type="http://schemas.openxmlformats.org/officeDocument/2006/relationships/image" Target="../media/image27.png"/><Relationship Id="rId14" Type="http://schemas.openxmlformats.org/officeDocument/2006/relationships/image" Target="../media/image32.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comments" Target="../comments/commen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0.png"/><Relationship Id="rId18" Type="http://schemas.openxmlformats.org/officeDocument/2006/relationships/audio" Target="../media/audio3.wav"/><Relationship Id="rId3" Type="http://schemas.openxmlformats.org/officeDocument/2006/relationships/image" Target="../media/image14.jpe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23.GIF"/><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23.xml"/><Relationship Id="rId6" Type="http://schemas.openxmlformats.org/officeDocument/2006/relationships/image" Target="../media/image15.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slide" Target="slide7.xml"/><Relationship Id="rId9" Type="http://schemas.openxmlformats.org/officeDocument/2006/relationships/image" Target="../media/image17.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GIF"/><Relationship Id="rId3" Type="http://schemas.openxmlformats.org/officeDocument/2006/relationships/audio" Target="../media/audio4.wav"/><Relationship Id="rId7" Type="http://schemas.openxmlformats.org/officeDocument/2006/relationships/image" Target="../media/image25.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6.png"/><Relationship Id="rId11" Type="http://schemas.openxmlformats.org/officeDocument/2006/relationships/image" Target="../media/image29.GIF"/><Relationship Id="rId5" Type="http://schemas.openxmlformats.org/officeDocument/2006/relationships/image" Target="../media/image15.png"/><Relationship Id="rId15" Type="http://schemas.openxmlformats.org/officeDocument/2006/relationships/slide" Target="slide6.xml"/><Relationship Id="rId10" Type="http://schemas.openxmlformats.org/officeDocument/2006/relationships/image" Target="../media/image28.GIF"/><Relationship Id="rId4" Type="http://schemas.openxmlformats.org/officeDocument/2006/relationships/image" Target="../media/image24.GIF"/><Relationship Id="rId9" Type="http://schemas.openxmlformats.org/officeDocument/2006/relationships/image" Target="../media/image27.png"/><Relationship Id="rId14" Type="http://schemas.openxmlformats.org/officeDocument/2006/relationships/image" Target="../media/image32.GIF"/></Relationships>
</file>

<file path=ppt/slides/_rels/slide8.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GIF"/><Relationship Id="rId3" Type="http://schemas.openxmlformats.org/officeDocument/2006/relationships/audio" Target="../media/audio4.wav"/><Relationship Id="rId7" Type="http://schemas.openxmlformats.org/officeDocument/2006/relationships/image" Target="../media/image25.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8.png"/><Relationship Id="rId11" Type="http://schemas.openxmlformats.org/officeDocument/2006/relationships/image" Target="../media/image29.GIF"/><Relationship Id="rId5" Type="http://schemas.openxmlformats.org/officeDocument/2006/relationships/image" Target="../media/image17.png"/><Relationship Id="rId15" Type="http://schemas.openxmlformats.org/officeDocument/2006/relationships/slide" Target="slide5.xml"/><Relationship Id="rId10" Type="http://schemas.openxmlformats.org/officeDocument/2006/relationships/image" Target="../media/image28.GIF"/><Relationship Id="rId4" Type="http://schemas.openxmlformats.org/officeDocument/2006/relationships/image" Target="../media/image24.GIF"/><Relationship Id="rId9" Type="http://schemas.openxmlformats.org/officeDocument/2006/relationships/image" Target="../media/image27.png"/><Relationship Id="rId14" Type="http://schemas.openxmlformats.org/officeDocument/2006/relationships/image" Target="../media/image32.GIF"/></Relationships>
</file>

<file path=ppt/slides/_rels/slide9.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GIF"/><Relationship Id="rId3" Type="http://schemas.openxmlformats.org/officeDocument/2006/relationships/audio" Target="../media/audio4.wav"/><Relationship Id="rId7" Type="http://schemas.openxmlformats.org/officeDocument/2006/relationships/image" Target="../media/image25.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0.png"/><Relationship Id="rId11" Type="http://schemas.openxmlformats.org/officeDocument/2006/relationships/image" Target="../media/image29.GIF"/><Relationship Id="rId5" Type="http://schemas.openxmlformats.org/officeDocument/2006/relationships/image" Target="../media/image19.png"/><Relationship Id="rId15" Type="http://schemas.openxmlformats.org/officeDocument/2006/relationships/slide" Target="slide6.xml"/><Relationship Id="rId10" Type="http://schemas.openxmlformats.org/officeDocument/2006/relationships/image" Target="../media/image28.GIF"/><Relationship Id="rId4" Type="http://schemas.openxmlformats.org/officeDocument/2006/relationships/image" Target="../media/image24.GIF"/><Relationship Id="rId9" Type="http://schemas.openxmlformats.org/officeDocument/2006/relationships/image" Target="../media/image33.png"/><Relationship Id="rId14"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FEA13E-BE00-40CD-82C9-FC202CB4185F}"/>
              </a:ext>
            </a:extLst>
          </p:cNvPr>
          <p:cNvPicPr>
            <a:picLocks noChangeAspect="1"/>
          </p:cNvPicPr>
          <p:nvPr/>
        </p:nvPicPr>
        <p:blipFill>
          <a:blip r:embed="rId3"/>
          <a:stretch>
            <a:fillRect/>
          </a:stretch>
        </p:blipFill>
        <p:spPr>
          <a:xfrm>
            <a:off x="0" y="0"/>
            <a:ext cx="12192000" cy="7327362"/>
          </a:xfrm>
          <a:prstGeom prst="rect">
            <a:avLst/>
          </a:prstGeom>
        </p:spPr>
      </p:pic>
      <p:sp>
        <p:nvSpPr>
          <p:cNvPr id="13" name="TextBox 12">
            <a:extLst>
              <a:ext uri="{FF2B5EF4-FFF2-40B4-BE49-F238E27FC236}">
                <a16:creationId xmlns:a16="http://schemas.microsoft.com/office/drawing/2014/main" id="{B3674109-FE5F-41B5-B114-4D5FD61E568C}"/>
              </a:ext>
            </a:extLst>
          </p:cNvPr>
          <p:cNvSpPr txBox="1"/>
          <p:nvPr/>
        </p:nvSpPr>
        <p:spPr>
          <a:xfrm>
            <a:off x="3851635" y="1174918"/>
            <a:ext cx="4488729" cy="954107"/>
          </a:xfrm>
          <a:prstGeom prst="rect">
            <a:avLst/>
          </a:prstGeom>
          <a:noFill/>
        </p:spPr>
        <p:txBody>
          <a:bodyPr wrap="none" rtlCol="0">
            <a:spAutoFit/>
          </a:bodyPr>
          <a:lstStyle/>
          <a:p>
            <a:pPr algn="ctr"/>
            <a:r>
              <a:rPr lang="en-US" sz="2800" b="1">
                <a:solidFill>
                  <a:srgbClr val="FFFFFF"/>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FFFFFF"/>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pic>
        <p:nvPicPr>
          <p:cNvPr id="14" name="Picture 13">
            <a:extLst>
              <a:ext uri="{FF2B5EF4-FFF2-40B4-BE49-F238E27FC236}">
                <a16:creationId xmlns:a16="http://schemas.microsoft.com/office/drawing/2014/main" id="{D271441D-7158-496F-8EFF-B3D9FA9857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089" y="151491"/>
            <a:ext cx="1433052" cy="1433052"/>
          </a:xfrm>
          <a:prstGeom prst="rect">
            <a:avLst/>
          </a:prstGeom>
        </p:spPr>
      </p:pic>
      <p:sp>
        <p:nvSpPr>
          <p:cNvPr id="15" name="TextBox 14">
            <a:extLst>
              <a:ext uri="{FF2B5EF4-FFF2-40B4-BE49-F238E27FC236}">
                <a16:creationId xmlns:a16="http://schemas.microsoft.com/office/drawing/2014/main" id="{C6379320-6BE7-4485-9B45-E36B1D5596FE}"/>
              </a:ext>
            </a:extLst>
          </p:cNvPr>
          <p:cNvSpPr txBox="1"/>
          <p:nvPr/>
        </p:nvSpPr>
        <p:spPr>
          <a:xfrm>
            <a:off x="861822" y="2673507"/>
            <a:ext cx="10782043"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n-US" sz="4800" b="1">
                <a:solidFill>
                  <a:srgbClr val="FFFFFF"/>
                </a:solidFill>
                <a:latin typeface="Arial-Rounded" panose="020B0500000000000000" pitchFamily="34" charset="0"/>
                <a:ea typeface="Arial-Rounded" panose="020B0500000000000000" pitchFamily="34" charset="0"/>
                <a:cs typeface="Arial-Rounded" panose="020B0500000000000000" pitchFamily="34" charset="0"/>
              </a:rPr>
              <a:t> TIẾNG VIỆT</a:t>
            </a:r>
          </a:p>
          <a:p>
            <a:pPr algn="ctr" defTabSz="914377">
              <a:defRPr/>
            </a:pPr>
            <a:r>
              <a:rPr lang="en-US" sz="4800" b="1">
                <a:solidFill>
                  <a:srgbClr val="FFFFFF"/>
                </a:solidFill>
                <a:latin typeface="Arial-Rounded" panose="020B0500000000000000" pitchFamily="34" charset="0"/>
                <a:ea typeface="Arial-Rounded" panose="020B0500000000000000" pitchFamily="34" charset="0"/>
                <a:cs typeface="Arial-Rounded" panose="020B0500000000000000" pitchFamily="34" charset="0"/>
              </a:rPr>
              <a:t>NÓI VÀ NGHE</a:t>
            </a:r>
            <a:endParaRPr lang="en-US" sz="48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4377">
              <a:defRPr/>
            </a:pPr>
            <a:r>
              <a:rPr lang="en-US" sz="4400" b="1">
                <a:solidFill>
                  <a:srgbClr val="FFFFFF"/>
                </a:solidFill>
                <a:latin typeface="Arial-Rounded" panose="020B0500000000000000" pitchFamily="34" charset="0"/>
                <a:ea typeface="Arial-Rounded" panose="020B0500000000000000" pitchFamily="34" charset="0"/>
                <a:cs typeface="Arial-Rounded" panose="020B0500000000000000" pitchFamily="34" charset="0"/>
              </a:rPr>
              <a:t>KỂ CHUYỆN: CHIM HỌA MI</a:t>
            </a:r>
            <a:endParaRPr lang="vi-VN" sz="44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Vì</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sao</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họa</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mi quay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trở</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về</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hoàng</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cung</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cất</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tiếng</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hót</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đầy</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xúc</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 </a:t>
            </a:r>
            <a:r>
              <a:rPr kumimoji="0" lang="en-US" sz="32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cảm</a:t>
            </a:r>
            <a:r>
              <a:rPr kumimoji="0" lang="en-US" sz="32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rPr>
              <a:t>?</a:t>
            </a:r>
            <a:endParaRPr kumimoji="0" lang="en-US" sz="3200" b="1" i="0" u="none" strike="noStrike" kern="1200" cap="none" spc="0" normalizeH="0" baseline="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Vua</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ốm</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họa</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trở</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về</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cất</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tiếng</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hót</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khiến</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vua</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khỏi</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bệnh</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sz="3735"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C</a:t>
            </a:r>
            <a:r>
              <a:rPr kumimoji="0" lang="vi-VN" sz="3735"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ù</a:t>
            </a:r>
            <a:r>
              <a:rPr kumimoji="0" sz="3735"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ng b</a:t>
            </a:r>
            <a:r>
              <a:rPr kumimoji="0" lang="vi-VN" sz="3735"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ạ</a:t>
            </a:r>
            <a:r>
              <a:rPr kumimoji="0" sz="3735"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n k</a:t>
            </a:r>
            <a:r>
              <a:rPr kumimoji="0" lang="vi-VN" sz="3735"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ể</a:t>
            </a:r>
            <a:r>
              <a:rPr kumimoji="0" sz="3735"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 </a:t>
            </a:r>
          </a:p>
          <a:p>
            <a:pPr marL="0" marR="0" lvl="0" indent="0" algn="ctr" defTabSz="914400" rtl="0" eaLnBrk="1" fontAlgn="auto" latinLnBrk="0" hangingPunct="1">
              <a:lnSpc>
                <a:spcPct val="100000"/>
              </a:lnSpc>
              <a:spcBef>
                <a:spcPct val="50000"/>
              </a:spcBef>
              <a:spcAft>
                <a:spcPts val="0"/>
              </a:spcAft>
              <a:buClrTx/>
              <a:buSzTx/>
              <a:buFontTx/>
              <a:buNone/>
              <a:defRPr/>
            </a:pPr>
            <a:r>
              <a:rPr kumimoji="0" sz="3735"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trong nh</a:t>
            </a:r>
            <a:r>
              <a:rPr kumimoji="0" lang="vi-VN" sz="3735"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ó</a:t>
            </a:r>
            <a:r>
              <a:rPr kumimoji="0" sz="3735"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m</a:t>
            </a:r>
            <a:r>
              <a:rPr kumimoji="0" sz="3735" b="1" i="0" u="none" strike="noStrike" kern="1200" cap="none" spc="0" normalizeH="0" baseline="0" noProof="0" dirty="0">
                <a:ln>
                  <a:noFill/>
                </a:ln>
                <a:solidFill>
                  <a:prstClr val="black"/>
                </a:solidFill>
                <a:effectLst/>
                <a:uLnTx/>
                <a:uFillTx/>
                <a:latin typeface="HP001 5 hàng" panose="020B0603050302020204" charset="0"/>
                <a:ea typeface="+mn-ea"/>
                <a:cs typeface="HP001 5 hàng" panose="020B0603050302020204" charset="0"/>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3200"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Th</a:t>
            </a:r>
            <a:r>
              <a:rPr kumimoji="0" lang="vi-VN" sz="3200"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ờ</a:t>
            </a:r>
            <a:r>
              <a:rPr kumimoji="0" sz="3200" b="1" i="0" u="none" strike="noStrike" kern="1200" cap="none" spc="0" normalizeH="0" baseline="0" noProof="0" dirty="0">
                <a:ln>
                  <a:noFill/>
                </a:ln>
                <a:solidFill>
                  <a:srgbClr val="FF0000"/>
                </a:solidFill>
                <a:effectLst/>
                <a:uLnTx/>
                <a:uFillTx/>
                <a:latin typeface="HP001 5 hàng" panose="020B0603050302020204" charset="0"/>
                <a:ea typeface="+mn-ea"/>
                <a:cs typeface="HP001 5 hàng" panose="020B0603050302020204" charset="0"/>
              </a:rPr>
              <a:t>i gian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265" b="1" i="0" u="none" strike="noStrike" kern="1200" cap="none" spc="0" normalizeH="0" baseline="0" noProof="0" dirty="0">
                <a:ln>
                  <a:noFill/>
                </a:ln>
                <a:solidFill>
                  <a:prstClr val="black"/>
                </a:solidFill>
                <a:effectLst/>
                <a:uLnTx/>
                <a:uFillTx/>
                <a:latin typeface="HP001 5 hàng" panose="020B0603050302020204" charset="0"/>
                <a:ea typeface="Arial-Rounded" panose="020B0500000000000000" pitchFamily="34" charset="0"/>
                <a:cs typeface="HP001 5 hàng" panose="020B060305030202020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1" i="0" u="none" strike="noStrike" kern="1200" cap="none" spc="0" normalizeH="0" baseline="0" noProof="0" dirty="0">
                <a:ln>
                  <a:noFill/>
                </a:ln>
                <a:solidFill>
                  <a:prstClr val="black"/>
                </a:solidFill>
                <a:effectLst/>
                <a:uLnTx/>
                <a:uFillTx/>
                <a:latin typeface="HP001 5 hàng" panose="020B0603050302020204" charset="0"/>
                <a:ea typeface="Arial" panose="020B0604020202020204" pitchFamily="34" charset="0"/>
                <a:cs typeface="HP001 5 hàng" panose="020B0603050302020204"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4" name="Picture 3"/>
          <p:cNvPicPr>
            <a:picLocks noChangeAspect="1"/>
          </p:cNvPicPr>
          <p:nvPr/>
        </p:nvPicPr>
        <p:blipFill>
          <a:blip r:embed="rId5"/>
          <a:stretch>
            <a:fillRect/>
          </a:stretch>
        </p:blipFill>
        <p:spPr>
          <a:xfrm>
            <a:off x="2376227" y="346229"/>
            <a:ext cx="7588634" cy="6139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1" i="0" u="none" strike="noStrike" kern="1200" cap="none" spc="0" normalizeH="0" baseline="0" noProof="0" dirty="0">
                <a:ln>
                  <a:noFill/>
                </a:ln>
                <a:solidFill>
                  <a:prstClr val="black"/>
                </a:solidFill>
                <a:effectLst/>
                <a:uLnTx/>
                <a:uFillTx/>
                <a:latin typeface="HP001 5 hàng" panose="020B0603050302020204" charset="0"/>
                <a:ea typeface="Arial" panose="020B0604020202020204" pitchFamily="34" charset="0"/>
                <a:cs typeface="HP001 5 hàng" panose="020B0603050302020204"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HP001 5 hàng" panose="020B0603050302020204" charset="0"/>
                <a:ea typeface="SimSun" panose="02010600030101010101" pitchFamily="2" charset="-122"/>
                <a:cs typeface="HP001 5 hàng" panose="020B0603050302020204"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1" i="0" u="none" strike="noStrike" kern="1200" cap="none" spc="0" normalizeH="0" baseline="0" noProof="0" dirty="0">
                <a:ln>
                  <a:noFill/>
                </a:ln>
                <a:solidFill>
                  <a:prstClr val="black"/>
                </a:solidFill>
                <a:effectLst/>
                <a:uLnTx/>
                <a:uFillTx/>
                <a:latin typeface="HP001 5 hàng" panose="020B0603050302020204" charset="0"/>
                <a:ea typeface="SimSun" panose="02010600030101010101" pitchFamily="2" charset="-122"/>
                <a:cs typeface="HP001 5 hàng" panose="020B0603050302020204"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Vật</a:t>
            </a:r>
            <a:r>
              <a:rPr kumimoji="0" lang="en-US" sz="40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40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gì</a:t>
            </a:r>
            <a:r>
              <a:rPr kumimoji="0" lang="en-US" sz="40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ở </a:t>
            </a:r>
            <a:r>
              <a:rPr kumimoji="0" lang="en-US" sz="40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vương</a:t>
            </a:r>
            <a:r>
              <a:rPr kumimoji="0" lang="en-US" sz="40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40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quốc</a:t>
            </a:r>
            <a:r>
              <a:rPr kumimoji="0" lang="en-US" sz="40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40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khiến</a:t>
            </a:r>
            <a:r>
              <a:rPr kumimoji="0" lang="en-US" sz="40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40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vua</a:t>
            </a:r>
            <a:r>
              <a:rPr kumimoji="0" lang="en-US" sz="40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40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tự</a:t>
            </a:r>
            <a:r>
              <a:rPr kumimoji="0" lang="en-US" sz="40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40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hào</a:t>
            </a:r>
            <a:r>
              <a:rPr kumimoji="0" lang="en-US" sz="40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40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nhất</a:t>
            </a:r>
            <a:r>
              <a:rPr kumimoji="0" lang="en-US" sz="40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a:t>
            </a:r>
            <a:endParaRPr kumimoji="0" lang="en-US" sz="4000" b="1" i="0" u="none" strike="noStrike" kern="1200" cap="none" spc="0" normalizeH="0" baseline="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Nhà</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vua</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tự</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hào</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vì</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có</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chim</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 </a:t>
            </a:r>
            <a:r>
              <a:rPr lang="en-US" altLang="vi-VN" sz="3200" b="1" dirty="0" err="1">
                <a:solidFill>
                  <a:srgbClr val="002060"/>
                </a:solidFill>
                <a:latin typeface="HP001 5 hàng" panose="020B0603050302020204" charset="0"/>
                <a:ea typeface="Arial-Rounded" panose="020B0500000000000000" pitchFamily="34" charset="0"/>
                <a:cs typeface="HP001 5 hàng" panose="020B0603050302020204" charset="0"/>
              </a:rPr>
              <a:t>quý</a:t>
            </a:r>
            <a:r>
              <a:rPr lang="en-US" altLang="vi-VN" sz="3200" b="1" dirty="0">
                <a:solidFill>
                  <a:srgbClr val="002060"/>
                </a:solidFill>
                <a:latin typeface="HP001 5 hàng" panose="020B0603050302020204" charset="0"/>
                <a:ea typeface="Arial-Rounded" panose="020B0500000000000000" pitchFamily="34" charset="0"/>
                <a:cs typeface="HP001 5 hàng" panose="020B0603050302020204" charset="0"/>
              </a:rPr>
              <a:t>.</a:t>
            </a:r>
            <a:endParaRPr kumimoji="0" lang="en-US" altLang="vi-VN" sz="3200" b="1" i="0" u="none" strike="noStrike" kern="1200" cap="none" spc="0" normalizeH="0" baseline="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Nhà</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vua</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được</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tặng</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gì</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Vì</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sao</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họa</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mi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trở</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về</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rừng</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 </a:t>
            </a:r>
            <a:r>
              <a:rPr kumimoji="0" lang="en-US" sz="3600" b="1" i="0" u="none" strike="noStrike" kern="1200" cap="none" spc="0" normalizeH="0" noProof="0" dirty="0" err="1">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xanh</a:t>
            </a:r>
            <a:r>
              <a:rPr kumimoji="0" lang="en-US" sz="3600" b="1" i="0" u="none" strike="noStrike" kern="1200" cap="none" spc="0" normalizeH="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rPr>
              <a:t>?</a:t>
            </a:r>
            <a:endParaRPr kumimoji="0" lang="en-US" sz="3600" b="1" i="0" u="none" strike="noStrike" kern="1200" cap="none" spc="0" normalizeH="0" baseline="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vi-VN" altLang="vi-VN" sz="3600" b="1" dirty="0">
                <a:solidFill>
                  <a:srgbClr val="002060"/>
                </a:solidFill>
                <a:latin typeface="HP001 5 hàng" panose="020B0603050302020204" charset="0"/>
                <a:ea typeface="Arial-Rounded" panose="020B0500000000000000" pitchFamily="34" charset="0"/>
                <a:cs typeface="HP001 5 hàng" panose="020B0603050302020204" charset="0"/>
              </a:rPr>
              <a:t>- Nhà vua được tặng chim máy.</a:t>
            </a:r>
          </a:p>
          <a:p>
            <a:pPr lvl="0" algn="ctr" defTabSz="685800">
              <a:defRPr/>
            </a:pPr>
            <a:r>
              <a:rPr lang="vi-VN" altLang="vi-VN" sz="3600" b="1" dirty="0">
                <a:solidFill>
                  <a:srgbClr val="002060"/>
                </a:solidFill>
                <a:latin typeface="HP001 5 hàng" panose="020B0603050302020204" charset="0"/>
                <a:ea typeface="Arial-Rounded" panose="020B0500000000000000" pitchFamily="34" charset="0"/>
                <a:cs typeface="HP001 5 hàng" panose="020B0603050302020204" charset="0"/>
              </a:rPr>
              <a:t>- Vì nhà vua không để ý đến chim họa mi nữa.</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lang="en-US" sz="3600" b="1" dirty="0" err="1">
                <a:solidFill>
                  <a:srgbClr val="002060"/>
                </a:solidFill>
                <a:latin typeface="HP001 5 hàng" panose="020B0603050302020204" charset="0"/>
                <a:ea typeface="Arial-Rounded" panose="020B0500000000000000" pitchFamily="34" charset="0"/>
                <a:cs typeface="HP001 5 hàng" panose="020B0603050302020204" charset="0"/>
                <a:sym typeface="+mn-ea"/>
              </a:rPr>
              <a:t>Điều</a:t>
            </a:r>
            <a:r>
              <a:rPr lang="en-US" sz="3600" b="1" dirty="0">
                <a:solidFill>
                  <a:srgbClr val="002060"/>
                </a:solidFill>
                <a:latin typeface="HP001 5 hàng" panose="020B0603050302020204" charset="0"/>
                <a:ea typeface="Arial-Rounded" panose="020B0500000000000000" pitchFamily="34" charset="0"/>
                <a:cs typeface="HP001 5 hàng" panose="020B0603050302020204" charset="0"/>
                <a:sym typeface="+mn-ea"/>
              </a:rPr>
              <a:t> </a:t>
            </a:r>
            <a:r>
              <a:rPr lang="en-US" sz="3600" b="1" dirty="0" err="1">
                <a:solidFill>
                  <a:srgbClr val="002060"/>
                </a:solidFill>
                <a:latin typeface="HP001 5 hàng" panose="020B0603050302020204" charset="0"/>
                <a:ea typeface="Arial-Rounded" panose="020B0500000000000000" pitchFamily="34" charset="0"/>
                <a:cs typeface="HP001 5 hàng" panose="020B0603050302020204" charset="0"/>
                <a:sym typeface="+mn-ea"/>
              </a:rPr>
              <a:t>gì</a:t>
            </a:r>
            <a:r>
              <a:rPr lang="en-US" sz="3600" b="1" dirty="0">
                <a:solidFill>
                  <a:srgbClr val="002060"/>
                </a:solidFill>
                <a:latin typeface="HP001 5 hàng" panose="020B0603050302020204" charset="0"/>
                <a:ea typeface="Arial-Rounded" panose="020B0500000000000000" pitchFamily="34" charset="0"/>
                <a:cs typeface="HP001 5 hàng" panose="020B0603050302020204" charset="0"/>
                <a:sym typeface="+mn-ea"/>
              </a:rPr>
              <a:t> </a:t>
            </a:r>
            <a:r>
              <a:rPr lang="en-US" sz="3600" b="1" dirty="0" err="1">
                <a:solidFill>
                  <a:srgbClr val="002060"/>
                </a:solidFill>
                <a:latin typeface="HP001 5 hàng" panose="020B0603050302020204" charset="0"/>
                <a:ea typeface="Arial-Rounded" panose="020B0500000000000000" pitchFamily="34" charset="0"/>
                <a:cs typeface="HP001 5 hàng" panose="020B0603050302020204" charset="0"/>
                <a:sym typeface="+mn-ea"/>
              </a:rPr>
              <a:t>xảy</a:t>
            </a:r>
            <a:r>
              <a:rPr lang="en-US" sz="3600" b="1" dirty="0">
                <a:solidFill>
                  <a:srgbClr val="002060"/>
                </a:solidFill>
                <a:latin typeface="HP001 5 hàng" panose="020B0603050302020204" charset="0"/>
                <a:ea typeface="Arial-Rounded" panose="020B0500000000000000" pitchFamily="34" charset="0"/>
                <a:cs typeface="HP001 5 hàng" panose="020B0603050302020204" charset="0"/>
                <a:sym typeface="+mn-ea"/>
              </a:rPr>
              <a:t> ra </a:t>
            </a:r>
            <a:r>
              <a:rPr lang="en-US" sz="3600" b="1" dirty="0" err="1">
                <a:solidFill>
                  <a:srgbClr val="002060"/>
                </a:solidFill>
                <a:latin typeface="HP001 5 hàng" panose="020B0603050302020204" charset="0"/>
                <a:ea typeface="Arial-Rounded" panose="020B0500000000000000" pitchFamily="34" charset="0"/>
                <a:cs typeface="HP001 5 hàng" panose="020B0603050302020204" charset="0"/>
                <a:sym typeface="+mn-ea"/>
              </a:rPr>
              <a:t>với</a:t>
            </a:r>
            <a:r>
              <a:rPr lang="en-US" sz="3600" b="1" dirty="0">
                <a:solidFill>
                  <a:srgbClr val="002060"/>
                </a:solidFill>
                <a:latin typeface="HP001 5 hàng" panose="020B0603050302020204" charset="0"/>
                <a:ea typeface="Arial-Rounded" panose="020B0500000000000000" pitchFamily="34" charset="0"/>
                <a:cs typeface="HP001 5 hàng" panose="020B0603050302020204" charset="0"/>
                <a:sym typeface="+mn-ea"/>
              </a:rPr>
              <a:t> </a:t>
            </a:r>
            <a:r>
              <a:rPr lang="en-US" sz="3600" b="1" dirty="0" err="1">
                <a:solidFill>
                  <a:srgbClr val="002060"/>
                </a:solidFill>
                <a:latin typeface="HP001 5 hàng" panose="020B0603050302020204" charset="0"/>
                <a:ea typeface="Arial-Rounded" panose="020B0500000000000000" pitchFamily="34" charset="0"/>
                <a:cs typeface="HP001 5 hàng" panose="020B0603050302020204" charset="0"/>
                <a:sym typeface="+mn-ea"/>
              </a:rPr>
              <a:t>món</a:t>
            </a:r>
            <a:r>
              <a:rPr lang="en-US" sz="3600" b="1" dirty="0">
                <a:solidFill>
                  <a:srgbClr val="002060"/>
                </a:solidFill>
                <a:latin typeface="HP001 5 hàng" panose="020B0603050302020204" charset="0"/>
                <a:ea typeface="Arial-Rounded" panose="020B0500000000000000" pitchFamily="34" charset="0"/>
                <a:cs typeface="HP001 5 hàng" panose="020B0603050302020204" charset="0"/>
                <a:sym typeface="+mn-ea"/>
              </a:rPr>
              <a:t> </a:t>
            </a:r>
            <a:r>
              <a:rPr lang="en-US" sz="3600" b="1" dirty="0" err="1">
                <a:solidFill>
                  <a:srgbClr val="002060"/>
                </a:solidFill>
                <a:latin typeface="HP001 5 hàng" panose="020B0603050302020204" charset="0"/>
                <a:ea typeface="Arial-Rounded" panose="020B0500000000000000" pitchFamily="34" charset="0"/>
                <a:cs typeface="HP001 5 hàng" panose="020B0603050302020204" charset="0"/>
                <a:sym typeface="+mn-ea"/>
              </a:rPr>
              <a:t>quà</a:t>
            </a:r>
            <a:r>
              <a:rPr lang="en-US" sz="3600" b="1" dirty="0">
                <a:solidFill>
                  <a:srgbClr val="002060"/>
                </a:solidFill>
                <a:latin typeface="HP001 5 hàng" panose="020B0603050302020204" charset="0"/>
                <a:ea typeface="Arial-Rounded" panose="020B0500000000000000" pitchFamily="34" charset="0"/>
                <a:cs typeface="HP001 5 hàng" panose="020B0603050302020204" charset="0"/>
                <a:sym typeface="+mn-ea"/>
              </a:rPr>
              <a:t> </a:t>
            </a:r>
            <a:r>
              <a:rPr lang="en-US" sz="3600" b="1" dirty="0" err="1">
                <a:solidFill>
                  <a:srgbClr val="002060"/>
                </a:solidFill>
                <a:latin typeface="HP001 5 hàng" panose="020B0603050302020204" charset="0"/>
                <a:ea typeface="Arial-Rounded" panose="020B0500000000000000" pitchFamily="34" charset="0"/>
                <a:cs typeface="HP001 5 hàng" panose="020B0603050302020204" charset="0"/>
                <a:sym typeface="+mn-ea"/>
              </a:rPr>
              <a:t>nhà</a:t>
            </a:r>
            <a:r>
              <a:rPr lang="en-US" sz="3600" b="1" dirty="0">
                <a:solidFill>
                  <a:srgbClr val="002060"/>
                </a:solidFill>
                <a:latin typeface="HP001 5 hàng" panose="020B0603050302020204" charset="0"/>
                <a:ea typeface="Arial-Rounded" panose="020B0500000000000000" pitchFamily="34" charset="0"/>
                <a:cs typeface="HP001 5 hàng" panose="020B0603050302020204" charset="0"/>
                <a:sym typeface="+mn-ea"/>
              </a:rPr>
              <a:t> </a:t>
            </a:r>
            <a:r>
              <a:rPr lang="en-US" sz="3600" b="1" dirty="0" err="1">
                <a:solidFill>
                  <a:srgbClr val="002060"/>
                </a:solidFill>
                <a:latin typeface="HP001 5 hàng" panose="020B0603050302020204" charset="0"/>
                <a:ea typeface="Arial-Rounded" panose="020B0500000000000000" pitchFamily="34" charset="0"/>
                <a:cs typeface="HP001 5 hàng" panose="020B0603050302020204" charset="0"/>
                <a:sym typeface="+mn-ea"/>
              </a:rPr>
              <a:t>vua</a:t>
            </a:r>
            <a:r>
              <a:rPr lang="en-US" sz="3600" b="1" dirty="0">
                <a:solidFill>
                  <a:srgbClr val="002060"/>
                </a:solidFill>
                <a:latin typeface="HP001 5 hàng" panose="020B0603050302020204" charset="0"/>
                <a:ea typeface="Arial-Rounded" panose="020B0500000000000000" pitchFamily="34" charset="0"/>
                <a:cs typeface="HP001 5 hàng" panose="020B0603050302020204" charset="0"/>
                <a:sym typeface="+mn-ea"/>
              </a:rPr>
              <a:t> </a:t>
            </a:r>
            <a:r>
              <a:rPr lang="en-US" sz="3600" b="1" dirty="0" err="1">
                <a:solidFill>
                  <a:srgbClr val="002060"/>
                </a:solidFill>
                <a:latin typeface="HP001 5 hàng" panose="020B0603050302020204" charset="0"/>
                <a:ea typeface="Arial-Rounded" panose="020B0500000000000000" pitchFamily="34" charset="0"/>
                <a:cs typeface="HP001 5 hàng" panose="020B0603050302020204" charset="0"/>
                <a:sym typeface="+mn-ea"/>
              </a:rPr>
              <a:t>được</a:t>
            </a:r>
            <a:r>
              <a:rPr lang="en-US" sz="3600" b="1" dirty="0">
                <a:solidFill>
                  <a:srgbClr val="002060"/>
                </a:solidFill>
                <a:latin typeface="HP001 5 hàng" panose="020B0603050302020204" charset="0"/>
                <a:ea typeface="Arial-Rounded" panose="020B0500000000000000" pitchFamily="34" charset="0"/>
                <a:cs typeface="HP001 5 hàng" panose="020B0603050302020204" charset="0"/>
                <a:sym typeface="+mn-ea"/>
              </a:rPr>
              <a:t> </a:t>
            </a:r>
            <a:r>
              <a:rPr lang="en-US" sz="3600" b="1" dirty="0" err="1">
                <a:solidFill>
                  <a:srgbClr val="002060"/>
                </a:solidFill>
                <a:latin typeface="HP001 5 hàng" panose="020B0603050302020204" charset="0"/>
                <a:ea typeface="Arial-Rounded" panose="020B0500000000000000" pitchFamily="34" charset="0"/>
                <a:cs typeface="HP001 5 hàng" panose="020B0603050302020204" charset="0"/>
                <a:sym typeface="+mn-ea"/>
              </a:rPr>
              <a:t>tặng</a:t>
            </a:r>
            <a:r>
              <a:rPr lang="en-US" sz="3600" b="1" dirty="0">
                <a:solidFill>
                  <a:srgbClr val="002060"/>
                </a:solidFill>
                <a:latin typeface="HP001 5 hàng" panose="020B0603050302020204" charset="0"/>
                <a:ea typeface="Arial-Rounded" panose="020B0500000000000000" pitchFamily="34" charset="0"/>
                <a:cs typeface="HP001 5 hàng" panose="020B0603050302020204" charset="0"/>
                <a:sym typeface="+mn-ea"/>
              </a:rPr>
              <a:t>?</a:t>
            </a:r>
            <a:endParaRPr kumimoji="0" sz="3600" b="1" i="0" u="none" strike="noStrike" kern="1200" cap="none" spc="0" normalizeH="0" baseline="0" noProof="0" dirty="0">
              <a:ln>
                <a:noFill/>
              </a:ln>
              <a:solidFill>
                <a:srgbClr val="002060"/>
              </a:solidFill>
              <a:effectLst/>
              <a:uLnTx/>
              <a:uFillTx/>
              <a:latin typeface="HP001 5 hàng" panose="020B0603050302020204" charset="0"/>
              <a:ea typeface="Arial-Rounded" panose="020B0500000000000000" pitchFamily="34" charset="0"/>
              <a:cs typeface="HP001 5 hàng" panose="020B060305030202020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vi-VN" altLang="vi-VN" sz="3600" b="1" dirty="0">
                <a:solidFill>
                  <a:srgbClr val="002060"/>
                </a:solidFill>
                <a:latin typeface="HP001 5 hàng" panose="020B0603050302020204" charset="0"/>
                <a:ea typeface="Arial-Rounded" panose="020B0500000000000000" pitchFamily="34" charset="0"/>
                <a:cs typeface="HP001 5 hàng" panose="020B0603050302020204" charset="0"/>
              </a:rPr>
              <a:t>Chim đồ chơi hỏng, mọi người không ai sửa được.</a:t>
            </a: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283</Words>
  <Application>Microsoft Office PowerPoint</Application>
  <PresentationFormat>Widescreen</PresentationFormat>
  <Paragraphs>39</Paragraphs>
  <Slides>13</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等线</vt:lpstr>
      <vt:lpstr>.VnAvant</vt:lpstr>
      <vt:lpstr>Arial</vt:lpstr>
      <vt:lpstr>Arial-Rounded</vt:lpstr>
      <vt:lpstr>Calibri</vt:lpstr>
      <vt:lpstr>Calibri Light</vt:lpstr>
      <vt:lpstr>HP001 5 hàng</vt:lpstr>
      <vt:lpstr>华康少女文字W5(P)</vt:lpstr>
      <vt:lpstr>2_Office 主题​​</vt:lpstr>
      <vt:lpstr>Office 主题</vt:lpstr>
      <vt:lpstr>2_Office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Ms Quyen</cp:lastModifiedBy>
  <cp:revision>6</cp:revision>
  <dcterms:created xsi:type="dcterms:W3CDTF">2021-07-31T08:07:00Z</dcterms:created>
  <dcterms:modified xsi:type="dcterms:W3CDTF">2022-02-20T16:04:56Z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534C7FF3C0CD43CFA85CA67E585046A4</vt:lpwstr>
  </property>
  <property fmtid="{D5CDD505-2E9C-101B-9397-08002B2CF9AE}" pid="3" name="KSOProductBuildVer">
    <vt:lpwstr>1033-11.2.0.10463</vt:lpwstr>
  </property>
</Properties>
</file>