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67" r:id="rId3"/>
    <p:sldId id="358" r:id="rId4"/>
    <p:sldId id="344" r:id="rId5"/>
    <p:sldId id="375" r:id="rId6"/>
    <p:sldId id="354" r:id="rId7"/>
    <p:sldId id="316" r:id="rId8"/>
    <p:sldId id="376" r:id="rId9"/>
    <p:sldId id="377" r:id="rId10"/>
    <p:sldId id="378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765" autoAdjust="0"/>
  </p:normalViewPr>
  <p:slideViewPr>
    <p:cSldViewPr snapToGrid="0">
      <p:cViewPr varScale="1">
        <p:scale>
          <a:sx n="63" d="100"/>
          <a:sy n="63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9CA35-1C6B-4412-BFC4-83D0D864E9DF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E1739-D230-47EA-AB49-4BB32175F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6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0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Hướng dẫn chơi: HS chọn mỗi cột 1 từ, GV ấn vào các từ để từ bay xuống khung xanh </a:t>
            </a:r>
            <a:r>
              <a:rPr lang="en-VN" dirty="0">
                <a:sym typeface="Wingdings" pitchFamily="2" charset="2"/>
              </a:rPr>
              <a:t></a:t>
            </a:r>
            <a:r>
              <a:rPr lang="en-VN" dirty="0"/>
              <a:t> ghép thành câu.</a:t>
            </a:r>
          </a:p>
          <a:p>
            <a:r>
              <a:rPr lang="en-VN" dirty="0"/>
              <a:t>Để các từ trở về vị trí cũ, GV ấn lại vào từ trong khung xanh.</a:t>
            </a:r>
          </a:p>
          <a:p>
            <a:r>
              <a:rPr lang="en-VN" dirty="0"/>
              <a:t>Tương tự với các lượt khác.</a:t>
            </a:r>
          </a:p>
        </p:txBody>
      </p:sp>
    </p:spTree>
    <p:extLst>
      <p:ext uri="{BB962C8B-B14F-4D97-AF65-F5344CB8AC3E}">
        <p14:creationId xmlns:p14="http://schemas.microsoft.com/office/powerpoint/2010/main" val="186378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707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795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648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740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273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011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105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212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669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470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00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2881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288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103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63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9164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304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4660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479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1537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509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54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8639426" y="6570742"/>
            <a:ext cx="963725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74699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34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18" Type="http://schemas.microsoft.com/office/2007/relationships/hdphoto" Target="../media/hdphoto8.wdp"/><Relationship Id="rId3" Type="http://schemas.openxmlformats.org/officeDocument/2006/relationships/image" Target="../media/image11.png"/><Relationship Id="rId21" Type="http://schemas.openxmlformats.org/officeDocument/2006/relationships/image" Target="../media/image20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24" Type="http://schemas.microsoft.com/office/2007/relationships/hdphoto" Target="../media/hdphoto11.wdp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10" Type="http://schemas.microsoft.com/office/2007/relationships/hdphoto" Target="../media/hdphoto4.wdp"/><Relationship Id="rId19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4.png"/><Relationship Id="rId18" Type="http://schemas.microsoft.com/office/2007/relationships/hdphoto" Target="../media/hdphoto9.wdp"/><Relationship Id="rId26" Type="http://schemas.microsoft.com/office/2007/relationships/hdphoto" Target="../media/hdphoto14.wdp"/><Relationship Id="rId3" Type="http://schemas.openxmlformats.org/officeDocument/2006/relationships/image" Target="../media/image13.png"/><Relationship Id="rId21" Type="http://schemas.openxmlformats.org/officeDocument/2006/relationships/image" Target="../media/image11.png"/><Relationship Id="rId7" Type="http://schemas.openxmlformats.org/officeDocument/2006/relationships/image" Target="../media/image17.png"/><Relationship Id="rId12" Type="http://schemas.microsoft.com/office/2007/relationships/hdphoto" Target="../media/hdphoto11.wdp"/><Relationship Id="rId17" Type="http://schemas.openxmlformats.org/officeDocument/2006/relationships/image" Target="../media/image19.png"/><Relationship Id="rId25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microsoft.com/office/2007/relationships/hdphoto" Target="../media/hdphoto5.wdp"/><Relationship Id="rId20" Type="http://schemas.microsoft.com/office/2007/relationships/hdphoto" Target="../media/hdphoto10.wdp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6.wdp"/><Relationship Id="rId11" Type="http://schemas.openxmlformats.org/officeDocument/2006/relationships/image" Target="../media/image21.png"/><Relationship Id="rId24" Type="http://schemas.microsoft.com/office/2007/relationships/hdphoto" Target="../media/hdphoto13.wdp"/><Relationship Id="rId5" Type="http://schemas.openxmlformats.org/officeDocument/2006/relationships/image" Target="../media/image16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28" Type="http://schemas.microsoft.com/office/2007/relationships/hdphoto" Target="../media/hdphoto15.wdp"/><Relationship Id="rId10" Type="http://schemas.microsoft.com/office/2007/relationships/hdphoto" Target="../media/hdphoto8.wdp"/><Relationship Id="rId19" Type="http://schemas.openxmlformats.org/officeDocument/2006/relationships/image" Target="../media/image20.png"/><Relationship Id="rId4" Type="http://schemas.microsoft.com/office/2007/relationships/hdphoto" Target="../media/hdphoto3.wdp"/><Relationship Id="rId9" Type="http://schemas.openxmlformats.org/officeDocument/2006/relationships/image" Target="../media/image18.png"/><Relationship Id="rId14" Type="http://schemas.microsoft.com/office/2007/relationships/hdphoto" Target="../media/hdphoto4.wdp"/><Relationship Id="rId22" Type="http://schemas.microsoft.com/office/2007/relationships/hdphoto" Target="../media/hdphoto12.wdp"/><Relationship Id="rId27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png"/><Relationship Id="rId18" Type="http://schemas.microsoft.com/office/2007/relationships/hdphoto" Target="../media/hdphoto13.wdp"/><Relationship Id="rId26" Type="http://schemas.microsoft.com/office/2007/relationships/hdphoto" Target="../media/hdphoto10.wdp"/><Relationship Id="rId3" Type="http://schemas.openxmlformats.org/officeDocument/2006/relationships/image" Target="../media/image12.png"/><Relationship Id="rId21" Type="http://schemas.openxmlformats.org/officeDocument/2006/relationships/image" Target="../media/image15.png"/><Relationship Id="rId7" Type="http://schemas.openxmlformats.org/officeDocument/2006/relationships/image" Target="../media/image13.png"/><Relationship Id="rId12" Type="http://schemas.microsoft.com/office/2007/relationships/hdphoto" Target="../media/hdphoto7.wdp"/><Relationship Id="rId17" Type="http://schemas.openxmlformats.org/officeDocument/2006/relationships/image" Target="../media/image22.pn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microsoft.com/office/2007/relationships/hdphoto" Target="../media/hdphoto11.wdp"/><Relationship Id="rId20" Type="http://schemas.microsoft.com/office/2007/relationships/hdphoto" Target="../media/hdphoto4.wdp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12.wdp"/><Relationship Id="rId11" Type="http://schemas.openxmlformats.org/officeDocument/2006/relationships/image" Target="../media/image17.png"/><Relationship Id="rId24" Type="http://schemas.microsoft.com/office/2007/relationships/hdphoto" Target="../media/hdphoto9.wdp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19.png"/><Relationship Id="rId28" Type="http://schemas.microsoft.com/office/2007/relationships/hdphoto" Target="../media/hdphoto15.wdp"/><Relationship Id="rId10" Type="http://schemas.microsoft.com/office/2007/relationships/hdphoto" Target="../media/hdphoto6.wdp"/><Relationship Id="rId19" Type="http://schemas.openxmlformats.org/officeDocument/2006/relationships/image" Target="../media/image14.png"/><Relationship Id="rId4" Type="http://schemas.microsoft.com/office/2007/relationships/hdphoto" Target="../media/hdphoto14.wdp"/><Relationship Id="rId9" Type="http://schemas.openxmlformats.org/officeDocument/2006/relationships/image" Target="../media/image16.png"/><Relationship Id="rId14" Type="http://schemas.microsoft.com/office/2007/relationships/hdphoto" Target="../media/hdphoto8.wdp"/><Relationship Id="rId22" Type="http://schemas.microsoft.com/office/2007/relationships/hdphoto" Target="../media/hdphoto5.wdp"/><Relationship Id="rId27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39349" y="13235"/>
            <a:ext cx="7575296" cy="645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8539" y="2459504"/>
            <a:ext cx="615422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60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0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60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60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altLang="zh-CN" sz="6000" b="1" dirty="0">
              <a:solidFill>
                <a:srgbClr val="9BBB59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1219170"/>
            <a:r>
              <a:rPr lang="en-US" altLang="zh-CN" sz="60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zh-CN" sz="6000" b="1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6000" b="1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4)</a:t>
            </a: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6672064" y="3762717"/>
            <a:ext cx="5315712" cy="2861056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7043904" y="2978368"/>
            <a:ext cx="2665984" cy="333248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9282112" y="2978368"/>
            <a:ext cx="2357120" cy="334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97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09937" y="3896211"/>
            <a:ext cx="4128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1219170"/>
            <a:r>
              <a:rPr lang="en-US" altLang="zh-CN" sz="6400" b="1" spc="-40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Thank you</a:t>
            </a:r>
            <a:endParaRPr lang="zh-CN" altLang="en-US" sz="6400" b="1" spc="-4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67"/>
            <a:ext cx="12192000" cy="6767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8198" y="1031358"/>
            <a:ext cx="752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vi-VN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17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9016" y="1704752"/>
            <a:ext cx="2232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8198" y="2378146"/>
            <a:ext cx="10431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lang="vi-VN" sz="3200" b="1" dirty="0">
                <a:solidFill>
                  <a:srgbClr val="FFFF00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Mở rộng vốn từ về thiên nhiên.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5F4705-D420-4058-8B03-8E4A27FAD19E}"/>
              </a:ext>
            </a:extLst>
          </p:cNvPr>
          <p:cNvSpPr txBox="1"/>
          <p:nvPr/>
        </p:nvSpPr>
        <p:spPr>
          <a:xfrm>
            <a:off x="2288838" y="3051540"/>
            <a:ext cx="10431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Câu nêu đặc điểm</a:t>
            </a:r>
            <a:r>
              <a:rPr lang="vi-VN" sz="3200" b="1" dirty="0">
                <a:solidFill>
                  <a:srgbClr val="FFFF00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8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1976773" y="262617"/>
            <a:ext cx="8238455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1. </a:t>
            </a:r>
            <a:r>
              <a:rPr lang="vi-VN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Xếp các từ ngữ dưới đây vào nhóm thích hợp:</a:t>
            </a:r>
            <a:endParaRPr lang="en-US" sz="2400" b="1" kern="0" dirty="0">
              <a:solidFill>
                <a:srgbClr val="BAE5E4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3756CA-A21C-344F-A3F1-F0CADEDB8E65}"/>
              </a:ext>
            </a:extLst>
          </p:cNvPr>
          <p:cNvGrpSpPr/>
          <p:nvPr/>
        </p:nvGrpSpPr>
        <p:grpSpPr>
          <a:xfrm>
            <a:off x="2751468" y="4119928"/>
            <a:ext cx="3152512" cy="2541489"/>
            <a:chOff x="975360" y="2895482"/>
            <a:chExt cx="2794914" cy="210058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6B94145-764E-874D-8B7A-4CF3005BF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5360" y="2895482"/>
              <a:ext cx="2794914" cy="21005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EADC5E1-D824-474B-BB3C-2E2F93AE5EAD}"/>
                </a:ext>
              </a:extLst>
            </p:cNvPr>
            <p:cNvSpPr txBox="1"/>
            <p:nvPr/>
          </p:nvSpPr>
          <p:spPr>
            <a:xfrm>
              <a:off x="1529044" y="3895555"/>
              <a:ext cx="1681537" cy="6868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Từ ngữ chỉ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sự vật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97C7B78-BBDF-7440-A0F6-B11F5D81959F}"/>
              </a:ext>
            </a:extLst>
          </p:cNvPr>
          <p:cNvGrpSpPr/>
          <p:nvPr/>
        </p:nvGrpSpPr>
        <p:grpSpPr>
          <a:xfrm>
            <a:off x="6095999" y="3863723"/>
            <a:ext cx="3081845" cy="2660660"/>
            <a:chOff x="3428999" y="2897792"/>
            <a:chExt cx="2311384" cy="199549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A25BAFA-926F-984A-8CD8-DA40FF9C5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28999" y="2897792"/>
              <a:ext cx="2311384" cy="199549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BA41022-2670-CE47-85C2-BE49DAA020A8}"/>
                </a:ext>
              </a:extLst>
            </p:cNvPr>
            <p:cNvSpPr txBox="1"/>
            <p:nvPr/>
          </p:nvSpPr>
          <p:spPr>
            <a:xfrm>
              <a:off x="3867679" y="3953477"/>
              <a:ext cx="1369512" cy="623248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Từ ngữ chỉ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đ</a:t>
              </a:r>
              <a:r>
                <a:rPr lang="en-VN" sz="2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ặc điểm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9DA3CD9B-F76C-4142-AD94-9065A57958C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7338" y="3019821"/>
            <a:ext cx="2308367" cy="8746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FF5EDA-A064-6743-861D-28117C15BA0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0445" y="2994278"/>
            <a:ext cx="2447676" cy="869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D07BDE-9DC3-7145-9C56-C1ECD572CC2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5202" y="2905042"/>
            <a:ext cx="2270085" cy="9586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DCB7235-98D0-234F-9BA7-D47AA3145AB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2715" y="2092271"/>
            <a:ext cx="2442989" cy="8689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4D378E-8D39-D643-A1EC-F212A34DB09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0445" y="2078487"/>
            <a:ext cx="2447676" cy="830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623E7E-4EB2-2048-82DE-15960BC912F5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5200" y="2046992"/>
            <a:ext cx="2447676" cy="8143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CE02DA-C3B3-4846-87C6-37A4581F338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>
            <a:off x="7998020" y="1178581"/>
            <a:ext cx="2186115" cy="7970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FED6BE-C803-5741-B14C-8B1434A8B4C0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0086" y="1155810"/>
            <a:ext cx="2371828" cy="781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6A006D-0BCA-124A-8961-1D4B6E12F67E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5200" y="1155810"/>
            <a:ext cx="2292536" cy="71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3.33333E-6 L 0.1375 0.5145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571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3.33333E-6 L 0.1375 0.5145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571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1.7284E-6 L -0.14422 0.48179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24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4.93827E-6 L 0.11342 0.37067 " pathEditMode="relative" rAng="0" ptsTypes="AA">
                                      <p:cBhvr>
                                        <p:cTn id="7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1" y="1851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2.46914E-7 L -0.16782 0.34506 " pathEditMode="relative" rAng="0" ptsTypes="AA">
                                      <p:cBhvr>
                                        <p:cTn id="7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1725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1.23457E-7 L -0.50671 0.33704 " pathEditMode="relative" rAng="0" ptsTypes="AA">
                                      <p:cBhvr>
                                        <p:cTn id="8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47" y="1685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9.87654E-7 L 0.48541 0.21605 " pathEditMode="relative" rAng="0" ptsTypes="AA">
                                      <p:cBhvr>
                                        <p:cTn id="8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9" y="1080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0 L 0.18796 0.21173 " pathEditMode="relative" rAng="0" ptsTypes="AA">
                                      <p:cBhvr>
                                        <p:cTn id="9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8" y="1058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96E-6 -2.34568E-6 L -0.51412 0.20309 " pathEditMode="relative" rAng="0" ptsTypes="AA">
                                      <p:cBhvr>
                                        <p:cTn id="10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8" y="1015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DF12E19-F8D1-BC4B-9729-8436484D5307}"/>
              </a:ext>
            </a:extLst>
          </p:cNvPr>
          <p:cNvSpPr/>
          <p:nvPr/>
        </p:nvSpPr>
        <p:spPr>
          <a:xfrm>
            <a:off x="3657506" y="4677377"/>
            <a:ext cx="4963149" cy="1556816"/>
          </a:xfrm>
          <a:prstGeom prst="roundRect">
            <a:avLst/>
          </a:prstGeom>
          <a:solidFill>
            <a:schemeClr val="accent2"/>
          </a:solidFill>
          <a:ln>
            <a:solidFill>
              <a:srgbClr val="92D05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VN" sz="1867" kern="0">
              <a:solidFill>
                <a:srgbClr val="BAE5E4"/>
              </a:solidFill>
              <a:latin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D314AE-E9DB-EC47-8B86-3FD1B6D58C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82748">
            <a:off x="1454520" y="3205506"/>
            <a:ext cx="2054393" cy="798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2E3FFA-32E7-A545-A515-5E7B571CFDC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91588">
            <a:off x="1461490" y="1192682"/>
            <a:ext cx="2220900" cy="7899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5A2B65-60AB-0F4D-AF91-80D8960F1AB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6175" y="2201218"/>
            <a:ext cx="2324045" cy="7888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E28B7C-128D-854E-B57F-2B211B91E5F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913" y="2239078"/>
            <a:ext cx="2422860" cy="8060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3F3116-5547-9245-A8E0-453085847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16892">
            <a:off x="3595389" y="1219001"/>
            <a:ext cx="2292536" cy="7132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10ABBC-1A7F-EB44-9F65-3A9FC146A91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04636">
            <a:off x="8357518" y="1263378"/>
            <a:ext cx="2447676" cy="8694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688A34-ED0A-8344-AFEF-6326B765115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7775" y="2216265"/>
            <a:ext cx="2270085" cy="958681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8F013C-F06C-B740-858A-0D745D18A09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 rot="21434387">
            <a:off x="6412700" y="1274320"/>
            <a:ext cx="2186115" cy="7970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775083-2837-1D48-96E7-D1658ACBA711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74351">
            <a:off x="6296841" y="2329528"/>
            <a:ext cx="2371828" cy="7816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64AE32F-6354-924A-9765-C89EF4998DB0}"/>
              </a:ext>
            </a:extLst>
          </p:cNvPr>
          <p:cNvSpPr txBox="1"/>
          <p:nvPr/>
        </p:nvSpPr>
        <p:spPr>
          <a:xfrm>
            <a:off x="1439599" y="132429"/>
            <a:ext cx="10018741" cy="47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14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vi-VN" sz="24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Ghép từ ngữ chỉ sự vật với từ ngữ chỉ đặc điểm ở bài 1 để tạo 3 câu.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041D4FB-03B3-4F41-B4D4-9E8AC5A6DD6D}"/>
              </a:ext>
            </a:extLst>
          </p:cNvPr>
          <p:cNvGrpSpPr/>
          <p:nvPr/>
        </p:nvGrpSpPr>
        <p:grpSpPr>
          <a:xfrm>
            <a:off x="737132" y="4668492"/>
            <a:ext cx="2861141" cy="2355521"/>
            <a:chOff x="-590151" y="3501370"/>
            <a:chExt cx="2145856" cy="176664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5D6C80C-1F2B-2A45-BB7A-6960CBB77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 b="63133"/>
            <a:stretch/>
          </p:blipFill>
          <p:spPr>
            <a:xfrm>
              <a:off x="-590151" y="3501370"/>
              <a:ext cx="2143551" cy="63708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5F17809-F589-CF4C-86EA-8D090DF38FFE}"/>
                </a:ext>
              </a:extLst>
            </p:cNvPr>
            <p:cNvGrpSpPr/>
            <p:nvPr/>
          </p:nvGrpSpPr>
          <p:grpSpPr>
            <a:xfrm>
              <a:off x="-587846" y="3972157"/>
              <a:ext cx="2143551" cy="1295854"/>
              <a:chOff x="975360" y="3420883"/>
              <a:chExt cx="2794914" cy="157517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E753B49-CDBA-294D-A00D-6F3FF7EB72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9623" b="96653" l="9748" r="89937">
                            <a14:foregroundMark x1="25472" y1="52720" x2="66038" y2="71130"/>
                            <a14:foregroundMark x1="66038" y1="70711" x2="29560" y2="68201"/>
                            <a14:foregroundMark x1="29560" y1="68201" x2="27358" y2="80753"/>
                            <a14:foregroundMark x1="26730" y1="69456" x2="30818" y2="79916"/>
                            <a14:foregroundMark x1="30818" y1="96234" x2="49371" y2="96653"/>
                            <a14:foregroundMark x1="49371" y1="96653" x2="53774" y2="96234"/>
                            <a14:backgroundMark x1="23899" y1="30962" x2="50629" y2="30544"/>
                            <a14:backgroundMark x1="50629" y1="30126" x2="73899" y2="29707"/>
                            <a14:backgroundMark x1="73899" y1="29707" x2="74214" y2="29707"/>
                            <a14:backgroundMark x1="75157" y1="29289" x2="80503" y2="28452"/>
                            <a14:backgroundMark x1="80503" y1="28033" x2="19182" y2="28033"/>
                            <a14:backgroundMark x1="18239" y1="28870" x2="19182" y2="30962"/>
                            <a14:backgroundMark x1="21069" y1="31381" x2="17925" y2="25523"/>
                            <a14:backgroundMark x1="82390" y1="25941" x2="85535" y2="26360"/>
                          </a14:backgroundRemoval>
                        </a14:imgEffect>
                        <a14:imgEffect>
                          <a14:sharpenSoften amount="35000"/>
                        </a14:imgEffect>
                      </a14:imgLayer>
                    </a14:imgProps>
                  </a:ext>
                </a:extLst>
              </a:blip>
              <a:srcRect t="25012"/>
              <a:stretch/>
            </p:blipFill>
            <p:spPr>
              <a:xfrm>
                <a:off x="975360" y="3420883"/>
                <a:ext cx="2794914" cy="1575179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A95777B-AF8D-824A-A579-60C8AEA96D74}"/>
                  </a:ext>
                </a:extLst>
              </p:cNvPr>
              <p:cNvSpPr txBox="1"/>
              <p:nvPr/>
            </p:nvSpPr>
            <p:spPr>
              <a:xfrm>
                <a:off x="1529044" y="3897600"/>
                <a:ext cx="1681537" cy="608059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VN" sz="18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Từ ngữ chỉ </a:t>
                </a:r>
              </a:p>
              <a:p>
                <a:pPr algn="ctr" defTabSz="1219170">
                  <a:buClr>
                    <a:srgbClr val="000000"/>
                  </a:buClr>
                </a:pPr>
                <a:r>
                  <a:rPr lang="en-VN" sz="18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sự vật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2BB2A2F-3807-B04B-BAC5-39368BD3979D}"/>
              </a:ext>
            </a:extLst>
          </p:cNvPr>
          <p:cNvGrpSpPr/>
          <p:nvPr/>
        </p:nvGrpSpPr>
        <p:grpSpPr>
          <a:xfrm>
            <a:off x="8679149" y="4594926"/>
            <a:ext cx="2794001" cy="2429088"/>
            <a:chOff x="5366361" y="3446195"/>
            <a:chExt cx="2095501" cy="182181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7D90F15-2F2E-BF40-85D0-C1A59DE61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rcRect l="4786" r="1" b="54456"/>
            <a:stretch/>
          </p:blipFill>
          <p:spPr>
            <a:xfrm>
              <a:off x="5455540" y="3446195"/>
              <a:ext cx="1995215" cy="823964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B64737D-8EC5-DB40-92CF-0EC024E7F5E9}"/>
                </a:ext>
              </a:extLst>
            </p:cNvPr>
            <p:cNvGrpSpPr/>
            <p:nvPr/>
          </p:nvGrpSpPr>
          <p:grpSpPr>
            <a:xfrm>
              <a:off x="5366361" y="4083280"/>
              <a:ext cx="2095501" cy="1184731"/>
              <a:chOff x="3428999" y="3586501"/>
              <a:chExt cx="2311384" cy="1306785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55553129-9D88-FB4B-9AF7-F1069862C3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backgroundRemoval t="3475" b="98842" l="9667" r="92000">
                            <a14:foregroundMark x1="10667" y1="33977" x2="9667" y2="54054"/>
                            <a14:foregroundMark x1="30000" y1="90734" x2="46667" y2="91506"/>
                            <a14:foregroundMark x1="46667" y1="91506" x2="56333" y2="90734"/>
                            <a14:foregroundMark x1="56333" y1="90347" x2="60333" y2="98842"/>
                            <a14:foregroundMark x1="67667" y1="92278" x2="87000" y2="66023"/>
                            <a14:foregroundMark x1="87000" y1="66023" x2="89000" y2="67181"/>
                            <a14:foregroundMark x1="37333" y1="6178" x2="51000" y2="3861"/>
                            <a14:foregroundMark x1="51000" y1="3861" x2="51667" y2="3861"/>
                            <a14:foregroundMark x1="87333" y1="40541" x2="92000" y2="37838"/>
                            <a14:backgroundMark x1="42667" y1="38610" x2="80333" y2="39768"/>
                            <a14:backgroundMark x1="80333" y1="39382" x2="88606" y2="37540"/>
                            <a14:backgroundMark x1="28000" y1="36293" x2="28000" y2="36293"/>
                            <a14:backgroundMark x1="28000" y1="36293" x2="25667" y2="35521"/>
                            <a14:backgroundMark x1="26667" y1="35135" x2="30333" y2="36293"/>
                            <a14:backgroundMark x1="28333" y1="35521" x2="18667" y2="34749"/>
                            <a14:backgroundMark x1="29667" y1="37452" x2="29667" y2="37452"/>
                            <a14:backgroundMark x1="76667" y1="11197" x2="76667" y2="11197"/>
                          </a14:backgroundRemoval>
                        </a14:imgEffect>
                      </a14:imgLayer>
                    </a14:imgProps>
                  </a:ext>
                </a:extLst>
              </a:blip>
              <a:srcRect t="34513"/>
              <a:stretch/>
            </p:blipFill>
            <p:spPr>
              <a:xfrm>
                <a:off x="3428999" y="3586501"/>
                <a:ext cx="2311384" cy="1306785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1D4301-A846-CF4A-BAC8-213752FCF8CF}"/>
                  </a:ext>
                </a:extLst>
              </p:cNvPr>
              <p:cNvSpPr txBox="1"/>
              <p:nvPr/>
            </p:nvSpPr>
            <p:spPr>
              <a:xfrm>
                <a:off x="3821537" y="3991070"/>
                <a:ext cx="1369512" cy="551768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VN" sz="18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Từ ngữ chỉ </a:t>
                </a:r>
              </a:p>
              <a:p>
                <a:pPr algn="ctr" defTabSz="1219170">
                  <a:buClr>
                    <a:srgbClr val="000000"/>
                  </a:buClr>
                </a:pPr>
                <a:r>
                  <a:rPr lang="en-US" sz="18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</a:t>
                </a:r>
                <a:r>
                  <a:rPr lang="en-VN" sz="18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ặc điểm</a:t>
                </a:r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0E22102-3546-704C-8453-6BB4D5504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61" b="98842" l="9667" r="90000">
                          <a14:foregroundMark x1="10556" y1="36209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  <a14:foregroundMark x1="24333" y1="39382" x2="24333" y2="39382"/>
                          <a14:foregroundMark x1="11667" y1="36293" x2="36000" y2="45946"/>
                          <a14:foregroundMark x1="35333" y1="42471" x2="35333" y2="33977"/>
                          <a14:foregroundMark x1="42667" y1="41699" x2="42667" y2="41699"/>
                          <a14:foregroundMark x1="42667" y1="41699" x2="43667" y2="44015"/>
                          <a14:foregroundMark x1="43667" y1="43629" x2="43667" y2="44788"/>
                          <a14:foregroundMark x1="43667" y1="44402" x2="43667" y2="45946"/>
                          <a14:foregroundMark x1="43333" y1="42857" x2="43333" y2="41313"/>
                          <a14:backgroundMark x1="42667" y1="33977" x2="45333" y2="32432"/>
                          <a14:backgroundMark x1="45333" y1="31660" x2="44437" y2="40748"/>
                          <a14:backgroundMark x1="44000" y1="35521" x2="44000" y2="24710"/>
                          <a14:backgroundMark x1="16072" y1="31516" x2="23667" y2="30888"/>
                          <a14:backgroundMark x1="14333" y1="31660" x2="14924" y2="31611"/>
                          <a14:backgroundMark x1="23667" y1="30116" x2="2333" y2="30888"/>
                          <a14:backgroundMark x1="28000" y1="28185" x2="28333" y2="31660"/>
                          <a14:backgroundMark x1="46000" y1="26255" x2="48667" y2="31274"/>
                          <a14:backgroundMark x1="48667" y1="38610" x2="48667" y2="38610"/>
                        </a14:backgroundRemoval>
                      </a14:imgEffect>
                    </a14:imgLayer>
                  </a14:imgProps>
                </a:ext>
              </a:extLst>
            </a:blip>
            <a:srcRect r="50276" b="54456"/>
            <a:stretch/>
          </p:blipFill>
          <p:spPr>
            <a:xfrm>
              <a:off x="5371001" y="3446195"/>
              <a:ext cx="1041961" cy="823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56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19414 0.56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2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14 0.56227 L 2.5E-6 -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3" y="-2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23457E-6 L -0.24375 0.400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99" y="2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375 0.40093 L -3.7037E-6 -3.9506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7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6 3.7037E-7 L 0.01621 0.56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" y="2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0.56412 L -2.29167E-6 3.7037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0.1944 0.415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4 0.41528 L 2.91667E-6 -2.22222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4.81481E-6 L 0.0294 0.408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20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0.40856 L 3.54167E-6 4.8148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20156 0.2682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56 0.26829 L 4.375E-6 -2.96296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-8.64198E-7 L -0.23681 0.546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2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96 0.5463 L -1.11111E-6 2.71605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3" y="-2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3951E-6 L -0.00973 0.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55 L 3.7037E-7 -9.87654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" y="-2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4.93827E-6 L -0.00787 0.3972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19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6 0.39723 L -4.44444E-6 -3.95062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9B45371-50B2-CE4E-8AF6-CAC86E2F5F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1" b="98842" l="9667" r="90000">
                        <a14:foregroundMark x1="10667" y1="33977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</a14:backgroundRemoval>
                    </a14:imgEffect>
                  </a14:imgLayer>
                </a14:imgProps>
              </a:ext>
            </a:extLst>
          </a:blip>
          <a:srcRect l="4786" r="1" b="54456"/>
          <a:stretch/>
        </p:blipFill>
        <p:spPr>
          <a:xfrm>
            <a:off x="8798054" y="4594927"/>
            <a:ext cx="2660287" cy="10986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EC9DAE-14AF-6F42-8653-A6BBF40332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23" b="96653" l="9748" r="89937">
                        <a14:foregroundMark x1="25472" y1="52720" x2="66038" y2="71130"/>
                        <a14:foregroundMark x1="66038" y1="70711" x2="29560" y2="68201"/>
                        <a14:foregroundMark x1="29560" y1="68201" x2="27358" y2="80753"/>
                        <a14:foregroundMark x1="26730" y1="69456" x2="30818" y2="79916"/>
                        <a14:foregroundMark x1="30818" y1="96234" x2="49371" y2="96653"/>
                        <a14:foregroundMark x1="49371" y1="96653" x2="53774" y2="96234"/>
                      </a14:backgroundRemoval>
                    </a14:imgEffect>
                    <a14:imgEffect>
                      <a14:sharpenSoften amount="35000"/>
                    </a14:imgEffect>
                  </a14:imgLayer>
                </a14:imgProps>
              </a:ext>
            </a:extLst>
          </a:blip>
          <a:srcRect b="63133"/>
          <a:stretch/>
        </p:blipFill>
        <p:spPr>
          <a:xfrm>
            <a:off x="737133" y="4668494"/>
            <a:ext cx="2858068" cy="8494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E5545A2-C7B4-8B40-804E-940F820A0F66}"/>
              </a:ext>
            </a:extLst>
          </p:cNvPr>
          <p:cNvSpPr txBox="1"/>
          <p:nvPr/>
        </p:nvSpPr>
        <p:spPr>
          <a:xfrm>
            <a:off x="426743" y="199132"/>
            <a:ext cx="11338514" cy="47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14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2. </a:t>
            </a:r>
            <a:r>
              <a:rPr lang="vi-VN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Ghép từ ngữ chỉ sự vật với từ ngữ chỉ đặc điểm ở bài 1 để tạo 3 câu.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DE3E6A9-99F4-144B-92E7-B4B43234B3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39057">
            <a:off x="503074" y="4785906"/>
            <a:ext cx="2054393" cy="7983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AE2B27-AC5A-9348-A810-24FBA18D9F7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401368">
            <a:off x="1371269" y="4718136"/>
            <a:ext cx="2220900" cy="7899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AE26A1-4A99-274B-B342-9872193C3AE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27976">
            <a:off x="638116" y="4626552"/>
            <a:ext cx="2324045" cy="7888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2FB146-9545-E544-A7C3-F07387600E2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458629">
            <a:off x="1499513" y="4984410"/>
            <a:ext cx="2422860" cy="8060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52655EC-028B-1E46-B559-848206EEE75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560631">
            <a:off x="1086956" y="4756493"/>
            <a:ext cx="2292536" cy="7132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6F80501-6219-FF4E-A3B6-EB35B9EE5B07}"/>
              </a:ext>
            </a:extLst>
          </p:cNvPr>
          <p:cNvGrpSpPr/>
          <p:nvPr/>
        </p:nvGrpSpPr>
        <p:grpSpPr>
          <a:xfrm>
            <a:off x="740206" y="5296210"/>
            <a:ext cx="2858068" cy="1727805"/>
            <a:chOff x="975360" y="3420883"/>
            <a:chExt cx="2794914" cy="15751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487AAF-B5F4-0943-A5D9-0623FEDAD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  <a14:backgroundMark x1="23899" y1="30962" x2="50629" y2="30544"/>
                          <a14:backgroundMark x1="50629" y1="30126" x2="73899" y2="29707"/>
                          <a14:backgroundMark x1="73899" y1="29707" x2="74214" y2="29707"/>
                          <a14:backgroundMark x1="75157" y1="29289" x2="80503" y2="28452"/>
                          <a14:backgroundMark x1="80503" y1="28033" x2="19182" y2="28033"/>
                          <a14:backgroundMark x1="18239" y1="28870" x2="19182" y2="30962"/>
                          <a14:backgroundMark x1="21069" y1="31381" x2="17925" y2="25523"/>
                          <a14:backgroundMark x1="82390" y1="25941" x2="85535" y2="26360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 t="25012"/>
            <a:stretch/>
          </p:blipFill>
          <p:spPr>
            <a:xfrm>
              <a:off x="975360" y="3420883"/>
              <a:ext cx="2794914" cy="157517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5FAFC7-9B7F-2B4F-A9DD-FD28ECD725A5}"/>
                </a:ext>
              </a:extLst>
            </p:cNvPr>
            <p:cNvSpPr txBox="1"/>
            <p:nvPr/>
          </p:nvSpPr>
          <p:spPr>
            <a:xfrm>
              <a:off x="1529044" y="3897600"/>
              <a:ext cx="1681537" cy="60805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Từ ngữ chỉ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sự vật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73E35E7-2496-8B45-AEDE-D9968C91B0A3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516996">
            <a:off x="9071146" y="4912435"/>
            <a:ext cx="2447676" cy="8694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17B89AD-B760-2748-AE66-5DFF13942C10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923663">
            <a:off x="9522056" y="4933256"/>
            <a:ext cx="2270085" cy="9586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7AF3CEA-61BD-0540-9056-B984677C3A7A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 rot="14231660">
            <a:off x="8192664" y="4842970"/>
            <a:ext cx="2186115" cy="7970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00DEF9A-694A-7841-9043-0EB8D6875C5C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345533">
            <a:off x="8495162" y="4772765"/>
            <a:ext cx="2371828" cy="78162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7D2BA3-F363-184F-895D-BF7A478CF77C}"/>
              </a:ext>
            </a:extLst>
          </p:cNvPr>
          <p:cNvGrpSpPr/>
          <p:nvPr/>
        </p:nvGrpSpPr>
        <p:grpSpPr>
          <a:xfrm>
            <a:off x="8679149" y="5444375"/>
            <a:ext cx="2794001" cy="1579642"/>
            <a:chOff x="3428999" y="3586501"/>
            <a:chExt cx="2311384" cy="130678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49974BB-7851-5E40-844C-BCCF958C0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475" b="98842" l="9667" r="92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  <a14:foregroundMark x1="87333" y1="40541" x2="92000" y2="37838"/>
                          <a14:backgroundMark x1="42667" y1="38610" x2="80333" y2="39768"/>
                          <a14:backgroundMark x1="80333" y1="39382" x2="88606" y2="37540"/>
                          <a14:backgroundMark x1="28000" y1="36293" x2="28000" y2="36293"/>
                          <a14:backgroundMark x1="28000" y1="36293" x2="25667" y2="35521"/>
                          <a14:backgroundMark x1="26667" y1="35135" x2="30333" y2="36293"/>
                          <a14:backgroundMark x1="28333" y1="35521" x2="18667" y2="34749"/>
                          <a14:backgroundMark x1="29667" y1="37452" x2="29667" y2="37452"/>
                          <a14:backgroundMark x1="76667" y1="11197" x2="76667" y2="11197"/>
                        </a14:backgroundRemoval>
                      </a14:imgEffect>
                    </a14:imgLayer>
                  </a14:imgProps>
                </a:ext>
              </a:extLst>
            </a:blip>
            <a:srcRect t="34513"/>
            <a:stretch/>
          </p:blipFill>
          <p:spPr>
            <a:xfrm>
              <a:off x="3428999" y="3586501"/>
              <a:ext cx="2311384" cy="130678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6AA568-F18D-2E42-B907-40E0A0460642}"/>
                </a:ext>
              </a:extLst>
            </p:cNvPr>
            <p:cNvSpPr txBox="1"/>
            <p:nvPr/>
          </p:nvSpPr>
          <p:spPr>
            <a:xfrm>
              <a:off x="3821537" y="3991070"/>
              <a:ext cx="1369512" cy="551768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Từ ngữ chỉ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1867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đ</a:t>
              </a:r>
              <a:r>
                <a:rPr lang="en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ặc điểm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449A9B0D-98F4-3C43-AE74-C17B747657D8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1" b="98842" l="9667" r="90000">
                        <a14:foregroundMark x1="10556" y1="36209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  <a14:foregroundMark x1="24333" y1="39382" x2="24333" y2="39382"/>
                        <a14:foregroundMark x1="11667" y1="36293" x2="36000" y2="45946"/>
                        <a14:foregroundMark x1="35333" y1="42471" x2="35333" y2="33977"/>
                        <a14:foregroundMark x1="42667" y1="41699" x2="42667" y2="41699"/>
                        <a14:foregroundMark x1="42667" y1="41699" x2="43667" y2="44015"/>
                        <a14:foregroundMark x1="43667" y1="43629" x2="43667" y2="44788"/>
                        <a14:foregroundMark x1="43667" y1="44402" x2="43667" y2="45946"/>
                        <a14:foregroundMark x1="43333" y1="42857" x2="43333" y2="41313"/>
                        <a14:backgroundMark x1="42667" y1="33977" x2="45333" y2="32432"/>
                        <a14:backgroundMark x1="45333" y1="31660" x2="44437" y2="40748"/>
                        <a14:backgroundMark x1="44000" y1="35521" x2="44000" y2="24710"/>
                        <a14:backgroundMark x1="16072" y1="31516" x2="23667" y2="30888"/>
                        <a14:backgroundMark x1="14333" y1="31660" x2="14924" y2="31611"/>
                        <a14:backgroundMark x1="23667" y1="30116" x2="2333" y2="30888"/>
                        <a14:backgroundMark x1="28000" y1="28185" x2="28333" y2="31660"/>
                        <a14:backgroundMark x1="46000" y1="26255" x2="48667" y2="31274"/>
                        <a14:backgroundMark x1="48667" y1="38610" x2="48667" y2="38610"/>
                      </a14:backgroundRemoval>
                    </a14:imgEffect>
                  </a14:imgLayer>
                </a14:imgProps>
              </a:ext>
            </a:extLst>
          </a:blip>
          <a:srcRect r="50276" b="54456"/>
          <a:stretch/>
        </p:blipFill>
        <p:spPr>
          <a:xfrm>
            <a:off x="8685336" y="4594927"/>
            <a:ext cx="1389281" cy="109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7037E-7 L 0.01088 -0.515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" y="-257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05169 -0.313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1567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278 L 0.09714 -0.2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1041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32683 -0.509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548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2776 -0.379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0" y="-1898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12643 -0.5212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8" y="-2606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-0.14883 -0.3307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-1655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0.51732 -0.3930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-1965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-0.54701 -0.550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57" y="-2754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6869" y="341327"/>
            <a:ext cx="8414497" cy="1073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4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 </a:t>
            </a:r>
            <a:r>
              <a:rPr lang="vi-VN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 – đáp về đặc điểm của các sư vật ngôi sao, dòng sông, nương lúa, bầu trời.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B56005-E777-F64F-A7A1-CEA72BBDA1F4}"/>
              </a:ext>
            </a:extLst>
          </p:cNvPr>
          <p:cNvGrpSpPr/>
          <p:nvPr/>
        </p:nvGrpSpPr>
        <p:grpSpPr>
          <a:xfrm>
            <a:off x="2468382" y="1848041"/>
            <a:ext cx="7495190" cy="4706759"/>
            <a:chOff x="708286" y="1386030"/>
            <a:chExt cx="5621393" cy="35300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7C1736A-BFBA-E042-BB3D-3ED9B92EA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41" b="96503" l="9977" r="94664">
                          <a14:foregroundMark x1="25754" y1="17483" x2="34339" y2="89161"/>
                          <a14:foregroundMark x1="34339" y1="88811" x2="36891" y2="55944"/>
                          <a14:foregroundMark x1="36891" y1="55594" x2="14849" y2="69580"/>
                          <a14:foregroundMark x1="14849" y1="69231" x2="22970" y2="54895"/>
                          <a14:foregroundMark x1="22970" y1="54545" x2="36891" y2="55944"/>
                          <a14:foregroundMark x1="36891" y1="55944" x2="45708" y2="70979"/>
                          <a14:foregroundMark x1="45708" y1="70979" x2="52668" y2="51049"/>
                          <a14:foregroundMark x1="52668" y1="51049" x2="52668" y2="51049"/>
                          <a14:foregroundMark x1="33411" y1="72378" x2="28538" y2="80769"/>
                          <a14:foregroundMark x1="28538" y1="80070" x2="28538" y2="65035"/>
                          <a14:foregroundMark x1="63341" y1="76923" x2="73086" y2="58392"/>
                          <a14:foregroundMark x1="73086" y1="58042" x2="73086" y2="80070"/>
                          <a14:foregroundMark x1="73086" y1="79720" x2="81206" y2="62587"/>
                          <a14:foregroundMark x1="81206" y1="61888" x2="80278" y2="54196"/>
                          <a14:foregroundMark x1="81671" y1="60490" x2="84223" y2="65734"/>
                          <a14:foregroundMark x1="84223" y1="65385" x2="78886" y2="75524"/>
                          <a14:foregroundMark x1="94664" y1="88112" x2="94664" y2="86014"/>
                          <a14:foregroundMark x1="75870" y1="80769" x2="75870" y2="96503"/>
                          <a14:foregroundMark x1="67053" y1="65385" x2="72390" y2="76224"/>
                          <a14:foregroundMark x1="33875" y1="45105" x2="33875" y2="42308"/>
                          <a14:foregroundMark x1="69838" y1="75175" x2="69838" y2="82168"/>
                          <a14:foregroundMark x1="61485" y1="21329" x2="61717" y2="24126"/>
                          <a14:foregroundMark x1="70998" y1="9441" x2="70998" y2="9441"/>
                          <a14:foregroundMark x1="68213" y1="10839" x2="75638" y2="1049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412240" y="2456147"/>
              <a:ext cx="3707130" cy="2459952"/>
            </a:xfrm>
            <a:prstGeom prst="rect">
              <a:avLst/>
            </a:prstGeom>
          </p:spPr>
        </p:pic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598EC7C8-A8AE-D442-A924-11DE5B70D2B4}"/>
                </a:ext>
              </a:extLst>
            </p:cNvPr>
            <p:cNvSpPr/>
            <p:nvPr/>
          </p:nvSpPr>
          <p:spPr>
            <a:xfrm>
              <a:off x="4053839" y="1386030"/>
              <a:ext cx="2275840" cy="999970"/>
            </a:xfrm>
            <a:prstGeom prst="wedgeRoundRectCallout">
              <a:avLst>
                <a:gd name="adj1" fmla="val -31547"/>
                <a:gd name="adj2" fmla="val 80541"/>
                <a:gd name="adj3" fmla="val 16667"/>
              </a:avLst>
            </a:prstGeom>
            <a:solidFill>
              <a:schemeClr val="accent2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VN" sz="32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FFF8D2-37AF-8042-8546-E3AB46225467}"/>
                </a:ext>
              </a:extLst>
            </p:cNvPr>
            <p:cNvSpPr txBox="1"/>
            <p:nvPr/>
          </p:nvSpPr>
          <p:spPr>
            <a:xfrm>
              <a:off x="4416187" y="1470517"/>
              <a:ext cx="1551146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Bầu trời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VN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cao vời vợi.</a:t>
              </a:r>
            </a:p>
          </p:txBody>
        </p:sp>
        <p:sp>
          <p:nvSpPr>
            <p:cNvPr id="31" name="Rounded Rectangular Callout 30">
              <a:extLst>
                <a:ext uri="{FF2B5EF4-FFF2-40B4-BE49-F238E27FC236}">
                  <a16:creationId xmlns:a16="http://schemas.microsoft.com/office/drawing/2014/main" id="{FBB44938-6173-0544-8906-AD86A45CD187}"/>
                </a:ext>
              </a:extLst>
            </p:cNvPr>
            <p:cNvSpPr/>
            <p:nvPr/>
          </p:nvSpPr>
          <p:spPr>
            <a:xfrm>
              <a:off x="708286" y="1421104"/>
              <a:ext cx="2275840" cy="999970"/>
            </a:xfrm>
            <a:prstGeom prst="wedgeRoundRectCallout">
              <a:avLst>
                <a:gd name="adj1" fmla="val 24703"/>
                <a:gd name="adj2" fmla="val 71397"/>
                <a:gd name="adj3" fmla="val 16667"/>
              </a:avLst>
            </a:prstGeom>
            <a:solidFill>
              <a:schemeClr val="accent2"/>
            </a:solidFill>
            <a:ln>
              <a:solidFill>
                <a:srgbClr val="DF3C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VN" sz="32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C6465D3-7A4F-AD41-9EBF-16D3EE808A14}"/>
                </a:ext>
              </a:extLst>
            </p:cNvPr>
            <p:cNvSpPr txBox="1"/>
            <p:nvPr/>
          </p:nvSpPr>
          <p:spPr>
            <a:xfrm>
              <a:off x="1221515" y="1505590"/>
              <a:ext cx="1249381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Bầu trời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</a:t>
              </a:r>
              <a:r>
                <a:rPr lang="en-VN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6869" y="341327"/>
            <a:ext cx="8414497" cy="1073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4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 </a:t>
            </a:r>
            <a:r>
              <a:rPr lang="vi-VN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 – đáp về đặc điểm của các sư vật ngôi sao, dòng sông, nương lúa, bầu trời.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B56005-E777-F64F-A7A1-CEA72BBDA1F4}"/>
              </a:ext>
            </a:extLst>
          </p:cNvPr>
          <p:cNvGrpSpPr/>
          <p:nvPr/>
        </p:nvGrpSpPr>
        <p:grpSpPr>
          <a:xfrm>
            <a:off x="2468382" y="1848041"/>
            <a:ext cx="7495190" cy="4706759"/>
            <a:chOff x="708286" y="1386030"/>
            <a:chExt cx="5621393" cy="35300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7C1736A-BFBA-E042-BB3D-3ED9B92EA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41" b="96503" l="9977" r="94664">
                          <a14:foregroundMark x1="25754" y1="17483" x2="34339" y2="89161"/>
                          <a14:foregroundMark x1="34339" y1="88811" x2="36891" y2="55944"/>
                          <a14:foregroundMark x1="36891" y1="55594" x2="14849" y2="69580"/>
                          <a14:foregroundMark x1="14849" y1="69231" x2="22970" y2="54895"/>
                          <a14:foregroundMark x1="22970" y1="54545" x2="36891" y2="55944"/>
                          <a14:foregroundMark x1="36891" y1="55944" x2="45708" y2="70979"/>
                          <a14:foregroundMark x1="45708" y1="70979" x2="52668" y2="51049"/>
                          <a14:foregroundMark x1="52668" y1="51049" x2="52668" y2="51049"/>
                          <a14:foregroundMark x1="33411" y1="72378" x2="28538" y2="80769"/>
                          <a14:foregroundMark x1="28538" y1="80070" x2="28538" y2="65035"/>
                          <a14:foregroundMark x1="63341" y1="76923" x2="73086" y2="58392"/>
                          <a14:foregroundMark x1="73086" y1="58042" x2="73086" y2="80070"/>
                          <a14:foregroundMark x1="73086" y1="79720" x2="81206" y2="62587"/>
                          <a14:foregroundMark x1="81206" y1="61888" x2="80278" y2="54196"/>
                          <a14:foregroundMark x1="81671" y1="60490" x2="84223" y2="65734"/>
                          <a14:foregroundMark x1="84223" y1="65385" x2="78886" y2="75524"/>
                          <a14:foregroundMark x1="94664" y1="88112" x2="94664" y2="86014"/>
                          <a14:foregroundMark x1="75870" y1="80769" x2="75870" y2="96503"/>
                          <a14:foregroundMark x1="67053" y1="65385" x2="72390" y2="76224"/>
                          <a14:foregroundMark x1="33875" y1="45105" x2="33875" y2="42308"/>
                          <a14:foregroundMark x1="69838" y1="75175" x2="69838" y2="82168"/>
                          <a14:foregroundMark x1="61485" y1="21329" x2="61717" y2="24126"/>
                          <a14:foregroundMark x1="70998" y1="9441" x2="70998" y2="9441"/>
                          <a14:foregroundMark x1="68213" y1="10839" x2="75638" y2="1049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412240" y="2456147"/>
              <a:ext cx="3707130" cy="2459952"/>
            </a:xfrm>
            <a:prstGeom prst="rect">
              <a:avLst/>
            </a:prstGeom>
          </p:spPr>
        </p:pic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598EC7C8-A8AE-D442-A924-11DE5B70D2B4}"/>
                </a:ext>
              </a:extLst>
            </p:cNvPr>
            <p:cNvSpPr/>
            <p:nvPr/>
          </p:nvSpPr>
          <p:spPr>
            <a:xfrm>
              <a:off x="4053839" y="1386030"/>
              <a:ext cx="2275840" cy="999970"/>
            </a:xfrm>
            <a:prstGeom prst="wedgeRoundRectCallout">
              <a:avLst>
                <a:gd name="adj1" fmla="val -31547"/>
                <a:gd name="adj2" fmla="val 80541"/>
                <a:gd name="adj3" fmla="val 16667"/>
              </a:avLst>
            </a:prstGeom>
            <a:solidFill>
              <a:schemeClr val="accent2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VN" sz="32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FFF8D2-37AF-8042-8546-E3AB46225467}"/>
                </a:ext>
              </a:extLst>
            </p:cNvPr>
            <p:cNvSpPr txBox="1"/>
            <p:nvPr/>
          </p:nvSpPr>
          <p:spPr>
            <a:xfrm>
              <a:off x="4473300" y="1470517"/>
              <a:ext cx="1436932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Ngôi sao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lấp lánh</a:t>
              </a:r>
              <a:r>
                <a:rPr lang="en-VN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</a:p>
          </p:txBody>
        </p:sp>
        <p:sp>
          <p:nvSpPr>
            <p:cNvPr id="31" name="Rounded Rectangular Callout 30">
              <a:extLst>
                <a:ext uri="{FF2B5EF4-FFF2-40B4-BE49-F238E27FC236}">
                  <a16:creationId xmlns:a16="http://schemas.microsoft.com/office/drawing/2014/main" id="{FBB44938-6173-0544-8906-AD86A45CD187}"/>
                </a:ext>
              </a:extLst>
            </p:cNvPr>
            <p:cNvSpPr/>
            <p:nvPr/>
          </p:nvSpPr>
          <p:spPr>
            <a:xfrm>
              <a:off x="708286" y="1421104"/>
              <a:ext cx="2275840" cy="999970"/>
            </a:xfrm>
            <a:prstGeom prst="wedgeRoundRectCallout">
              <a:avLst>
                <a:gd name="adj1" fmla="val 24703"/>
                <a:gd name="adj2" fmla="val 71397"/>
                <a:gd name="adj3" fmla="val 16667"/>
              </a:avLst>
            </a:prstGeom>
            <a:solidFill>
              <a:schemeClr val="accent2"/>
            </a:solidFill>
            <a:ln>
              <a:solidFill>
                <a:srgbClr val="DF3C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VN" sz="32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C6465D3-7A4F-AD41-9EBF-16D3EE808A14}"/>
                </a:ext>
              </a:extLst>
            </p:cNvPr>
            <p:cNvSpPr txBox="1"/>
            <p:nvPr/>
          </p:nvSpPr>
          <p:spPr>
            <a:xfrm>
              <a:off x="1170420" y="1505590"/>
              <a:ext cx="1351572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Ngôi sao</a:t>
              </a:r>
              <a:endParaRPr lang="en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  <a:p>
              <a:pPr algn="ctr" defTabSz="1219170">
                <a:buClr>
                  <a:srgbClr val="000000"/>
                </a:buClr>
              </a:pPr>
              <a:r>
                <a:rPr lang="en-US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</a:t>
              </a:r>
              <a:r>
                <a:rPr lang="en-VN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140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6869" y="341327"/>
            <a:ext cx="8414497" cy="1073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4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 </a:t>
            </a:r>
            <a:r>
              <a:rPr lang="vi-VN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 – đáp về đặc điểm của các sư vật ngôi sao, dòng sông, nương lúa, bầu trời.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B56005-E777-F64F-A7A1-CEA72BBDA1F4}"/>
              </a:ext>
            </a:extLst>
          </p:cNvPr>
          <p:cNvGrpSpPr/>
          <p:nvPr/>
        </p:nvGrpSpPr>
        <p:grpSpPr>
          <a:xfrm>
            <a:off x="2468382" y="1848041"/>
            <a:ext cx="7495190" cy="4706759"/>
            <a:chOff x="708286" y="1386030"/>
            <a:chExt cx="5621393" cy="35300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7C1736A-BFBA-E042-BB3D-3ED9B92EA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41" b="96503" l="9977" r="94664">
                          <a14:foregroundMark x1="25754" y1="17483" x2="34339" y2="89161"/>
                          <a14:foregroundMark x1="34339" y1="88811" x2="36891" y2="55944"/>
                          <a14:foregroundMark x1="36891" y1="55594" x2="14849" y2="69580"/>
                          <a14:foregroundMark x1="14849" y1="69231" x2="22970" y2="54895"/>
                          <a14:foregroundMark x1="22970" y1="54545" x2="36891" y2="55944"/>
                          <a14:foregroundMark x1="36891" y1="55944" x2="45708" y2="70979"/>
                          <a14:foregroundMark x1="45708" y1="70979" x2="52668" y2="51049"/>
                          <a14:foregroundMark x1="52668" y1="51049" x2="52668" y2="51049"/>
                          <a14:foregroundMark x1="33411" y1="72378" x2="28538" y2="80769"/>
                          <a14:foregroundMark x1="28538" y1="80070" x2="28538" y2="65035"/>
                          <a14:foregroundMark x1="63341" y1="76923" x2="73086" y2="58392"/>
                          <a14:foregroundMark x1="73086" y1="58042" x2="73086" y2="80070"/>
                          <a14:foregroundMark x1="73086" y1="79720" x2="81206" y2="62587"/>
                          <a14:foregroundMark x1="81206" y1="61888" x2="80278" y2="54196"/>
                          <a14:foregroundMark x1="81671" y1="60490" x2="84223" y2="65734"/>
                          <a14:foregroundMark x1="84223" y1="65385" x2="78886" y2="75524"/>
                          <a14:foregroundMark x1="94664" y1="88112" x2="94664" y2="86014"/>
                          <a14:foregroundMark x1="75870" y1="80769" x2="75870" y2="96503"/>
                          <a14:foregroundMark x1="67053" y1="65385" x2="72390" y2="76224"/>
                          <a14:foregroundMark x1="33875" y1="45105" x2="33875" y2="42308"/>
                          <a14:foregroundMark x1="69838" y1="75175" x2="69838" y2="82168"/>
                          <a14:foregroundMark x1="61485" y1="21329" x2="61717" y2="24126"/>
                          <a14:foregroundMark x1="70998" y1="9441" x2="70998" y2="9441"/>
                          <a14:foregroundMark x1="68213" y1="10839" x2="75638" y2="1049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412240" y="2456147"/>
              <a:ext cx="3707130" cy="2459952"/>
            </a:xfrm>
            <a:prstGeom prst="rect">
              <a:avLst/>
            </a:prstGeom>
          </p:spPr>
        </p:pic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598EC7C8-A8AE-D442-A924-11DE5B70D2B4}"/>
                </a:ext>
              </a:extLst>
            </p:cNvPr>
            <p:cNvSpPr/>
            <p:nvPr/>
          </p:nvSpPr>
          <p:spPr>
            <a:xfrm>
              <a:off x="4053839" y="1386030"/>
              <a:ext cx="2275840" cy="999970"/>
            </a:xfrm>
            <a:prstGeom prst="wedgeRoundRectCallout">
              <a:avLst>
                <a:gd name="adj1" fmla="val -31547"/>
                <a:gd name="adj2" fmla="val 80541"/>
                <a:gd name="adj3" fmla="val 16667"/>
              </a:avLst>
            </a:prstGeom>
            <a:solidFill>
              <a:schemeClr val="accent2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VN" sz="32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FFF8D2-37AF-8042-8546-E3AB46225467}"/>
                </a:ext>
              </a:extLst>
            </p:cNvPr>
            <p:cNvSpPr txBox="1"/>
            <p:nvPr/>
          </p:nvSpPr>
          <p:spPr>
            <a:xfrm>
              <a:off x="4354285" y="1470517"/>
              <a:ext cx="1674978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Dòng sông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trong xanh</a:t>
              </a:r>
              <a:r>
                <a:rPr lang="en-VN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</a:p>
          </p:txBody>
        </p:sp>
        <p:sp>
          <p:nvSpPr>
            <p:cNvPr id="31" name="Rounded Rectangular Callout 30">
              <a:extLst>
                <a:ext uri="{FF2B5EF4-FFF2-40B4-BE49-F238E27FC236}">
                  <a16:creationId xmlns:a16="http://schemas.microsoft.com/office/drawing/2014/main" id="{FBB44938-6173-0544-8906-AD86A45CD187}"/>
                </a:ext>
              </a:extLst>
            </p:cNvPr>
            <p:cNvSpPr/>
            <p:nvPr/>
          </p:nvSpPr>
          <p:spPr>
            <a:xfrm>
              <a:off x="708286" y="1421104"/>
              <a:ext cx="2275840" cy="999970"/>
            </a:xfrm>
            <a:prstGeom prst="wedgeRoundRectCallout">
              <a:avLst>
                <a:gd name="adj1" fmla="val 24703"/>
                <a:gd name="adj2" fmla="val 71397"/>
                <a:gd name="adj3" fmla="val 16667"/>
              </a:avLst>
            </a:prstGeom>
            <a:solidFill>
              <a:schemeClr val="accent2"/>
            </a:solidFill>
            <a:ln>
              <a:solidFill>
                <a:srgbClr val="DF3C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VN" sz="32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C6465D3-7A4F-AD41-9EBF-16D3EE808A14}"/>
                </a:ext>
              </a:extLst>
            </p:cNvPr>
            <p:cNvSpPr txBox="1"/>
            <p:nvPr/>
          </p:nvSpPr>
          <p:spPr>
            <a:xfrm>
              <a:off x="1033965" y="1505590"/>
              <a:ext cx="1624484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Dòng sông</a:t>
              </a:r>
              <a:endParaRPr lang="en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  <a:p>
              <a:pPr algn="ctr" defTabSz="1219170">
                <a:buClr>
                  <a:srgbClr val="000000"/>
                </a:buClr>
              </a:pPr>
              <a:r>
                <a:rPr lang="en-US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</a:t>
              </a:r>
              <a:r>
                <a:rPr lang="en-VN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907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6869" y="341327"/>
            <a:ext cx="8414497" cy="1073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ts val="4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 </a:t>
            </a:r>
            <a:r>
              <a:rPr lang="vi-VN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 – đáp về đặc điểm của các sư vật ngôi sao, dòng sông, nương lúa, bầu trời.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B56005-E777-F64F-A7A1-CEA72BBDA1F4}"/>
              </a:ext>
            </a:extLst>
          </p:cNvPr>
          <p:cNvGrpSpPr/>
          <p:nvPr/>
        </p:nvGrpSpPr>
        <p:grpSpPr>
          <a:xfrm>
            <a:off x="2468382" y="1848041"/>
            <a:ext cx="7495190" cy="4706759"/>
            <a:chOff x="708286" y="1386030"/>
            <a:chExt cx="5621393" cy="35300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7C1736A-BFBA-E042-BB3D-3ED9B92EA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41" b="96503" l="9977" r="94664">
                          <a14:foregroundMark x1="25754" y1="17483" x2="34339" y2="89161"/>
                          <a14:foregroundMark x1="34339" y1="88811" x2="36891" y2="55944"/>
                          <a14:foregroundMark x1="36891" y1="55594" x2="14849" y2="69580"/>
                          <a14:foregroundMark x1="14849" y1="69231" x2="22970" y2="54895"/>
                          <a14:foregroundMark x1="22970" y1="54545" x2="36891" y2="55944"/>
                          <a14:foregroundMark x1="36891" y1="55944" x2="45708" y2="70979"/>
                          <a14:foregroundMark x1="45708" y1="70979" x2="52668" y2="51049"/>
                          <a14:foregroundMark x1="52668" y1="51049" x2="52668" y2="51049"/>
                          <a14:foregroundMark x1="33411" y1="72378" x2="28538" y2="80769"/>
                          <a14:foregroundMark x1="28538" y1="80070" x2="28538" y2="65035"/>
                          <a14:foregroundMark x1="63341" y1="76923" x2="73086" y2="58392"/>
                          <a14:foregroundMark x1="73086" y1="58042" x2="73086" y2="80070"/>
                          <a14:foregroundMark x1="73086" y1="79720" x2="81206" y2="62587"/>
                          <a14:foregroundMark x1="81206" y1="61888" x2="80278" y2="54196"/>
                          <a14:foregroundMark x1="81671" y1="60490" x2="84223" y2="65734"/>
                          <a14:foregroundMark x1="84223" y1="65385" x2="78886" y2="75524"/>
                          <a14:foregroundMark x1="94664" y1="88112" x2="94664" y2="86014"/>
                          <a14:foregroundMark x1="75870" y1="80769" x2="75870" y2="96503"/>
                          <a14:foregroundMark x1="67053" y1="65385" x2="72390" y2="76224"/>
                          <a14:foregroundMark x1="33875" y1="45105" x2="33875" y2="42308"/>
                          <a14:foregroundMark x1="69838" y1="75175" x2="69838" y2="82168"/>
                          <a14:foregroundMark x1="61485" y1="21329" x2="61717" y2="24126"/>
                          <a14:foregroundMark x1="70998" y1="9441" x2="70998" y2="9441"/>
                          <a14:foregroundMark x1="68213" y1="10839" x2="75638" y2="1049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412240" y="2456147"/>
              <a:ext cx="3707130" cy="2459952"/>
            </a:xfrm>
            <a:prstGeom prst="rect">
              <a:avLst/>
            </a:prstGeom>
          </p:spPr>
        </p:pic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598EC7C8-A8AE-D442-A924-11DE5B70D2B4}"/>
                </a:ext>
              </a:extLst>
            </p:cNvPr>
            <p:cNvSpPr/>
            <p:nvPr/>
          </p:nvSpPr>
          <p:spPr>
            <a:xfrm>
              <a:off x="4053839" y="1386030"/>
              <a:ext cx="2275840" cy="999970"/>
            </a:xfrm>
            <a:prstGeom prst="wedgeRoundRectCallout">
              <a:avLst>
                <a:gd name="adj1" fmla="val -31547"/>
                <a:gd name="adj2" fmla="val 80541"/>
                <a:gd name="adj3" fmla="val 16667"/>
              </a:avLst>
            </a:prstGeom>
            <a:solidFill>
              <a:schemeClr val="accent2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VN" sz="32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FFF8D2-37AF-8042-8546-E3AB46225467}"/>
                </a:ext>
              </a:extLst>
            </p:cNvPr>
            <p:cNvSpPr txBox="1"/>
            <p:nvPr/>
          </p:nvSpPr>
          <p:spPr>
            <a:xfrm>
              <a:off x="4115046" y="1470517"/>
              <a:ext cx="2153474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Nương lúa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chín vàng óng</a:t>
              </a:r>
              <a:r>
                <a:rPr lang="en-VN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</a:p>
          </p:txBody>
        </p:sp>
        <p:sp>
          <p:nvSpPr>
            <p:cNvPr id="31" name="Rounded Rectangular Callout 30">
              <a:extLst>
                <a:ext uri="{FF2B5EF4-FFF2-40B4-BE49-F238E27FC236}">
                  <a16:creationId xmlns:a16="http://schemas.microsoft.com/office/drawing/2014/main" id="{FBB44938-6173-0544-8906-AD86A45CD187}"/>
                </a:ext>
              </a:extLst>
            </p:cNvPr>
            <p:cNvSpPr/>
            <p:nvPr/>
          </p:nvSpPr>
          <p:spPr>
            <a:xfrm>
              <a:off x="708286" y="1421104"/>
              <a:ext cx="2275840" cy="999970"/>
            </a:xfrm>
            <a:prstGeom prst="wedgeRoundRectCallout">
              <a:avLst>
                <a:gd name="adj1" fmla="val 24703"/>
                <a:gd name="adj2" fmla="val 71397"/>
                <a:gd name="adj3" fmla="val 16667"/>
              </a:avLst>
            </a:prstGeom>
            <a:solidFill>
              <a:schemeClr val="accent2"/>
            </a:solidFill>
            <a:ln>
              <a:solidFill>
                <a:srgbClr val="DF3C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VN" sz="32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C6465D3-7A4F-AD41-9EBF-16D3EE808A14}"/>
                </a:ext>
              </a:extLst>
            </p:cNvPr>
            <p:cNvSpPr txBox="1"/>
            <p:nvPr/>
          </p:nvSpPr>
          <p:spPr>
            <a:xfrm>
              <a:off x="1043584" y="1505590"/>
              <a:ext cx="1605248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Nương lúa</a:t>
              </a:r>
              <a:endParaRPr lang="en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  <a:p>
              <a:pPr algn="ctr" defTabSz="1219170">
                <a:buClr>
                  <a:srgbClr val="000000"/>
                </a:buClr>
              </a:pPr>
              <a:r>
                <a:rPr lang="en-US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</a:t>
              </a:r>
              <a:r>
                <a:rPr lang="en-VN" sz="32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579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322</Words>
  <Application>Microsoft Office PowerPoint</Application>
  <PresentationFormat>Widescreen</PresentationFormat>
  <Paragraphs>47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Arial-Rounded</vt:lpstr>
      <vt:lpstr>Calibri</vt:lpstr>
      <vt:lpstr>HP001 4 hàng</vt:lpstr>
      <vt:lpstr>Kalam</vt:lpstr>
      <vt:lpstr>Montserrat</vt:lpstr>
      <vt:lpstr>Segoe UI Black</vt:lpstr>
      <vt:lpstr>UTM Avo</vt:lpstr>
      <vt:lpstr>1_Doodle Sketchbook by Slidesgo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</cp:revision>
  <dcterms:created xsi:type="dcterms:W3CDTF">2021-08-01T08:33:14Z</dcterms:created>
  <dcterms:modified xsi:type="dcterms:W3CDTF">2022-02-11T15:12:06Z</dcterms:modified>
</cp:coreProperties>
</file>