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</p:sldMasterIdLst>
  <p:notesMasterIdLst>
    <p:notesMasterId r:id="rId26"/>
  </p:notesMasterIdLst>
  <p:sldIdLst>
    <p:sldId id="2900" r:id="rId3"/>
    <p:sldId id="270" r:id="rId4"/>
    <p:sldId id="271" r:id="rId5"/>
    <p:sldId id="258" r:id="rId6"/>
    <p:sldId id="257" r:id="rId7"/>
    <p:sldId id="267" r:id="rId8"/>
    <p:sldId id="2007577130" r:id="rId9"/>
    <p:sldId id="2007577127" r:id="rId10"/>
    <p:sldId id="272" r:id="rId11"/>
    <p:sldId id="508" r:id="rId12"/>
    <p:sldId id="506" r:id="rId13"/>
    <p:sldId id="509" r:id="rId14"/>
    <p:sldId id="523" r:id="rId15"/>
    <p:sldId id="2007577138" r:id="rId16"/>
    <p:sldId id="525" r:id="rId17"/>
    <p:sldId id="2007577135" r:id="rId18"/>
    <p:sldId id="2007577136" r:id="rId19"/>
    <p:sldId id="276" r:id="rId20"/>
    <p:sldId id="283" r:id="rId21"/>
    <p:sldId id="366" r:id="rId22"/>
    <p:sldId id="273" r:id="rId23"/>
    <p:sldId id="2007577132" r:id="rId24"/>
    <p:sldId id="20075771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21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054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8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67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6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97F697-5284-4A62-9B07-370CE14EBE5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82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45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26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10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jp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7.jp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8.jp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28B33E-C605-43D7-B012-0CB2CB548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" y="0"/>
            <a:ext cx="1214872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704978" y="1883296"/>
            <a:ext cx="10782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 : LŨY TRE (TIẾT 1+2)</a:t>
            </a:r>
            <a:endParaRPr lang="vi-VN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73BDE-0BCB-489B-9CA2-06D10210FC38}"/>
              </a:ext>
            </a:extLst>
          </p:cNvPr>
          <p:cNvSpPr txBox="1"/>
          <p:nvPr/>
        </p:nvSpPr>
        <p:spPr>
          <a:xfrm>
            <a:off x="3861138" y="48077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0D2BDDD-594B-43BE-B824-55EFE969F82D}"/>
              </a:ext>
            </a:extLst>
          </p:cNvPr>
          <p:cNvSpPr/>
          <p:nvPr/>
        </p:nvSpPr>
        <p:spPr>
          <a:xfrm>
            <a:off x="8619635" y="204538"/>
            <a:ext cx="3320637" cy="55229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gồm mấy khổ thơ?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0" y="520469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0" y="3161651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6186" y="1044518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xanh rì rào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6186" y="3566268"/>
            <a:ext cx="5641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52763" y="3485627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Sao,sao treo đầy cành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2421" y="992311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gà lên tiếng gáy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lũy tre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chuyền dần về sáng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19" y="300628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283690" y="570824"/>
            <a:ext cx="1327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83690" y="3300635"/>
            <a:ext cx="1327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663135" y="629078"/>
            <a:ext cx="1327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861958" y="3073708"/>
            <a:ext cx="1327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D13A266-AB17-45F2-89E0-AB90E33BC538}"/>
              </a:ext>
            </a:extLst>
          </p:cNvPr>
          <p:cNvSpPr/>
          <p:nvPr/>
        </p:nvSpPr>
        <p:spPr>
          <a:xfrm>
            <a:off x="8619636" y="204539"/>
            <a:ext cx="3320637" cy="55229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9B2DEA33-828A-4286-85FB-91974111AA8A}"/>
              </a:ext>
            </a:extLst>
          </p:cNvPr>
          <p:cNvSpPr/>
          <p:nvPr/>
        </p:nvSpPr>
        <p:spPr>
          <a:xfrm>
            <a:off x="1533832" y="4704735"/>
            <a:ext cx="1828800" cy="516194"/>
          </a:xfrm>
          <a:prstGeom prst="roundRect">
            <a:avLst/>
          </a:prstGeom>
          <a:solidFill>
            <a:srgbClr val="5B9BD5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hlinkClick r:id="rId5" action="ppaction://hlinksldjump"/>
            <a:extLst>
              <a:ext uri="{FF2B5EF4-FFF2-40B4-BE49-F238E27FC236}">
                <a16:creationId xmlns:a16="http://schemas.microsoft.com/office/drawing/2014/main" id="{25EA3CB2-EDBB-430E-8E81-0C4BFD212B88}"/>
              </a:ext>
            </a:extLst>
          </p:cNvPr>
          <p:cNvSpPr/>
          <p:nvPr/>
        </p:nvSpPr>
        <p:spPr>
          <a:xfrm>
            <a:off x="2600632" y="2249250"/>
            <a:ext cx="2812026" cy="516194"/>
          </a:xfrm>
          <a:prstGeom prst="roundRect">
            <a:avLst/>
          </a:prstGeom>
          <a:solidFill>
            <a:srgbClr val="5B9BD5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hlinkClick r:id="rId6" action="ppaction://hlinksldjump"/>
            <a:extLst>
              <a:ext uri="{FF2B5EF4-FFF2-40B4-BE49-F238E27FC236}">
                <a16:creationId xmlns:a16="http://schemas.microsoft.com/office/drawing/2014/main" id="{BBDEEF5D-20B9-4703-A06E-698547544CC1}"/>
              </a:ext>
            </a:extLst>
          </p:cNvPr>
          <p:cNvSpPr/>
          <p:nvPr/>
        </p:nvSpPr>
        <p:spPr>
          <a:xfrm>
            <a:off x="6983436" y="2697198"/>
            <a:ext cx="2470280" cy="516194"/>
          </a:xfrm>
          <a:prstGeom prst="roundRect">
            <a:avLst/>
          </a:prstGeom>
          <a:solidFill>
            <a:srgbClr val="5B9BD5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/>
      <p:bldP spid="22" grpId="0"/>
      <p:bldP spid="23" grpId="0"/>
      <p:bldP spid="24" grpId="0"/>
      <p:bldP spid="16" grpId="0" animBg="1"/>
      <p:bldP spid="2" grpId="0" animBg="1"/>
      <p:bldP spid="2" grpId="1" animBg="1"/>
      <p:bldP spid="26" grpId="0" animBg="1"/>
      <p:bldP spid="26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868482" y="837039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6222" y="2045010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xanh rì rào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811098" y="21741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52804" y="26736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53371" y="321261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497776" y="37857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573976" y="37857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F92477-617E-46EB-AD71-6BD7E59BB270}"/>
              </a:ext>
            </a:extLst>
          </p:cNvPr>
          <p:cNvCxnSpPr/>
          <p:nvPr/>
        </p:nvCxnSpPr>
        <p:spPr>
          <a:xfrm flipH="1">
            <a:off x="4055284" y="21741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98FD47-EE6C-474C-820E-A600824AA82F}"/>
              </a:ext>
            </a:extLst>
          </p:cNvPr>
          <p:cNvCxnSpPr/>
          <p:nvPr/>
        </p:nvCxnSpPr>
        <p:spPr>
          <a:xfrm flipH="1">
            <a:off x="3842355" y="27301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F547368-EFE7-4EFA-B034-DA32F57419F9}"/>
              </a:ext>
            </a:extLst>
          </p:cNvPr>
          <p:cNvCxnSpPr/>
          <p:nvPr/>
        </p:nvCxnSpPr>
        <p:spPr>
          <a:xfrm flipH="1">
            <a:off x="3228456" y="321261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7C22606-69F6-423E-ADBC-F55E8C0C8C23}"/>
              </a:ext>
            </a:extLst>
          </p:cNvPr>
          <p:cNvCxnSpPr/>
          <p:nvPr/>
        </p:nvCxnSpPr>
        <p:spPr>
          <a:xfrm flipH="1">
            <a:off x="3861591" y="37857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45D52EC3-3738-445D-918E-3AE890A6D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708" y="339364"/>
            <a:ext cx="4846065" cy="62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E2B32A-F36C-4058-A67B-91FC582A673C}"/>
              </a:ext>
            </a:extLst>
          </p:cNvPr>
          <p:cNvSpPr/>
          <p:nvPr/>
        </p:nvSpPr>
        <p:spPr>
          <a:xfrm>
            <a:off x="9969909" y="184349"/>
            <a:ext cx="1828800" cy="55229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nhóm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xanh rì rào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0" y="3414952"/>
            <a:ext cx="5713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Sao,sao treo đầy cành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gà lên tiếng gáy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lũy tre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chuyền dần về sáng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F91CB2-35F2-4555-A161-87834AE624A4}"/>
              </a:ext>
            </a:extLst>
          </p:cNvPr>
          <p:cNvSpPr/>
          <p:nvPr/>
        </p:nvSpPr>
        <p:spPr>
          <a:xfrm>
            <a:off x="9969909" y="169758"/>
            <a:ext cx="1828800" cy="55229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163457"/>
            <a:ext cx="195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869710"/>
            <a:ext cx="498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 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xanh rì rào 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174768"/>
            <a:ext cx="5234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174768"/>
            <a:ext cx="66059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Sao,sao treo đầy cành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869710"/>
            <a:ext cx="5372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gà lên tiếng gáy 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lũy tre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chuyền dần về sáng</a:t>
            </a:r>
          </a:p>
          <a:p>
            <a:r>
              <a:rPr lang="en-US" sz="32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100899" y="5391730"/>
            <a:ext cx="102958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1.Tìm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những câu thơ miêu tả cây tre vào lúc mặt trời mọc?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4400" y="1900761"/>
            <a:ext cx="297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1294" y="2402785"/>
            <a:ext cx="3617259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100899" y="5410723"/>
            <a:ext cx="107795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Câu thơ nào ở khổ thơ thứ hai cho thấy tre cũng như người 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868782" y="5378321"/>
            <a:ext cx="107795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3.Ở khổ thơ thứ ba, hình ảnh lũy tre được miêu tả những lúc nào</a:t>
            </a:r>
            <a:r>
              <a:rPr kumimoji="0" lang="en-US" sz="3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868782" y="5410723"/>
            <a:ext cx="107795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khổ thơ thứ ba, hình ảnh lũy tre được miêu tả vào lúc đêm tối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400" y="4687616"/>
            <a:ext cx="3348111" cy="1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984840" y="5372737"/>
            <a:ext cx="107795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Em thích hình ảnh nào nhất trong bài thơ?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EFB224-D159-4258-B99F-57FB860CA747}"/>
              </a:ext>
            </a:extLst>
          </p:cNvPr>
          <p:cNvSpPr/>
          <p:nvPr/>
        </p:nvSpPr>
        <p:spPr>
          <a:xfrm>
            <a:off x="390035" y="246690"/>
            <a:ext cx="3320637" cy="55229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lời câu 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1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19381" y="244413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xanh rì rào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82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83752" y="3387018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Sao,sao treo đầy cành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gà lên tiếng gáy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lũy tre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chuyền dần về sáng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D3EB62-9507-4DC7-BFE2-F29B9DEE8AE5}"/>
              </a:ext>
            </a:extLst>
          </p:cNvPr>
          <p:cNvCxnSpPr>
            <a:cxnSpLocks/>
          </p:cNvCxnSpPr>
          <p:nvPr/>
        </p:nvCxnSpPr>
        <p:spPr>
          <a:xfrm flipH="1">
            <a:off x="5101368" y="952299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9048F6-FB8A-40FE-8B96-54FAEE7C30B3}"/>
              </a:ext>
            </a:extLst>
          </p:cNvPr>
          <p:cNvCxnSpPr>
            <a:cxnSpLocks/>
          </p:cNvCxnSpPr>
          <p:nvPr/>
        </p:nvCxnSpPr>
        <p:spPr>
          <a:xfrm flipH="1">
            <a:off x="4375504" y="1581717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8C9FE5-C3FF-4A29-B46E-253BD99C6AA6}"/>
              </a:ext>
            </a:extLst>
          </p:cNvPr>
          <p:cNvCxnSpPr>
            <a:cxnSpLocks/>
          </p:cNvCxnSpPr>
          <p:nvPr/>
        </p:nvCxnSpPr>
        <p:spPr>
          <a:xfrm flipH="1">
            <a:off x="5200759" y="2091129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D61DA5-68D1-4B12-9DD7-794786AD32EE}"/>
              </a:ext>
            </a:extLst>
          </p:cNvPr>
          <p:cNvCxnSpPr>
            <a:cxnSpLocks/>
          </p:cNvCxnSpPr>
          <p:nvPr/>
        </p:nvCxnSpPr>
        <p:spPr>
          <a:xfrm flipH="1">
            <a:off x="4741739" y="2645873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1A5845-426B-48DF-BAB0-C658E10A6406}"/>
              </a:ext>
            </a:extLst>
          </p:cNvPr>
          <p:cNvCxnSpPr>
            <a:cxnSpLocks/>
          </p:cNvCxnSpPr>
          <p:nvPr/>
        </p:nvCxnSpPr>
        <p:spPr>
          <a:xfrm flipH="1">
            <a:off x="4855736" y="2645873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31D9E5-48B4-4E5A-BF53-73877C1FAD28}"/>
              </a:ext>
            </a:extLst>
          </p:cNvPr>
          <p:cNvCxnSpPr>
            <a:cxnSpLocks/>
          </p:cNvCxnSpPr>
          <p:nvPr/>
        </p:nvCxnSpPr>
        <p:spPr>
          <a:xfrm flipH="1">
            <a:off x="6055566" y="3543404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746E33-BA88-46A0-B0A2-036E3F87AE53}"/>
              </a:ext>
            </a:extLst>
          </p:cNvPr>
          <p:cNvCxnSpPr>
            <a:cxnSpLocks/>
          </p:cNvCxnSpPr>
          <p:nvPr/>
        </p:nvCxnSpPr>
        <p:spPr>
          <a:xfrm flipH="1">
            <a:off x="5680491" y="4049414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6F1B15-FD7D-4B99-87B3-28E527B7B7DA}"/>
              </a:ext>
            </a:extLst>
          </p:cNvPr>
          <p:cNvCxnSpPr>
            <a:cxnSpLocks/>
          </p:cNvCxnSpPr>
          <p:nvPr/>
        </p:nvCxnSpPr>
        <p:spPr>
          <a:xfrm flipH="1">
            <a:off x="4756344" y="4617150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2A6859-E8FB-414D-8352-0E62BB5FE979}"/>
              </a:ext>
            </a:extLst>
          </p:cNvPr>
          <p:cNvCxnSpPr>
            <a:cxnSpLocks/>
          </p:cNvCxnSpPr>
          <p:nvPr/>
        </p:nvCxnSpPr>
        <p:spPr>
          <a:xfrm flipH="1">
            <a:off x="5301081" y="5111231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353780-4019-4BBE-BDC9-A52AB6B09820}"/>
              </a:ext>
            </a:extLst>
          </p:cNvPr>
          <p:cNvCxnSpPr>
            <a:cxnSpLocks/>
          </p:cNvCxnSpPr>
          <p:nvPr/>
        </p:nvCxnSpPr>
        <p:spPr>
          <a:xfrm flipH="1">
            <a:off x="5399542" y="5136353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71CB68-041A-4481-BB7D-76BF59B6BBA2}"/>
              </a:ext>
            </a:extLst>
          </p:cNvPr>
          <p:cNvCxnSpPr>
            <a:cxnSpLocks/>
          </p:cNvCxnSpPr>
          <p:nvPr/>
        </p:nvCxnSpPr>
        <p:spPr>
          <a:xfrm flipH="1">
            <a:off x="10832914" y="943787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76A542-7C51-4AF9-80AF-29064D230060}"/>
              </a:ext>
            </a:extLst>
          </p:cNvPr>
          <p:cNvCxnSpPr>
            <a:cxnSpLocks/>
          </p:cNvCxnSpPr>
          <p:nvPr/>
        </p:nvCxnSpPr>
        <p:spPr>
          <a:xfrm flipH="1">
            <a:off x="10630221" y="1509572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AEACBC6-C92A-4FFB-B2A4-9750CE87E4C3}"/>
              </a:ext>
            </a:extLst>
          </p:cNvPr>
          <p:cNvCxnSpPr>
            <a:cxnSpLocks/>
          </p:cNvCxnSpPr>
          <p:nvPr/>
        </p:nvCxnSpPr>
        <p:spPr>
          <a:xfrm flipH="1">
            <a:off x="11473032" y="2041977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424CF4-8A9A-4DDA-8402-0872D822C923}"/>
              </a:ext>
            </a:extLst>
          </p:cNvPr>
          <p:cNvCxnSpPr>
            <a:cxnSpLocks/>
          </p:cNvCxnSpPr>
          <p:nvPr/>
        </p:nvCxnSpPr>
        <p:spPr>
          <a:xfrm flipH="1">
            <a:off x="11279105" y="2609338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23DD91-1CD8-4C56-A8B4-EB9553B6A9DD}"/>
              </a:ext>
            </a:extLst>
          </p:cNvPr>
          <p:cNvCxnSpPr>
            <a:cxnSpLocks/>
          </p:cNvCxnSpPr>
          <p:nvPr/>
        </p:nvCxnSpPr>
        <p:spPr>
          <a:xfrm flipH="1">
            <a:off x="11373640" y="2627004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A412B6-62CF-4F42-8CC5-E121B0543877}"/>
              </a:ext>
            </a:extLst>
          </p:cNvPr>
          <p:cNvCxnSpPr>
            <a:cxnSpLocks/>
          </p:cNvCxnSpPr>
          <p:nvPr/>
        </p:nvCxnSpPr>
        <p:spPr>
          <a:xfrm flipH="1">
            <a:off x="11147575" y="3482034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D30E57-D73D-406D-9E43-5D0BBA738DCF}"/>
              </a:ext>
            </a:extLst>
          </p:cNvPr>
          <p:cNvCxnSpPr>
            <a:cxnSpLocks/>
          </p:cNvCxnSpPr>
          <p:nvPr/>
        </p:nvCxnSpPr>
        <p:spPr>
          <a:xfrm flipH="1">
            <a:off x="11261181" y="4000600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E62C61-F3C8-4182-989A-F0478CF7B9A7}"/>
              </a:ext>
            </a:extLst>
          </p:cNvPr>
          <p:cNvCxnSpPr>
            <a:cxnSpLocks/>
          </p:cNvCxnSpPr>
          <p:nvPr/>
        </p:nvCxnSpPr>
        <p:spPr>
          <a:xfrm flipH="1">
            <a:off x="10996594" y="4623393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2AEC93-0227-4D12-893D-AF7422872A22}"/>
              </a:ext>
            </a:extLst>
          </p:cNvPr>
          <p:cNvCxnSpPr>
            <a:cxnSpLocks/>
          </p:cNvCxnSpPr>
          <p:nvPr/>
        </p:nvCxnSpPr>
        <p:spPr>
          <a:xfrm flipH="1">
            <a:off x="11270123" y="5095421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3E43DA-4AB2-4819-B567-403533690E64}"/>
              </a:ext>
            </a:extLst>
          </p:cNvPr>
          <p:cNvCxnSpPr>
            <a:cxnSpLocks/>
          </p:cNvCxnSpPr>
          <p:nvPr/>
        </p:nvCxnSpPr>
        <p:spPr>
          <a:xfrm flipH="1">
            <a:off x="11360573" y="5086682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FFE4056-EA22-4D44-A088-B7A5D4533957}"/>
              </a:ext>
            </a:extLst>
          </p:cNvPr>
          <p:cNvCxnSpPr>
            <a:cxnSpLocks/>
          </p:cNvCxnSpPr>
          <p:nvPr/>
        </p:nvCxnSpPr>
        <p:spPr>
          <a:xfrm flipH="1">
            <a:off x="7338574" y="4582778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CA40B8-6A16-41FF-B32C-DF78280B1085}"/>
              </a:ext>
            </a:extLst>
          </p:cNvPr>
          <p:cNvCxnSpPr>
            <a:cxnSpLocks/>
          </p:cNvCxnSpPr>
          <p:nvPr/>
        </p:nvCxnSpPr>
        <p:spPr>
          <a:xfrm flipH="1">
            <a:off x="3312211" y="921636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D2682D-63C9-4EA5-81B5-CBA7A5C6AB92}"/>
              </a:ext>
            </a:extLst>
          </p:cNvPr>
          <p:cNvCxnSpPr>
            <a:cxnSpLocks/>
          </p:cNvCxnSpPr>
          <p:nvPr/>
        </p:nvCxnSpPr>
        <p:spPr>
          <a:xfrm flipH="1">
            <a:off x="3187770" y="1581716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3B92C4-0D20-4594-84CB-C7066F783D1A}"/>
              </a:ext>
            </a:extLst>
          </p:cNvPr>
          <p:cNvCxnSpPr>
            <a:cxnSpLocks/>
          </p:cNvCxnSpPr>
          <p:nvPr/>
        </p:nvCxnSpPr>
        <p:spPr>
          <a:xfrm flipH="1">
            <a:off x="2511068" y="2055859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8C5C1DD-2B81-4D9F-84C5-738F6ABBFE3C}"/>
              </a:ext>
            </a:extLst>
          </p:cNvPr>
          <p:cNvCxnSpPr>
            <a:cxnSpLocks/>
          </p:cNvCxnSpPr>
          <p:nvPr/>
        </p:nvCxnSpPr>
        <p:spPr>
          <a:xfrm flipH="1">
            <a:off x="3187769" y="2653116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B177768-77A9-4EB6-8B74-D3460A5AB3FD}"/>
              </a:ext>
            </a:extLst>
          </p:cNvPr>
          <p:cNvCxnSpPr>
            <a:cxnSpLocks/>
          </p:cNvCxnSpPr>
          <p:nvPr/>
        </p:nvCxnSpPr>
        <p:spPr>
          <a:xfrm flipH="1">
            <a:off x="4138649" y="3476652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A34E3E1-9EF7-4722-8AC3-33FB07914FC9}"/>
              </a:ext>
            </a:extLst>
          </p:cNvPr>
          <p:cNvCxnSpPr>
            <a:cxnSpLocks/>
          </p:cNvCxnSpPr>
          <p:nvPr/>
        </p:nvCxnSpPr>
        <p:spPr>
          <a:xfrm flipH="1">
            <a:off x="3640817" y="3986578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2122D4-F607-44E8-A4AC-F8027F3117FC}"/>
              </a:ext>
            </a:extLst>
          </p:cNvPr>
          <p:cNvCxnSpPr>
            <a:cxnSpLocks/>
          </p:cNvCxnSpPr>
          <p:nvPr/>
        </p:nvCxnSpPr>
        <p:spPr>
          <a:xfrm flipH="1">
            <a:off x="3346833" y="4573526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B462906-25B0-4DF0-AE4E-AE4CDE0C4456}"/>
              </a:ext>
            </a:extLst>
          </p:cNvPr>
          <p:cNvCxnSpPr>
            <a:cxnSpLocks/>
          </p:cNvCxnSpPr>
          <p:nvPr/>
        </p:nvCxnSpPr>
        <p:spPr>
          <a:xfrm flipH="1">
            <a:off x="3066302" y="5136353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C2AC808-A52B-458E-B585-9E9C75BD2EEC}"/>
              </a:ext>
            </a:extLst>
          </p:cNvPr>
          <p:cNvCxnSpPr>
            <a:cxnSpLocks/>
          </p:cNvCxnSpPr>
          <p:nvPr/>
        </p:nvCxnSpPr>
        <p:spPr>
          <a:xfrm flipH="1">
            <a:off x="7588099" y="956880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AD8F35-6505-417A-940D-D7FCFF5E7F79}"/>
              </a:ext>
            </a:extLst>
          </p:cNvPr>
          <p:cNvCxnSpPr>
            <a:cxnSpLocks/>
          </p:cNvCxnSpPr>
          <p:nvPr/>
        </p:nvCxnSpPr>
        <p:spPr>
          <a:xfrm flipH="1">
            <a:off x="8173212" y="1509572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1B63110-FEC6-4CAB-88C0-736671282E13}"/>
              </a:ext>
            </a:extLst>
          </p:cNvPr>
          <p:cNvCxnSpPr>
            <a:cxnSpLocks/>
          </p:cNvCxnSpPr>
          <p:nvPr/>
        </p:nvCxnSpPr>
        <p:spPr>
          <a:xfrm flipH="1">
            <a:off x="9851092" y="2083405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8140E0-F8D5-4824-8C2C-0470964A659A}"/>
              </a:ext>
            </a:extLst>
          </p:cNvPr>
          <p:cNvCxnSpPr>
            <a:cxnSpLocks/>
          </p:cNvCxnSpPr>
          <p:nvPr/>
        </p:nvCxnSpPr>
        <p:spPr>
          <a:xfrm flipH="1">
            <a:off x="8870600" y="2625035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D3607CC-EDB2-4FEA-A656-63CA2A2340A5}"/>
              </a:ext>
            </a:extLst>
          </p:cNvPr>
          <p:cNvCxnSpPr>
            <a:cxnSpLocks/>
          </p:cNvCxnSpPr>
          <p:nvPr/>
        </p:nvCxnSpPr>
        <p:spPr>
          <a:xfrm flipH="1">
            <a:off x="8087867" y="3517694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5220EFB-5A23-4466-AA55-3ACB5C8FEF82}"/>
              </a:ext>
            </a:extLst>
          </p:cNvPr>
          <p:cNvCxnSpPr>
            <a:cxnSpLocks/>
          </p:cNvCxnSpPr>
          <p:nvPr/>
        </p:nvCxnSpPr>
        <p:spPr>
          <a:xfrm flipH="1">
            <a:off x="8272603" y="4049414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C87319D-B84B-4C06-BC5A-997DD18129F7}"/>
              </a:ext>
            </a:extLst>
          </p:cNvPr>
          <p:cNvCxnSpPr>
            <a:cxnSpLocks/>
          </p:cNvCxnSpPr>
          <p:nvPr/>
        </p:nvCxnSpPr>
        <p:spPr>
          <a:xfrm flipH="1">
            <a:off x="9126221" y="5136353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433022C-FF26-4437-B5FB-E9C169EA9AB3}"/>
              </a:ext>
            </a:extLst>
          </p:cNvPr>
          <p:cNvCxnSpPr>
            <a:cxnSpLocks/>
          </p:cNvCxnSpPr>
          <p:nvPr/>
        </p:nvCxnSpPr>
        <p:spPr>
          <a:xfrm flipH="1" flipV="1">
            <a:off x="3192278" y="2055844"/>
            <a:ext cx="1451116" cy="16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848995-6C59-44FB-AFE7-0DDA3F47B23B}"/>
              </a:ext>
            </a:extLst>
          </p:cNvPr>
          <p:cNvCxnSpPr>
            <a:cxnSpLocks/>
          </p:cNvCxnSpPr>
          <p:nvPr/>
        </p:nvCxnSpPr>
        <p:spPr>
          <a:xfrm flipH="1" flipV="1">
            <a:off x="3312211" y="1518705"/>
            <a:ext cx="1451116" cy="16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A45E84-5451-4696-A4EA-B80FE54C3AE0}"/>
              </a:ext>
            </a:extLst>
          </p:cNvPr>
          <p:cNvCxnSpPr>
            <a:cxnSpLocks/>
          </p:cNvCxnSpPr>
          <p:nvPr/>
        </p:nvCxnSpPr>
        <p:spPr>
          <a:xfrm flipH="1" flipV="1">
            <a:off x="2722055" y="2562001"/>
            <a:ext cx="2197326" cy="309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3C48115-025F-4AF4-80C0-76AE3E52857C}"/>
              </a:ext>
            </a:extLst>
          </p:cNvPr>
          <p:cNvCxnSpPr>
            <a:cxnSpLocks/>
          </p:cNvCxnSpPr>
          <p:nvPr/>
        </p:nvCxnSpPr>
        <p:spPr>
          <a:xfrm flipH="1">
            <a:off x="849415" y="3136782"/>
            <a:ext cx="820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9D01C94-6BB3-4A63-AB67-05437A2C3E74}"/>
              </a:ext>
            </a:extLst>
          </p:cNvPr>
          <p:cNvCxnSpPr>
            <a:cxnSpLocks/>
          </p:cNvCxnSpPr>
          <p:nvPr/>
        </p:nvCxnSpPr>
        <p:spPr>
          <a:xfrm flipH="1" flipV="1">
            <a:off x="4037769" y="3958804"/>
            <a:ext cx="1451116" cy="16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11908F-577B-4D25-86B7-29C7FD15162C}"/>
              </a:ext>
            </a:extLst>
          </p:cNvPr>
          <p:cNvCxnSpPr>
            <a:cxnSpLocks/>
          </p:cNvCxnSpPr>
          <p:nvPr/>
        </p:nvCxnSpPr>
        <p:spPr>
          <a:xfrm flipH="1" flipV="1">
            <a:off x="1694906" y="5039742"/>
            <a:ext cx="1267478" cy="15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BA4EED0-8042-4BDA-9CF7-A859F6785D8B}"/>
              </a:ext>
            </a:extLst>
          </p:cNvPr>
          <p:cNvCxnSpPr>
            <a:cxnSpLocks/>
          </p:cNvCxnSpPr>
          <p:nvPr/>
        </p:nvCxnSpPr>
        <p:spPr>
          <a:xfrm flipH="1">
            <a:off x="1889839" y="4539897"/>
            <a:ext cx="14365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F695E03-BC8F-43D3-AF03-8343D6D958D0}"/>
              </a:ext>
            </a:extLst>
          </p:cNvPr>
          <p:cNvCxnSpPr>
            <a:cxnSpLocks/>
          </p:cNvCxnSpPr>
          <p:nvPr/>
        </p:nvCxnSpPr>
        <p:spPr>
          <a:xfrm flipH="1" flipV="1">
            <a:off x="931335" y="5630434"/>
            <a:ext cx="1267478" cy="158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20E6D62-C880-403F-BC27-B93426C61E91}"/>
              </a:ext>
            </a:extLst>
          </p:cNvPr>
          <p:cNvCxnSpPr>
            <a:cxnSpLocks/>
          </p:cNvCxnSpPr>
          <p:nvPr/>
        </p:nvCxnSpPr>
        <p:spPr>
          <a:xfrm flipH="1">
            <a:off x="6670714" y="1498520"/>
            <a:ext cx="797949" cy="11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87D9990-1482-465D-9C00-8CDBF9E79357}"/>
              </a:ext>
            </a:extLst>
          </p:cNvPr>
          <p:cNvCxnSpPr>
            <a:cxnSpLocks/>
          </p:cNvCxnSpPr>
          <p:nvPr/>
        </p:nvCxnSpPr>
        <p:spPr>
          <a:xfrm flipH="1">
            <a:off x="6670714" y="2009179"/>
            <a:ext cx="1367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E05AC47-F171-419F-9D41-45493C0F5FA8}"/>
              </a:ext>
            </a:extLst>
          </p:cNvPr>
          <p:cNvCxnSpPr>
            <a:cxnSpLocks/>
          </p:cNvCxnSpPr>
          <p:nvPr/>
        </p:nvCxnSpPr>
        <p:spPr>
          <a:xfrm flipH="1">
            <a:off x="7719948" y="2549940"/>
            <a:ext cx="1960984" cy="27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E12146C-B1B5-4D40-A107-35B10C4F6BB3}"/>
              </a:ext>
            </a:extLst>
          </p:cNvPr>
          <p:cNvCxnSpPr>
            <a:cxnSpLocks/>
          </p:cNvCxnSpPr>
          <p:nvPr/>
        </p:nvCxnSpPr>
        <p:spPr>
          <a:xfrm flipH="1">
            <a:off x="8870600" y="3106101"/>
            <a:ext cx="1960984" cy="27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9DADCD8-E1BA-4655-99C6-636842374C4C}"/>
              </a:ext>
            </a:extLst>
          </p:cNvPr>
          <p:cNvCxnSpPr>
            <a:cxnSpLocks/>
          </p:cNvCxnSpPr>
          <p:nvPr/>
        </p:nvCxnSpPr>
        <p:spPr>
          <a:xfrm flipH="1">
            <a:off x="8245121" y="3945936"/>
            <a:ext cx="1960984" cy="27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830C38B-8EA7-4122-A38D-657BC70F0892}"/>
              </a:ext>
            </a:extLst>
          </p:cNvPr>
          <p:cNvCxnSpPr>
            <a:cxnSpLocks/>
          </p:cNvCxnSpPr>
          <p:nvPr/>
        </p:nvCxnSpPr>
        <p:spPr>
          <a:xfrm flipH="1" flipV="1">
            <a:off x="7391502" y="4527944"/>
            <a:ext cx="795756" cy="95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80A9000-FF38-4DD5-A6E0-6EA77CFFC886}"/>
              </a:ext>
            </a:extLst>
          </p:cNvPr>
          <p:cNvCxnSpPr>
            <a:cxnSpLocks/>
          </p:cNvCxnSpPr>
          <p:nvPr/>
        </p:nvCxnSpPr>
        <p:spPr>
          <a:xfrm flipH="1" flipV="1">
            <a:off x="8084912" y="5046085"/>
            <a:ext cx="795756" cy="95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79F4AB2-D1A2-4374-975F-EBE942ED9648}"/>
              </a:ext>
            </a:extLst>
          </p:cNvPr>
          <p:cNvCxnSpPr>
            <a:cxnSpLocks/>
          </p:cNvCxnSpPr>
          <p:nvPr/>
        </p:nvCxnSpPr>
        <p:spPr>
          <a:xfrm flipH="1" flipV="1">
            <a:off x="9297271" y="5657771"/>
            <a:ext cx="1603330" cy="28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A38C9D1-BC59-4ED6-90F7-E38DEF5E2D78}"/>
              </a:ext>
            </a:extLst>
          </p:cNvPr>
          <p:cNvSpPr/>
          <p:nvPr/>
        </p:nvSpPr>
        <p:spPr>
          <a:xfrm>
            <a:off x="324466" y="235974"/>
            <a:ext cx="2397590" cy="68566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diễn cảm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4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84871D-DEF9-412A-AAEC-12B9E634557E}"/>
              </a:ext>
            </a:extLst>
          </p:cNvPr>
          <p:cNvSpPr/>
          <p:nvPr/>
        </p:nvSpPr>
        <p:spPr>
          <a:xfrm>
            <a:off x="324465" y="235974"/>
            <a:ext cx="4188541" cy="68566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xanh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130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Sao,sao treo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gà lên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chuyền dần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</a:t>
            </a:r>
          </a:p>
        </p:txBody>
      </p:sp>
    </p:spTree>
    <p:extLst>
      <p:ext uri="{BB962C8B-B14F-4D97-AF65-F5344CB8AC3E}">
        <p14:creationId xmlns:p14="http://schemas.microsoft.com/office/powerpoint/2010/main" val="334322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7788" y="3414952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FFA4D8-4E6D-41C7-B9CE-BDAAC4086C4D}"/>
              </a:ext>
            </a:extLst>
          </p:cNvPr>
          <p:cNvSpPr/>
          <p:nvPr/>
        </p:nvSpPr>
        <p:spPr>
          <a:xfrm>
            <a:off x="324465" y="235974"/>
            <a:ext cx="4188541" cy="68566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3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03703" y="3827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441" y="3414952"/>
            <a:ext cx="523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7788" y="3414952"/>
            <a:ext cx="660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788" y="921636"/>
            <a:ext cx="537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96088B-6E90-4116-87E8-DB2A418F18A4}"/>
              </a:ext>
            </a:extLst>
          </p:cNvPr>
          <p:cNvSpPr/>
          <p:nvPr/>
        </p:nvSpPr>
        <p:spPr>
          <a:xfrm>
            <a:off x="324465" y="235974"/>
            <a:ext cx="4188541" cy="68566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74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9739" y="804805"/>
            <a:ext cx="10515600" cy="6588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từ ngữ chỉ thời gian trong bài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4" y="1622796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mai, trưa, đêm, sáng 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824731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2, Tìm thêm những từ ngữ chỉ thời gian mà em biết.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, tháng, năm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BC75377E-D282-484E-AB6D-53EE3A3C4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4042094" y="4694440"/>
            <a:ext cx="8149905" cy="214662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424A439D-0B7D-49C7-94F4-C5AC225C4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" y="5385345"/>
            <a:ext cx="3216185" cy="14726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29913D-61DE-435B-A398-787980522667}"/>
              </a:ext>
            </a:extLst>
          </p:cNvPr>
          <p:cNvSpPr/>
          <p:nvPr/>
        </p:nvSpPr>
        <p:spPr>
          <a:xfrm>
            <a:off x="324466" y="235974"/>
            <a:ext cx="4454012" cy="68566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 theo văn bản 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329ED61-0479-4B1A-8E7C-CFCEEA6023E7}"/>
              </a:ext>
            </a:extLst>
          </p:cNvPr>
          <p:cNvSpPr txBox="1"/>
          <p:nvPr/>
        </p:nvSpPr>
        <p:spPr>
          <a:xfrm flipH="1">
            <a:off x="3127513" y="675837"/>
            <a:ext cx="595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9749F-26F4-4091-8BB3-24CAAD63B2B9}"/>
              </a:ext>
            </a:extLst>
          </p:cNvPr>
          <p:cNvSpPr txBox="1"/>
          <p:nvPr/>
        </p:nvSpPr>
        <p:spPr>
          <a:xfrm flipH="1">
            <a:off x="1168414" y="1795295"/>
            <a:ext cx="102173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2" indent="-742932">
              <a:buAutoNum type="arabicPeriod"/>
            </a:pP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lại bài Lũy tre</a:t>
            </a:r>
          </a:p>
          <a:p>
            <a:pPr marL="742932" indent="-742932">
              <a:buAutoNum type="arabicPeriod"/>
            </a:pP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bài thơ và đọc cho người thân nghe</a:t>
            </a:r>
          </a:p>
          <a:p>
            <a:pPr marL="742932" indent="-742932">
              <a:buAutoNum type="arabicPeriod"/>
            </a:pP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học sau.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5F9B5D-0699-4F37-A4A9-FDB9670D7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4042095" y="3701846"/>
            <a:ext cx="8149905" cy="31392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441CFB4-D6A2-4A27-B40B-3E05ABB81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4687461"/>
            <a:ext cx="3944105" cy="215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5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0"/>
            <a:ext cx="122882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53785" y="120342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66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66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3EEDFF07-C64F-4FF0-923E-4B48D1B444BF}"/>
              </a:ext>
            </a:extLst>
          </p:cNvPr>
          <p:cNvSpPr/>
          <p:nvPr/>
        </p:nvSpPr>
        <p:spPr>
          <a:xfrm>
            <a:off x="3842836" y="1993080"/>
            <a:ext cx="7321693" cy="2962377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4C34AA-C2BA-4DD7-9967-7C7586E86BEC}"/>
              </a:ext>
            </a:extLst>
          </p:cNvPr>
          <p:cNvSpPr txBox="1"/>
          <p:nvPr/>
        </p:nvSpPr>
        <p:spPr>
          <a:xfrm>
            <a:off x="4407244" y="2488396"/>
            <a:ext cx="6278859" cy="187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 thần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 tâm trạng nhớ thương, lưu luyến, nghĩ ngợi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26" name="10">
            <a:extLst>
              <a:ext uri="{FF2B5EF4-FFF2-40B4-BE49-F238E27FC236}">
                <a16:creationId xmlns:a16="http://schemas.microsoft.com/office/drawing/2014/main" id="{A116BEF2-535D-41B5-BB8D-B674141EBBC4}"/>
              </a:ext>
            </a:extLst>
          </p:cNvPr>
          <p:cNvCxnSpPr/>
          <p:nvPr/>
        </p:nvCxnSpPr>
        <p:spPr>
          <a:xfrm>
            <a:off x="6262863" y="3123796"/>
            <a:ext cx="2731814" cy="0"/>
          </a:xfrm>
          <a:prstGeom prst="line">
            <a:avLst/>
          </a:prstGeom>
          <a:ln w="19050">
            <a:solidFill>
              <a:srgbClr val="339183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2F6B9-23FE-4C80-9395-C7895CC4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4"/>
            <a:ext cx="12187056" cy="6850626"/>
          </a:xfrm>
          <a:prstGeom prst="rect">
            <a:avLst/>
          </a:prstGeom>
        </p:spPr>
      </p:pic>
      <p:pic>
        <p:nvPicPr>
          <p:cNvPr id="1026" name="Picture 2" descr="Mùa cất vó trên sông | Hồ sơ - Phóng sự | PLO">
            <a:extLst>
              <a:ext uri="{FF2B5EF4-FFF2-40B4-BE49-F238E27FC236}">
                <a16:creationId xmlns:a16="http://schemas.microsoft.com/office/drawing/2014/main" id="{6147C324-D798-48B5-9FC0-11565DCF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833" y="316834"/>
            <a:ext cx="7620000" cy="5086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7F5D3-EE45-48FC-94EF-D640AE8D95A3}"/>
              </a:ext>
            </a:extLst>
          </p:cNvPr>
          <p:cNvSpPr txBox="1"/>
          <p:nvPr/>
        </p:nvSpPr>
        <p:spPr>
          <a:xfrm>
            <a:off x="6364461" y="5712644"/>
            <a:ext cx="342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 gọng vó</a:t>
            </a:r>
          </a:p>
        </p:txBody>
      </p:sp>
      <p:pic>
        <p:nvPicPr>
          <p:cNvPr id="6" name="1" descr="E:\素材\春\7ff96c0408d5f1ad90e6490e1fb39ea4.png7ff96c0408d5f1ad90e6490e1fb39ea4">
            <a:hlinkClick r:id="rId4" action="ppaction://hlinksldjump"/>
            <a:extLst>
              <a:ext uri="{FF2B5EF4-FFF2-40B4-BE49-F238E27FC236}">
                <a16:creationId xmlns:a16="http://schemas.microsoft.com/office/drawing/2014/main" id="{3F5A6284-DA98-44A8-9C2A-F47160291A1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55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E93E6-770D-4763-A249-882348367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3405"/>
          </a:xfrm>
          <a:prstGeom prst="rect">
            <a:avLst/>
          </a:prstGeom>
        </p:spPr>
      </p:pic>
      <p:pic>
        <p:nvPicPr>
          <p:cNvPr id="2050" name="Picture 2" descr="Bọc túi nilon bảo vệ măng tre năng suất cao">
            <a:extLst>
              <a:ext uri="{FF2B5EF4-FFF2-40B4-BE49-F238E27FC236}">
                <a16:creationId xmlns:a16="http://schemas.microsoft.com/office/drawing/2014/main" id="{89B4E72B-8C1C-4F12-AB6E-ED941761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06" y="196842"/>
            <a:ext cx="4166755" cy="2772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trồng măng tây - Cây và hạt giống Berry">
            <a:extLst>
              <a:ext uri="{FF2B5EF4-FFF2-40B4-BE49-F238E27FC236}">
                <a16:creationId xmlns:a16="http://schemas.microsoft.com/office/drawing/2014/main" id="{3C53C247-BF8F-477E-8256-4FE94850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16" y="1583235"/>
            <a:ext cx="4502429" cy="3974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419EE-E417-4556-B908-B2985B046D21}"/>
              </a:ext>
            </a:extLst>
          </p:cNvPr>
          <p:cNvSpPr txBox="1"/>
          <p:nvPr/>
        </p:nvSpPr>
        <p:spPr>
          <a:xfrm>
            <a:off x="3786762" y="3888373"/>
            <a:ext cx="3421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</a:t>
            </a:r>
          </a:p>
        </p:txBody>
      </p:sp>
      <p:pic>
        <p:nvPicPr>
          <p:cNvPr id="7" name="1" descr="E:\素材\春\7ff96c0408d5f1ad90e6490e1fb39ea4.png7ff96c0408d5f1ad90e6490e1fb39ea4">
            <a:hlinkClick r:id="rId5" action="ppaction://hlinksldjump"/>
            <a:extLst>
              <a:ext uri="{FF2B5EF4-FFF2-40B4-BE49-F238E27FC236}">
                <a16:creationId xmlns:a16="http://schemas.microsoft.com/office/drawing/2014/main" id="{27DDD476-89C7-4F46-ADE4-C925429A9F1E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9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Ngô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>
                <a:solidFill>
                  <a:srgbClr val="008000"/>
                </a:solidFill>
                <a:latin typeface="Calibri" panose="020F0502020204030204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Sông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Cánh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Câu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659" y="1834426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được sinh ra ở đâu?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Món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>
                <a:solidFill>
                  <a:srgbClr val="008000"/>
                </a:solidFill>
                <a:latin typeface="Calibri" panose="020F0502020204030204"/>
              </a:rPr>
              <a:t>uôi sống con người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 thóc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quý giá như thế nào với con người?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9651"/>
          <a:stretch/>
        </p:blipFill>
        <p:spPr>
          <a:xfrm>
            <a:off x="522404" y="1140643"/>
            <a:ext cx="6283749" cy="4128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0930C-9AD6-4039-B97E-193A612E4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708" y="0"/>
            <a:ext cx="5160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tư ngày 16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196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   Đǌ: Lũy tre (tiết 1+2)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53515" y="613489"/>
            <a:ext cx="4115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đạt:</a:t>
            </a:r>
            <a:endParaRPr lang="zh-CN" altLang="en-US" sz="4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1651516" y="1651919"/>
            <a:ext cx="9341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đọc Lũy tre.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D5846-644B-4362-ACAC-34CDDE66F124}"/>
              </a:ext>
            </a:extLst>
          </p:cNvPr>
          <p:cNvSpPr txBox="1"/>
          <p:nvPr/>
        </p:nvSpPr>
        <p:spPr>
          <a:xfrm>
            <a:off x="1651516" y="2505683"/>
            <a:ext cx="91722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được </a:t>
            </a:r>
            <a:r>
              <a:rPr lang="en-US" sz="320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 đẹp của cây tre và vẻ đẹp thiên nhiên làng quê.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B6DA8E-861F-4FA2-B8DB-03A331906277}"/>
              </a:ext>
            </a:extLst>
          </p:cNvPr>
          <p:cNvSpPr txBox="1"/>
          <p:nvPr/>
        </p:nvSpPr>
        <p:spPr>
          <a:xfrm>
            <a:off x="1651516" y="3812009"/>
            <a:ext cx="95720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Bài thơ ca ngợi cây tre là biểu tượng cho sức sống bền bỉ, kiên cường, đoàn kết của người dân Việt Nam; Cây tre còn là người bạn thân thiết của mỗi gia đình. </a:t>
            </a:r>
          </a:p>
          <a:p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144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sớm mai thức dậy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 xanh rì rào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 tre cong gọng vó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mặt trời lên cao.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229" y="3579833"/>
            <a:ext cx="5523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1303" y="3579833"/>
            <a:ext cx="6605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xuống núi ngủ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nâng vầng trăng lên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Sao,sao treo đầy cành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đêm dài thắp sáng.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2415" y="1089303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gà lên tiếng gáy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 xao ngoài lũy tre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chuyền dần về sáng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 măng đợi nắng về.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3E8651-5191-4A2D-8E07-D3EC8EA385B8}"/>
              </a:ext>
            </a:extLst>
          </p:cNvPr>
          <p:cNvSpPr/>
          <p:nvPr/>
        </p:nvSpPr>
        <p:spPr>
          <a:xfrm>
            <a:off x="9969909" y="169758"/>
            <a:ext cx="1828800" cy="55229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1144</Words>
  <Application>Microsoft Office PowerPoint</Application>
  <PresentationFormat>Widescreen</PresentationFormat>
  <Paragraphs>226</Paragraphs>
  <Slides>23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Calibri Light</vt:lpstr>
      <vt:lpstr>HP001 4 hàng</vt:lpstr>
      <vt:lpstr>1_Office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61</cp:revision>
  <dcterms:created xsi:type="dcterms:W3CDTF">2021-05-27T08:02:03Z</dcterms:created>
  <dcterms:modified xsi:type="dcterms:W3CDTF">2022-02-13T14:12:36Z</dcterms:modified>
</cp:coreProperties>
</file>