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60" r:id="rId2"/>
  </p:sldMasterIdLst>
  <p:notesMasterIdLst>
    <p:notesMasterId r:id="rId30"/>
  </p:notesMasterIdLst>
  <p:sldIdLst>
    <p:sldId id="2900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2007577137" r:id="rId11"/>
    <p:sldId id="2007577130" r:id="rId12"/>
    <p:sldId id="2007577127" r:id="rId13"/>
    <p:sldId id="270" r:id="rId14"/>
    <p:sldId id="2007577096" r:id="rId15"/>
    <p:sldId id="507" r:id="rId16"/>
    <p:sldId id="494" r:id="rId17"/>
    <p:sldId id="495" r:id="rId18"/>
    <p:sldId id="496" r:id="rId19"/>
    <p:sldId id="497" r:id="rId20"/>
    <p:sldId id="2007577135" r:id="rId21"/>
    <p:sldId id="278" r:id="rId22"/>
    <p:sldId id="2007577133" r:id="rId23"/>
    <p:sldId id="2007577134" r:id="rId24"/>
    <p:sldId id="276" r:id="rId25"/>
    <p:sldId id="283" r:id="rId26"/>
    <p:sldId id="366" r:id="rId27"/>
    <p:sldId id="2007577136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31" d="100"/>
          <a:sy n="31" d="100"/>
        </p:scale>
        <p:origin x="84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15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microsoft.com/office/2007/relationships/hdphoto" Target="../media/hdphoto8.wdp"/><Relationship Id="rId31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2.wdp"/><Relationship Id="rId30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8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9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12.png"/><Relationship Id="rId34" Type="http://schemas.openxmlformats.org/officeDocument/2006/relationships/image" Target="../media/image34.png"/><Relationship Id="rId42" Type="http://schemas.microsoft.com/office/2007/relationships/hdphoto" Target="../media/hdphoto26.wdp"/><Relationship Id="rId7" Type="http://schemas.openxmlformats.org/officeDocument/2006/relationships/image" Target="../media/image25.png"/><Relationship Id="rId12" Type="http://schemas.microsoft.com/office/2007/relationships/hdphoto" Target="../media/hdphoto19.wdp"/><Relationship Id="rId17" Type="http://schemas.openxmlformats.org/officeDocument/2006/relationships/image" Target="../media/image29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20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7.png"/><Relationship Id="rId24" Type="http://schemas.openxmlformats.org/officeDocument/2006/relationships/image" Target="../media/image31.png"/><Relationship Id="rId32" Type="http://schemas.openxmlformats.org/officeDocument/2006/relationships/image" Target="../media/image16.png"/><Relationship Id="rId37" Type="http://schemas.openxmlformats.org/officeDocument/2006/relationships/image" Target="../media/image36.png"/><Relationship Id="rId40" Type="http://schemas.microsoft.com/office/2007/relationships/hdphoto" Target="../media/hdphoto25.wdp"/><Relationship Id="rId45" Type="http://schemas.openxmlformats.org/officeDocument/2006/relationships/image" Target="../media/image40.png"/><Relationship Id="rId5" Type="http://schemas.openxmlformats.org/officeDocument/2006/relationships/image" Target="../media/image24.png"/><Relationship Id="rId15" Type="http://schemas.openxmlformats.org/officeDocument/2006/relationships/image" Target="../media/image13.png"/><Relationship Id="rId23" Type="http://schemas.openxmlformats.org/officeDocument/2006/relationships/slide" Target="slide8.xml"/><Relationship Id="rId28" Type="http://schemas.openxmlformats.org/officeDocument/2006/relationships/image" Target="../media/image32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0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6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3.png"/><Relationship Id="rId35" Type="http://schemas.openxmlformats.org/officeDocument/2006/relationships/image" Target="../media/image35.png"/><Relationship Id="rId43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8" y="92293"/>
            <a:ext cx="1264373" cy="12643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9881650-1FAB-443B-83F9-4F13608B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32230E-3FC0-48A0-A495-3E93917AA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8" y="4926367"/>
            <a:ext cx="3537583" cy="19316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90B097-9927-430C-97BB-0F1D1A9B6284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C1966A-AFBA-4BD8-B9B5-11D548D6E387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0310A-77CB-40D0-BE6A-37EE1DDDB725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A6E1982-DFBF-4C7B-8F21-EE8FFD4BC2DF}"/>
              </a:ext>
            </a:extLst>
          </p:cNvPr>
          <p:cNvSpPr txBox="1"/>
          <p:nvPr/>
        </p:nvSpPr>
        <p:spPr>
          <a:xfrm>
            <a:off x="1740310" y="2200548"/>
            <a:ext cx="9139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  <a:p>
            <a:pPr algn="ctr" defTabSz="914377">
              <a:defRPr/>
            </a:pPr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7 : HẠT THÓC (TIẾT 1+2)</a:t>
            </a:r>
            <a:endParaRPr lang="en-US" sz="4000" b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231F00-C4AA-47D0-A735-5DEA3420588B}"/>
              </a:ext>
            </a:extLst>
          </p:cNvPr>
          <p:cNvSpPr txBox="1"/>
          <p:nvPr/>
        </p:nvSpPr>
        <p:spPr>
          <a:xfrm>
            <a:off x="3930389" y="590796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14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196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    Đǌ: Hạt thóc (tiết 1+2)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3753515" y="613489"/>
            <a:ext cx="5012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800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đạt:</a:t>
            </a:r>
            <a:endParaRPr lang="zh-CN" altLang="en-US" sz="4800" dirty="0">
              <a:ln w="0"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31A8D-1ACD-499F-A029-A548BFAB4EF3}"/>
              </a:ext>
            </a:extLst>
          </p:cNvPr>
          <p:cNvSpPr txBox="1"/>
          <p:nvPr/>
        </p:nvSpPr>
        <p:spPr>
          <a:xfrm>
            <a:off x="857460" y="1444486"/>
            <a:ext cx="102572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đọc Hạt thóc với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mỗi câu, đoạn thơ.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D5846-644B-4362-ACAC-34CDDE66F124}"/>
              </a:ext>
            </a:extLst>
          </p:cNvPr>
          <p:cNvSpPr txBox="1"/>
          <p:nvPr/>
        </p:nvSpPr>
        <p:spPr>
          <a:xfrm>
            <a:off x="857460" y="2687368"/>
            <a:ext cx="10070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và tìm được những câu thơ nói về cuộc đời vất vả, gian truân của hạt thóc và sự quý giá của hạt thóc đối với con người. 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B6DA8E-861F-4FA2-B8DB-03A331906277}"/>
              </a:ext>
            </a:extLst>
          </p:cNvPr>
          <p:cNvSpPr txBox="1"/>
          <p:nvPr/>
        </p:nvSpPr>
        <p:spPr>
          <a:xfrm>
            <a:off x="857460" y="4361138"/>
            <a:ext cx="9957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và tìm được từ ngữ thể hiện đây là bài thơ tự sự hạt thóc kể về cuộc đời mình. 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  <a:p>
            <a:endParaRPr 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2A2ACB-E7D1-45D7-A62B-397073A6BF96}"/>
              </a:ext>
            </a:extLst>
          </p:cNvPr>
          <p:cNvSpPr/>
          <p:nvPr/>
        </p:nvSpPr>
        <p:spPr>
          <a:xfrm>
            <a:off x="9262325" y="82228"/>
            <a:ext cx="2826594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1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5" y="1509185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2735" y="618167"/>
            <a:ext cx="6295391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783" eaLnBrk="1" hangingPunct="1">
              <a:defRPr/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zh-CN" altLang="en-US" sz="4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2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3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1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914377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5" y="2925235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3">
              <a:defRPr/>
            </a:pPr>
            <a:endParaRPr lang="zh-CN" altLang="en-US" sz="36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8" y="2709336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783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9" y="2556936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defTabSz="685783">
                <a:defRPr/>
              </a:pPr>
              <a:endParaRPr lang="zh-CN" alt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1" y="2875281"/>
            <a:ext cx="3167380" cy="3745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67757"/>
            <a:ext cx="5644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" y="240522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9" y="3061563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99" y="327594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6730" y="837198"/>
            <a:ext cx="6343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7774" y="3506483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  <a:p>
            <a:endParaRPr 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778" y="823021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39778" y="3492384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20" y="3053008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288019" y="16380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220793" y="438562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5998391" y="178602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912269" y="434522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2C4F6D-8EF0-48B8-8738-F99D6B3434C2}"/>
              </a:ext>
            </a:extLst>
          </p:cNvPr>
          <p:cNvSpPr/>
          <p:nvPr/>
        </p:nvSpPr>
        <p:spPr>
          <a:xfrm>
            <a:off x="7462684" y="37742"/>
            <a:ext cx="4438381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chia làm mấy đoạn?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D3439A-A14E-4833-963A-5E3463599493}"/>
              </a:ext>
            </a:extLst>
          </p:cNvPr>
          <p:cNvSpPr/>
          <p:nvPr/>
        </p:nvSpPr>
        <p:spPr>
          <a:xfrm>
            <a:off x="7462684" y="37741"/>
            <a:ext cx="4438381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đoạn</a:t>
            </a:r>
          </a:p>
        </p:txBody>
      </p:sp>
      <p:sp>
        <p:nvSpPr>
          <p:cNvPr id="2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B3FB28CE-8A0F-4A36-9A9C-BAD6E1974719}"/>
              </a:ext>
            </a:extLst>
          </p:cNvPr>
          <p:cNvSpPr/>
          <p:nvPr/>
        </p:nvSpPr>
        <p:spPr>
          <a:xfrm>
            <a:off x="2680138" y="837198"/>
            <a:ext cx="1702676" cy="596676"/>
          </a:xfrm>
          <a:prstGeom prst="roundRect">
            <a:avLst/>
          </a:prstGeom>
          <a:solidFill>
            <a:srgbClr val="FFC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hlinkClick r:id="rId5" action="ppaction://hlinksldjump"/>
            <a:extLst>
              <a:ext uri="{FF2B5EF4-FFF2-40B4-BE49-F238E27FC236}">
                <a16:creationId xmlns:a16="http://schemas.microsoft.com/office/drawing/2014/main" id="{C3744E5A-8339-47E2-BC7C-58EA05D6C510}"/>
              </a:ext>
            </a:extLst>
          </p:cNvPr>
          <p:cNvSpPr/>
          <p:nvPr/>
        </p:nvSpPr>
        <p:spPr>
          <a:xfrm>
            <a:off x="3683876" y="5224409"/>
            <a:ext cx="1702676" cy="596676"/>
          </a:xfrm>
          <a:prstGeom prst="roundRect">
            <a:avLst/>
          </a:prstGeom>
          <a:solidFill>
            <a:srgbClr val="FFC0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71BE2F-554B-4BE5-BA83-6A8187289B7D}"/>
              </a:ext>
            </a:extLst>
          </p:cNvPr>
          <p:cNvCxnSpPr/>
          <p:nvPr/>
        </p:nvCxnSpPr>
        <p:spPr>
          <a:xfrm flipH="1">
            <a:off x="4473724" y="10250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DA22AE-09C9-4A51-96A1-800BE11235E8}"/>
              </a:ext>
            </a:extLst>
          </p:cNvPr>
          <p:cNvCxnSpPr/>
          <p:nvPr/>
        </p:nvCxnSpPr>
        <p:spPr>
          <a:xfrm flipH="1">
            <a:off x="5310352" y="154403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14CB28-7ED7-4E45-9F13-7D45F102464C}"/>
              </a:ext>
            </a:extLst>
          </p:cNvPr>
          <p:cNvCxnSpPr/>
          <p:nvPr/>
        </p:nvCxnSpPr>
        <p:spPr>
          <a:xfrm flipH="1">
            <a:off x="6411219" y="20672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0101AEE-BE77-4E92-8C40-C4310B161053}"/>
              </a:ext>
            </a:extLst>
          </p:cNvPr>
          <p:cNvCxnSpPr/>
          <p:nvPr/>
        </p:nvCxnSpPr>
        <p:spPr>
          <a:xfrm flipH="1">
            <a:off x="5506459" y="2641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49760E-972C-497A-9AFD-2093828C57F4}"/>
              </a:ext>
            </a:extLst>
          </p:cNvPr>
          <p:cNvCxnSpPr/>
          <p:nvPr/>
        </p:nvCxnSpPr>
        <p:spPr>
          <a:xfrm flipH="1">
            <a:off x="5582659" y="2641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32286AF-6972-44A6-A51C-006C6545696E}"/>
              </a:ext>
            </a:extLst>
          </p:cNvPr>
          <p:cNvCxnSpPr/>
          <p:nvPr/>
        </p:nvCxnSpPr>
        <p:spPr>
          <a:xfrm flipH="1">
            <a:off x="5779451" y="36602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3BE868-61E7-48AC-B564-1A24A3082794}"/>
              </a:ext>
            </a:extLst>
          </p:cNvPr>
          <p:cNvCxnSpPr/>
          <p:nvPr/>
        </p:nvCxnSpPr>
        <p:spPr>
          <a:xfrm flipH="1">
            <a:off x="5787296" y="41975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D7C23F-EEE8-4CF2-A467-2D0BC004D593}"/>
              </a:ext>
            </a:extLst>
          </p:cNvPr>
          <p:cNvCxnSpPr/>
          <p:nvPr/>
        </p:nvCxnSpPr>
        <p:spPr>
          <a:xfrm flipH="1">
            <a:off x="4917571" y="47833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48E450-3A43-4FF6-81C0-36EF31A8A727}"/>
              </a:ext>
            </a:extLst>
          </p:cNvPr>
          <p:cNvCxnSpPr/>
          <p:nvPr/>
        </p:nvCxnSpPr>
        <p:spPr>
          <a:xfrm flipH="1">
            <a:off x="5468359" y="5283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B7A395-287B-4B8B-B36F-2C81F4A51544}"/>
              </a:ext>
            </a:extLst>
          </p:cNvPr>
          <p:cNvCxnSpPr/>
          <p:nvPr/>
        </p:nvCxnSpPr>
        <p:spPr>
          <a:xfrm flipH="1">
            <a:off x="5552413" y="5283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5119DDC-EB2A-412C-B198-A0FD2F491ADE}"/>
              </a:ext>
            </a:extLst>
          </p:cNvPr>
          <p:cNvCxnSpPr/>
          <p:nvPr/>
        </p:nvCxnSpPr>
        <p:spPr>
          <a:xfrm flipH="1">
            <a:off x="11210312" y="10250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D484471-1258-440D-961C-E26106DFD5A1}"/>
              </a:ext>
            </a:extLst>
          </p:cNvPr>
          <p:cNvCxnSpPr/>
          <p:nvPr/>
        </p:nvCxnSpPr>
        <p:spPr>
          <a:xfrm flipH="1">
            <a:off x="11045721" y="154403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300491-DD8B-43EF-AE84-1DD9064C7548}"/>
              </a:ext>
            </a:extLst>
          </p:cNvPr>
          <p:cNvCxnSpPr/>
          <p:nvPr/>
        </p:nvCxnSpPr>
        <p:spPr>
          <a:xfrm flipH="1">
            <a:off x="11083821" y="20932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C0764B-9535-4F8C-AC39-5A374FAC30FE}"/>
              </a:ext>
            </a:extLst>
          </p:cNvPr>
          <p:cNvCxnSpPr/>
          <p:nvPr/>
        </p:nvCxnSpPr>
        <p:spPr>
          <a:xfrm flipH="1">
            <a:off x="10850739" y="25943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801E361-6869-4BED-956B-D951731A8DCB}"/>
              </a:ext>
            </a:extLst>
          </p:cNvPr>
          <p:cNvCxnSpPr/>
          <p:nvPr/>
        </p:nvCxnSpPr>
        <p:spPr>
          <a:xfrm flipH="1">
            <a:off x="10969521" y="25943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D5AA014-25B5-4219-BCAF-C7CEE0A85FE9}"/>
              </a:ext>
            </a:extLst>
          </p:cNvPr>
          <p:cNvCxnSpPr/>
          <p:nvPr/>
        </p:nvCxnSpPr>
        <p:spPr>
          <a:xfrm flipH="1">
            <a:off x="10776801" y="36447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7DEB68-AA04-4782-A965-BE54666F6D84}"/>
              </a:ext>
            </a:extLst>
          </p:cNvPr>
          <p:cNvCxnSpPr/>
          <p:nvPr/>
        </p:nvCxnSpPr>
        <p:spPr>
          <a:xfrm flipH="1">
            <a:off x="11880165" y="41782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9E5E50-FE97-462E-8834-6D69385F820A}"/>
              </a:ext>
            </a:extLst>
          </p:cNvPr>
          <p:cNvCxnSpPr/>
          <p:nvPr/>
        </p:nvCxnSpPr>
        <p:spPr>
          <a:xfrm flipH="1">
            <a:off x="11490401" y="47754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B7B5962-7D02-4D5C-B09B-DDD36D9D2036}"/>
              </a:ext>
            </a:extLst>
          </p:cNvPr>
          <p:cNvCxnSpPr/>
          <p:nvPr/>
        </p:nvCxnSpPr>
        <p:spPr>
          <a:xfrm flipH="1">
            <a:off x="11916224" y="53043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6D8E8F-C6B8-47C4-813B-E34596DD75FD}"/>
              </a:ext>
            </a:extLst>
          </p:cNvPr>
          <p:cNvCxnSpPr/>
          <p:nvPr/>
        </p:nvCxnSpPr>
        <p:spPr>
          <a:xfrm flipH="1">
            <a:off x="11992424" y="53029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F4E57A7-2EE3-4D42-9D12-C5327BCEBE66}"/>
              </a:ext>
            </a:extLst>
          </p:cNvPr>
          <p:cNvSpPr/>
          <p:nvPr/>
        </p:nvSpPr>
        <p:spPr>
          <a:xfrm>
            <a:off x="7441784" y="67756"/>
            <a:ext cx="4438381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16" grpId="0" animBg="1"/>
      <p:bldP spid="16" grpId="1" animBg="1"/>
      <p:bldP spid="24" grpId="0" animBg="1"/>
      <p:bldP spid="24" grpId="1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2042372" y="5262861"/>
            <a:ext cx="7518242" cy="1196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715" y="3081001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AD36A8-8D6C-4835-A4AB-0CED9FF1C620}"/>
              </a:ext>
            </a:extLst>
          </p:cNvPr>
          <p:cNvSpPr/>
          <p:nvPr/>
        </p:nvSpPr>
        <p:spPr>
          <a:xfrm>
            <a:off x="245609" y="230949"/>
            <a:ext cx="2733701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2800" b="1">
                <a:ln w="0"/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Trả lời câu hỏi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2.Nhưng câu thơ nào cho thấy hạt thóc trải qua </a:t>
            </a:r>
          </a:p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khó khăn</a:t>
            </a:r>
            <a:r>
              <a:rPr lang="vi-VN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714A87-CB18-4892-924F-A110331965DE}"/>
              </a:ext>
            </a:extLst>
          </p:cNvPr>
          <p:cNvSpPr/>
          <p:nvPr/>
        </p:nvSpPr>
        <p:spPr>
          <a:xfrm>
            <a:off x="245609" y="230949"/>
            <a:ext cx="2733701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2800" b="1">
                <a:ln w="0"/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Trả lời câu hỏi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672998" y="5122486"/>
            <a:ext cx="6302903" cy="16261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7699884" y="5199236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964270" y="5335412"/>
            <a:ext cx="5744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98417" y="311607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D9ACD9-0CF7-4748-BF8C-C2CA9BAA2111}"/>
              </a:ext>
            </a:extLst>
          </p:cNvPr>
          <p:cNvSpPr/>
          <p:nvPr/>
        </p:nvSpPr>
        <p:spPr>
          <a:xfrm>
            <a:off x="245609" y="230949"/>
            <a:ext cx="2733701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2800" b="1">
                <a:ln w="0"/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Trả lời câu hỏi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2093913"/>
            <a:ext cx="10515600" cy="1325562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Em thích nhất câu thơ nào? Vì sao?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5A489C-7A18-4E62-AE95-064C1E2BB0EC}"/>
              </a:ext>
            </a:extLst>
          </p:cNvPr>
          <p:cNvSpPr/>
          <p:nvPr/>
        </p:nvSpPr>
        <p:spPr>
          <a:xfrm>
            <a:off x="245609" y="230949"/>
            <a:ext cx="2733701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2800" b="1">
                <a:ln w="0"/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Trả lời câu hỏi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87449" y="1722345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219" y="3972020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2859" y="1831767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95095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141492" y="86328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432FAF-B881-4ADA-8898-491F1F11D7BF}"/>
              </a:ext>
            </a:extLst>
          </p:cNvPr>
          <p:cNvSpPr txBox="1"/>
          <p:nvPr/>
        </p:nvSpPr>
        <p:spPr>
          <a:xfrm>
            <a:off x="367749" y="264522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diễn cảm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109AC7-1E3C-4F1A-AF19-A8D5F64387D8}"/>
              </a:ext>
            </a:extLst>
          </p:cNvPr>
          <p:cNvCxnSpPr>
            <a:cxnSpLocks/>
          </p:cNvCxnSpPr>
          <p:nvPr/>
        </p:nvCxnSpPr>
        <p:spPr>
          <a:xfrm flipH="1">
            <a:off x="3839508" y="1694279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222073-B90A-47BD-AF45-159AAA35FA09}"/>
              </a:ext>
            </a:extLst>
          </p:cNvPr>
          <p:cNvCxnSpPr>
            <a:cxnSpLocks/>
          </p:cNvCxnSpPr>
          <p:nvPr/>
        </p:nvCxnSpPr>
        <p:spPr>
          <a:xfrm flipH="1">
            <a:off x="4806548" y="229584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274B9C-5DD2-4DB9-BF97-C3CE1D64F51E}"/>
              </a:ext>
            </a:extLst>
          </p:cNvPr>
          <p:cNvCxnSpPr>
            <a:cxnSpLocks/>
          </p:cNvCxnSpPr>
          <p:nvPr/>
        </p:nvCxnSpPr>
        <p:spPr>
          <a:xfrm flipH="1">
            <a:off x="5683980" y="2736329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4AA839-3075-409F-8F3A-2BDC1F1A0231}"/>
              </a:ext>
            </a:extLst>
          </p:cNvPr>
          <p:cNvCxnSpPr>
            <a:cxnSpLocks/>
          </p:cNvCxnSpPr>
          <p:nvPr/>
        </p:nvCxnSpPr>
        <p:spPr>
          <a:xfrm flipH="1">
            <a:off x="4847707" y="3216866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19CBF5-0884-407A-BD4C-CA288F0EFA02}"/>
              </a:ext>
            </a:extLst>
          </p:cNvPr>
          <p:cNvCxnSpPr>
            <a:cxnSpLocks/>
          </p:cNvCxnSpPr>
          <p:nvPr/>
        </p:nvCxnSpPr>
        <p:spPr>
          <a:xfrm flipH="1">
            <a:off x="4772401" y="3204419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C92208-5063-4183-A601-E0C0805527FB}"/>
              </a:ext>
            </a:extLst>
          </p:cNvPr>
          <p:cNvCxnSpPr>
            <a:cxnSpLocks/>
          </p:cNvCxnSpPr>
          <p:nvPr/>
        </p:nvCxnSpPr>
        <p:spPr>
          <a:xfrm flipH="1">
            <a:off x="5101865" y="4014091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59ABC1-4B41-42C1-892B-43861B80D229}"/>
              </a:ext>
            </a:extLst>
          </p:cNvPr>
          <p:cNvCxnSpPr>
            <a:cxnSpLocks/>
          </p:cNvCxnSpPr>
          <p:nvPr/>
        </p:nvCxnSpPr>
        <p:spPr>
          <a:xfrm flipH="1">
            <a:off x="4947097" y="450817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9FA808-BC4B-4042-9FA5-9B216F2DBFA3}"/>
              </a:ext>
            </a:extLst>
          </p:cNvPr>
          <p:cNvCxnSpPr>
            <a:cxnSpLocks/>
          </p:cNvCxnSpPr>
          <p:nvPr/>
        </p:nvCxnSpPr>
        <p:spPr>
          <a:xfrm flipH="1">
            <a:off x="4258839" y="4981189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DE7B34-956D-4E7F-881C-422E1CE64D1A}"/>
              </a:ext>
            </a:extLst>
          </p:cNvPr>
          <p:cNvCxnSpPr>
            <a:cxnSpLocks/>
          </p:cNvCxnSpPr>
          <p:nvPr/>
        </p:nvCxnSpPr>
        <p:spPr>
          <a:xfrm flipH="1">
            <a:off x="4748314" y="542277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39998B-2760-4220-901A-FC136A9F892F}"/>
              </a:ext>
            </a:extLst>
          </p:cNvPr>
          <p:cNvCxnSpPr>
            <a:cxnSpLocks/>
          </p:cNvCxnSpPr>
          <p:nvPr/>
        </p:nvCxnSpPr>
        <p:spPr>
          <a:xfrm flipH="1">
            <a:off x="4874932" y="543680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EEB8C7-CC26-47E1-8E44-8456425BF663}"/>
              </a:ext>
            </a:extLst>
          </p:cNvPr>
          <p:cNvCxnSpPr>
            <a:cxnSpLocks/>
          </p:cNvCxnSpPr>
          <p:nvPr/>
        </p:nvCxnSpPr>
        <p:spPr>
          <a:xfrm flipH="1">
            <a:off x="9662360" y="187664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EA9966-6FD9-496F-A9DD-DD83F321AF6C}"/>
              </a:ext>
            </a:extLst>
          </p:cNvPr>
          <p:cNvCxnSpPr>
            <a:cxnSpLocks/>
          </p:cNvCxnSpPr>
          <p:nvPr/>
        </p:nvCxnSpPr>
        <p:spPr>
          <a:xfrm flipH="1">
            <a:off x="9466100" y="2383522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907B8C-80C0-4D9D-9D6F-A698E427C1B4}"/>
              </a:ext>
            </a:extLst>
          </p:cNvPr>
          <p:cNvCxnSpPr>
            <a:cxnSpLocks/>
          </p:cNvCxnSpPr>
          <p:nvPr/>
        </p:nvCxnSpPr>
        <p:spPr>
          <a:xfrm flipH="1">
            <a:off x="9590173" y="2774548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D1A3CF-3C49-4C12-92AD-03EAE13850DF}"/>
              </a:ext>
            </a:extLst>
          </p:cNvPr>
          <p:cNvCxnSpPr>
            <a:cxnSpLocks/>
          </p:cNvCxnSpPr>
          <p:nvPr/>
        </p:nvCxnSpPr>
        <p:spPr>
          <a:xfrm flipH="1">
            <a:off x="9388228" y="3320475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4A8B0E-79BC-4263-A9D1-F9B4C33528B3}"/>
              </a:ext>
            </a:extLst>
          </p:cNvPr>
          <p:cNvCxnSpPr>
            <a:cxnSpLocks/>
          </p:cNvCxnSpPr>
          <p:nvPr/>
        </p:nvCxnSpPr>
        <p:spPr>
          <a:xfrm flipH="1">
            <a:off x="9438576" y="3320475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BDEDFFF-6B74-4A29-B400-61D2E21F461F}"/>
              </a:ext>
            </a:extLst>
          </p:cNvPr>
          <p:cNvCxnSpPr>
            <a:cxnSpLocks/>
          </p:cNvCxnSpPr>
          <p:nvPr/>
        </p:nvCxnSpPr>
        <p:spPr>
          <a:xfrm flipH="1">
            <a:off x="9129568" y="3893870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EB5E82-D2D2-44E7-BAE6-FB29527192A6}"/>
              </a:ext>
            </a:extLst>
          </p:cNvPr>
          <p:cNvCxnSpPr>
            <a:cxnSpLocks/>
          </p:cNvCxnSpPr>
          <p:nvPr/>
        </p:nvCxnSpPr>
        <p:spPr>
          <a:xfrm flipH="1">
            <a:off x="10060895" y="4443644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40B3C7-19EF-46FA-A4A0-E112AB109E7C}"/>
              </a:ext>
            </a:extLst>
          </p:cNvPr>
          <p:cNvCxnSpPr>
            <a:cxnSpLocks/>
          </p:cNvCxnSpPr>
          <p:nvPr/>
        </p:nvCxnSpPr>
        <p:spPr>
          <a:xfrm flipH="1">
            <a:off x="9673922" y="4928691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90B164-5E94-483F-BB72-0AD4A28E76CC}"/>
              </a:ext>
            </a:extLst>
          </p:cNvPr>
          <p:cNvCxnSpPr>
            <a:cxnSpLocks/>
          </p:cNvCxnSpPr>
          <p:nvPr/>
        </p:nvCxnSpPr>
        <p:spPr>
          <a:xfrm flipH="1">
            <a:off x="10049692" y="5436803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92AE0F-89B9-4A0F-9A24-3A1A7EAD725B}"/>
              </a:ext>
            </a:extLst>
          </p:cNvPr>
          <p:cNvCxnSpPr>
            <a:cxnSpLocks/>
          </p:cNvCxnSpPr>
          <p:nvPr/>
        </p:nvCxnSpPr>
        <p:spPr>
          <a:xfrm flipH="1">
            <a:off x="10160286" y="5422771"/>
            <a:ext cx="198783" cy="4940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EF2B7F-27DC-4A8B-BDDE-3E38B0BBEDF8}"/>
              </a:ext>
            </a:extLst>
          </p:cNvPr>
          <p:cNvCxnSpPr>
            <a:cxnSpLocks/>
          </p:cNvCxnSpPr>
          <p:nvPr/>
        </p:nvCxnSpPr>
        <p:spPr>
          <a:xfrm flipH="1" flipV="1">
            <a:off x="2626634" y="2222805"/>
            <a:ext cx="1024793" cy="16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A23A768-3C0A-49BE-ACAB-C7CC5792D348}"/>
              </a:ext>
            </a:extLst>
          </p:cNvPr>
          <p:cNvCxnSpPr>
            <a:cxnSpLocks/>
          </p:cNvCxnSpPr>
          <p:nvPr/>
        </p:nvCxnSpPr>
        <p:spPr>
          <a:xfrm flipH="1" flipV="1">
            <a:off x="1068962" y="2780303"/>
            <a:ext cx="1024793" cy="16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3B0F188-C8E2-4729-B11C-510872F96F5F}"/>
              </a:ext>
            </a:extLst>
          </p:cNvPr>
          <p:cNvCxnSpPr>
            <a:cxnSpLocks/>
          </p:cNvCxnSpPr>
          <p:nvPr/>
        </p:nvCxnSpPr>
        <p:spPr>
          <a:xfrm flipH="1" flipV="1">
            <a:off x="1089903" y="3226242"/>
            <a:ext cx="1451116" cy="16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29E6A2B-B551-4EBC-9616-5DB22AA44900}"/>
              </a:ext>
            </a:extLst>
          </p:cNvPr>
          <p:cNvCxnSpPr>
            <a:cxnSpLocks/>
          </p:cNvCxnSpPr>
          <p:nvPr/>
        </p:nvCxnSpPr>
        <p:spPr>
          <a:xfrm flipH="1" flipV="1">
            <a:off x="3051564" y="3740738"/>
            <a:ext cx="1451116" cy="16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466151-1964-4DE5-81B8-5CF961F3508E}"/>
              </a:ext>
            </a:extLst>
          </p:cNvPr>
          <p:cNvCxnSpPr>
            <a:cxnSpLocks/>
          </p:cNvCxnSpPr>
          <p:nvPr/>
        </p:nvCxnSpPr>
        <p:spPr>
          <a:xfrm flipH="1">
            <a:off x="1464268" y="4938425"/>
            <a:ext cx="937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3F81A1E-5797-49DC-81DA-CDF7BE8588C1}"/>
              </a:ext>
            </a:extLst>
          </p:cNvPr>
          <p:cNvCxnSpPr>
            <a:cxnSpLocks/>
          </p:cNvCxnSpPr>
          <p:nvPr/>
        </p:nvCxnSpPr>
        <p:spPr>
          <a:xfrm flipH="1">
            <a:off x="1464268" y="5436803"/>
            <a:ext cx="937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CBDBF2-5BB6-41D6-9A1D-7DED3B534E12}"/>
              </a:ext>
            </a:extLst>
          </p:cNvPr>
          <p:cNvCxnSpPr>
            <a:cxnSpLocks/>
          </p:cNvCxnSpPr>
          <p:nvPr/>
        </p:nvCxnSpPr>
        <p:spPr>
          <a:xfrm flipH="1">
            <a:off x="1464268" y="5930884"/>
            <a:ext cx="937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DECBD9-3166-48C8-8523-86BEC326C3AF}"/>
              </a:ext>
            </a:extLst>
          </p:cNvPr>
          <p:cNvCxnSpPr>
            <a:cxnSpLocks/>
          </p:cNvCxnSpPr>
          <p:nvPr/>
        </p:nvCxnSpPr>
        <p:spPr>
          <a:xfrm flipH="1">
            <a:off x="1464268" y="4508172"/>
            <a:ext cx="937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539F1A5-70F0-435B-83BB-362141D89C29}"/>
              </a:ext>
            </a:extLst>
          </p:cNvPr>
          <p:cNvCxnSpPr>
            <a:cxnSpLocks/>
          </p:cNvCxnSpPr>
          <p:nvPr/>
        </p:nvCxnSpPr>
        <p:spPr>
          <a:xfrm flipH="1">
            <a:off x="8391046" y="2326434"/>
            <a:ext cx="937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9F37092-4E39-4753-93ED-F7DE1FCFBE52}"/>
              </a:ext>
            </a:extLst>
          </p:cNvPr>
          <p:cNvCxnSpPr>
            <a:cxnSpLocks/>
          </p:cNvCxnSpPr>
          <p:nvPr/>
        </p:nvCxnSpPr>
        <p:spPr>
          <a:xfrm flipH="1">
            <a:off x="6708814" y="2808585"/>
            <a:ext cx="763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BC2587E-22F7-4DC8-AA59-8EBEE070C4B6}"/>
              </a:ext>
            </a:extLst>
          </p:cNvPr>
          <p:cNvCxnSpPr>
            <a:cxnSpLocks/>
          </p:cNvCxnSpPr>
          <p:nvPr/>
        </p:nvCxnSpPr>
        <p:spPr>
          <a:xfrm flipH="1">
            <a:off x="8341018" y="3320475"/>
            <a:ext cx="937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8EE17CB-9522-4193-B68B-DAE9AB6EA2B4}"/>
              </a:ext>
            </a:extLst>
          </p:cNvPr>
          <p:cNvCxnSpPr>
            <a:cxnSpLocks/>
          </p:cNvCxnSpPr>
          <p:nvPr/>
        </p:nvCxnSpPr>
        <p:spPr>
          <a:xfrm flipH="1">
            <a:off x="7403713" y="3814556"/>
            <a:ext cx="1725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C78082E-8A94-476A-9124-13F6DA0AF555}"/>
              </a:ext>
            </a:extLst>
          </p:cNvPr>
          <p:cNvCxnSpPr>
            <a:cxnSpLocks/>
          </p:cNvCxnSpPr>
          <p:nvPr/>
        </p:nvCxnSpPr>
        <p:spPr>
          <a:xfrm flipH="1">
            <a:off x="7922393" y="4443644"/>
            <a:ext cx="9373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5EED6A9-3A95-4205-931F-E2091DCC97DD}"/>
              </a:ext>
            </a:extLst>
          </p:cNvPr>
          <p:cNvCxnSpPr>
            <a:cxnSpLocks/>
          </p:cNvCxnSpPr>
          <p:nvPr/>
        </p:nvCxnSpPr>
        <p:spPr>
          <a:xfrm flipH="1">
            <a:off x="6240161" y="4981189"/>
            <a:ext cx="1682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A9EA845-35F3-42D8-B752-294A377B9216}"/>
              </a:ext>
            </a:extLst>
          </p:cNvPr>
          <p:cNvCxnSpPr>
            <a:cxnSpLocks/>
          </p:cNvCxnSpPr>
          <p:nvPr/>
        </p:nvCxnSpPr>
        <p:spPr>
          <a:xfrm flipH="1">
            <a:off x="7879864" y="5422771"/>
            <a:ext cx="1682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F50A9A4-D757-4B3B-8939-0E10052048AD}"/>
              </a:ext>
            </a:extLst>
          </p:cNvPr>
          <p:cNvCxnSpPr>
            <a:cxnSpLocks/>
          </p:cNvCxnSpPr>
          <p:nvPr/>
        </p:nvCxnSpPr>
        <p:spPr>
          <a:xfrm flipH="1">
            <a:off x="6539949" y="5930884"/>
            <a:ext cx="1682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77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780" y="193178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157" y="165195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264" y="338382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157" y="1651959"/>
            <a:ext cx="63029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83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21157" y="1651959"/>
            <a:ext cx="6302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02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989" y="449400"/>
            <a:ext cx="11541527" cy="1325563"/>
          </a:xfrm>
        </p:spPr>
        <p:txBody>
          <a:bodyPr>
            <a:norm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Từ nào trong bài thơ cho thấy hạt thóc tự kể chuyện về mình? 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586989" y="825639"/>
            <a:ext cx="9782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Đóng vai hạt thóc tự giới thiệu về mình.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hình hài bé nhỏ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trải cả bốn mùa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Dẫu bây giờ bình dị 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hát biết cười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 tôi luôn có ích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nuôi sống con người.</a:t>
            </a:r>
          </a:p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ngậm ánh nắng sớm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uống giọt sương mai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sống qua bão lũ</a:t>
            </a:r>
          </a:p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72585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B23DAAA-4924-4693-A35D-03A5DF85746E}"/>
              </a:ext>
            </a:extLst>
          </p:cNvPr>
          <p:cNvSpPr/>
          <p:nvPr/>
        </p:nvSpPr>
        <p:spPr>
          <a:xfrm>
            <a:off x="6661114" y="212060"/>
            <a:ext cx="5467402" cy="4777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2800" b="1">
                <a:ln w="0"/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 tập theo văn bản đọc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329ED61-0479-4B1A-8E7C-CFCEEA6023E7}"/>
              </a:ext>
            </a:extLst>
          </p:cNvPr>
          <p:cNvSpPr txBox="1"/>
          <p:nvPr/>
        </p:nvSpPr>
        <p:spPr>
          <a:xfrm flipH="1">
            <a:off x="3127513" y="675837"/>
            <a:ext cx="595357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9749F-26F4-4091-8BB3-24CAAD63B2B9}"/>
              </a:ext>
            </a:extLst>
          </p:cNvPr>
          <p:cNvSpPr txBox="1"/>
          <p:nvPr/>
        </p:nvSpPr>
        <p:spPr>
          <a:xfrm flipH="1">
            <a:off x="566782" y="1916796"/>
            <a:ext cx="1134386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42932" indent="-742932">
              <a:buAutoNum type="arabicPeriod"/>
            </a:pP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lại bài Hạt thóc</a:t>
            </a:r>
          </a:p>
          <a:p>
            <a:pPr marL="742932" indent="-742932">
              <a:buAutoNum type="arabicPeriod"/>
            </a:pP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thuộc lòng bài thơ.</a:t>
            </a:r>
          </a:p>
          <a:p>
            <a:pPr marL="742932" indent="-742932">
              <a:buAutoNum type="arabicPeriod"/>
            </a:pP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học sau.</a:t>
            </a: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9FF26826-0CFD-45ED-A724-9630BF083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0186BAB8-E926-44B9-A3E5-5746DCB1BE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8599"/>
            <a:ext cx="12192000" cy="1568824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B34AF37E-581A-45AF-829B-054E65DF28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64308"/>
            <a:ext cx="3200400" cy="3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58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0"/>
            <a:ext cx="1228825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53785" y="120342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66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1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3C52E0-F18A-40D0-9AB4-9961C4122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85" y="365125"/>
            <a:ext cx="11021581" cy="602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84840" y="18297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9153" y="64000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2317" y="2184135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2418218" y="102393"/>
            <a:ext cx="7237540" cy="3216693"/>
            <a:chOff x="3815445" y="140918"/>
            <a:chExt cx="3822655" cy="231519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1513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những</a:t>
                </a:r>
                <a:r>
                  <a:rPr lang="en-US" sz="36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026" name="Picture 2" descr="Năm 2020: Thiên tai bất thường, thiệt hại tăng nặng hơn do 'nhân tai' —  Tiếng Việt">
            <a:extLst>
              <a:ext uri="{FF2B5EF4-FFF2-40B4-BE49-F238E27FC236}">
                <a16:creationId xmlns:a16="http://schemas.microsoft.com/office/drawing/2014/main" id="{4E01392E-4873-41F5-A24E-E35E08329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8" y="3059326"/>
            <a:ext cx="5987524" cy="373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nghệ giúp Trung Quốc đối phó thiên tai mùa lũ">
            <a:extLst>
              <a:ext uri="{FF2B5EF4-FFF2-40B4-BE49-F238E27FC236}">
                <a16:creationId xmlns:a16="http://schemas.microsoft.com/office/drawing/2014/main" id="{EFB5D394-B578-475B-BAA1-87246BEF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32" y="3050385"/>
            <a:ext cx="5867194" cy="374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7F11FD-CBBB-4A08-A426-26DA364F2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4" y="296345"/>
            <a:ext cx="11559208" cy="62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788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1140</Words>
  <Application>Microsoft Office PowerPoint</Application>
  <PresentationFormat>Widescreen</PresentationFormat>
  <Paragraphs>238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Calibri Light</vt:lpstr>
      <vt:lpstr>HP001 4 hàng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42</cp:revision>
  <dcterms:created xsi:type="dcterms:W3CDTF">2021-05-27T07:23:15Z</dcterms:created>
  <dcterms:modified xsi:type="dcterms:W3CDTF">2022-02-14T02:23:04Z</dcterms:modified>
</cp:coreProperties>
</file>