
<file path=[Content_Types].xml><?xml version="1.0" encoding="utf-8"?>
<Types xmlns="http://schemas.openxmlformats.org/package/2006/content-types">
  <Default Extension="gif" ContentType="image/gif"/>
  <Default Extension="jpeg" ContentType="image/jpeg"/>
  <Default Extension="jpg" ContentType="image/pn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image5.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2.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9" r:id="rId3"/>
  </p:sldMasterIdLst>
  <p:notesMasterIdLst>
    <p:notesMasterId r:id="rId13"/>
  </p:notesMasterIdLst>
  <p:sldIdLst>
    <p:sldId id="2007577142" r:id="rId4"/>
    <p:sldId id="358" r:id="rId5"/>
    <p:sldId id="2007577145" r:id="rId6"/>
    <p:sldId id="2007577141" r:id="rId7"/>
    <p:sldId id="2007577143" r:id="rId8"/>
    <p:sldId id="2007577144" r:id="rId9"/>
    <p:sldId id="2007577113" r:id="rId10"/>
    <p:sldId id="2007577146" r:id="rId11"/>
    <p:sldId id="27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1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457EE-9983-4C99-A6E7-B6C067078BEE}" type="datetimeFigureOut">
              <a:rPr lang="en-US" smtClean="0"/>
              <a:t>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0DCB4-9B42-4BFA-94D9-FBB840E7FD08}" type="slidenum">
              <a:rPr lang="en-US" smtClean="0"/>
              <a:t>‹#›</a:t>
            </a:fld>
            <a:endParaRPr lang="en-US"/>
          </a:p>
        </p:txBody>
      </p:sp>
    </p:spTree>
    <p:extLst>
      <p:ext uri="{BB962C8B-B14F-4D97-AF65-F5344CB8AC3E}">
        <p14:creationId xmlns:p14="http://schemas.microsoft.com/office/powerpoint/2010/main" val="1628717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BDD7E-4556-4079-8080-E565B7CC2D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858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33092488"/>
      </p:ext>
    </p:extLst>
  </p:cSld>
  <p:clrMapOvr>
    <a:masterClrMapping/>
  </p:clrMapOvr>
  <p:transition spd="med" advClick="0" advTm="400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32287944"/>
      </p:ext>
    </p:extLst>
  </p:cSld>
  <p:clrMapOvr>
    <a:masterClrMapping/>
  </p:clrMapOvr>
  <p:transition spd="med" advClick="0" advTm="400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06699983"/>
      </p:ext>
    </p:extLst>
  </p:cSld>
  <p:clrMapOvr>
    <a:masterClrMapping/>
  </p:clrMapOvr>
  <p:transition spd="med" advClick="0" advTm="4000">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6541208"/>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11006540"/>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02900897"/>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92292864"/>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61360357"/>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07333197"/>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67510283"/>
      </p:ext>
    </p:extLst>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29515044"/>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70464813"/>
      </p:ext>
    </p:extLst>
  </p:cSld>
  <p:clrMapOvr>
    <a:masterClrMapping/>
  </p:clrMapOvr>
  <p:transition spd="med" advClick="0" advTm="4000">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61400843"/>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08719845"/>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04992896"/>
      </p:ext>
    </p:extLst>
  </p:cSld>
  <p:clrMapOvr>
    <a:masterClrMapping/>
  </p:clrMapOvr>
  <p:transition spd="slow" advClick="0" advTm="1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126208"/>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2/6/2022</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3898451865"/>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2/6/2022</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2503483815"/>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6793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75702424"/>
      </p:ext>
    </p:extLst>
  </p:cSld>
  <p:clrMapOvr>
    <a:masterClrMapping/>
  </p:clrMapOvr>
  <p:transition spd="med" advClick="0" advTm="400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71845552"/>
      </p:ext>
    </p:extLst>
  </p:cSld>
  <p:clrMapOvr>
    <a:masterClrMapping/>
  </p:clrMapOvr>
  <p:transition spd="med" advClick="0" advTm="400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655404588"/>
      </p:ext>
    </p:extLst>
  </p:cSld>
  <p:clrMapOvr>
    <a:masterClrMapping/>
  </p:clrMapOvr>
  <p:transition spd="med" advClick="0" advTm="400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t>2022/2/6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91739818"/>
      </p:ext>
    </p:extLst>
  </p:cSld>
  <p:clrMapOvr>
    <a:masterClrMapping/>
  </p:clrMapOvr>
  <p:transition spd="med" advClick="0" advTm="400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67664955"/>
      </p:ext>
    </p:extLst>
  </p:cSld>
  <p:clrMapOvr>
    <a:masterClrMapping/>
  </p:clrMapOvr>
  <p:transition spd="med" advClick="0" advTm="400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64018046"/>
      </p:ext>
    </p:extLst>
  </p:cSld>
  <p:clrMapOvr>
    <a:masterClrMapping/>
  </p:clrMapOvr>
  <p:transition spd="med" advClick="0" advTm="400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918383862"/>
      </p:ext>
    </p:extLst>
  </p:cSld>
  <p:clrMapOvr>
    <a:masterClrMapping/>
  </p:clrMapOvr>
  <p:transition spd="med" advClick="0" advTm="400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5B826-6809-49B3-9B4B-177D412235B0}" type="datetimeFigureOut">
              <a:rPr lang="zh-CN" altLang="en-US" smtClean="0"/>
              <a:t>2022/2/6</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447560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advClick="0" advTm="4000">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57670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04399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b="10305"/>
          <a:stretch/>
        </p:blipFill>
        <p:spPr>
          <a:xfrm flipH="1">
            <a:off x="6942667" y="4819102"/>
            <a:ext cx="5249333" cy="202196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118" y="4926367"/>
            <a:ext cx="3537583" cy="1931633"/>
          </a:xfrm>
          <a:prstGeom prst="rect">
            <a:avLst/>
          </a:prstGeom>
        </p:spPr>
      </p:pic>
      <p:grpSp>
        <p:nvGrpSpPr>
          <p:cNvPr id="10" name="Group 9">
            <a:extLst>
              <a:ext uri="{FF2B5EF4-FFF2-40B4-BE49-F238E27FC236}">
                <a16:creationId xmlns:a16="http://schemas.microsoft.com/office/drawing/2014/main" id="{DC05DA0A-4210-446A-B7EA-C4BE0BDDA11F}"/>
              </a:ext>
            </a:extLst>
          </p:cNvPr>
          <p:cNvGrpSpPr/>
          <p:nvPr/>
        </p:nvGrpSpPr>
        <p:grpSpPr>
          <a:xfrm>
            <a:off x="1312510" y="1782097"/>
            <a:ext cx="9566979" cy="2941742"/>
            <a:chOff x="1233756" y="3227454"/>
            <a:chExt cx="9566979" cy="2941742"/>
          </a:xfrm>
          <a:solidFill>
            <a:srgbClr val="FF0066"/>
          </a:solidFill>
        </p:grpSpPr>
        <p:sp>
          <p:nvSpPr>
            <p:cNvPr id="11" name="Rectangle: Rounded Corners 10">
              <a:extLst>
                <a:ext uri="{FF2B5EF4-FFF2-40B4-BE49-F238E27FC236}">
                  <a16:creationId xmlns:a16="http://schemas.microsoft.com/office/drawing/2014/main" id="{88D6F524-7813-4B07-9B05-B4E1C955607F}"/>
                </a:ext>
              </a:extLst>
            </p:cNvPr>
            <p:cNvSpPr/>
            <p:nvPr/>
          </p:nvSpPr>
          <p:spPr>
            <a:xfrm>
              <a:off x="1233756" y="3227454"/>
              <a:ext cx="9409470" cy="279981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794ACD0F-C107-410D-B42E-BDFC0D2EB44C}"/>
                </a:ext>
              </a:extLst>
            </p:cNvPr>
            <p:cNvSpPr/>
            <p:nvPr/>
          </p:nvSpPr>
          <p:spPr>
            <a:xfrm>
              <a:off x="1391265" y="3369385"/>
              <a:ext cx="9409470" cy="279981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B3C89E2B-DA20-4266-9F44-76FAA1997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475" y="351323"/>
            <a:ext cx="1433052" cy="1433052"/>
          </a:xfrm>
          <a:prstGeom prst="rect">
            <a:avLst/>
          </a:prstGeom>
        </p:spPr>
      </p:pic>
      <p:sp>
        <p:nvSpPr>
          <p:cNvPr id="18" name="TextBox 17">
            <a:extLst>
              <a:ext uri="{FF2B5EF4-FFF2-40B4-BE49-F238E27FC236}">
                <a16:creationId xmlns:a16="http://schemas.microsoft.com/office/drawing/2014/main" id="{1AEB3EF3-EA5D-4F38-AB7E-EA39DB66823A}"/>
              </a:ext>
            </a:extLst>
          </p:cNvPr>
          <p:cNvSpPr txBox="1"/>
          <p:nvPr/>
        </p:nvSpPr>
        <p:spPr>
          <a:xfrm>
            <a:off x="1526410" y="1986903"/>
            <a:ext cx="9139179" cy="26776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sz="4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TIẾNG VIỆT</a:t>
            </a:r>
          </a:p>
          <a:p>
            <a:pPr algn="ctr" defTabSz="914377">
              <a:defRPr/>
            </a:pPr>
            <a:r>
              <a:rPr lang="en-US" sz="4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 viết đoạn</a:t>
            </a:r>
            <a:endPar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914377">
              <a:defRPr/>
            </a:pPr>
            <a:r>
              <a:rPr lang="en-US"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5 : Viết đoạn văn kể về việc chăm sóc cây cối</a:t>
            </a:r>
          </a:p>
        </p:txBody>
      </p:sp>
      <p:sp>
        <p:nvSpPr>
          <p:cNvPr id="27" name="TextBox 26">
            <a:extLst>
              <a:ext uri="{FF2B5EF4-FFF2-40B4-BE49-F238E27FC236}">
                <a16:creationId xmlns:a16="http://schemas.microsoft.com/office/drawing/2014/main" id="{DA603BF3-4DCE-479B-9BC3-7DC3ED05E7D6}"/>
              </a:ext>
            </a:extLst>
          </p:cNvPr>
          <p:cNvSpPr txBox="1"/>
          <p:nvPr/>
        </p:nvSpPr>
        <p:spPr>
          <a:xfrm>
            <a:off x="3930389" y="590796"/>
            <a:ext cx="4488729" cy="954107"/>
          </a:xfrm>
          <a:prstGeom prst="rect">
            <a:avLst/>
          </a:prstGeom>
          <a:noFill/>
        </p:spPr>
        <p:txBody>
          <a:bodyPr wrap="none" rtlCol="0">
            <a:spAutoFit/>
          </a:bodyPr>
          <a:lstStyle/>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Tree>
    <p:extLst>
      <p:ext uri="{BB962C8B-B14F-4D97-AF65-F5344CB8AC3E}">
        <p14:creationId xmlns:p14="http://schemas.microsoft.com/office/powerpoint/2010/main" val="2679647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000"/>
                                        <p:tgtEl>
                                          <p:spTgt spid="5"/>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467"/>
            <a:ext cx="12192000" cy="6767066"/>
          </a:xfrm>
          <a:prstGeom prst="rect">
            <a:avLst/>
          </a:prstGeom>
        </p:spPr>
      </p:pic>
      <p:sp>
        <p:nvSpPr>
          <p:cNvPr id="5" name="TextBox 4"/>
          <p:cNvSpPr txBox="1"/>
          <p:nvPr/>
        </p:nvSpPr>
        <p:spPr>
          <a:xfrm>
            <a:off x="978198" y="1031358"/>
            <a:ext cx="75278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vi-VN"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sáu</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lang="vi-VN" sz="3200" b="1" dirty="0">
                <a:solidFill>
                  <a:prstClr val="white"/>
                </a:solidFill>
                <a:latin typeface="HP001 4 hàng" panose="020B0603050302020204" pitchFamily="34" charset="0"/>
              </a:rPr>
              <a:t>11</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tháng</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vi-VN"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2</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năm</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2022</a:t>
            </a:r>
          </a:p>
        </p:txBody>
      </p:sp>
      <p:sp>
        <p:nvSpPr>
          <p:cNvPr id="6" name="TextBox 5"/>
          <p:cNvSpPr txBox="1"/>
          <p:nvPr/>
        </p:nvSpPr>
        <p:spPr>
          <a:xfrm>
            <a:off x="3009016" y="1704752"/>
            <a:ext cx="22328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Tiếng</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Việt</a:t>
            </a:r>
            <a:endPar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7" name="TextBox 6"/>
          <p:cNvSpPr txBox="1"/>
          <p:nvPr/>
        </p:nvSpPr>
        <p:spPr>
          <a:xfrm>
            <a:off x="978198" y="2378146"/>
            <a:ext cx="104319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Luyện</a:t>
            </a:r>
            <a:r>
              <a:rPr kumimoji="0" lang="en-US" sz="32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32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tập</a:t>
            </a:r>
            <a:r>
              <a:rPr kumimoji="0" lang="en-US" sz="32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lang="en-US" sz="3200" b="1" dirty="0" err="1">
                <a:solidFill>
                  <a:srgbClr val="FFFF00"/>
                </a:solidFill>
                <a:effectLst/>
                <a:latin typeface="HP001 4 hàng" panose="020B0603050302020204" pitchFamily="34" charset="0"/>
                <a:ea typeface="Times New Roman" panose="02020603050405020304" pitchFamily="18" charset="0"/>
              </a:rPr>
              <a:t>Viết</a:t>
            </a:r>
            <a:r>
              <a:rPr lang="en-US" sz="3200" b="1" dirty="0">
                <a:solidFill>
                  <a:srgbClr val="FFFF00"/>
                </a:solidFill>
                <a:effectLst/>
                <a:latin typeface="HP001 4 hàng" panose="020B0603050302020204" pitchFamily="34" charset="0"/>
                <a:ea typeface="Times New Roman" panose="02020603050405020304" pitchFamily="18" charset="0"/>
              </a:rPr>
              <a:t> </a:t>
            </a:r>
            <a:r>
              <a:rPr lang="en-US" sz="3200" b="1" dirty="0" err="1">
                <a:solidFill>
                  <a:srgbClr val="FFFF00"/>
                </a:solidFill>
                <a:effectLst/>
                <a:latin typeface="HP001 4 hàng" panose="020B0603050302020204" pitchFamily="34" charset="0"/>
                <a:ea typeface="Times New Roman" panose="02020603050405020304" pitchFamily="18" charset="0"/>
              </a:rPr>
              <a:t>đoạn</a:t>
            </a:r>
            <a:r>
              <a:rPr lang="en-US" sz="3200" b="1" dirty="0">
                <a:solidFill>
                  <a:srgbClr val="FFFF00"/>
                </a:solidFill>
                <a:effectLst/>
                <a:latin typeface="HP001 4 hàng" panose="020B0603050302020204" pitchFamily="34" charset="0"/>
                <a:ea typeface="Times New Roman" panose="02020603050405020304" pitchFamily="18" charset="0"/>
              </a:rPr>
              <a:t> </a:t>
            </a:r>
            <a:r>
              <a:rPr lang="en-US" sz="3200" b="1" dirty="0" err="1">
                <a:solidFill>
                  <a:srgbClr val="FFFF00"/>
                </a:solidFill>
                <a:effectLst/>
                <a:latin typeface="HP001 4 hàng" panose="020B0603050302020204" pitchFamily="34" charset="0"/>
                <a:ea typeface="Times New Roman" panose="02020603050405020304" pitchFamily="18" charset="0"/>
              </a:rPr>
              <a:t>văn</a:t>
            </a:r>
            <a:r>
              <a:rPr lang="en-US" sz="3200" b="1" dirty="0">
                <a:solidFill>
                  <a:srgbClr val="FFFF00"/>
                </a:solidFill>
                <a:effectLst/>
                <a:latin typeface="HP001 4 hàng" panose="020B0603050302020204" pitchFamily="34" charset="0"/>
                <a:ea typeface="Times New Roman" panose="02020603050405020304" pitchFamily="18" charset="0"/>
              </a:rPr>
              <a:t> </a:t>
            </a:r>
            <a:r>
              <a:rPr lang="en-US" sz="3200" b="1" dirty="0" err="1">
                <a:solidFill>
                  <a:srgbClr val="FFFF00"/>
                </a:solidFill>
                <a:effectLst/>
                <a:latin typeface="HP001 4 hàng" panose="020B0603050302020204" pitchFamily="34" charset="0"/>
                <a:ea typeface="Times New Roman" panose="02020603050405020304" pitchFamily="18" charset="0"/>
              </a:rPr>
              <a:t>kể</a:t>
            </a:r>
            <a:r>
              <a:rPr lang="en-US" sz="3200" b="1" dirty="0">
                <a:solidFill>
                  <a:srgbClr val="FFFF00"/>
                </a:solidFill>
                <a:effectLst/>
                <a:latin typeface="HP001 4 hàng" panose="020B0603050302020204" pitchFamily="34" charset="0"/>
                <a:ea typeface="Times New Roman" panose="02020603050405020304" pitchFamily="18" charset="0"/>
              </a:rPr>
              <a:t> </a:t>
            </a:r>
            <a:r>
              <a:rPr lang="en-US" sz="3200" b="1" dirty="0" err="1">
                <a:solidFill>
                  <a:srgbClr val="FFFF00"/>
                </a:solidFill>
                <a:effectLst/>
                <a:latin typeface="HP001 4 hàng" panose="020B0603050302020204" pitchFamily="34" charset="0"/>
                <a:ea typeface="Times New Roman" panose="02020603050405020304" pitchFamily="18" charset="0"/>
              </a:rPr>
              <a:t>về</a:t>
            </a:r>
            <a:r>
              <a:rPr lang="en-US" sz="3200" b="1" dirty="0">
                <a:solidFill>
                  <a:srgbClr val="FFFF00"/>
                </a:solidFill>
                <a:effectLst/>
                <a:latin typeface="HP001 4 hàng" panose="020B0603050302020204" pitchFamily="34" charset="0"/>
                <a:ea typeface="Times New Roman" panose="02020603050405020304" pitchFamily="18" charset="0"/>
              </a:rPr>
              <a:t> </a:t>
            </a:r>
            <a:r>
              <a:rPr lang="en-US" sz="3200" b="1" dirty="0" err="1">
                <a:solidFill>
                  <a:srgbClr val="FFFF00"/>
                </a:solidFill>
                <a:effectLst/>
                <a:latin typeface="HP001 4 hàng" panose="020B0603050302020204" pitchFamily="34" charset="0"/>
                <a:ea typeface="Times New Roman" panose="02020603050405020304" pitchFamily="18" charset="0"/>
              </a:rPr>
              <a:t>việc</a:t>
            </a:r>
            <a:r>
              <a:rPr lang="en-US" sz="3200" b="1" dirty="0">
                <a:solidFill>
                  <a:srgbClr val="FFFF00"/>
                </a:solidFill>
                <a:effectLst/>
                <a:latin typeface="HP001 4 hàng" panose="020B0603050302020204" pitchFamily="34" charset="0"/>
                <a:ea typeface="Times New Roman" panose="02020603050405020304" pitchFamily="18" charset="0"/>
              </a:rPr>
              <a:t> </a:t>
            </a:r>
            <a:r>
              <a:rPr lang="en-US" sz="3200" b="1" dirty="0" err="1">
                <a:solidFill>
                  <a:srgbClr val="FFFF00"/>
                </a:solidFill>
                <a:effectLst/>
                <a:latin typeface="HP001 4 hàng" panose="020B0603050302020204" pitchFamily="34" charset="0"/>
                <a:ea typeface="Times New Roman" panose="02020603050405020304" pitchFamily="18" charset="0"/>
              </a:rPr>
              <a:t>chăm</a:t>
            </a:r>
            <a:r>
              <a:rPr lang="en-US" sz="3200" b="1" dirty="0">
                <a:solidFill>
                  <a:srgbClr val="FFFF00"/>
                </a:solidFill>
                <a:effectLst/>
                <a:latin typeface="HP001 4 hàng" panose="020B0603050302020204" pitchFamily="34" charset="0"/>
                <a:ea typeface="Times New Roman" panose="02020603050405020304" pitchFamily="18" charset="0"/>
              </a:rPr>
              <a:t> </a:t>
            </a:r>
            <a:r>
              <a:rPr lang="en-US" sz="3200" b="1" dirty="0" err="1">
                <a:solidFill>
                  <a:srgbClr val="FFFF00"/>
                </a:solidFill>
                <a:effectLst/>
                <a:latin typeface="HP001 4 hàng" panose="020B0603050302020204" pitchFamily="34" charset="0"/>
                <a:ea typeface="Times New Roman" panose="02020603050405020304" pitchFamily="18" charset="0"/>
              </a:rPr>
              <a:t>sóc</a:t>
            </a:r>
            <a:r>
              <a:rPr lang="en-US" sz="3200" b="1" dirty="0">
                <a:solidFill>
                  <a:srgbClr val="FFFF00"/>
                </a:solidFill>
                <a:effectLst/>
                <a:latin typeface="HP001 4 hàng" panose="020B0603050302020204" pitchFamily="34" charset="0"/>
                <a:ea typeface="Times New Roman" panose="02020603050405020304" pitchFamily="18" charset="0"/>
              </a:rPr>
              <a:t> </a:t>
            </a:r>
            <a:r>
              <a:rPr lang="en-US" sz="3200" b="1" dirty="0" err="1">
                <a:solidFill>
                  <a:srgbClr val="FFFF00"/>
                </a:solidFill>
                <a:effectLst/>
                <a:latin typeface="HP001 4 hàng" panose="020B0603050302020204" pitchFamily="34" charset="0"/>
                <a:ea typeface="Times New Roman" panose="02020603050405020304" pitchFamily="18" charset="0"/>
              </a:rPr>
              <a:t>cây</a:t>
            </a:r>
            <a:r>
              <a:rPr lang="en-US" sz="3200" b="1" dirty="0">
                <a:solidFill>
                  <a:srgbClr val="FFFF00"/>
                </a:solidFill>
                <a:effectLst/>
                <a:latin typeface="HP001 4 hàng" panose="020B0603050302020204" pitchFamily="34" charset="0"/>
                <a:ea typeface="Times New Roman" panose="02020603050405020304" pitchFamily="18" charset="0"/>
              </a:rPr>
              <a:t> </a:t>
            </a:r>
            <a:r>
              <a:rPr lang="en-US" sz="3200" b="1" dirty="0" err="1">
                <a:solidFill>
                  <a:srgbClr val="FFFF00"/>
                </a:solidFill>
                <a:effectLst/>
                <a:latin typeface="HP001 4 hàng" panose="020B0603050302020204" pitchFamily="34" charset="0"/>
                <a:ea typeface="Times New Roman" panose="02020603050405020304" pitchFamily="18" charset="0"/>
              </a:rPr>
              <a:t>cối</a:t>
            </a:r>
            <a:r>
              <a:rPr kumimoji="0" lang="vi-VN" sz="3200" b="1" i="0" u="none" strike="noStrike" kern="1200" cap="none" spc="0" normalizeH="0" noProof="0" dirty="0">
                <a:ln>
                  <a:noFill/>
                </a:ln>
                <a:solidFill>
                  <a:srgbClr val="FFFF00"/>
                </a:solidFill>
                <a:effectLst/>
                <a:uLnTx/>
                <a:uFillTx/>
                <a:latin typeface="HP001 4 hàng" panose="020B0603050302020204" pitchFamily="34" charset="0"/>
              </a:rPr>
              <a:t>.</a:t>
            </a:r>
            <a:endParaRPr kumimoji="0" lang="en-US" sz="3200" b="1" i="0" u="none" strike="noStrike" kern="1200" cap="none" spc="0" normalizeH="0" baseline="0" noProof="0" dirty="0">
              <a:ln>
                <a:noFill/>
              </a:ln>
              <a:solidFill>
                <a:srgbClr val="FFFF00"/>
              </a:solidFill>
              <a:effectLst/>
              <a:uLnTx/>
              <a:uFillTx/>
              <a:latin typeface="HP001 4 hàng" panose="020B0603050302020204" pitchFamily="34" charset="0"/>
            </a:endParaRPr>
          </a:p>
        </p:txBody>
      </p:sp>
    </p:spTree>
    <p:extLst>
      <p:ext uri="{BB962C8B-B14F-4D97-AF65-F5344CB8AC3E}">
        <p14:creationId xmlns:p14="http://schemas.microsoft.com/office/powerpoint/2010/main" val="360998275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72C1E2-6E13-4E93-BC85-A2F8A0D90753}"/>
              </a:ext>
            </a:extLst>
          </p:cNvPr>
          <p:cNvSpPr txBox="1"/>
          <p:nvPr/>
        </p:nvSpPr>
        <p:spPr>
          <a:xfrm>
            <a:off x="1235176" y="1654741"/>
            <a:ext cx="9457403" cy="2862322"/>
          </a:xfrm>
          <a:prstGeom prst="rect">
            <a:avLst/>
          </a:prstGeom>
          <a:noFill/>
        </p:spPr>
        <p:txBody>
          <a:bodyPr wrap="square">
            <a:spAutoFit/>
          </a:bodyPr>
          <a:lstStyle/>
          <a:p>
            <a:pPr marL="457200" indent="-457200" algn="just">
              <a:spcAft>
                <a:spcPts val="1200"/>
              </a:spcAft>
              <a:buFontTx/>
              <a:buChar char="-"/>
            </a:pPr>
            <a:r>
              <a:rPr lang="vi-VN" sz="3200">
                <a:effectLst/>
                <a:latin typeface="Arial-Rounded" panose="020B0500000000000000" pitchFamily="34" charset="0"/>
                <a:ea typeface="Arial-Rounded" panose="020B0500000000000000" pitchFamily="34" charset="0"/>
                <a:cs typeface="Arial-Rounded" panose="020B0500000000000000" pitchFamily="34" charset="0"/>
              </a:rPr>
              <a:t>Nói về các hoạt động theo tranh và câu hỏi gợi ý. </a:t>
            </a:r>
            <a:endParaRPr lang="en-US" sz="3200">
              <a:effectLst/>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spcAft>
                <a:spcPts val="1200"/>
              </a:spcAft>
              <a:buFontTx/>
              <a:buChar char="-"/>
            </a:pPr>
            <a:r>
              <a:rPr lang="en-US" sz="3200">
                <a:effectLst/>
                <a:latin typeface="Arial-Rounded" panose="020B0500000000000000" pitchFamily="34" charset="0"/>
                <a:ea typeface="Arial-Rounded" panose="020B0500000000000000" pitchFamily="34" charset="0"/>
                <a:cs typeface="Arial-Rounded" panose="020B0500000000000000" pitchFamily="34" charset="0"/>
              </a:rPr>
              <a:t>Đ</a:t>
            </a:r>
            <a:r>
              <a:rPr lang="vi-VN" sz="3200">
                <a:effectLst/>
                <a:latin typeface="Arial-Rounded" panose="020B0500000000000000" pitchFamily="34" charset="0"/>
                <a:ea typeface="Arial-Rounded" panose="020B0500000000000000" pitchFamily="34" charset="0"/>
                <a:cs typeface="Arial-Rounded" panose="020B0500000000000000" pitchFamily="34" charset="0"/>
              </a:rPr>
              <a:t>ặt </a:t>
            </a:r>
            <a:r>
              <a:rPr lang="en-US" sz="3200">
                <a:latin typeface="Arial-Rounded" panose="020B0500000000000000" pitchFamily="34" charset="0"/>
                <a:ea typeface="Arial-Rounded" panose="020B0500000000000000" pitchFamily="34" charset="0"/>
                <a:cs typeface="Arial-Rounded" panose="020B0500000000000000" pitchFamily="34" charset="0"/>
              </a:rPr>
              <a:t>được </a:t>
            </a:r>
            <a:r>
              <a:rPr lang="vi-VN" sz="3200">
                <a:effectLst/>
                <a:latin typeface="Arial-Rounded" panose="020B0500000000000000" pitchFamily="34" charset="0"/>
                <a:ea typeface="Arial-Rounded" panose="020B0500000000000000" pitchFamily="34" charset="0"/>
                <a:cs typeface="Arial-Rounded" panose="020B0500000000000000" pitchFamily="34" charset="0"/>
              </a:rPr>
              <a:t>câu </a:t>
            </a:r>
            <a:r>
              <a:rPr lang="en-US" sz="3200">
                <a:effectLst/>
                <a:latin typeface="Arial-Rounded" panose="020B0500000000000000" pitchFamily="34" charset="0"/>
                <a:ea typeface="Arial-Rounded" panose="020B0500000000000000" pitchFamily="34" charset="0"/>
                <a:cs typeface="Arial-Rounded" panose="020B0500000000000000" pitchFamily="34" charset="0"/>
              </a:rPr>
              <a:t>hoàn chỉnh khi nói về hoạt động mình yêu thích. </a:t>
            </a:r>
          </a:p>
          <a:p>
            <a:pPr marL="457200" indent="-457200" algn="just">
              <a:spcAft>
                <a:spcPts val="1200"/>
              </a:spcAft>
              <a:buFontTx/>
              <a:buChar char="-"/>
            </a:pPr>
            <a:r>
              <a:rPr lang="vi-VN" sz="3200">
                <a:effectLst/>
                <a:latin typeface="Arial-Rounded" panose="020B0500000000000000" pitchFamily="34" charset="0"/>
                <a:ea typeface="Arial-Rounded" panose="020B0500000000000000" pitchFamily="34" charset="0"/>
                <a:cs typeface="Arial-Rounded" panose="020B0500000000000000" pitchFamily="34" charset="0"/>
              </a:rPr>
              <a:t>Viế</a:t>
            </a:r>
            <a:r>
              <a:rPr lang="en-US" sz="3200">
                <a:effectLst/>
                <a:latin typeface="Arial-Rounded" panose="020B0500000000000000" pitchFamily="34" charset="0"/>
                <a:ea typeface="Arial-Rounded" panose="020B0500000000000000" pitchFamily="34" charset="0"/>
                <a:cs typeface="Arial-Rounded" panose="020B0500000000000000" pitchFamily="34" charset="0"/>
              </a:rPr>
              <a:t>t được đoạn văn từ 3 - 5 câu về </a:t>
            </a:r>
            <a:r>
              <a:rPr lang="vi-VN" sz="3200">
                <a:effectLst/>
                <a:latin typeface="Arial-Rounded" panose="020B0500000000000000" pitchFamily="34" charset="0"/>
                <a:ea typeface="Arial-Rounded" panose="020B0500000000000000" pitchFamily="34" charset="0"/>
                <a:cs typeface="Arial-Rounded" panose="020B0500000000000000" pitchFamily="34" charset="0"/>
              </a:rPr>
              <a:t>việc chăm sóc cây cối</a:t>
            </a:r>
            <a:r>
              <a:rPr lang="en-US" sz="3200">
                <a:effectLs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 name="文本框 22">
            <a:extLst>
              <a:ext uri="{FF2B5EF4-FFF2-40B4-BE49-F238E27FC236}">
                <a16:creationId xmlns:a16="http://schemas.microsoft.com/office/drawing/2014/main" id="{A0FBA754-E0BF-40DE-9FDD-4C6CC9A1AB85}"/>
              </a:ext>
            </a:extLst>
          </p:cNvPr>
          <p:cNvSpPr txBox="1"/>
          <p:nvPr/>
        </p:nvSpPr>
        <p:spPr>
          <a:xfrm>
            <a:off x="3871502" y="576233"/>
            <a:ext cx="4115355" cy="769441"/>
          </a:xfrm>
          <a:prstGeom prst="rect">
            <a:avLst/>
          </a:prstGeom>
          <a:noFill/>
        </p:spPr>
        <p:txBody>
          <a:bodyPr wrap="square" rtlCol="0">
            <a:spAutoFit/>
          </a:bodyPr>
          <a:lstStyle/>
          <a:p>
            <a:r>
              <a:rPr lang="vi-VN" altLang="zh-CN" sz="4400" b="1" dirty="0">
                <a:ln w="0"/>
                <a:solidFill>
                  <a:srgbClr val="FF0000"/>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Yêu cầu cần đạt:</a:t>
            </a:r>
            <a:endParaRPr lang="zh-CN" altLang="en-US" sz="4400" b="1" dirty="0">
              <a:ln w="0"/>
              <a:solidFill>
                <a:srgbClr val="FF0000"/>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图片 4">
            <a:extLst>
              <a:ext uri="{FF2B5EF4-FFF2-40B4-BE49-F238E27FC236}">
                <a16:creationId xmlns:a16="http://schemas.microsoft.com/office/drawing/2014/main" id="{C099ECEA-E955-4A87-9F78-EB1E571682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305"/>
          <a:stretch/>
        </p:blipFill>
        <p:spPr>
          <a:xfrm>
            <a:off x="173158" y="4671618"/>
            <a:ext cx="5249333" cy="2021965"/>
          </a:xfrm>
          <a:prstGeom prst="rect">
            <a:avLst/>
          </a:prstGeom>
        </p:spPr>
      </p:pic>
      <p:pic>
        <p:nvPicPr>
          <p:cNvPr id="6" name="图片 5">
            <a:extLst>
              <a:ext uri="{FF2B5EF4-FFF2-40B4-BE49-F238E27FC236}">
                <a16:creationId xmlns:a16="http://schemas.microsoft.com/office/drawing/2014/main" id="{65E3647D-F8B7-4CEC-80A3-CCFDF639A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4417" y="4819898"/>
            <a:ext cx="3537583" cy="1931633"/>
          </a:xfrm>
          <a:prstGeom prst="rect">
            <a:avLst/>
          </a:prstGeom>
        </p:spPr>
      </p:pic>
    </p:spTree>
    <p:extLst>
      <p:ext uri="{BB962C8B-B14F-4D97-AF65-F5344CB8AC3E}">
        <p14:creationId xmlns:p14="http://schemas.microsoft.com/office/powerpoint/2010/main" val="1094170081"/>
      </p:ext>
    </p:extLst>
  </p:cSld>
  <p:clrMapOvr>
    <a:masterClrMapping/>
  </p:clrMapOvr>
  <p:transition spd="med" advClick="0" advTm="4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4">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4">
                                            <p:txEl>
                                              <p:pRg st="0" end="0"/>
                                            </p:txEl>
                                          </p:spTgt>
                                        </p:tgtEl>
                                        <p:attrNameLst>
                                          <p:attrName>ppt_w</p:attrName>
                                        </p:attrNameLst>
                                      </p:cBhvr>
                                    </p:anim>
                                    <p:anim by="(#ppt_w*0.50)" calcmode="lin" valueType="num">
                                      <p:cBhvr>
                                        <p:cTn id="8" dur="500" decel="50000" autoRev="1" fill="hold">
                                          <p:stCondLst>
                                            <p:cond delay="0"/>
                                          </p:stCondLst>
                                        </p:cTn>
                                        <p:tgtEl>
                                          <p:spTgt spid="4">
                                            <p:txEl>
                                              <p:pRg st="0" end="0"/>
                                            </p:txEl>
                                          </p:spTgt>
                                        </p:tgtEl>
                                        <p:attrNameLst>
                                          <p:attrName>ppt_x</p:attrName>
                                        </p:attrNameLst>
                                      </p:cBhvr>
                                    </p:anim>
                                    <p:anim from="(-#ppt_h/2)" to="(#ppt_y)" calcmode="lin" valueType="num">
                                      <p:cBhvr>
                                        <p:cTn id="9" dur="1000" fill="hold">
                                          <p:stCondLst>
                                            <p:cond delay="0"/>
                                          </p:stCondLst>
                                        </p:cTn>
                                        <p:tgtEl>
                                          <p:spTgt spid="4">
                                            <p:txEl>
                                              <p:pRg st="0" end="0"/>
                                            </p:txEl>
                                          </p:spTgt>
                                        </p:tgtEl>
                                        <p:attrNameLst>
                                          <p:attrName>ppt_y</p:attrName>
                                        </p:attrNameLst>
                                      </p:cBhvr>
                                    </p:anim>
                                    <p:animRot by="21600000">
                                      <p:cBhvr>
                                        <p:cTn id="10" dur="1000" fill="hold">
                                          <p:stCondLst>
                                            <p:cond delay="0"/>
                                          </p:stCondLst>
                                        </p:cTn>
                                        <p:tgtEl>
                                          <p:spTgt spid="4">
                                            <p:txEl>
                                              <p:pRg st="0" end="0"/>
                                            </p:txEl>
                                          </p:spTgt>
                                        </p:tgtEl>
                                        <p:attrNameLst>
                                          <p:attrName>r</p:attrName>
                                        </p:attrNameLst>
                                      </p:cBhvr>
                                    </p:animRot>
                                  </p:childTnLst>
                                </p:cTn>
                              </p:par>
                            </p:childTnLst>
                          </p:cTn>
                        </p:par>
                        <p:par>
                          <p:cTn id="11" fill="hold">
                            <p:stCondLst>
                              <p:cond delay="1360"/>
                            </p:stCondLst>
                            <p:childTnLst>
                              <p:par>
                                <p:cTn id="12" presetID="2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right)">
                                      <p:cBhvr>
                                        <p:cTn id="14" dur="1000"/>
                                        <p:tgtEl>
                                          <p:spTgt spid="5"/>
                                        </p:tgtEl>
                                      </p:cBhvr>
                                    </p:animEffect>
                                  </p:childTnLst>
                                </p:cTn>
                              </p:par>
                            </p:childTnLst>
                          </p:cTn>
                        </p:par>
                        <p:par>
                          <p:cTn id="15" fill="hold">
                            <p:stCondLst>
                              <p:cond delay="236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07162BA-8AA4-4A68-B13F-7CA60BC39D47}"/>
              </a:ext>
            </a:extLst>
          </p:cNvPr>
          <p:cNvSpPr txBox="1"/>
          <p:nvPr/>
        </p:nvSpPr>
        <p:spPr>
          <a:xfrm>
            <a:off x="1630017" y="121920"/>
            <a:ext cx="108541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a:extLst>
              <a:ext uri="{FF2B5EF4-FFF2-40B4-BE49-F238E27FC236}">
                <a16:creationId xmlns:a16="http://schemas.microsoft.com/office/drawing/2014/main" id="{5F226F8B-8A3F-49C9-8B26-1D479085F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60" y="1071880"/>
            <a:ext cx="6167532" cy="5393567"/>
          </a:xfrm>
          <a:prstGeom prst="rect">
            <a:avLst/>
          </a:prstGeom>
        </p:spPr>
      </p:pic>
      <p:pic>
        <p:nvPicPr>
          <p:cNvPr id="14" name="Picture 13">
            <a:extLst>
              <a:ext uri="{FF2B5EF4-FFF2-40B4-BE49-F238E27FC236}">
                <a16:creationId xmlns:a16="http://schemas.microsoft.com/office/drawing/2014/main" id="{0E7194B4-DC50-4C4C-907F-A9EB996D1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600" y="1071880"/>
            <a:ext cx="5095240" cy="5393567"/>
          </a:xfrm>
          <a:prstGeom prst="rect">
            <a:avLst/>
          </a:prstGeom>
        </p:spPr>
      </p:pic>
    </p:spTree>
    <p:extLst>
      <p:ext uri="{BB962C8B-B14F-4D97-AF65-F5344CB8AC3E}">
        <p14:creationId xmlns:p14="http://schemas.microsoft.com/office/powerpoint/2010/main" val="3578763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5008F4-BDCE-421F-8B36-334477555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675" y="272845"/>
            <a:ext cx="5702711" cy="6312310"/>
          </a:xfrm>
          <a:prstGeom prst="rect">
            <a:avLst/>
          </a:prstGeom>
        </p:spPr>
      </p:pic>
      <p:pic>
        <p:nvPicPr>
          <p:cNvPr id="5" name="Picture 4">
            <a:extLst>
              <a:ext uri="{FF2B5EF4-FFF2-40B4-BE49-F238E27FC236}">
                <a16:creationId xmlns:a16="http://schemas.microsoft.com/office/drawing/2014/main" id="{66BD89A8-5BDF-48AE-98A5-2C9940F40D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1303" y="272845"/>
            <a:ext cx="5532022" cy="6312310"/>
          </a:xfrm>
          <a:prstGeom prst="rect">
            <a:avLst/>
          </a:prstGeom>
        </p:spPr>
      </p:pic>
    </p:spTree>
    <p:extLst>
      <p:ext uri="{BB962C8B-B14F-4D97-AF65-F5344CB8AC3E}">
        <p14:creationId xmlns:p14="http://schemas.microsoft.com/office/powerpoint/2010/main" val="1165056738"/>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8BFFDB-686E-494C-825C-0A9F7AEAD048}"/>
              </a:ext>
            </a:extLst>
          </p:cNvPr>
          <p:cNvSpPr txBox="1"/>
          <p:nvPr/>
        </p:nvSpPr>
        <p:spPr>
          <a:xfrm>
            <a:off x="219765" y="507117"/>
            <a:ext cx="117524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3</a:t>
            </a:r>
            <a:r>
              <a:rPr kumimoji="0" lang="vi-VN"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cây</a:t>
            </a:r>
            <a:endPar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F1CA68-FCA8-4151-8554-60804909AE5E}"/>
              </a:ext>
            </a:extLst>
          </p:cNvPr>
          <p:cNvSpPr/>
          <p:nvPr/>
        </p:nvSpPr>
        <p:spPr>
          <a:xfrm>
            <a:off x="701040" y="2153920"/>
            <a:ext cx="10881360" cy="28549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nghĩ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934524073"/>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7A4C05-4FF4-4D69-82E5-EE6550890773}"/>
              </a:ext>
            </a:extLst>
          </p:cNvPr>
          <p:cNvSpPr/>
          <p:nvPr/>
        </p:nvSpPr>
        <p:spPr>
          <a:xfrm>
            <a:off x="397786" y="717174"/>
            <a:ext cx="11396428" cy="542365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Chủ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nhật vừa qua, em mua được một cây hoa giấy. Tuy đắt nhưng nó rất đẹp. Em cùng các bạn hàng xóm của em đã tự chăm sóc. Cây được đặt ở hàng lang trước cửa nhà em. Mẹ em động viên: “Con cứ chăm tưới cho cây thì cây sẽ nở những bông hoa to và đẹp hơn nhiều so với úc mới mua. Có cây đó em thấy vui hơn và khỏe hơn vì cây xanh mang lại khí ô-xi cho con người, giúp ta hít thở không khí luôn được trong lành. Em  và các bạn rất vui vì vừa làm được một việc có ích.</a:t>
            </a:r>
          </a:p>
        </p:txBody>
      </p:sp>
    </p:spTree>
    <p:extLst>
      <p:ext uri="{BB962C8B-B14F-4D97-AF65-F5344CB8AC3E}">
        <p14:creationId xmlns:p14="http://schemas.microsoft.com/office/powerpoint/2010/main" val="32013167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B7C79F-4952-4B67-B790-43076D3FDBDD}"/>
              </a:ext>
            </a:extLst>
          </p:cNvPr>
          <p:cNvSpPr txBox="1"/>
          <p:nvPr/>
        </p:nvSpPr>
        <p:spPr>
          <a:xfrm flipH="1">
            <a:off x="3628958" y="605264"/>
            <a:ext cx="5953571" cy="707886"/>
          </a:xfrm>
          <a:prstGeom prst="rect">
            <a:avLst/>
          </a:prstGeom>
          <a:noFill/>
        </p:spPr>
        <p:txBody>
          <a:bodyPr wrap="square" rtlCol="0">
            <a:spAutoFit/>
          </a:bodyPr>
          <a:lstStyle/>
          <a:p>
            <a:r>
              <a:rPr lang="en-US"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HOẠT ĐỘNG TIẾP NỐI </a:t>
            </a:r>
          </a:p>
        </p:txBody>
      </p:sp>
      <p:sp>
        <p:nvSpPr>
          <p:cNvPr id="6" name="TextBox 5">
            <a:extLst>
              <a:ext uri="{FF2B5EF4-FFF2-40B4-BE49-F238E27FC236}">
                <a16:creationId xmlns:a16="http://schemas.microsoft.com/office/drawing/2014/main" id="{CACEB2DD-E973-4756-A9C5-9C97CA9EE78A}"/>
              </a:ext>
            </a:extLst>
          </p:cNvPr>
          <p:cNvSpPr txBox="1"/>
          <p:nvPr/>
        </p:nvSpPr>
        <p:spPr>
          <a:xfrm flipH="1">
            <a:off x="1150928" y="1829174"/>
            <a:ext cx="8266631" cy="1727909"/>
          </a:xfrm>
          <a:prstGeom prst="rect">
            <a:avLst/>
          </a:prstGeom>
          <a:noFill/>
        </p:spPr>
        <p:txBody>
          <a:bodyPr wrap="square" rtlCol="0">
            <a:spAutoFit/>
          </a:bodyPr>
          <a:lstStyle/>
          <a:p>
            <a:pPr marL="457200" indent="-457200" algn="just">
              <a:lnSpc>
                <a:spcPct val="107000"/>
              </a:lnSpc>
              <a:spcAft>
                <a:spcPts val="800"/>
              </a:spcAft>
              <a:buFontTx/>
              <a:buChar char="-"/>
            </a:pPr>
            <a:r>
              <a:rPr lang="vi-VN" sz="3200">
                <a:effectLst/>
                <a:latin typeface="Arial-Rounded" panose="020B0500000000000000" pitchFamily="34" charset="0"/>
                <a:ea typeface="Arial-Rounded" panose="020B0500000000000000" pitchFamily="34" charset="0"/>
                <a:cs typeface="Arial-Rounded" panose="020B0500000000000000" pitchFamily="34" charset="0"/>
              </a:rPr>
              <a:t>Tìm đọc </a:t>
            </a:r>
            <a:r>
              <a:rPr lang="en-US" sz="3200">
                <a:effectLst/>
                <a:latin typeface="Arial-Rounded" panose="020B0500000000000000" pitchFamily="34" charset="0"/>
                <a:ea typeface="Arial-Rounded" panose="020B0500000000000000" pitchFamily="34" charset="0"/>
                <a:cs typeface="Arial-Rounded" panose="020B0500000000000000" pitchFamily="34" charset="0"/>
              </a:rPr>
              <a:t>Kể tên những câu chuyện viết về thiên nhiên mà em đã đọc.</a:t>
            </a:r>
          </a:p>
          <a:p>
            <a:pPr marL="457200" indent="-457200" algn="just">
              <a:lnSpc>
                <a:spcPct val="107000"/>
              </a:lnSpc>
              <a:spcAft>
                <a:spcPts val="800"/>
              </a:spcAft>
              <a:buFontTx/>
              <a:buChar char="-"/>
            </a:pPr>
            <a:endParaRPr lang="en-US" sz="3200">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图片 7">
            <a:extLst>
              <a:ext uri="{FF2B5EF4-FFF2-40B4-BE49-F238E27FC236}">
                <a16:creationId xmlns:a16="http://schemas.microsoft.com/office/drawing/2014/main" id="{C1DCBD0C-A80D-4B91-9FCD-859D513C1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765395"/>
            <a:ext cx="7165974" cy="3187854"/>
          </a:xfrm>
          <a:prstGeom prst="rect">
            <a:avLst/>
          </a:prstGeom>
        </p:spPr>
      </p:pic>
      <p:pic>
        <p:nvPicPr>
          <p:cNvPr id="8" name="图片 14">
            <a:extLst>
              <a:ext uri="{FF2B5EF4-FFF2-40B4-BE49-F238E27FC236}">
                <a16:creationId xmlns:a16="http://schemas.microsoft.com/office/drawing/2014/main" id="{81DABD87-D994-4E31-92B5-7F8F2F82D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spTree>
    <p:extLst>
      <p:ext uri="{BB962C8B-B14F-4D97-AF65-F5344CB8AC3E}">
        <p14:creationId xmlns:p14="http://schemas.microsoft.com/office/powerpoint/2010/main" val="41232721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ppt_w</p:attrName>
                                        </p:attrNameLst>
                                      </p:cBhvr>
                                      <p:tavLst>
                                        <p:tav tm="0">
                                          <p:val>
                                            <p:fltVal val="0"/>
                                          </p:val>
                                        </p:tav>
                                        <p:tav tm="100000">
                                          <p:val>
                                            <p:strVal val="#ppt_w"/>
                                          </p:val>
                                        </p:tav>
                                      </p:tavLst>
                                    </p:anim>
                                    <p:anim calcmode="lin" valueType="num">
                                      <p:cBhvr>
                                        <p:cTn id="12" dur="750" fill="hold"/>
                                        <p:tgtEl>
                                          <p:spTgt spid="7"/>
                                        </p:tgtEl>
                                        <p:attrNameLst>
                                          <p:attrName>ppt_h</p:attrName>
                                        </p:attrNameLst>
                                      </p:cBhvr>
                                      <p:tavLst>
                                        <p:tav tm="0">
                                          <p:val>
                                            <p:fltVal val="0"/>
                                          </p:val>
                                        </p:tav>
                                        <p:tav tm="100000">
                                          <p:val>
                                            <p:strVal val="#ppt_h"/>
                                          </p:val>
                                        </p:tav>
                                      </p:tavLst>
                                    </p:anim>
                                    <p:animEffect transition="in" filter="fade">
                                      <p:cBhvr>
                                        <p:cTn id="13"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8A32FD-B0BA-4DF2-A314-989EF470B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53" y="0"/>
            <a:ext cx="12288253" cy="6858000"/>
          </a:xfrm>
          <a:prstGeom prst="rect">
            <a:avLst/>
          </a:prstGeom>
        </p:spPr>
      </p:pic>
      <p:sp>
        <p:nvSpPr>
          <p:cNvPr id="5" name="Rectangle 4">
            <a:extLst>
              <a:ext uri="{FF2B5EF4-FFF2-40B4-BE49-F238E27FC236}">
                <a16:creationId xmlns:a16="http://schemas.microsoft.com/office/drawing/2014/main" id="{81171F7A-12E1-4A53-B6B0-850EF737C7B4}"/>
              </a:ext>
            </a:extLst>
          </p:cNvPr>
          <p:cNvSpPr/>
          <p:nvPr/>
        </p:nvSpPr>
        <p:spPr>
          <a:xfrm>
            <a:off x="2453785" y="1203421"/>
            <a:ext cx="7616508" cy="2045708"/>
          </a:xfrm>
          <a:prstGeom prst="rect">
            <a:avLst/>
          </a:prstGeom>
          <a:noFill/>
        </p:spPr>
        <p:txBody>
          <a:bodyPr wrap="none" lIns="68580" tIns="34291" rIns="68580" bIns="34291" numCol="1">
            <a:prstTxWarp prst="textTriangle">
              <a:avLst>
                <a:gd name="adj" fmla="val 30003"/>
              </a:avLst>
            </a:prstTxWarp>
            <a:spAutoFit/>
          </a:bodyPr>
          <a:lstStyle/>
          <a:p>
            <a:pPr algn="ctr" defTabSz="685766"/>
            <a:r>
              <a:rPr lang="vi-VN" sz="4951">
                <a:ln w="0"/>
                <a:solidFill>
                  <a:srgbClr val="FF0000"/>
                </a:solidFill>
                <a:effectLst>
                  <a:reflection blurRad="6350" stA="53000" endA="300" endPos="35500" dir="5400000" sy="-90000" algn="bl" rotWithShape="0"/>
                </a:effectLst>
                <a:latin typeface="Arial" panose="020B0604020202020204" pitchFamily="34" charset="0"/>
              </a:rPr>
              <a:t>CHÚC CÁC CON </a:t>
            </a:r>
          </a:p>
          <a:p>
            <a:pPr algn="ctr" defTabSz="685766"/>
            <a:r>
              <a:rPr lang="vi-VN" sz="4951">
                <a:ln w="0"/>
                <a:solidFill>
                  <a:srgbClr val="FF0000"/>
                </a:solidFill>
                <a:effectLst>
                  <a:reflection blurRad="6350" stA="53000" endA="300" endPos="35500" dir="5400000" sy="-90000" algn="bl" rotWithShape="0"/>
                </a:effectLst>
                <a:latin typeface="Arial" panose="020B0604020202020204" pitchFamily="34" charset="0"/>
              </a:rPr>
              <a:t>CHĂM NGOAN HỌC GIỎI</a:t>
            </a:r>
            <a:endParaRPr lang="en-US" sz="4951">
              <a:ln w="0"/>
              <a:solidFill>
                <a:srgbClr val="FF0000"/>
              </a:solidFill>
              <a:effectLst>
                <a:reflection blurRad="6350" stA="53000" endA="300" endPos="35500" dir="5400000" sy="-90000" algn="bl" rotWithShape="0"/>
              </a:effectLst>
              <a:latin typeface="Calibri"/>
            </a:endParaRPr>
          </a:p>
        </p:txBody>
      </p:sp>
    </p:spTree>
  </p:cSld>
  <p:clrMapOvr>
    <a:masterClrMapping/>
  </p:clrMapOvr>
  <p:transition spd="slow">
    <p:random/>
    <p:sndAc>
      <p:stSnd>
        <p:snd r:embed="rId3" name="applause.wav"/>
      </p:stSnd>
    </p:sndAc>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342</Words>
  <Application>Microsoft Office PowerPoint</Application>
  <PresentationFormat>Widescreen</PresentationFormat>
  <Paragraphs>27</Paragraphs>
  <Slides>9</Slides>
  <Notes>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9</vt:i4>
      </vt:variant>
    </vt:vector>
  </HeadingPairs>
  <TitlesOfParts>
    <vt:vector size="19" baseType="lpstr">
      <vt:lpstr>等线</vt:lpstr>
      <vt:lpstr>等线 Light</vt:lpstr>
      <vt:lpstr>Arial</vt:lpstr>
      <vt:lpstr>Arial-Rounded</vt:lpstr>
      <vt:lpstr>Calibri</vt:lpstr>
      <vt:lpstr>Calibri Light</vt:lpstr>
      <vt:lpstr>HP001 4 hàng</vt:lpstr>
      <vt:lpstr>Office 主题​​</vt:lpstr>
      <vt:lpstr>千图网拥有20W+精美PPT模板 更多PPT模板下载至：www.58pic.com/office/ppt​​</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Ms Quyen</cp:lastModifiedBy>
  <cp:revision>4</cp:revision>
  <dcterms:created xsi:type="dcterms:W3CDTF">2021-08-01T03:50:14Z</dcterms:created>
  <dcterms:modified xsi:type="dcterms:W3CDTF">2022-02-06T13:11:34Z</dcterms:modified>
</cp:coreProperties>
</file>