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84" r:id="rId4"/>
    <p:sldId id="265" r:id="rId5"/>
    <p:sldId id="276" r:id="rId6"/>
    <p:sldId id="285" r:id="rId7"/>
    <p:sldId id="270" r:id="rId8"/>
    <p:sldId id="27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E103B-6E3C-4443-A999-9AD79C64F9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AA80E8-204F-4D0E-9CDE-086BB5A529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940B9-C9EC-4B94-AABF-C1499F817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3F7BB-F173-4A76-9DDF-E86FE1D7F27F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9154F-2BD9-46CD-933F-8E2A60A5A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934327-65A6-43A0-923D-0C4AE84B4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7CD3-ABE0-44BE-8941-AEFBD5CE9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91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EF8A5-E877-4CE5-A91A-60F5E721C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4EFF2B-ED36-4CC0-9393-BB744FD10F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B261E-63AB-4A5D-8967-6C2248B9F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3F7BB-F173-4A76-9DDF-E86FE1D7F27F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A5B84A-EF14-4B4C-8412-16DD97B7E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9A1B1E-FC8D-4379-854C-FE55E80D4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7CD3-ABE0-44BE-8941-AEFBD5CE9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53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79270C-C216-4E15-AAB4-B3E5A19337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E83484-BD7F-4EE5-9347-08D436E236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755F98-4238-40B4-BE17-3F64E072D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3F7BB-F173-4A76-9DDF-E86FE1D7F27F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20E669-C333-44C6-B770-0BF0AE4B9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494CD-55BA-48F9-AD03-A1E713695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7CD3-ABE0-44BE-8941-AEFBD5CE9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05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-101600" y="-101599"/>
            <a:ext cx="12293601" cy="6996543"/>
            <a:chOff x="262135" y="188414"/>
            <a:chExt cx="8616642" cy="4499630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415622"/>
              <a:chOff x="262135" y="188414"/>
              <a:chExt cx="8616642" cy="4415622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370962" y="4322184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24098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597B3-E7DB-4BB1-94EA-1E7FBB807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FD276-7F1E-4484-B765-4A6BC3AD3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439B12-9566-43A7-B219-F178ECA0B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3F7BB-F173-4A76-9DDF-E86FE1D7F27F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94937-48DA-4A2B-B66D-05E732C8D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B7FE4B-3780-4383-840D-6A5500DBA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7CD3-ABE0-44BE-8941-AEFBD5CE9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553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4D6CB-7498-498F-970B-EA491F168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042CA9-FDAB-488F-B4AF-714D7A7C5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D4BFC-7FC6-49D3-94B1-178FB9E0C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3F7BB-F173-4A76-9DDF-E86FE1D7F27F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41C50-AFB4-4A11-A4D8-4334EE6B0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246FE-DBBD-4566-BDAE-0C9955425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7CD3-ABE0-44BE-8941-AEFBD5CE9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713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E858B-B87E-4822-A549-052D1AA6F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2ADB4-4383-4646-9419-7BE473EF97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0374D2-80D1-4508-9652-B5C1CDFC29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5CC0DB-F386-4739-98EA-537C15480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3F7BB-F173-4A76-9DDF-E86FE1D7F27F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0F5713-D1D6-440C-9E53-8F60C0D60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7399EE-AB64-420C-AFB5-889D512B7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7CD3-ABE0-44BE-8941-AEFBD5CE9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17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BA5C7-2E33-4A12-A314-25F8647CB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C508B1-5A65-493F-81B9-9C4996A9A9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09AD17-8E0A-49DF-9832-BCEF08FF55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35E31A-3EA7-4908-9EAE-723CC2AB29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56EA24-5128-455C-9C97-CA44F3940F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DBE3CC-D115-4BDB-8AD0-7B4DFB307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3F7BB-F173-4A76-9DDF-E86FE1D7F27F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AED0A9-92EE-4CE2-9816-935C2DC6C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1EB515-F6EB-4AC0-89A8-4A16A9E04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7CD3-ABE0-44BE-8941-AEFBD5CE9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39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46946-92D7-4C92-8587-5EE0822EA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5A43EE-9650-4148-B481-0DD9EF89D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3F7BB-F173-4A76-9DDF-E86FE1D7F27F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4F659D-E9D2-41DA-BA13-33A018C6A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671E78-E959-4148-8E28-11BF81EA4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7CD3-ABE0-44BE-8941-AEFBD5CE9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845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9F0BFD-505E-4C6B-8C8B-0DCC32358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3F7BB-F173-4A76-9DDF-E86FE1D7F27F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778946-8323-4173-956D-9F786F9DE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35882E-FD30-40C8-A603-02A7351C4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7CD3-ABE0-44BE-8941-AEFBD5CE9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735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83DA1-4E30-4FB0-BB66-E2E068686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E0F3D-DF57-49AB-AD77-076C41B51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EEA42A-14AF-4183-8D14-54575C6C9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F49452-D1A3-4CD9-AD32-876B9ED18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3F7BB-F173-4A76-9DDF-E86FE1D7F27F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F14346-21D9-4D71-89AE-5F6616CE6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E6AA7E-20E5-437A-9503-C5977BA8F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7CD3-ABE0-44BE-8941-AEFBD5CE9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953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86112-4025-41A9-99C1-525D32330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56CE85-A22F-4A3D-AADA-764919B45B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5D43A2-EFEB-42CB-B1BB-C97B1FAB1B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A7BE49-281F-47D7-9C6B-514369228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3F7BB-F173-4A76-9DDF-E86FE1D7F27F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CE712C-4D3F-4BCF-A0BC-D743E7538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14C05-94A1-4F31-8151-6A04787EC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7CD3-ABE0-44BE-8941-AEFBD5CE9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37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A50A03-F313-4414-A993-99D70B004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378E36-1D8F-479E-9723-65FF6193B6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8D065E-2F1A-4D4E-B7F1-94A006D14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3F7BB-F173-4A76-9DDF-E86FE1D7F27F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4C29B8-B923-4775-BC6E-788EC2033B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AA1E7-AC2F-4EFC-8A55-E66065FF7E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07CD3-ABE0-44BE-8941-AEFBD5CE9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343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5C17821-24A1-4862-87B8-4DC470484B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11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2236AF-B968-4EB9-9ADC-0E3E23A4CB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09" y="174522"/>
            <a:ext cx="1433052" cy="14330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C5F4E3-7DFE-4216-AAB9-8E247E54DAA0}"/>
              </a:ext>
            </a:extLst>
          </p:cNvPr>
          <p:cNvSpPr txBox="1"/>
          <p:nvPr/>
        </p:nvSpPr>
        <p:spPr>
          <a:xfrm>
            <a:off x="3979355" y="174522"/>
            <a:ext cx="44887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 GD &amp;ĐT LONG BIÊN</a:t>
            </a:r>
          </a:p>
          <a:p>
            <a:pPr algn="ctr"/>
            <a:r>
              <a:rPr lang="en-US" sz="28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PHÚC LỢI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D31603-D61B-4FE5-8EE6-2A0253400432}"/>
              </a:ext>
            </a:extLst>
          </p:cNvPr>
          <p:cNvSpPr txBox="1"/>
          <p:nvPr/>
        </p:nvSpPr>
        <p:spPr>
          <a:xfrm>
            <a:off x="2818306" y="1905506"/>
            <a:ext cx="68108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ĐẠO ĐỨC</a:t>
            </a:r>
          </a:p>
          <a:p>
            <a:pPr algn="ctr"/>
            <a:r>
              <a:rPr lang="vi-VN" sz="480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10</a:t>
            </a:r>
            <a:r>
              <a:rPr lang="en-US" sz="480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vi-VN" sz="480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KIỀM CHẾ </a:t>
            </a:r>
            <a:endParaRPr lang="en-US" sz="480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vi-VN" sz="480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 XÚC TIÊU CỰC</a:t>
            </a:r>
          </a:p>
          <a:p>
            <a:pPr algn="ctr"/>
            <a:endParaRPr lang="en-US" sz="4800" b="1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695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408773" y="228796"/>
            <a:ext cx="2553937" cy="1168400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3265008" y="443089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3728833" y="443089"/>
            <a:ext cx="7829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Em đồng tình với cách ứng xử nào trong các tình huống dưới đây? Vì sao?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574808-ECAD-4442-AE67-05CBDFE478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225" y="1397196"/>
            <a:ext cx="5065313" cy="390293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EF94A58-9802-5D46-8788-FF11AB25D678}"/>
              </a:ext>
            </a:extLst>
          </p:cNvPr>
          <p:cNvGrpSpPr/>
          <p:nvPr/>
        </p:nvGrpSpPr>
        <p:grpSpPr>
          <a:xfrm>
            <a:off x="613893" y="1540307"/>
            <a:ext cx="5879026" cy="1685846"/>
            <a:chOff x="599900" y="2318309"/>
            <a:chExt cx="5879026" cy="168584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AED53FE-A97C-4149-8AF1-9E1D114E1F63}"/>
                </a:ext>
              </a:extLst>
            </p:cNvPr>
            <p:cNvSpPr txBox="1"/>
            <p:nvPr/>
          </p:nvSpPr>
          <p:spPr>
            <a:xfrm flipH="1">
              <a:off x="599900" y="2318309"/>
              <a:ext cx="5879026" cy="1685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400" dirty="0">
                  <a:solidFill>
                    <a:srgbClr val="000000"/>
                  </a:solidFill>
                </a:rPr>
                <a:t>       Trong giờ ra chơi, vì muốn chạy thật nhanh ra sân, Huy đã đẩy Hùng làm bạn ngã, khiến Hùng tức giận.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4E8D782-74E8-1A42-BF1C-850E65E7475B}"/>
                </a:ext>
              </a:extLst>
            </p:cNvPr>
            <p:cNvGrpSpPr/>
            <p:nvPr/>
          </p:nvGrpSpPr>
          <p:grpSpPr>
            <a:xfrm>
              <a:off x="719852" y="2448545"/>
              <a:ext cx="408621" cy="523220"/>
              <a:chOff x="5224655" y="-1003845"/>
              <a:chExt cx="408621" cy="52322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4BB3CA7-D797-1C4E-9131-FEAA359168A7}"/>
                  </a:ext>
                </a:extLst>
              </p:cNvPr>
              <p:cNvSpPr/>
              <p:nvPr/>
            </p:nvSpPr>
            <p:spPr>
              <a:xfrm rot="2723604">
                <a:off x="5224655" y="-949661"/>
                <a:ext cx="408621" cy="40862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D20EEEB-1744-A441-ACAF-28ACB85095A1}"/>
                  </a:ext>
                </a:extLst>
              </p:cNvPr>
              <p:cNvSpPr txBox="1"/>
              <p:nvPr/>
            </p:nvSpPr>
            <p:spPr>
              <a:xfrm>
                <a:off x="5236444" y="-1003845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800" dirty="0">
                    <a:solidFill>
                      <a:schemeClr val="tx2">
                        <a:lumMod val="10000"/>
                      </a:schemeClr>
                    </a:solidFill>
                  </a:rPr>
                  <a:t>1</a:t>
                </a: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BCCD043-162C-3147-9C83-DCAEFCDB51F2}"/>
              </a:ext>
            </a:extLst>
          </p:cNvPr>
          <p:cNvGrpSpPr/>
          <p:nvPr/>
        </p:nvGrpSpPr>
        <p:grpSpPr>
          <a:xfrm>
            <a:off x="453456" y="3344588"/>
            <a:ext cx="6096615" cy="2482213"/>
            <a:chOff x="453456" y="3344588"/>
            <a:chExt cx="6096615" cy="248221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6ADACC2-FA55-0847-AFDC-2448B5D5B2B0}"/>
                </a:ext>
              </a:extLst>
            </p:cNvPr>
            <p:cNvSpPr txBox="1"/>
            <p:nvPr/>
          </p:nvSpPr>
          <p:spPr>
            <a:xfrm>
              <a:off x="1372771" y="3344588"/>
              <a:ext cx="39773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000" b="1" dirty="0">
                  <a:solidFill>
                    <a:srgbClr val="002060"/>
                  </a:solidFill>
                </a:rPr>
                <a:t>CHỌN CÁCH XỬ LÍ CHO HÙNG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13D50B8-6A5F-454C-86A6-4014B125F97B}"/>
                </a:ext>
              </a:extLst>
            </p:cNvPr>
            <p:cNvCxnSpPr>
              <a:cxnSpLocks/>
            </p:cNvCxnSpPr>
            <p:nvPr/>
          </p:nvCxnSpPr>
          <p:spPr>
            <a:xfrm>
              <a:off x="3375745" y="3933757"/>
              <a:ext cx="0" cy="1804267"/>
            </a:xfrm>
            <a:prstGeom prst="line">
              <a:avLst/>
            </a:prstGeom>
            <a:ln w="3810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A6E1129-4844-854A-9596-3B02577EEC1C}"/>
                </a:ext>
              </a:extLst>
            </p:cNvPr>
            <p:cNvSpPr txBox="1"/>
            <p:nvPr/>
          </p:nvSpPr>
          <p:spPr>
            <a:xfrm>
              <a:off x="453456" y="3853949"/>
              <a:ext cx="28729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400" dirty="0">
                  <a:solidFill>
                    <a:srgbClr val="07060A"/>
                  </a:solidFill>
                </a:rPr>
                <a:t>a. Hùng đẩy lại Huy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7BF8AD2-83CE-7046-AF44-6C7CA902BC5C}"/>
                </a:ext>
              </a:extLst>
            </p:cNvPr>
            <p:cNvSpPr txBox="1"/>
            <p:nvPr/>
          </p:nvSpPr>
          <p:spPr>
            <a:xfrm>
              <a:off x="3506608" y="3887809"/>
              <a:ext cx="304346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VN" sz="2400" dirty="0">
                  <a:solidFill>
                    <a:srgbClr val="07060A"/>
                  </a:solidFill>
                </a:rPr>
                <a:t>b. Hùng hít thở thật sâu để bình tĩnh lại. Sau đó Hùng nhắc nhở Huy không nên làm như vậy.</a:t>
              </a:r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143A11EC-5950-6947-9D26-EFA0708A09E6}"/>
              </a:ext>
            </a:extLst>
          </p:cNvPr>
          <p:cNvSpPr/>
          <p:nvPr/>
        </p:nvSpPr>
        <p:spPr>
          <a:xfrm>
            <a:off x="3506608" y="3929271"/>
            <a:ext cx="389659" cy="3896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58E98C0-A47B-EC4B-96DB-96AC13BEDE82}"/>
              </a:ext>
            </a:extLst>
          </p:cNvPr>
          <p:cNvGrpSpPr/>
          <p:nvPr/>
        </p:nvGrpSpPr>
        <p:grpSpPr>
          <a:xfrm>
            <a:off x="569406" y="5778303"/>
            <a:ext cx="9759977" cy="610853"/>
            <a:chOff x="569406" y="5749727"/>
            <a:chExt cx="9759977" cy="610853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45A74F4-3894-E54B-8161-1AFD7C54C50A}"/>
                </a:ext>
              </a:extLst>
            </p:cNvPr>
            <p:cNvSpPr txBox="1"/>
            <p:nvPr/>
          </p:nvSpPr>
          <p:spPr>
            <a:xfrm flipH="1">
              <a:off x="1145567" y="5749727"/>
              <a:ext cx="9183816" cy="577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400" i="1" dirty="0">
                  <a:ln w="0">
                    <a:noFill/>
                  </a:ln>
                  <a:solidFill>
                    <a:srgbClr val="07060A"/>
                  </a:solidFill>
                </a:rPr>
                <a:t>Em còn cách ứng xử nào khác?</a:t>
              </a:r>
            </a:p>
          </p:txBody>
        </p:sp>
        <p:sp>
          <p:nvSpPr>
            <p:cNvPr id="27" name="Oval Callout 26">
              <a:extLst>
                <a:ext uri="{FF2B5EF4-FFF2-40B4-BE49-F238E27FC236}">
                  <a16:creationId xmlns:a16="http://schemas.microsoft.com/office/drawing/2014/main" id="{E5C28407-DFAE-4B40-8820-ED4EFBB8CDDF}"/>
                </a:ext>
              </a:extLst>
            </p:cNvPr>
            <p:cNvSpPr/>
            <p:nvPr/>
          </p:nvSpPr>
          <p:spPr>
            <a:xfrm>
              <a:off x="569406" y="5825254"/>
              <a:ext cx="576161" cy="535326"/>
            </a:xfrm>
            <a:prstGeom prst="wedgeEllipseCallout">
              <a:avLst>
                <a:gd name="adj1" fmla="val -43505"/>
                <a:gd name="adj2" fmla="val 55845"/>
              </a:avLst>
            </a:prstGeom>
            <a:solidFill>
              <a:srgbClr val="E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ysClr val="windowText" lastClr="000000"/>
                  </a:solidFill>
                  <a:latin typeface="UTM Cooper Black" panose="02040603050506020204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566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9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0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/>
          <p:bldP spid="2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/>
          <p:bldP spid="23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408773" y="228796"/>
            <a:ext cx="2553937" cy="1168400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3265008" y="443089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3728833" y="443089"/>
            <a:ext cx="7829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Em đồng tình với cách ứng xử nào trong các tình huống dưới đây? Vì sao?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EF94A58-9802-5D46-8788-FF11AB25D678}"/>
              </a:ext>
            </a:extLst>
          </p:cNvPr>
          <p:cNvGrpSpPr/>
          <p:nvPr/>
        </p:nvGrpSpPr>
        <p:grpSpPr>
          <a:xfrm>
            <a:off x="455852" y="1426003"/>
            <a:ext cx="6126144" cy="2239844"/>
            <a:chOff x="599899" y="2318309"/>
            <a:chExt cx="6126144" cy="223984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AED53FE-A97C-4149-8AF1-9E1D114E1F63}"/>
                </a:ext>
              </a:extLst>
            </p:cNvPr>
            <p:cNvSpPr txBox="1"/>
            <p:nvPr/>
          </p:nvSpPr>
          <p:spPr>
            <a:xfrm flipH="1">
              <a:off x="599899" y="2318309"/>
              <a:ext cx="6126144" cy="2239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400" dirty="0">
                  <a:solidFill>
                    <a:srgbClr val="000000"/>
                  </a:solidFill>
                </a:rPr>
                <a:t>       Hôm nay là buổi học đầu tiên của Vân ở trường mới. Thầy cô, bạn bè đều là những người lần đầu tiên Vân gặp. Bạn cảm thấy lo lắng và hơi có chút sợ hãi.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4E8D782-74E8-1A42-BF1C-850E65E7475B}"/>
                </a:ext>
              </a:extLst>
            </p:cNvPr>
            <p:cNvGrpSpPr/>
            <p:nvPr/>
          </p:nvGrpSpPr>
          <p:grpSpPr>
            <a:xfrm>
              <a:off x="719852" y="2448545"/>
              <a:ext cx="408621" cy="523220"/>
              <a:chOff x="5224655" y="-1003845"/>
              <a:chExt cx="408621" cy="52322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4BB3CA7-D797-1C4E-9131-FEAA359168A7}"/>
                  </a:ext>
                </a:extLst>
              </p:cNvPr>
              <p:cNvSpPr/>
              <p:nvPr/>
            </p:nvSpPr>
            <p:spPr>
              <a:xfrm rot="2723604">
                <a:off x="5224655" y="-949661"/>
                <a:ext cx="408621" cy="40862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D20EEEB-1744-A441-ACAF-28ACB85095A1}"/>
                  </a:ext>
                </a:extLst>
              </p:cNvPr>
              <p:cNvSpPr txBox="1"/>
              <p:nvPr/>
            </p:nvSpPr>
            <p:spPr>
              <a:xfrm>
                <a:off x="5236444" y="-1003845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800" dirty="0">
                    <a:solidFill>
                      <a:schemeClr val="tx2">
                        <a:lumMod val="10000"/>
                      </a:schemeClr>
                    </a:solidFill>
                  </a:rPr>
                  <a:t>2</a:t>
                </a: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BCCD043-162C-3147-9C83-DCAEFCDB51F2}"/>
              </a:ext>
            </a:extLst>
          </p:cNvPr>
          <p:cNvGrpSpPr/>
          <p:nvPr/>
        </p:nvGrpSpPr>
        <p:grpSpPr>
          <a:xfrm>
            <a:off x="455852" y="3657639"/>
            <a:ext cx="6096615" cy="2193391"/>
            <a:chOff x="453456" y="3401740"/>
            <a:chExt cx="6096615" cy="219339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6ADACC2-FA55-0847-AFDC-2448B5D5B2B0}"/>
                </a:ext>
              </a:extLst>
            </p:cNvPr>
            <p:cNvSpPr txBox="1"/>
            <p:nvPr/>
          </p:nvSpPr>
          <p:spPr>
            <a:xfrm>
              <a:off x="1372771" y="3401740"/>
              <a:ext cx="37641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000" b="1" dirty="0">
                  <a:solidFill>
                    <a:srgbClr val="002060"/>
                  </a:solidFill>
                </a:rPr>
                <a:t>CHỌN CÁCH XỬ LÍ CHO VÂN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13D50B8-6A5F-454C-86A6-4014B125F97B}"/>
                </a:ext>
              </a:extLst>
            </p:cNvPr>
            <p:cNvCxnSpPr>
              <a:cxnSpLocks/>
            </p:cNvCxnSpPr>
            <p:nvPr/>
          </p:nvCxnSpPr>
          <p:spPr>
            <a:xfrm>
              <a:off x="3375745" y="3933757"/>
              <a:ext cx="0" cy="1489852"/>
            </a:xfrm>
            <a:prstGeom prst="line">
              <a:avLst/>
            </a:prstGeom>
            <a:ln w="3810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A6E1129-4844-854A-9596-3B02577EEC1C}"/>
                </a:ext>
              </a:extLst>
            </p:cNvPr>
            <p:cNvSpPr txBox="1"/>
            <p:nvPr/>
          </p:nvSpPr>
          <p:spPr>
            <a:xfrm>
              <a:off x="453456" y="3853949"/>
              <a:ext cx="2791424" cy="1741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en-VN" sz="2400" dirty="0">
                  <a:solidFill>
                    <a:srgbClr val="07060A"/>
                  </a:solidFill>
                </a:rPr>
                <a:t>a. Vân ngồi một mình trong lớp, không nói chuyện với ai.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7BF8AD2-83CE-7046-AF44-6C7CA902BC5C}"/>
                </a:ext>
              </a:extLst>
            </p:cNvPr>
            <p:cNvSpPr txBox="1"/>
            <p:nvPr/>
          </p:nvSpPr>
          <p:spPr>
            <a:xfrm>
              <a:off x="3506608" y="3887809"/>
              <a:ext cx="304346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VN" sz="2400" dirty="0">
                  <a:solidFill>
                    <a:srgbClr val="07060A"/>
                  </a:solidFill>
                </a:rPr>
                <a:t>b. Vân chia sẻ với bạn cùng bàn.</a:t>
              </a:r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143A11EC-5950-6947-9D26-EFA0708A09E6}"/>
              </a:ext>
            </a:extLst>
          </p:cNvPr>
          <p:cNvSpPr/>
          <p:nvPr/>
        </p:nvSpPr>
        <p:spPr>
          <a:xfrm>
            <a:off x="3492320" y="4200736"/>
            <a:ext cx="389659" cy="3896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45A74F4-3894-E54B-8161-1AFD7C54C50A}"/>
              </a:ext>
            </a:extLst>
          </p:cNvPr>
          <p:cNvSpPr txBox="1"/>
          <p:nvPr/>
        </p:nvSpPr>
        <p:spPr>
          <a:xfrm flipH="1">
            <a:off x="1067344" y="5818620"/>
            <a:ext cx="9183816" cy="1320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vi-VN" sz="2400" i="1" dirty="0">
                <a:ln w="0">
                  <a:noFill/>
                </a:ln>
                <a:solidFill>
                  <a:srgbClr val="07060A"/>
                </a:solidFill>
              </a:rPr>
              <a:t>Em còn cách ứng xử nào khác?</a:t>
            </a:r>
          </a:p>
          <a:p>
            <a:pPr marL="342900" indent="-3429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vi-VN" sz="2400" i="1" dirty="0">
                <a:ln w="0">
                  <a:noFill/>
                </a:ln>
                <a:solidFill>
                  <a:srgbClr val="07060A"/>
                </a:solidFill>
              </a:rPr>
              <a:t>Nếu là bạn cùng bàn/ bạn cùng lớp em sẽ nói gì với Vân?</a:t>
            </a:r>
          </a:p>
          <a:p>
            <a:pPr marL="342900" indent="-3429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vi-VN" sz="2400" i="1" dirty="0">
              <a:ln w="0">
                <a:noFill/>
              </a:ln>
              <a:solidFill>
                <a:srgbClr val="07060A"/>
              </a:solidFill>
            </a:endParaRPr>
          </a:p>
        </p:txBody>
      </p:sp>
      <p:sp>
        <p:nvSpPr>
          <p:cNvPr id="27" name="Oval Callout 26">
            <a:extLst>
              <a:ext uri="{FF2B5EF4-FFF2-40B4-BE49-F238E27FC236}">
                <a16:creationId xmlns:a16="http://schemas.microsoft.com/office/drawing/2014/main" id="{E5C28407-DFAE-4B40-8820-ED4EFBB8CDDF}"/>
              </a:ext>
            </a:extLst>
          </p:cNvPr>
          <p:cNvSpPr/>
          <p:nvPr/>
        </p:nvSpPr>
        <p:spPr>
          <a:xfrm>
            <a:off x="491183" y="5894147"/>
            <a:ext cx="576161" cy="535326"/>
          </a:xfrm>
          <a:prstGeom prst="wedgeEllipseCallout">
            <a:avLst>
              <a:gd name="adj1" fmla="val -43505"/>
              <a:gd name="adj2" fmla="val 55845"/>
            </a:avLst>
          </a:prstGeom>
          <a:solidFill>
            <a:srgbClr val="E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ysClr val="windowText" lastClr="000000"/>
                </a:solidFill>
                <a:latin typeface="UTM Cooper Black" panose="02040603050506020204" pitchFamily="18" charset="0"/>
              </a:rPr>
              <a:t>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AA2D4E-C8FB-CF4C-9CE2-43CE8FC7F8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996" y="1516746"/>
            <a:ext cx="5017742" cy="374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79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build="p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420313" y="262093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3939812" y="517218"/>
            <a:ext cx="7283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Đóng vai xử lí tình huống sau: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7C1A81-AAED-4925-B666-E09DAB03077C}"/>
              </a:ext>
            </a:extLst>
          </p:cNvPr>
          <p:cNvSpPr txBox="1"/>
          <p:nvPr/>
        </p:nvSpPr>
        <p:spPr>
          <a:xfrm>
            <a:off x="1000125" y="5891208"/>
            <a:ext cx="1074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>
                <a:solidFill>
                  <a:schemeClr val="bg2"/>
                </a:solidFill>
              </a:rPr>
              <a:t>Các bạn trong lớp thường trêu em “béo ú” khiến em bực bội.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B63857-4D15-E040-80D4-F0C3D987F1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625" y="1274554"/>
            <a:ext cx="6334488" cy="445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76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40B2FA2-AEF8-B140-B622-3E0C32ADB1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500" y="1393291"/>
            <a:ext cx="6604999" cy="415507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FD2DEDE-22C0-1741-A462-4D3A7D16EC00}"/>
              </a:ext>
            </a:extLst>
          </p:cNvPr>
          <p:cNvGrpSpPr/>
          <p:nvPr/>
        </p:nvGrpSpPr>
        <p:grpSpPr>
          <a:xfrm>
            <a:off x="420313" y="262093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0555431-0DB6-4049-B18F-E8A51E08D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CE5D4D1-3202-EE41-8FEC-AF2B71629404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E2CEA53D-9F2C-7C41-BFE1-2557A32578AA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399608-9E75-2443-B449-03C650B074C5}"/>
              </a:ext>
            </a:extLst>
          </p:cNvPr>
          <p:cNvSpPr txBox="1"/>
          <p:nvPr/>
        </p:nvSpPr>
        <p:spPr>
          <a:xfrm>
            <a:off x="3939812" y="517218"/>
            <a:ext cx="7283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Đóng vai xử lí tình huống sau: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B1D756-5C37-C14B-8E18-6155EDA3E361}"/>
              </a:ext>
            </a:extLst>
          </p:cNvPr>
          <p:cNvSpPr txBox="1"/>
          <p:nvPr/>
        </p:nvSpPr>
        <p:spPr>
          <a:xfrm>
            <a:off x="1131093" y="5641800"/>
            <a:ext cx="99298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>
                <a:solidFill>
                  <a:schemeClr val="bg2"/>
                </a:solidFill>
              </a:rPr>
              <a:t>Một người bạn thân bỗng nhiên không nói chuyện với em và bảo các bạn không chơi cùng, khiến em buồn.</a:t>
            </a:r>
          </a:p>
        </p:txBody>
      </p:sp>
    </p:spTree>
    <p:extLst>
      <p:ext uri="{BB962C8B-B14F-4D97-AF65-F5344CB8AC3E}">
        <p14:creationId xmlns:p14="http://schemas.microsoft.com/office/powerpoint/2010/main" val="183246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CC8AE43-470E-A140-BA1F-F404A43578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393" y="1202547"/>
            <a:ext cx="6907212" cy="407486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FD2DEDE-22C0-1741-A462-4D3A7D16EC00}"/>
              </a:ext>
            </a:extLst>
          </p:cNvPr>
          <p:cNvGrpSpPr/>
          <p:nvPr/>
        </p:nvGrpSpPr>
        <p:grpSpPr>
          <a:xfrm>
            <a:off x="420313" y="262093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0555431-0DB6-4049-B18F-E8A51E08D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CE5D4D1-3202-EE41-8FEC-AF2B71629404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E2CEA53D-9F2C-7C41-BFE1-2557A32578AA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399608-9E75-2443-B449-03C650B074C5}"/>
              </a:ext>
            </a:extLst>
          </p:cNvPr>
          <p:cNvSpPr txBox="1"/>
          <p:nvPr/>
        </p:nvSpPr>
        <p:spPr>
          <a:xfrm>
            <a:off x="3939812" y="517218"/>
            <a:ext cx="7283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Đóng vai xử lí tình huống sau: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B1D756-5C37-C14B-8E18-6155EDA3E361}"/>
              </a:ext>
            </a:extLst>
          </p:cNvPr>
          <p:cNvSpPr txBox="1"/>
          <p:nvPr/>
        </p:nvSpPr>
        <p:spPr>
          <a:xfrm>
            <a:off x="1293711" y="5406643"/>
            <a:ext cx="99298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>
                <a:solidFill>
                  <a:schemeClr val="bg2"/>
                </a:solidFill>
              </a:rPr>
              <a:t>Em dành cả buổi chiều để vẽ một bức tranh. Sau đó, em trai dùng bút gạch lên bức tranh, khiến em rất bực.</a:t>
            </a:r>
          </a:p>
        </p:txBody>
      </p:sp>
    </p:spTree>
    <p:extLst>
      <p:ext uri="{BB962C8B-B14F-4D97-AF65-F5344CB8AC3E}">
        <p14:creationId xmlns:p14="http://schemas.microsoft.com/office/powerpoint/2010/main" val="260113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8A1BE0-E469-4869-8417-DE9B9EC6F2B4}"/>
              </a:ext>
            </a:extLst>
          </p:cNvPr>
          <p:cNvGrpSpPr/>
          <p:nvPr/>
        </p:nvGrpSpPr>
        <p:grpSpPr>
          <a:xfrm>
            <a:off x="537988" y="259719"/>
            <a:ext cx="2677424" cy="1274454"/>
            <a:chOff x="479771" y="4186500"/>
            <a:chExt cx="2677424" cy="12744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797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VẬN DỤNG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14F83CF-2475-CC43-A670-4B855B5684FD}"/>
              </a:ext>
            </a:extLst>
          </p:cNvPr>
          <p:cNvSpPr txBox="1"/>
          <p:nvPr/>
        </p:nvSpPr>
        <p:spPr>
          <a:xfrm>
            <a:off x="685800" y="1425383"/>
            <a:ext cx="10729913" cy="5075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VN" sz="2800" dirty="0"/>
              <a:t> </a:t>
            </a:r>
            <a:r>
              <a:rPr lang="en-VN" sz="2800" dirty="0">
                <a:solidFill>
                  <a:srgbClr val="002060"/>
                </a:solidFill>
              </a:rPr>
              <a:t>Chia sẻ những cảm xúc tiêu cực mà em đã gặp và cách em kiềm chế những cảm xúc đó.</a:t>
            </a:r>
          </a:p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VN" sz="2800" dirty="0"/>
              <a:t> </a:t>
            </a:r>
            <a:r>
              <a:rPr lang="en-VN" sz="2800" dirty="0">
                <a:solidFill>
                  <a:srgbClr val="002060"/>
                </a:solidFill>
              </a:rPr>
              <a:t>Em hãy thực hiện những hành động sau đây khi tức giận, mệt mỏi, lo lắng, căng thẳng:</a:t>
            </a:r>
          </a:p>
          <a:p>
            <a:pPr marL="342900" indent="558800" algn="just">
              <a:lnSpc>
                <a:spcPct val="130000"/>
              </a:lnSpc>
              <a:buFont typeface="Wingdings" pitchFamily="2" charset="2"/>
              <a:buChar char="ü"/>
            </a:pPr>
            <a:r>
              <a:rPr lang="en-VN" sz="2800" dirty="0">
                <a:solidFill>
                  <a:srgbClr val="002060"/>
                </a:solidFill>
              </a:rPr>
              <a:t>Hít thở sâu;</a:t>
            </a:r>
          </a:p>
          <a:p>
            <a:pPr marL="342900" indent="558800" algn="just">
              <a:lnSpc>
                <a:spcPct val="130000"/>
              </a:lnSpc>
              <a:buFont typeface="Wingdings" pitchFamily="2" charset="2"/>
              <a:buChar char="ü"/>
            </a:pPr>
            <a:r>
              <a:rPr lang="en-VN" sz="2800" dirty="0">
                <a:solidFill>
                  <a:srgbClr val="002060"/>
                </a:solidFill>
              </a:rPr>
              <a:t>Đếm chậm rãi từ 1 đến 10;</a:t>
            </a:r>
          </a:p>
          <a:p>
            <a:pPr marL="342900" indent="558800" algn="just">
              <a:lnSpc>
                <a:spcPct val="130000"/>
              </a:lnSpc>
              <a:buFont typeface="Wingdings" pitchFamily="2" charset="2"/>
              <a:buChar char="ü"/>
            </a:pPr>
            <a:r>
              <a:rPr lang="en-VN" sz="2800" dirty="0">
                <a:solidFill>
                  <a:srgbClr val="002060"/>
                </a:solidFill>
              </a:rPr>
              <a:t>Nghe nhạc nhẹ;</a:t>
            </a:r>
          </a:p>
          <a:p>
            <a:pPr marL="342900" indent="558800" algn="just">
              <a:lnSpc>
                <a:spcPct val="130000"/>
              </a:lnSpc>
              <a:buFont typeface="Wingdings" pitchFamily="2" charset="2"/>
              <a:buChar char="ü"/>
            </a:pPr>
            <a:r>
              <a:rPr lang="en-VN" sz="2800" dirty="0">
                <a:solidFill>
                  <a:srgbClr val="002060"/>
                </a:solidFill>
              </a:rPr>
              <a:t>Đi dạo;</a:t>
            </a:r>
          </a:p>
          <a:p>
            <a:pPr marL="342900" indent="558800" algn="just">
              <a:lnSpc>
                <a:spcPct val="130000"/>
              </a:lnSpc>
              <a:buFont typeface="Wingdings" pitchFamily="2" charset="2"/>
              <a:buChar char="ü"/>
            </a:pPr>
            <a:r>
              <a:rPr lang="en-VN" sz="2800" dirty="0">
                <a:solidFill>
                  <a:srgbClr val="002060"/>
                </a:solidFill>
              </a:rPr>
              <a:t>Trò chuyện với người thân.</a:t>
            </a:r>
          </a:p>
        </p:txBody>
      </p:sp>
    </p:spTree>
    <p:extLst>
      <p:ext uri="{BB962C8B-B14F-4D97-AF65-F5344CB8AC3E}">
        <p14:creationId xmlns:p14="http://schemas.microsoft.com/office/powerpoint/2010/main" val="92398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5A2960-0D0D-E743-B6E2-F956016A9E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39" r="9648"/>
          <a:stretch/>
        </p:blipFill>
        <p:spPr>
          <a:xfrm>
            <a:off x="3185253" y="2414588"/>
            <a:ext cx="8643890" cy="3796838"/>
          </a:xfrm>
          <a:prstGeom prst="rect">
            <a:avLst/>
          </a:prstGeom>
        </p:spPr>
      </p:pic>
      <p:pic>
        <p:nvPicPr>
          <p:cNvPr id="4" name="Picture 2" descr="Cute children playing at pencil house Premium Vector">
            <a:extLst>
              <a:ext uri="{FF2B5EF4-FFF2-40B4-BE49-F238E27FC236}">
                <a16:creationId xmlns:a16="http://schemas.microsoft.com/office/drawing/2014/main" id="{22EA5111-4BB0-451D-B093-72EC1A40C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57" y="448330"/>
            <a:ext cx="4644572" cy="590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1697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407</Words>
  <Application>Microsoft Office PowerPoint</Application>
  <PresentationFormat>Widescreen</PresentationFormat>
  <Paragraphs>46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Arial-Rounded</vt:lpstr>
      <vt:lpstr>Calibri</vt:lpstr>
      <vt:lpstr>Calibri Light</vt:lpstr>
      <vt:lpstr>Times New Roman</vt:lpstr>
      <vt:lpstr>UTM Cooper Black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 Quyen</dc:creator>
  <cp:lastModifiedBy>Ms Quyen</cp:lastModifiedBy>
  <cp:revision>3</cp:revision>
  <dcterms:created xsi:type="dcterms:W3CDTF">2021-12-10T04:12:24Z</dcterms:created>
  <dcterms:modified xsi:type="dcterms:W3CDTF">2022-02-13T13:30:04Z</dcterms:modified>
</cp:coreProperties>
</file>