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11088414" r:id="rId4"/>
    <p:sldId id="11088417" r:id="rId5"/>
    <p:sldId id="257" r:id="rId6"/>
    <p:sldId id="259" r:id="rId7"/>
    <p:sldId id="271" r:id="rId8"/>
    <p:sldId id="272" r:id="rId9"/>
    <p:sldId id="268" r:id="rId10"/>
    <p:sldId id="11088415"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F46"/>
    <a:srgbClr val="67E951"/>
    <a:srgbClr val="F25858"/>
    <a:srgbClr val="36C6F3"/>
    <a:srgbClr val="F7941D"/>
    <a:srgbClr val="F8A015"/>
    <a:srgbClr val="E6E6E6"/>
    <a:srgbClr val="F6A108"/>
    <a:srgbClr val="FEEEBD"/>
    <a:srgbClr val="2FB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4249" autoAdjust="0"/>
  </p:normalViewPr>
  <p:slideViewPr>
    <p:cSldViewPr snapToGrid="0">
      <p:cViewPr varScale="1">
        <p:scale>
          <a:sx n="65" d="100"/>
          <a:sy n="65" d="100"/>
        </p:scale>
        <p:origin x="100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0E513-6821-4BFE-98CB-D3F1E2A2057F}"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408A8-1E95-46F3-99BF-5D09DBD11563}" type="slidenum">
              <a:rPr lang="en-US" smtClean="0"/>
              <a:t>‹#›</a:t>
            </a:fld>
            <a:endParaRPr lang="en-US"/>
          </a:p>
        </p:txBody>
      </p:sp>
    </p:spTree>
    <p:extLst>
      <p:ext uri="{BB962C8B-B14F-4D97-AF65-F5344CB8AC3E}">
        <p14:creationId xmlns:p14="http://schemas.microsoft.com/office/powerpoint/2010/main" val="175807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2058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3592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15086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422727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71271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28523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3250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929273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891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82197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9671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26557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426581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361102758"/>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a:lnSpc>
                <a:spcPct val="150000"/>
              </a:lnSpc>
            </a:pPr>
            <a:r>
              <a:rPr lang="vi-VN" sz="54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9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2096296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4.png"/><Relationship Id="rId11" Type="http://schemas.microsoft.com/office/2007/relationships/hdphoto" Target="../media/hdphoto2.wdp"/><Relationship Id="rId5" Type="http://schemas.microsoft.com/office/2007/relationships/hdphoto" Target="../media/hdphoto5.wdp"/><Relationship Id="rId10" Type="http://schemas.openxmlformats.org/officeDocument/2006/relationships/image" Target="../media/image10.png"/><Relationship Id="rId4" Type="http://schemas.openxmlformats.org/officeDocument/2006/relationships/image" Target="../media/image13.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algn="ctr"/>
            <a:r>
              <a:rPr lang="vi-VN" sz="7200" dirty="0">
                <a:solidFill>
                  <a:schemeClr val="bg1"/>
                </a:solidFill>
                <a:effectLst>
                  <a:outerShdw blurRad="50800" dist="38100" algn="l" rotWithShape="0">
                    <a:prstClr val="black">
                      <a:alpha val="40000"/>
                    </a:prstClr>
                  </a:outerShdw>
                </a:effectLst>
                <a:latin typeface="+mj-lt"/>
              </a:rPr>
              <a:t>BÀI 18</a:t>
            </a:r>
          </a:p>
        </p:txBody>
      </p:sp>
      <p:sp>
        <p:nvSpPr>
          <p:cNvPr id="7" name="TextBox 6">
            <a:extLst>
              <a:ext uri="{FF2B5EF4-FFF2-40B4-BE49-F238E27FC236}">
                <a16:creationId xmlns:a16="http://schemas.microsoft.com/office/drawing/2014/main" id="{C99738E0-B68F-4582-998E-0E46AE3F974C}"/>
              </a:ext>
            </a:extLst>
          </p:cNvPr>
          <p:cNvSpPr txBox="1"/>
          <p:nvPr/>
        </p:nvSpPr>
        <p:spPr>
          <a:xfrm>
            <a:off x="144723" y="4460230"/>
            <a:ext cx="9241220" cy="2308324"/>
          </a:xfrm>
          <a:prstGeom prst="rect">
            <a:avLst/>
          </a:prstGeom>
          <a:noFill/>
        </p:spPr>
        <p:txBody>
          <a:bodyPr wrap="square" rtlCol="0">
            <a:spAutoFit/>
          </a:bodyPr>
          <a:lstStyle/>
          <a:p>
            <a:r>
              <a:rPr lang="vi-VN" sz="4800" dirty="0">
                <a:solidFill>
                  <a:schemeClr val="accent6">
                    <a:lumMod val="75000"/>
                  </a:schemeClr>
                </a:solidFill>
                <a:latin typeface="+mj-lt"/>
              </a:rPr>
              <a:t>CẦN LÀM GÌ ĐỂ BẢO VỆ </a:t>
            </a:r>
          </a:p>
          <a:p>
            <a:r>
              <a:rPr lang="vi-VN" sz="4800" dirty="0">
                <a:solidFill>
                  <a:schemeClr val="accent6">
                    <a:lumMod val="75000"/>
                  </a:schemeClr>
                </a:solidFill>
                <a:latin typeface="+mj-lt"/>
              </a:rPr>
              <a:t>MÔI TRƯỜNG SỐNG CỦA </a:t>
            </a:r>
          </a:p>
          <a:p>
            <a:r>
              <a:rPr lang="vi-VN" sz="4800" dirty="0">
                <a:solidFill>
                  <a:schemeClr val="accent6">
                    <a:lumMod val="75000"/>
                  </a:schemeClr>
                </a:solidFill>
                <a:latin typeface="+mj-lt"/>
              </a:rPr>
              <a:t>THỰC VẬT VÀ ĐỘNG VẬT?</a:t>
            </a:r>
          </a:p>
        </p:txBody>
      </p:sp>
      <p:sp>
        <p:nvSpPr>
          <p:cNvPr id="14" name="TextBox 13">
            <a:extLst>
              <a:ext uri="{FF2B5EF4-FFF2-40B4-BE49-F238E27FC236}">
                <a16:creationId xmlns:a16="http://schemas.microsoft.com/office/drawing/2014/main" id="{149D992B-8D72-4F1C-8B2E-EE9508802A73}"/>
              </a:ext>
            </a:extLst>
          </p:cNvPr>
          <p:cNvSpPr txBox="1"/>
          <p:nvPr/>
        </p:nvSpPr>
        <p:spPr>
          <a:xfrm>
            <a:off x="5194851" y="118258"/>
            <a:ext cx="7191513"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mj-lt"/>
              </a:rPr>
              <a:t>CHỦ ĐỀ 4</a:t>
            </a:r>
          </a:p>
          <a:p>
            <a:pPr algn="ctr"/>
            <a:r>
              <a:rPr lang="vi-VN" sz="4800" dirty="0">
                <a:ln>
                  <a:solidFill>
                    <a:schemeClr val="accent4">
                      <a:lumMod val="40000"/>
                      <a:lumOff val="60000"/>
                    </a:schemeClr>
                  </a:solidFill>
                </a:ln>
                <a:solidFill>
                  <a:schemeClr val="bg1"/>
                </a:solidFill>
                <a:latin typeface="+mj-lt"/>
              </a:rPr>
              <a:t>THỰC VẬT VÀ ĐỘNG VẬT</a:t>
            </a:r>
          </a:p>
        </p:txBody>
      </p:sp>
      <p:sp>
        <p:nvSpPr>
          <p:cNvPr id="141" name="Google Shape;199;p25">
            <a:extLst>
              <a:ext uri="{FF2B5EF4-FFF2-40B4-BE49-F238E27FC236}">
                <a16:creationId xmlns:a16="http://schemas.microsoft.com/office/drawing/2014/main"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76" name="Google Shape;536;p34">
            <a:extLst>
              <a:ext uri="{FF2B5EF4-FFF2-40B4-BE49-F238E27FC236}">
                <a16:creationId xmlns:a16="http://schemas.microsoft.com/office/drawing/2014/main" id="{8AC655FA-2F9A-48C2-988A-6A43FEA949C1}"/>
              </a:ext>
            </a:extLst>
          </p:cNvPr>
          <p:cNvGrpSpPr/>
          <p:nvPr/>
        </p:nvGrpSpPr>
        <p:grpSpPr>
          <a:xfrm>
            <a:off x="4744382" y="2755994"/>
            <a:ext cx="1191594" cy="1544846"/>
            <a:chOff x="5685225" y="1586850"/>
            <a:chExt cx="598600" cy="724900"/>
          </a:xfrm>
        </p:grpSpPr>
        <p:sp>
          <p:nvSpPr>
            <p:cNvPr id="177" name="Google Shape;537;p34">
              <a:extLst>
                <a:ext uri="{FF2B5EF4-FFF2-40B4-BE49-F238E27FC236}">
                  <a16:creationId xmlns:a16="http://schemas.microsoft.com/office/drawing/2014/main" id="{05E2BE2B-8DBD-44C7-8EE3-7463EFC004D9}"/>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538;p34">
              <a:extLst>
                <a:ext uri="{FF2B5EF4-FFF2-40B4-BE49-F238E27FC236}">
                  <a16:creationId xmlns:a16="http://schemas.microsoft.com/office/drawing/2014/main" id="{37E27875-5212-47D9-B37C-7ABE06171F4B}"/>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539;p34">
              <a:extLst>
                <a:ext uri="{FF2B5EF4-FFF2-40B4-BE49-F238E27FC236}">
                  <a16:creationId xmlns:a16="http://schemas.microsoft.com/office/drawing/2014/main" id="{F7F48E71-A545-48E0-B78D-3AE798F37F6D}"/>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80" name="Google Shape;540;p34">
              <a:extLst>
                <a:ext uri="{FF2B5EF4-FFF2-40B4-BE49-F238E27FC236}">
                  <a16:creationId xmlns:a16="http://schemas.microsoft.com/office/drawing/2014/main" id="{9FDECF8D-BD51-47D2-880D-E7D62DDCBF6F}"/>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541;p34">
              <a:extLst>
                <a:ext uri="{FF2B5EF4-FFF2-40B4-BE49-F238E27FC236}">
                  <a16:creationId xmlns:a16="http://schemas.microsoft.com/office/drawing/2014/main" id="{1D923AF9-653E-4F06-B6A0-8C662D6D2A5D}"/>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542;p34">
              <a:extLst>
                <a:ext uri="{FF2B5EF4-FFF2-40B4-BE49-F238E27FC236}">
                  <a16:creationId xmlns:a16="http://schemas.microsoft.com/office/drawing/2014/main" id="{36B58637-1F5D-4DBF-94A1-9215128916C4}"/>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543;p34">
              <a:extLst>
                <a:ext uri="{FF2B5EF4-FFF2-40B4-BE49-F238E27FC236}">
                  <a16:creationId xmlns:a16="http://schemas.microsoft.com/office/drawing/2014/main" id="{CAAFDA24-DB5E-4090-8B1D-1C2149DEEFF0}"/>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544;p34">
              <a:extLst>
                <a:ext uri="{FF2B5EF4-FFF2-40B4-BE49-F238E27FC236}">
                  <a16:creationId xmlns:a16="http://schemas.microsoft.com/office/drawing/2014/main" id="{DB4807AC-B282-446C-8F87-C409501181AD}"/>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545;p34">
              <a:extLst>
                <a:ext uri="{FF2B5EF4-FFF2-40B4-BE49-F238E27FC236}">
                  <a16:creationId xmlns:a16="http://schemas.microsoft.com/office/drawing/2014/main" id="{153B099C-8C86-419C-9505-CCC4443722C8}"/>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546;p34">
              <a:extLst>
                <a:ext uri="{FF2B5EF4-FFF2-40B4-BE49-F238E27FC236}">
                  <a16:creationId xmlns:a16="http://schemas.microsoft.com/office/drawing/2014/main" id="{CB60B173-A6A9-4AC0-A989-DD617E27C7D2}"/>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547;p34">
              <a:extLst>
                <a:ext uri="{FF2B5EF4-FFF2-40B4-BE49-F238E27FC236}">
                  <a16:creationId xmlns:a16="http://schemas.microsoft.com/office/drawing/2014/main" id="{AD421F90-12B5-43C1-BB5F-23CD4724BE5F}"/>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548;p34">
              <a:extLst>
                <a:ext uri="{FF2B5EF4-FFF2-40B4-BE49-F238E27FC236}">
                  <a16:creationId xmlns:a16="http://schemas.microsoft.com/office/drawing/2014/main" id="{F766F200-DA1F-4736-AE8E-4CF9224705AE}"/>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549;p34">
              <a:extLst>
                <a:ext uri="{FF2B5EF4-FFF2-40B4-BE49-F238E27FC236}">
                  <a16:creationId xmlns:a16="http://schemas.microsoft.com/office/drawing/2014/main" id="{D7FB693F-2B2E-4E10-8EF8-B91FC43AC483}"/>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550;p34">
              <a:extLst>
                <a:ext uri="{FF2B5EF4-FFF2-40B4-BE49-F238E27FC236}">
                  <a16:creationId xmlns:a16="http://schemas.microsoft.com/office/drawing/2014/main" id="{0AE39276-9A57-4092-B936-13E9674901BB}"/>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551;p34">
              <a:extLst>
                <a:ext uri="{FF2B5EF4-FFF2-40B4-BE49-F238E27FC236}">
                  <a16:creationId xmlns:a16="http://schemas.microsoft.com/office/drawing/2014/main" id="{0309AA5E-3B58-4E50-BEEE-E394BBF85868}"/>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552;p34">
              <a:extLst>
                <a:ext uri="{FF2B5EF4-FFF2-40B4-BE49-F238E27FC236}">
                  <a16:creationId xmlns:a16="http://schemas.microsoft.com/office/drawing/2014/main" id="{72C3FF59-6C67-419D-B1F9-57795AC32BC8}"/>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553;p34">
              <a:extLst>
                <a:ext uri="{FF2B5EF4-FFF2-40B4-BE49-F238E27FC236}">
                  <a16:creationId xmlns:a16="http://schemas.microsoft.com/office/drawing/2014/main" id="{6194DF72-6EBD-4635-B3A0-EE55C7C34310}"/>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554;p34">
              <a:extLst>
                <a:ext uri="{FF2B5EF4-FFF2-40B4-BE49-F238E27FC236}">
                  <a16:creationId xmlns:a16="http://schemas.microsoft.com/office/drawing/2014/main" id="{FFE18C06-CAC4-4DF2-A18B-FA988052C160}"/>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5" name="Google Shape;555;p34">
              <a:extLst>
                <a:ext uri="{FF2B5EF4-FFF2-40B4-BE49-F238E27FC236}">
                  <a16:creationId xmlns:a16="http://schemas.microsoft.com/office/drawing/2014/main" id="{C3ADC966-7815-4107-BDA8-ABC4ABE5EE85}"/>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6" name="Google Shape;556;p34">
              <a:extLst>
                <a:ext uri="{FF2B5EF4-FFF2-40B4-BE49-F238E27FC236}">
                  <a16:creationId xmlns:a16="http://schemas.microsoft.com/office/drawing/2014/main" id="{C88F1B55-155B-489B-A066-D9D80671A467}"/>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7" name="Google Shape;557;p34">
              <a:extLst>
                <a:ext uri="{FF2B5EF4-FFF2-40B4-BE49-F238E27FC236}">
                  <a16:creationId xmlns:a16="http://schemas.microsoft.com/office/drawing/2014/main" id="{2FEAF762-CF6E-4337-90CA-7A65DEC2DBCA}"/>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8" name="Google Shape;558;p34">
              <a:extLst>
                <a:ext uri="{FF2B5EF4-FFF2-40B4-BE49-F238E27FC236}">
                  <a16:creationId xmlns:a16="http://schemas.microsoft.com/office/drawing/2014/main" id="{742DA12E-CB56-41EB-AE34-1D6C5EEC6FEB}"/>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9" name="Google Shape;559;p34">
              <a:extLst>
                <a:ext uri="{FF2B5EF4-FFF2-40B4-BE49-F238E27FC236}">
                  <a16:creationId xmlns:a16="http://schemas.microsoft.com/office/drawing/2014/main" id="{DDC24585-CD9B-4BA1-8242-56A5AF1B78A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0" name="Google Shape;560;p34">
              <a:extLst>
                <a:ext uri="{FF2B5EF4-FFF2-40B4-BE49-F238E27FC236}">
                  <a16:creationId xmlns:a16="http://schemas.microsoft.com/office/drawing/2014/main" id="{B1D46610-B295-4831-8B0C-468FE5DD515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561;p34">
              <a:extLst>
                <a:ext uri="{FF2B5EF4-FFF2-40B4-BE49-F238E27FC236}">
                  <a16:creationId xmlns:a16="http://schemas.microsoft.com/office/drawing/2014/main" id="{99C46B81-80EE-4036-91CF-B851FAC0B18E}"/>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562;p34">
              <a:extLst>
                <a:ext uri="{FF2B5EF4-FFF2-40B4-BE49-F238E27FC236}">
                  <a16:creationId xmlns:a16="http://schemas.microsoft.com/office/drawing/2014/main" id="{26263F99-DB19-4F9C-951B-8DD136CDE6CC}"/>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563;p34">
              <a:extLst>
                <a:ext uri="{FF2B5EF4-FFF2-40B4-BE49-F238E27FC236}">
                  <a16:creationId xmlns:a16="http://schemas.microsoft.com/office/drawing/2014/main" id="{E0D11FC6-812A-46AC-9864-723AE0DD0F42}"/>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pic>
        <p:nvPicPr>
          <p:cNvPr id="3" name="Picture 2" descr="A picture containing calendar&#10;&#10;Description automatically generated">
            <a:extLst>
              <a:ext uri="{FF2B5EF4-FFF2-40B4-BE49-F238E27FC236}">
                <a16:creationId xmlns:a16="http://schemas.microsoft.com/office/drawing/2014/main" id="{9CB86DEF-C431-419D-85EF-96CF6E38E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2868" y="1575425"/>
            <a:ext cx="5375451" cy="4490336"/>
          </a:xfrm>
          <a:prstGeom prst="rect">
            <a:avLst/>
          </a:prstGeom>
        </p:spPr>
      </p:pic>
    </p:spTree>
    <p:extLst>
      <p:ext uri="{BB962C8B-B14F-4D97-AF65-F5344CB8AC3E}">
        <p14:creationId xmlns:p14="http://schemas.microsoft.com/office/powerpoint/2010/main" val="320794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8198" y="1031358"/>
            <a:ext cx="7527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200" b="1" dirty="0">
                <a:solidFill>
                  <a:prstClr val="white"/>
                </a:solidFill>
                <a:latin typeface="HP001 4 hàng" panose="020B0603050302020204" pitchFamily="34" charset="0"/>
              </a:rPr>
              <a:t>   </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200" b="1" dirty="0">
                <a:solidFill>
                  <a:prstClr val="white"/>
                </a:solidFill>
                <a:latin typeface="HP001 4 hàng" panose="020B0603050302020204" pitchFamily="34" charset="0"/>
              </a:rPr>
              <a:t>   </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2344189" y="1704752"/>
            <a:ext cx="42561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Tự</a:t>
            </a:r>
            <a:r>
              <a:rPr kumimoji="0" lang="en-US" sz="32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nhiên</a:t>
            </a:r>
            <a:r>
              <a:rPr kumimoji="0" lang="en-US" sz="32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và</a:t>
            </a:r>
            <a:r>
              <a:rPr kumimoji="0" lang="en-US" sz="32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xã</a:t>
            </a:r>
            <a:r>
              <a:rPr kumimoji="0" lang="en-US" sz="3200" b="1" i="0" u="none" strike="noStrike" kern="1200" cap="none" spc="0" normalizeH="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prstClr val="white"/>
                </a:solidFill>
                <a:effectLst/>
                <a:uLnTx/>
                <a:uFillTx/>
                <a:latin typeface="HP001 4 hàng" panose="020B0603050302020204" pitchFamily="34" charset="0"/>
                <a:ea typeface="+mn-ea"/>
                <a:cs typeface="+mn-cs"/>
              </a:rPr>
              <a:t>hội</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978197" y="2378146"/>
            <a:ext cx="77002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Cần</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làm</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gì</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để</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bảo</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vệ</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môi</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trường</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sống</a:t>
            </a:r>
            <a:endParaRPr kumimoji="0" lang="en-US"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8" name="TextBox 7"/>
          <p:cNvSpPr txBox="1"/>
          <p:nvPr/>
        </p:nvSpPr>
        <p:spPr>
          <a:xfrm>
            <a:off x="1061324" y="3051540"/>
            <a:ext cx="77002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FFFF00"/>
                </a:solidFill>
                <a:latin typeface="HP001 4 hàng" panose="020B0603050302020204" pitchFamily="34" charset="0"/>
              </a:rPr>
              <a:t>    c</a:t>
            </a:r>
            <a:r>
              <a:rPr kumimoji="0" 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ủa</a:t>
            </a:r>
            <a:r>
              <a:rPr kumimoji="0" lang="en-US"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động</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vật</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và</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thực</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vật</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32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Tiết</a:t>
            </a:r>
            <a:r>
              <a:rPr kumimoji="0" lang="en-US" sz="32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1)</a:t>
            </a:r>
            <a:endParaRPr kumimoji="0" lang="en-US" sz="32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51619748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67229" y="1772033"/>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741927" y="3056027"/>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792531" y="4340020"/>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2" name="TextBox 41"/>
          <p:cNvSpPr txBox="1"/>
          <p:nvPr/>
        </p:nvSpPr>
        <p:spPr>
          <a:xfrm>
            <a:off x="2006419" y="1553614"/>
            <a:ext cx="8926144" cy="1384995"/>
          </a:xfrm>
          <a:prstGeom prst="rect">
            <a:avLst/>
          </a:prstGeom>
          <a:noFill/>
        </p:spPr>
        <p:txBody>
          <a:bodyPr wrap="square" rtlCol="0">
            <a:spAutoFit/>
          </a:bodyPr>
          <a:lstStyle/>
          <a:p>
            <a:r>
              <a:rPr lang="en-US" sz="2800" dirty="0">
                <a:solidFill>
                  <a:schemeClr val="bg1"/>
                </a:solidFill>
              </a:rPr>
              <a:t>Thu </a:t>
            </a:r>
            <a:r>
              <a:rPr lang="en-US" sz="2800" dirty="0" err="1">
                <a:solidFill>
                  <a:schemeClr val="bg1"/>
                </a:solidFill>
              </a:rPr>
              <a:t>thập</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dirty="0" err="1">
                <a:solidFill>
                  <a:schemeClr val="bg1"/>
                </a:solidFill>
              </a:rPr>
              <a:t>những</a:t>
            </a:r>
            <a:r>
              <a:rPr lang="en-US" sz="2800" dirty="0">
                <a:solidFill>
                  <a:schemeClr val="bg1"/>
                </a:solidFill>
              </a:rPr>
              <a:t> </a:t>
            </a:r>
            <a:r>
              <a:rPr lang="en-US" sz="2800" dirty="0" err="1">
                <a:solidFill>
                  <a:schemeClr val="bg1"/>
                </a:solidFill>
              </a:rPr>
              <a:t>thông</a:t>
            </a:r>
            <a:r>
              <a:rPr lang="en-US" sz="2800" dirty="0">
                <a:solidFill>
                  <a:schemeClr val="bg1"/>
                </a:solidFill>
              </a:rPr>
              <a:t> tin </a:t>
            </a:r>
            <a:r>
              <a:rPr lang="en-US" sz="2800" dirty="0" err="1">
                <a:solidFill>
                  <a:schemeClr val="bg1"/>
                </a:solidFill>
              </a:rPr>
              <a:t>việc</a:t>
            </a:r>
            <a:r>
              <a:rPr lang="en-US" sz="2800" dirty="0">
                <a:solidFill>
                  <a:schemeClr val="bg1"/>
                </a:solidFill>
              </a:rPr>
              <a:t> </a:t>
            </a:r>
            <a:r>
              <a:rPr lang="en-US" sz="2800" dirty="0" err="1">
                <a:solidFill>
                  <a:schemeClr val="bg1"/>
                </a:solidFill>
              </a:rPr>
              <a:t>làm</a:t>
            </a:r>
            <a:r>
              <a:rPr lang="en-US" sz="2800" dirty="0">
                <a:solidFill>
                  <a:schemeClr val="bg1"/>
                </a:solidFill>
              </a:rPr>
              <a:t> </a:t>
            </a:r>
            <a:r>
              <a:rPr lang="en-US" sz="2800" dirty="0" err="1">
                <a:solidFill>
                  <a:schemeClr val="bg1"/>
                </a:solidFill>
              </a:rPr>
              <a:t>của</a:t>
            </a:r>
            <a:r>
              <a:rPr lang="en-US" sz="2800" dirty="0">
                <a:solidFill>
                  <a:schemeClr val="bg1"/>
                </a:solidFill>
              </a:rPr>
              <a:t> con </a:t>
            </a:r>
            <a:r>
              <a:rPr lang="en-US" sz="2800" dirty="0" err="1">
                <a:solidFill>
                  <a:schemeClr val="bg1"/>
                </a:solidFill>
              </a:rPr>
              <a:t>người</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thể</a:t>
            </a:r>
            <a:r>
              <a:rPr lang="en-US" sz="2800" dirty="0">
                <a:solidFill>
                  <a:schemeClr val="bg1"/>
                </a:solidFill>
              </a:rPr>
              <a:t> </a:t>
            </a:r>
            <a:r>
              <a:rPr lang="en-US" sz="2800" dirty="0" err="1">
                <a:solidFill>
                  <a:schemeClr val="bg1"/>
                </a:solidFill>
              </a:rPr>
              <a:t>bảo</a:t>
            </a:r>
            <a:r>
              <a:rPr lang="en-US" sz="2800" dirty="0">
                <a:solidFill>
                  <a:schemeClr val="bg1"/>
                </a:solidFill>
              </a:rPr>
              <a:t> </a:t>
            </a:r>
            <a:r>
              <a:rPr lang="en-US" sz="2800" dirty="0" err="1">
                <a:solidFill>
                  <a:schemeClr val="bg1"/>
                </a:solidFill>
              </a:rPr>
              <a:t>vệ</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thay</a:t>
            </a:r>
            <a:r>
              <a:rPr lang="en-US" sz="2800" dirty="0">
                <a:solidFill>
                  <a:schemeClr val="bg1"/>
                </a:solidFill>
              </a:rPr>
              <a:t> </a:t>
            </a:r>
            <a:r>
              <a:rPr lang="en-US" sz="2800" dirty="0" err="1">
                <a:solidFill>
                  <a:schemeClr val="bg1"/>
                </a:solidFill>
              </a:rPr>
              <a:t>đổi</a:t>
            </a:r>
            <a:r>
              <a:rPr lang="en-US" sz="2800" dirty="0">
                <a:solidFill>
                  <a:schemeClr val="bg1"/>
                </a:solidFill>
              </a:rPr>
              <a:t> </a:t>
            </a:r>
            <a:r>
              <a:rPr lang="en-US" sz="2800" dirty="0" err="1">
                <a:solidFill>
                  <a:schemeClr val="bg1"/>
                </a:solidFill>
              </a:rPr>
              <a:t>môi</a:t>
            </a:r>
            <a:r>
              <a:rPr lang="en-US" sz="2800" dirty="0">
                <a:solidFill>
                  <a:schemeClr val="bg1"/>
                </a:solidFill>
              </a:rPr>
              <a:t> </a:t>
            </a:r>
            <a:r>
              <a:rPr lang="en-US" sz="2800" dirty="0" err="1">
                <a:solidFill>
                  <a:schemeClr val="bg1"/>
                </a:solidFill>
              </a:rPr>
              <a:t>trường</a:t>
            </a:r>
            <a:r>
              <a:rPr lang="en-US" sz="2800" dirty="0">
                <a:solidFill>
                  <a:schemeClr val="bg1"/>
                </a:solidFill>
              </a:rPr>
              <a:t> </a:t>
            </a:r>
            <a:r>
              <a:rPr lang="en-US" sz="2800" dirty="0" err="1">
                <a:solidFill>
                  <a:schemeClr val="bg1"/>
                </a:solidFill>
              </a:rPr>
              <a:t>sống</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đông</a:t>
            </a:r>
            <a:r>
              <a:rPr lang="en-US" sz="2800" dirty="0">
                <a:solidFill>
                  <a:schemeClr val="bg1"/>
                </a:solidFill>
              </a:rPr>
              <a:t> </a:t>
            </a:r>
            <a:r>
              <a:rPr lang="en-US" sz="2800" dirty="0" err="1">
                <a:solidFill>
                  <a:schemeClr val="bg1"/>
                </a:solidFill>
              </a:rPr>
              <a:t>vật</a:t>
            </a:r>
            <a:r>
              <a:rPr lang="en-US" sz="2800" dirty="0">
                <a:solidFill>
                  <a:schemeClr val="bg1"/>
                </a:solidFill>
              </a:rPr>
              <a:t>.</a:t>
            </a:r>
          </a:p>
        </p:txBody>
      </p:sp>
      <p:sp>
        <p:nvSpPr>
          <p:cNvPr id="43" name="TextBox 42"/>
          <p:cNvSpPr txBox="1"/>
          <p:nvPr/>
        </p:nvSpPr>
        <p:spPr>
          <a:xfrm>
            <a:off x="2006419" y="3083420"/>
            <a:ext cx="8216537" cy="954107"/>
          </a:xfrm>
          <a:prstGeom prst="rect">
            <a:avLst/>
          </a:prstGeom>
          <a:noFill/>
        </p:spPr>
        <p:txBody>
          <a:bodyPr wrap="square" rtlCol="0">
            <a:spAutoFit/>
          </a:bodyPr>
          <a:lstStyle/>
          <a:p>
            <a:r>
              <a:rPr lang="en-US" sz="2800" dirty="0" err="1">
                <a:solidFill>
                  <a:schemeClr val="bg1"/>
                </a:solidFill>
              </a:rPr>
              <a:t>Nêu</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dirty="0" err="1">
                <a:solidFill>
                  <a:schemeClr val="bg1"/>
                </a:solidFill>
              </a:rPr>
              <a:t>những</a:t>
            </a:r>
            <a:r>
              <a:rPr lang="en-US" sz="2800" dirty="0">
                <a:solidFill>
                  <a:schemeClr val="bg1"/>
                </a:solidFill>
              </a:rPr>
              <a:t> </a:t>
            </a:r>
            <a:r>
              <a:rPr lang="en-US" sz="2800" dirty="0" err="1">
                <a:solidFill>
                  <a:schemeClr val="bg1"/>
                </a:solidFill>
              </a:rPr>
              <a:t>việc</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thể</a:t>
            </a:r>
            <a:r>
              <a:rPr lang="en-US" sz="2800" dirty="0">
                <a:solidFill>
                  <a:schemeClr val="bg1"/>
                </a:solidFill>
              </a:rPr>
              <a:t> </a:t>
            </a:r>
            <a:r>
              <a:rPr lang="en-US" sz="2800" dirty="0" err="1">
                <a:solidFill>
                  <a:schemeClr val="bg1"/>
                </a:solidFill>
              </a:rPr>
              <a:t>làm</a:t>
            </a:r>
            <a:r>
              <a:rPr lang="en-US" sz="2800" dirty="0">
                <a:solidFill>
                  <a:schemeClr val="bg1"/>
                </a:solidFill>
              </a:rPr>
              <a:t> </a:t>
            </a:r>
            <a:r>
              <a:rPr lang="en-US" sz="2800" dirty="0" err="1">
                <a:solidFill>
                  <a:schemeClr val="bg1"/>
                </a:solidFill>
              </a:rPr>
              <a:t>để</a:t>
            </a:r>
            <a:r>
              <a:rPr lang="en-US" sz="2800" dirty="0">
                <a:solidFill>
                  <a:schemeClr val="bg1"/>
                </a:solidFill>
              </a:rPr>
              <a:t> </a:t>
            </a:r>
            <a:r>
              <a:rPr lang="en-US" sz="2800" dirty="0" err="1">
                <a:solidFill>
                  <a:schemeClr val="bg1"/>
                </a:solidFill>
              </a:rPr>
              <a:t>bảo</a:t>
            </a:r>
            <a:r>
              <a:rPr lang="en-US" sz="2800" dirty="0">
                <a:solidFill>
                  <a:schemeClr val="bg1"/>
                </a:solidFill>
              </a:rPr>
              <a:t> </a:t>
            </a:r>
            <a:r>
              <a:rPr lang="en-US" sz="2800" dirty="0" err="1">
                <a:solidFill>
                  <a:schemeClr val="bg1"/>
                </a:solidFill>
              </a:rPr>
              <a:t>vệ</a:t>
            </a:r>
            <a:r>
              <a:rPr lang="en-US" sz="2800" dirty="0">
                <a:solidFill>
                  <a:schemeClr val="bg1"/>
                </a:solidFill>
              </a:rPr>
              <a:t>, </a:t>
            </a:r>
            <a:r>
              <a:rPr lang="en-US" sz="2800" dirty="0" err="1">
                <a:solidFill>
                  <a:schemeClr val="bg1"/>
                </a:solidFill>
              </a:rPr>
              <a:t>hạn</a:t>
            </a:r>
            <a:r>
              <a:rPr lang="en-US" sz="2800" dirty="0">
                <a:solidFill>
                  <a:schemeClr val="bg1"/>
                </a:solidFill>
              </a:rPr>
              <a:t> </a:t>
            </a:r>
            <a:r>
              <a:rPr lang="en-US" sz="2800" dirty="0" err="1">
                <a:solidFill>
                  <a:schemeClr val="bg1"/>
                </a:solidFill>
              </a:rPr>
              <a:t>chế</a:t>
            </a:r>
            <a:r>
              <a:rPr lang="en-US" sz="2800" dirty="0">
                <a:solidFill>
                  <a:schemeClr val="bg1"/>
                </a:solidFill>
              </a:rPr>
              <a:t> </a:t>
            </a:r>
            <a:r>
              <a:rPr lang="en-US" sz="2800" dirty="0" err="1">
                <a:solidFill>
                  <a:schemeClr val="bg1"/>
                </a:solidFill>
              </a:rPr>
              <a:t>sự</a:t>
            </a:r>
            <a:r>
              <a:rPr lang="en-US" sz="2800" dirty="0">
                <a:solidFill>
                  <a:schemeClr val="bg1"/>
                </a:solidFill>
              </a:rPr>
              <a:t> </a:t>
            </a:r>
            <a:r>
              <a:rPr lang="en-US" sz="2800" dirty="0" err="1">
                <a:solidFill>
                  <a:schemeClr val="bg1"/>
                </a:solidFill>
              </a:rPr>
              <a:t>thay</a:t>
            </a:r>
            <a:r>
              <a:rPr lang="en-US" sz="2800" dirty="0">
                <a:solidFill>
                  <a:schemeClr val="bg1"/>
                </a:solidFill>
              </a:rPr>
              <a:t> </a:t>
            </a:r>
            <a:r>
              <a:rPr lang="en-US" sz="2800" dirty="0" err="1">
                <a:solidFill>
                  <a:schemeClr val="bg1"/>
                </a:solidFill>
              </a:rPr>
              <a:t>đổi</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môi</a:t>
            </a:r>
            <a:r>
              <a:rPr lang="en-US" sz="2800" dirty="0">
                <a:solidFill>
                  <a:schemeClr val="bg1"/>
                </a:solidFill>
              </a:rPr>
              <a:t> </a:t>
            </a:r>
            <a:r>
              <a:rPr lang="en-US" sz="2800" dirty="0" err="1">
                <a:solidFill>
                  <a:schemeClr val="bg1"/>
                </a:solidFill>
              </a:rPr>
              <a:t>trường</a:t>
            </a:r>
            <a:r>
              <a:rPr lang="en-US" sz="2800" dirty="0">
                <a:solidFill>
                  <a:schemeClr val="bg1"/>
                </a:solidFill>
              </a:rPr>
              <a:t> </a:t>
            </a:r>
            <a:r>
              <a:rPr lang="en-US" sz="2800" dirty="0" err="1">
                <a:solidFill>
                  <a:schemeClr val="bg1"/>
                </a:solidFill>
              </a:rPr>
              <a:t>sống</a:t>
            </a:r>
            <a:r>
              <a:rPr lang="en-US" sz="2800" dirty="0">
                <a:solidFill>
                  <a:schemeClr val="bg1"/>
                </a:solidFill>
              </a:rPr>
              <a:t> </a:t>
            </a:r>
            <a:r>
              <a:rPr lang="en-US" sz="2800" dirty="0" err="1">
                <a:solidFill>
                  <a:schemeClr val="bg1"/>
                </a:solidFill>
              </a:rPr>
              <a:t>của</a:t>
            </a:r>
            <a:r>
              <a:rPr lang="en-US" sz="2800" dirty="0">
                <a:solidFill>
                  <a:schemeClr val="bg1"/>
                </a:solidFill>
              </a:rPr>
              <a:t>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và</a:t>
            </a:r>
            <a:r>
              <a:rPr lang="en-US" sz="2800" dirty="0">
                <a:solidFill>
                  <a:schemeClr val="bg1"/>
                </a:solidFill>
              </a:rPr>
              <a:t> </a:t>
            </a:r>
            <a:r>
              <a:rPr lang="en-US" sz="2800" dirty="0" err="1">
                <a:solidFill>
                  <a:schemeClr val="bg1"/>
                </a:solidFill>
              </a:rPr>
              <a:t>động</a:t>
            </a:r>
            <a:r>
              <a:rPr lang="en-US" sz="2800" dirty="0">
                <a:solidFill>
                  <a:schemeClr val="bg1"/>
                </a:solidFill>
              </a:rPr>
              <a:t> </a:t>
            </a:r>
            <a:r>
              <a:rPr lang="en-US" sz="2800" dirty="0" err="1">
                <a:solidFill>
                  <a:schemeClr val="bg1"/>
                </a:solidFill>
              </a:rPr>
              <a:t>vật</a:t>
            </a:r>
            <a:endParaRPr lang="en-US" sz="2800" dirty="0">
              <a:solidFill>
                <a:schemeClr val="bg1"/>
              </a:solidFill>
            </a:endParaRPr>
          </a:p>
        </p:txBody>
      </p:sp>
      <p:pic>
        <p:nvPicPr>
          <p:cNvPr id="46" name="Picture 2" descr="F:\360安全浏览器下载\六一\Nipic_2531170_b95b5e79d8a6cff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dirty="0">
                <a:solidFill>
                  <a:schemeClr val="bg1"/>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YÊU CẦU CẦN ĐẠT</a:t>
            </a:r>
            <a:endPar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Arial-Rounded" panose="020B0500000000000000" pitchFamily="34" charset="0"/>
              <a:cs typeface="Arial-Rounded" panose="020B0500000000000000" pitchFamily="34" charset="0"/>
            </a:endParaRPr>
          </a:p>
        </p:txBody>
      </p:sp>
      <p:sp>
        <p:nvSpPr>
          <p:cNvPr id="3" name="Rectangle 2"/>
          <p:cNvSpPr/>
          <p:nvPr/>
        </p:nvSpPr>
        <p:spPr>
          <a:xfrm>
            <a:off x="1962497" y="4539422"/>
            <a:ext cx="8872622" cy="553357"/>
          </a:xfrm>
          <a:prstGeom prst="rect">
            <a:avLst/>
          </a:prstGeom>
        </p:spPr>
        <p:txBody>
          <a:bodyPr wrap="none">
            <a:spAutoFit/>
          </a:bodyPr>
          <a:lstStyle/>
          <a:p>
            <a:pPr algn="just">
              <a:lnSpc>
                <a:spcPct val="107000"/>
              </a:lnSpc>
              <a:spcAft>
                <a:spcPts val="0"/>
              </a:spcAft>
            </a:pPr>
            <a:r>
              <a:rPr lang="en-US" sz="2800" dirty="0" err="1">
                <a:solidFill>
                  <a:schemeClr val="bg1"/>
                </a:solidFill>
                <a:ea typeface="Times New Roman" panose="02020603050405020304" pitchFamily="18" charset="0"/>
                <a:cs typeface="Times New Roman" panose="02020603050405020304" pitchFamily="18" charset="0"/>
              </a:rPr>
              <a:t>Có</a:t>
            </a:r>
            <a:r>
              <a:rPr lang="en-US" sz="2800" dirty="0">
                <a:solidFill>
                  <a:schemeClr val="bg1"/>
                </a:solidFill>
                <a:ea typeface="Times New Roman" panose="02020603050405020304" pitchFamily="18" charset="0"/>
                <a:cs typeface="Times New Roman" panose="02020603050405020304" pitchFamily="18" charset="0"/>
              </a:rPr>
              <a:t> ý </a:t>
            </a:r>
            <a:r>
              <a:rPr lang="en-US" sz="2800" dirty="0" err="1">
                <a:solidFill>
                  <a:schemeClr val="bg1"/>
                </a:solidFill>
                <a:ea typeface="Times New Roman" panose="02020603050405020304" pitchFamily="18" charset="0"/>
                <a:cs typeface="Times New Roman" panose="02020603050405020304" pitchFamily="18" charset="0"/>
              </a:rPr>
              <a:t>thức</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bảo</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vệ</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môi</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trường</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sống</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của</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thực</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vật</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và</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động</a:t>
            </a:r>
            <a:r>
              <a:rPr lang="en-US" sz="2800" dirty="0">
                <a:solidFill>
                  <a:schemeClr val="bg1"/>
                </a:solidFill>
                <a:ea typeface="Times New Roman" panose="02020603050405020304" pitchFamily="18" charset="0"/>
                <a:cs typeface="Times New Roman" panose="02020603050405020304" pitchFamily="18" charset="0"/>
              </a:rPr>
              <a:t> </a:t>
            </a:r>
            <a:r>
              <a:rPr lang="en-US" sz="2800" dirty="0" err="1">
                <a:solidFill>
                  <a:schemeClr val="bg1"/>
                </a:solidFill>
                <a:ea typeface="Times New Roman" panose="02020603050405020304" pitchFamily="18" charset="0"/>
                <a:cs typeface="Times New Roman" panose="02020603050405020304" pitchFamily="18" charset="0"/>
              </a:rPr>
              <a:t>vật</a:t>
            </a:r>
            <a:r>
              <a:rPr lang="en-US" sz="2800" dirty="0">
                <a:solidFill>
                  <a:schemeClr val="bg1"/>
                </a:solidFill>
                <a:ea typeface="Times New Roman" panose="02020603050405020304" pitchFamily="18" charset="0"/>
                <a:cs typeface="Times New Roman" panose="02020603050405020304" pitchFamily="18" charset="0"/>
              </a:rPr>
              <a:t>.</a:t>
            </a:r>
            <a:endParaRPr lang="en-US" sz="20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02585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2"/>
                                        </p:tgtEl>
                                        <p:attrNameLst>
                                          <p:attrName>style.visibility</p:attrName>
                                        </p:attrNameLst>
                                      </p:cBhvr>
                                      <p:to>
                                        <p:strVal val="visible"/>
                                      </p:to>
                                    </p:set>
                                    <p:anim calcmode="discrete" valueType="clr">
                                      <p:cBhvr override="childStyle">
                                        <p:cTn id="24"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42"/>
                                        </p:tgtEl>
                                        <p:attrNameLst>
                                          <p:attrName>fillcolor</p:attrName>
                                        </p:attrNameLst>
                                      </p:cBhvr>
                                      <p:tavLst>
                                        <p:tav tm="0">
                                          <p:val>
                                            <p:clrVal>
                                              <a:schemeClr val="accent2"/>
                                            </p:clrVal>
                                          </p:val>
                                        </p:tav>
                                        <p:tav tm="50000">
                                          <p:val>
                                            <p:clrVal>
                                              <a:schemeClr val="hlink"/>
                                            </p:clrVal>
                                          </p:val>
                                        </p:tav>
                                      </p:tavLst>
                                    </p:anim>
                                    <p:set>
                                      <p:cBhvr>
                                        <p:cTn id="26" dur="40"/>
                                        <p:tgtEl>
                                          <p:spTgt spid="42"/>
                                        </p:tgtEl>
                                        <p:attrNameLst>
                                          <p:attrName>fill.type</p:attrName>
                                        </p:attrNameLst>
                                      </p:cBhvr>
                                      <p:to>
                                        <p:strVal val="solid"/>
                                      </p:to>
                                    </p:set>
                                  </p:childTnLst>
                                </p:cTn>
                              </p:par>
                            </p:childTnLst>
                          </p:cTn>
                        </p:par>
                        <p:par>
                          <p:cTn id="27" fill="hold">
                            <p:stCondLst>
                              <p:cond delay="3150"/>
                            </p:stCondLst>
                            <p:childTnLst>
                              <p:par>
                                <p:cTn id="28" presetID="49" presetClass="entr" presetSubtype="0" decel="10000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ppt_w</p:attrName>
                                        </p:attrNameLst>
                                      </p:cBhvr>
                                      <p:tavLst>
                                        <p:tav tm="0">
                                          <p:val>
                                            <p:fltVal val="0"/>
                                          </p:val>
                                        </p:tav>
                                        <p:tav tm="100000">
                                          <p:val>
                                            <p:strVal val="#ppt_w"/>
                                          </p:val>
                                        </p:tav>
                                      </p:tavLst>
                                    </p:anim>
                                    <p:anim calcmode="lin" valueType="num">
                                      <p:cBhvr>
                                        <p:cTn id="31" dur="250" fill="hold"/>
                                        <p:tgtEl>
                                          <p:spTgt spid="29"/>
                                        </p:tgtEl>
                                        <p:attrNameLst>
                                          <p:attrName>ppt_h</p:attrName>
                                        </p:attrNameLst>
                                      </p:cBhvr>
                                      <p:tavLst>
                                        <p:tav tm="0">
                                          <p:val>
                                            <p:fltVal val="0"/>
                                          </p:val>
                                        </p:tav>
                                        <p:tav tm="100000">
                                          <p:val>
                                            <p:strVal val="#ppt_h"/>
                                          </p:val>
                                        </p:tav>
                                      </p:tavLst>
                                    </p:anim>
                                    <p:anim calcmode="lin" valueType="num">
                                      <p:cBhvr>
                                        <p:cTn id="32" dur="250" fill="hold"/>
                                        <p:tgtEl>
                                          <p:spTgt spid="29"/>
                                        </p:tgtEl>
                                        <p:attrNameLst>
                                          <p:attrName>style.rotation</p:attrName>
                                        </p:attrNameLst>
                                      </p:cBhvr>
                                      <p:tavLst>
                                        <p:tav tm="0">
                                          <p:val>
                                            <p:fltVal val="360"/>
                                          </p:val>
                                        </p:tav>
                                        <p:tav tm="100000">
                                          <p:val>
                                            <p:fltVal val="0"/>
                                          </p:val>
                                        </p:tav>
                                      </p:tavLst>
                                    </p:anim>
                                    <p:animEffect transition="in" filter="fade">
                                      <p:cBhvr>
                                        <p:cTn id="33" dur="250"/>
                                        <p:tgtEl>
                                          <p:spTgt spid="29"/>
                                        </p:tgtEl>
                                      </p:cBhvr>
                                    </p:animEffect>
                                  </p:childTnLst>
                                </p:cTn>
                              </p:par>
                            </p:childTnLst>
                          </p:cTn>
                        </p:par>
                        <p:par>
                          <p:cTn id="34" fill="hold">
                            <p:stCondLst>
                              <p:cond delay="34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43"/>
                                        </p:tgtEl>
                                        <p:attrNameLst>
                                          <p:attrName>style.visibility</p:attrName>
                                        </p:attrNameLst>
                                      </p:cBhvr>
                                      <p:to>
                                        <p:strVal val="visible"/>
                                      </p:to>
                                    </p:set>
                                    <p:anim calcmode="discrete" valueType="clr">
                                      <p:cBhvr override="childStyle">
                                        <p:cTn id="37"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8" dur="40"/>
                                        <p:tgtEl>
                                          <p:spTgt spid="43"/>
                                        </p:tgtEl>
                                        <p:attrNameLst>
                                          <p:attrName>fillcolor</p:attrName>
                                        </p:attrNameLst>
                                      </p:cBhvr>
                                      <p:tavLst>
                                        <p:tav tm="0">
                                          <p:val>
                                            <p:clrVal>
                                              <a:schemeClr val="accent2"/>
                                            </p:clrVal>
                                          </p:val>
                                        </p:tav>
                                        <p:tav tm="50000">
                                          <p:val>
                                            <p:clrVal>
                                              <a:schemeClr val="hlink"/>
                                            </p:clrVal>
                                          </p:val>
                                        </p:tav>
                                      </p:tavLst>
                                    </p:anim>
                                    <p:set>
                                      <p:cBhvr>
                                        <p:cTn id="39" dur="40"/>
                                        <p:tgtEl>
                                          <p:spTgt spid="43"/>
                                        </p:tgtEl>
                                        <p:attrNameLst>
                                          <p:attrName>fill.type</p:attrName>
                                        </p:attrNameLst>
                                      </p:cBhvr>
                                      <p:to>
                                        <p:strVal val="solid"/>
                                      </p:to>
                                    </p:set>
                                  </p:childTnLst>
                                </p:cTn>
                              </p:par>
                            </p:childTnLst>
                          </p:cTn>
                        </p:par>
                        <p:par>
                          <p:cTn id="40" fill="hold">
                            <p:stCondLst>
                              <p:cond delay="5060"/>
                            </p:stCondLst>
                            <p:childTnLst>
                              <p:par>
                                <p:cTn id="41" presetID="49" presetClass="entr" presetSubtype="0" decel="100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50" fill="hold"/>
                                        <p:tgtEl>
                                          <p:spTgt spid="32"/>
                                        </p:tgtEl>
                                        <p:attrNameLst>
                                          <p:attrName>ppt_w</p:attrName>
                                        </p:attrNameLst>
                                      </p:cBhvr>
                                      <p:tavLst>
                                        <p:tav tm="0">
                                          <p:val>
                                            <p:fltVal val="0"/>
                                          </p:val>
                                        </p:tav>
                                        <p:tav tm="100000">
                                          <p:val>
                                            <p:strVal val="#ppt_w"/>
                                          </p:val>
                                        </p:tav>
                                      </p:tavLst>
                                    </p:anim>
                                    <p:anim calcmode="lin" valueType="num">
                                      <p:cBhvr>
                                        <p:cTn id="44" dur="250" fill="hold"/>
                                        <p:tgtEl>
                                          <p:spTgt spid="32"/>
                                        </p:tgtEl>
                                        <p:attrNameLst>
                                          <p:attrName>ppt_h</p:attrName>
                                        </p:attrNameLst>
                                      </p:cBhvr>
                                      <p:tavLst>
                                        <p:tav tm="0">
                                          <p:val>
                                            <p:fltVal val="0"/>
                                          </p:val>
                                        </p:tav>
                                        <p:tav tm="100000">
                                          <p:val>
                                            <p:strVal val="#ppt_h"/>
                                          </p:val>
                                        </p:tav>
                                      </p:tavLst>
                                    </p:anim>
                                    <p:anim calcmode="lin" valueType="num">
                                      <p:cBhvr>
                                        <p:cTn id="45" dur="250" fill="hold"/>
                                        <p:tgtEl>
                                          <p:spTgt spid="32"/>
                                        </p:tgtEl>
                                        <p:attrNameLst>
                                          <p:attrName>style.rotation</p:attrName>
                                        </p:attrNameLst>
                                      </p:cBhvr>
                                      <p:tavLst>
                                        <p:tav tm="0">
                                          <p:val>
                                            <p:fltVal val="360"/>
                                          </p:val>
                                        </p:tav>
                                        <p:tav tm="100000">
                                          <p:val>
                                            <p:fltVal val="0"/>
                                          </p:val>
                                        </p:tav>
                                      </p:tavLst>
                                    </p:anim>
                                    <p:animEffect transition="in" filter="fade">
                                      <p:cBhvr>
                                        <p:cTn id="4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F3F05-AE67-4271-AFBC-3FA69E695D1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86408"/>
          <a:stretch/>
        </p:blipFill>
        <p:spPr>
          <a:xfrm>
            <a:off x="442293" y="5157617"/>
            <a:ext cx="1108212" cy="1085850"/>
          </a:xfrm>
          <a:prstGeom prst="rect">
            <a:avLst/>
          </a:prstGeom>
        </p:spPr>
      </p:pic>
      <p:sp>
        <p:nvSpPr>
          <p:cNvPr id="4" name="TextBox 3">
            <a:extLst>
              <a:ext uri="{FF2B5EF4-FFF2-40B4-BE49-F238E27FC236}">
                <a16:creationId xmlns:a16="http://schemas.microsoft.com/office/drawing/2014/main" id="{B6DB95DD-23BA-4D3E-A2F4-74F1A761295B}"/>
              </a:ext>
            </a:extLst>
          </p:cNvPr>
          <p:cNvSpPr txBox="1"/>
          <p:nvPr/>
        </p:nvSpPr>
        <p:spPr>
          <a:xfrm>
            <a:off x="1550505" y="5230504"/>
            <a:ext cx="9819860" cy="1200329"/>
          </a:xfrm>
          <a:prstGeom prst="rect">
            <a:avLst/>
          </a:prstGeom>
          <a:noFill/>
        </p:spPr>
        <p:txBody>
          <a:bodyPr wrap="square" rtlCol="0">
            <a:spAutoFit/>
          </a:bodyPr>
          <a:lstStyle/>
          <a:p>
            <a:r>
              <a:rPr lang="vi-VN" sz="3600" dirty="0"/>
              <a:t>Các con còn biết bài hát nào về thực vật và động vật nữa không?</a:t>
            </a:r>
          </a:p>
        </p:txBody>
      </p:sp>
      <p:sp>
        <p:nvSpPr>
          <p:cNvPr id="5" name="TextBox 4">
            <a:extLst>
              <a:ext uri="{FF2B5EF4-FFF2-40B4-BE49-F238E27FC236}">
                <a16:creationId xmlns:a16="http://schemas.microsoft.com/office/drawing/2014/main" id="{2796EAF4-D0AF-43DB-A75B-311BD6F71E69}"/>
              </a:ext>
            </a:extLst>
          </p:cNvPr>
          <p:cNvSpPr txBox="1"/>
          <p:nvPr/>
        </p:nvSpPr>
        <p:spPr>
          <a:xfrm>
            <a:off x="4823792" y="251791"/>
            <a:ext cx="5598007" cy="1107996"/>
          </a:xfrm>
          <a:prstGeom prst="rect">
            <a:avLst/>
          </a:prstGeom>
          <a:noFill/>
        </p:spPr>
        <p:txBody>
          <a:bodyPr wrap="none" rtlCol="0">
            <a:spAutoFit/>
          </a:bodyPr>
          <a:lstStyle/>
          <a:p>
            <a:r>
              <a:rPr lang="vi-VN" sz="6600" b="1" dirty="0">
                <a:ln w="6600">
                  <a:solidFill>
                    <a:schemeClr val="accent2"/>
                  </a:solidFill>
                  <a:prstDash val="solid"/>
                </a:ln>
                <a:solidFill>
                  <a:srgbClr val="FFFFFF"/>
                </a:solidFill>
                <a:effectLst>
                  <a:outerShdw dist="38100" dir="2700000" algn="tl" rotWithShape="0">
                    <a:schemeClr val="accent2"/>
                  </a:outerShdw>
                </a:effectLst>
                <a:cs typeface="MV Boli" panose="02000500030200090000" pitchFamily="2" charset="0"/>
              </a:rPr>
              <a:t>Cùng hát nào</a:t>
            </a:r>
          </a:p>
        </p:txBody>
      </p:sp>
      <p:pic>
        <p:nvPicPr>
          <p:cNvPr id="6" name="Thế Giới Động Vật _ Bài hát về Động Vật _ Pinkfong! Những bài hát cho trẻ em">
            <a:hlinkClick r:id="" action="ppaction://media"/>
            <a:extLst>
              <a:ext uri="{FF2B5EF4-FFF2-40B4-BE49-F238E27FC236}">
                <a16:creationId xmlns:a16="http://schemas.microsoft.com/office/drawing/2014/main" id="{58468F50-0F91-41CF-9278-A700F88ACF23}"/>
              </a:ext>
            </a:extLst>
          </p:cNvPr>
          <p:cNvPicPr>
            <a:picLocks noChangeAspect="1"/>
          </p:cNvPicPr>
          <p:nvPr>
            <a:videoFile r:link="rId1"/>
            <p:extLst>
              <p:ext uri="{DAA4B4D4-6D71-4841-9C94-3DE7FCFB9230}">
                <p14:media xmlns:p14="http://schemas.microsoft.com/office/powerpoint/2010/main" r:embed="rId2">
                  <p14:trim st="17575"/>
                </p14:media>
              </p:ext>
            </p:extLst>
          </p:nvPr>
        </p:nvPicPr>
        <p:blipFill>
          <a:blip r:embed="rId6"/>
          <a:stretch>
            <a:fillRect/>
          </a:stretch>
        </p:blipFill>
        <p:spPr>
          <a:xfrm>
            <a:off x="2655363" y="1323343"/>
            <a:ext cx="6881274" cy="3870717"/>
          </a:xfrm>
          <a:prstGeom prst="rect">
            <a:avLst/>
          </a:prstGeom>
        </p:spPr>
      </p:pic>
    </p:spTree>
    <p:extLst>
      <p:ext uri="{BB962C8B-B14F-4D97-AF65-F5344CB8AC3E}">
        <p14:creationId xmlns:p14="http://schemas.microsoft.com/office/powerpoint/2010/main" val="84241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7 -2.59259E-6 L -4.16667E-7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19697">
                <p:cTn id="19" fill="hold" display="0">
                  <p:stCondLst>
                    <p:cond delay="indefinite"/>
                  </p:stCondLst>
                </p:cTn>
                <p:tgtEl>
                  <p:spTgt spid="6"/>
                </p:tgtEl>
              </p:cMediaNode>
            </p:vide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617EFA-3A27-4981-A0B7-D9A6F58D212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92996" y="2025871"/>
            <a:ext cx="894162" cy="998883"/>
          </a:xfrm>
          <a:prstGeom prst="rect">
            <a:avLst/>
          </a:prstGeom>
        </p:spPr>
      </p:pic>
      <p:sp>
        <p:nvSpPr>
          <p:cNvPr id="4" name="TextBox 3">
            <a:extLst>
              <a:ext uri="{FF2B5EF4-FFF2-40B4-BE49-F238E27FC236}">
                <a16:creationId xmlns:a16="http://schemas.microsoft.com/office/drawing/2014/main" id="{4EFD33F9-EC6E-4FDA-BF7B-9700DBF31A1C}"/>
              </a:ext>
            </a:extLst>
          </p:cNvPr>
          <p:cNvSpPr txBox="1"/>
          <p:nvPr/>
        </p:nvSpPr>
        <p:spPr>
          <a:xfrm>
            <a:off x="1241145" y="1541777"/>
            <a:ext cx="3743231" cy="5016758"/>
          </a:xfrm>
          <a:prstGeom prst="rect">
            <a:avLst/>
          </a:prstGeom>
          <a:noFill/>
        </p:spPr>
        <p:txBody>
          <a:bodyPr wrap="square" rtlCol="0">
            <a:spAutoFit/>
          </a:bodyPr>
          <a:lstStyle/>
          <a:p>
            <a:pPr algn="just"/>
            <a:r>
              <a:rPr lang="vi-VN" sz="3200" b="1" dirty="0"/>
              <a:t>1. </a:t>
            </a:r>
            <a:r>
              <a:rPr lang="vi-VN" sz="3200" dirty="0"/>
              <a:t>Quan sát và cho biết hai hình dưới đây có điểm gì khác nhau. Vì sao có sự khác nhau đó? Điều gì xảy ra nếu môi trường sống của thực vật và động vật tiếp tục bị tàn phá?</a:t>
            </a:r>
            <a:endParaRPr lang="vi-VN" sz="3200" b="1" dirty="0"/>
          </a:p>
        </p:txBody>
      </p:sp>
      <p:pic>
        <p:nvPicPr>
          <p:cNvPr id="9" name="Picture 8">
            <a:extLst>
              <a:ext uri="{FF2B5EF4-FFF2-40B4-BE49-F238E27FC236}">
                <a16:creationId xmlns:a16="http://schemas.microsoft.com/office/drawing/2014/main" id="{B29CA1AF-85BC-429C-805E-903C8D073C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5129570" y="0"/>
            <a:ext cx="5821285" cy="6879700"/>
          </a:xfrm>
          <a:prstGeom prst="rect">
            <a:avLst/>
          </a:prstGeom>
        </p:spPr>
      </p:pic>
    </p:spTree>
    <p:extLst>
      <p:ext uri="{BB962C8B-B14F-4D97-AF65-F5344CB8AC3E}">
        <p14:creationId xmlns:p14="http://schemas.microsoft.com/office/powerpoint/2010/main" val="79099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4D4F5-E54D-4419-B0C0-7D36BC6A68B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b="50158"/>
          <a:stretch/>
        </p:blipFill>
        <p:spPr>
          <a:xfrm>
            <a:off x="4014754" y="0"/>
            <a:ext cx="7534243" cy="4438010"/>
          </a:xfrm>
          <a:prstGeom prst="rect">
            <a:avLst/>
          </a:prstGeom>
        </p:spPr>
      </p:pic>
      <p:sp>
        <p:nvSpPr>
          <p:cNvPr id="3" name="TextBox 2">
            <a:extLst>
              <a:ext uri="{FF2B5EF4-FFF2-40B4-BE49-F238E27FC236}">
                <a16:creationId xmlns:a16="http://schemas.microsoft.com/office/drawing/2014/main" id="{CB6B0DFD-595A-492E-8851-1B28932E79E5}"/>
              </a:ext>
            </a:extLst>
          </p:cNvPr>
          <p:cNvSpPr txBox="1"/>
          <p:nvPr/>
        </p:nvSpPr>
        <p:spPr>
          <a:xfrm>
            <a:off x="1400192" y="4854724"/>
            <a:ext cx="9819860" cy="1200329"/>
          </a:xfrm>
          <a:prstGeom prst="rect">
            <a:avLst/>
          </a:prstGeom>
          <a:noFill/>
        </p:spPr>
        <p:txBody>
          <a:bodyPr wrap="square" rtlCol="0">
            <a:spAutoFit/>
          </a:bodyPr>
          <a:lstStyle/>
          <a:p>
            <a:pPr algn="ctr"/>
            <a:r>
              <a:rPr lang="en-US" sz="3600" dirty="0" err="1">
                <a:solidFill>
                  <a:srgbClr val="FF0000"/>
                </a:solidFill>
              </a:rPr>
              <a:t>Môi</a:t>
            </a:r>
            <a:r>
              <a:rPr lang="en-US" sz="3600" dirty="0">
                <a:solidFill>
                  <a:srgbClr val="FF0000"/>
                </a:solidFill>
              </a:rPr>
              <a:t> </a:t>
            </a:r>
            <a:r>
              <a:rPr lang="en-US" sz="3600" dirty="0" err="1">
                <a:solidFill>
                  <a:srgbClr val="FF0000"/>
                </a:solidFill>
              </a:rPr>
              <a:t>trường</a:t>
            </a:r>
            <a:r>
              <a:rPr lang="en-US" sz="3600" dirty="0">
                <a:solidFill>
                  <a:srgbClr val="FF0000"/>
                </a:solidFill>
              </a:rPr>
              <a:t> </a:t>
            </a:r>
            <a:r>
              <a:rPr lang="en-US" sz="3600" dirty="0" err="1">
                <a:solidFill>
                  <a:srgbClr val="FF0000"/>
                </a:solidFill>
              </a:rPr>
              <a:t>xanh</a:t>
            </a:r>
            <a:r>
              <a:rPr lang="en-US" sz="3600" dirty="0">
                <a:solidFill>
                  <a:srgbClr val="FF0000"/>
                </a:solidFill>
              </a:rPr>
              <a:t> </a:t>
            </a:r>
            <a:r>
              <a:rPr lang="en-US" sz="3600" dirty="0" err="1">
                <a:solidFill>
                  <a:srgbClr val="FF0000"/>
                </a:solidFill>
              </a:rPr>
              <a:t>sạch</a:t>
            </a:r>
            <a:r>
              <a:rPr lang="en-US" sz="3600" dirty="0">
                <a:solidFill>
                  <a:srgbClr val="FF0000"/>
                </a:solidFill>
              </a:rPr>
              <a:t> </a:t>
            </a:r>
            <a:r>
              <a:rPr lang="en-US" sz="3600" dirty="0" err="1">
                <a:solidFill>
                  <a:srgbClr val="FF0000"/>
                </a:solidFill>
              </a:rPr>
              <a:t>đẹp</a:t>
            </a:r>
            <a:r>
              <a:rPr lang="en-US" sz="3600" dirty="0">
                <a:solidFill>
                  <a:srgbClr val="FF0000"/>
                </a:solidFill>
              </a:rPr>
              <a:t>, </a:t>
            </a:r>
            <a:r>
              <a:rPr lang="en-US" sz="3600" dirty="0" err="1">
                <a:solidFill>
                  <a:srgbClr val="FF0000"/>
                </a:solidFill>
              </a:rPr>
              <a:t>các</a:t>
            </a:r>
            <a:r>
              <a:rPr lang="en-US" sz="3600" dirty="0">
                <a:solidFill>
                  <a:srgbClr val="FF0000"/>
                </a:solidFill>
              </a:rPr>
              <a:t> con </a:t>
            </a:r>
            <a:r>
              <a:rPr lang="en-US" sz="3600" dirty="0" err="1">
                <a:solidFill>
                  <a:srgbClr val="FF0000"/>
                </a:solidFill>
              </a:rPr>
              <a:t>vật</a:t>
            </a:r>
            <a:r>
              <a:rPr lang="en-US" sz="3600" dirty="0">
                <a:solidFill>
                  <a:srgbClr val="FF0000"/>
                </a:solidFill>
              </a:rPr>
              <a:t> </a:t>
            </a:r>
            <a:r>
              <a:rPr lang="en-US" sz="3600" dirty="0" err="1">
                <a:solidFill>
                  <a:srgbClr val="FF0000"/>
                </a:solidFill>
              </a:rPr>
              <a:t>đầy</a:t>
            </a:r>
            <a:r>
              <a:rPr lang="en-US" sz="3600" dirty="0">
                <a:solidFill>
                  <a:srgbClr val="FF0000"/>
                </a:solidFill>
              </a:rPr>
              <a:t> </a:t>
            </a:r>
            <a:r>
              <a:rPr lang="en-US" sz="3600" dirty="0" err="1">
                <a:solidFill>
                  <a:srgbClr val="FF0000"/>
                </a:solidFill>
              </a:rPr>
              <a:t>sức</a:t>
            </a:r>
            <a:r>
              <a:rPr lang="en-US" sz="3600" dirty="0">
                <a:solidFill>
                  <a:srgbClr val="FF0000"/>
                </a:solidFill>
              </a:rPr>
              <a:t> </a:t>
            </a:r>
            <a:r>
              <a:rPr lang="en-US" sz="3600" dirty="0" err="1">
                <a:solidFill>
                  <a:srgbClr val="FF0000"/>
                </a:solidFill>
              </a:rPr>
              <a:t>sống</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cối</a:t>
            </a:r>
            <a:r>
              <a:rPr lang="en-US" sz="3600" dirty="0">
                <a:solidFill>
                  <a:srgbClr val="FF0000"/>
                </a:solidFill>
              </a:rPr>
              <a:t> </a:t>
            </a:r>
            <a:r>
              <a:rPr lang="en-US" sz="3600" dirty="0" err="1">
                <a:solidFill>
                  <a:srgbClr val="FF0000"/>
                </a:solidFill>
              </a:rPr>
              <a:t>xanh</a:t>
            </a:r>
            <a:r>
              <a:rPr lang="en-US" sz="3600" dirty="0">
                <a:solidFill>
                  <a:srgbClr val="FF0000"/>
                </a:solidFill>
              </a:rPr>
              <a:t> </a:t>
            </a:r>
            <a:r>
              <a:rPr lang="en-US" sz="3600" dirty="0" err="1">
                <a:solidFill>
                  <a:srgbClr val="FF0000"/>
                </a:solidFill>
              </a:rPr>
              <a:t>tươi</a:t>
            </a:r>
            <a:r>
              <a:rPr lang="en-US" sz="3600" dirty="0">
                <a:solidFill>
                  <a:srgbClr val="FF0000"/>
                </a:solidFill>
              </a:rPr>
              <a:t> </a:t>
            </a:r>
            <a:endParaRPr lang="vi-VN" sz="3600" dirty="0">
              <a:solidFill>
                <a:srgbClr val="FF0000"/>
              </a:solidFill>
            </a:endParaRPr>
          </a:p>
        </p:txBody>
      </p:sp>
    </p:spTree>
    <p:extLst>
      <p:ext uri="{BB962C8B-B14F-4D97-AF65-F5344CB8AC3E}">
        <p14:creationId xmlns:p14="http://schemas.microsoft.com/office/powerpoint/2010/main" val="21137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E2DF3-3E0C-4E2B-991A-30195DC7AC3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997" t="50000" r="-997" b="158"/>
          <a:stretch/>
        </p:blipFill>
        <p:spPr>
          <a:xfrm>
            <a:off x="4014754" y="0"/>
            <a:ext cx="7534243" cy="4438010"/>
          </a:xfrm>
          <a:prstGeom prst="rect">
            <a:avLst/>
          </a:prstGeom>
        </p:spPr>
      </p:pic>
      <p:sp>
        <p:nvSpPr>
          <p:cNvPr id="3" name="TextBox 2">
            <a:extLst>
              <a:ext uri="{FF2B5EF4-FFF2-40B4-BE49-F238E27FC236}">
                <a16:creationId xmlns:a16="http://schemas.microsoft.com/office/drawing/2014/main" id="{D57D2FDE-3884-4226-AA76-627B03C2B9AB}"/>
              </a:ext>
            </a:extLst>
          </p:cNvPr>
          <p:cNvSpPr txBox="1"/>
          <p:nvPr/>
        </p:nvSpPr>
        <p:spPr>
          <a:xfrm>
            <a:off x="1186070" y="4892302"/>
            <a:ext cx="9819860" cy="646331"/>
          </a:xfrm>
          <a:prstGeom prst="rect">
            <a:avLst/>
          </a:prstGeom>
          <a:noFill/>
        </p:spPr>
        <p:txBody>
          <a:bodyPr wrap="square" rtlCol="0">
            <a:spAutoFit/>
          </a:bodyPr>
          <a:lstStyle/>
          <a:p>
            <a:pPr algn="ctr"/>
            <a:r>
              <a:rPr lang="en-US" sz="3600" dirty="0" err="1">
                <a:solidFill>
                  <a:srgbClr val="FF0000"/>
                </a:solidFill>
              </a:rPr>
              <a:t>Môi</a:t>
            </a:r>
            <a:r>
              <a:rPr lang="en-US" sz="3600" dirty="0">
                <a:solidFill>
                  <a:srgbClr val="FF0000"/>
                </a:solidFill>
              </a:rPr>
              <a:t> </a:t>
            </a:r>
            <a:r>
              <a:rPr lang="en-US" sz="3600" dirty="0" err="1">
                <a:solidFill>
                  <a:srgbClr val="FF0000"/>
                </a:solidFill>
              </a:rPr>
              <a:t>trường</a:t>
            </a:r>
            <a:r>
              <a:rPr lang="en-US" sz="3600" dirty="0">
                <a:solidFill>
                  <a:srgbClr val="FF0000"/>
                </a:solidFill>
              </a:rPr>
              <a:t> ô </a:t>
            </a:r>
            <a:r>
              <a:rPr lang="en-US" sz="3600" dirty="0" err="1">
                <a:solidFill>
                  <a:srgbClr val="FF0000"/>
                </a:solidFill>
              </a:rPr>
              <a:t>nhiễm</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cối</a:t>
            </a:r>
            <a:r>
              <a:rPr lang="en-US" sz="3600" dirty="0">
                <a:solidFill>
                  <a:srgbClr val="FF0000"/>
                </a:solidFill>
              </a:rPr>
              <a:t> </a:t>
            </a:r>
            <a:r>
              <a:rPr lang="en-US" sz="3600" dirty="0" err="1">
                <a:solidFill>
                  <a:srgbClr val="FF0000"/>
                </a:solidFill>
              </a:rPr>
              <a:t>khô</a:t>
            </a:r>
            <a:r>
              <a:rPr lang="en-US" sz="3600" dirty="0">
                <a:solidFill>
                  <a:srgbClr val="FF0000"/>
                </a:solidFill>
              </a:rPr>
              <a:t> </a:t>
            </a:r>
            <a:r>
              <a:rPr lang="en-US" sz="3600" dirty="0" err="1">
                <a:solidFill>
                  <a:srgbClr val="FF0000"/>
                </a:solidFill>
              </a:rPr>
              <a:t>héo</a:t>
            </a:r>
            <a:endParaRPr lang="vi-VN" sz="3600" dirty="0">
              <a:solidFill>
                <a:srgbClr val="FF0000"/>
              </a:solidFill>
            </a:endParaRPr>
          </a:p>
        </p:txBody>
      </p:sp>
    </p:spTree>
    <p:extLst>
      <p:ext uri="{BB962C8B-B14F-4D97-AF65-F5344CB8AC3E}">
        <p14:creationId xmlns:p14="http://schemas.microsoft.com/office/powerpoint/2010/main" val="20855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568D7B-E3B7-4BD1-8BAB-F0BC274E7CAF}"/>
              </a:ext>
            </a:extLst>
          </p:cNvPr>
          <p:cNvGrpSpPr/>
          <p:nvPr/>
        </p:nvGrpSpPr>
        <p:grpSpPr>
          <a:xfrm>
            <a:off x="344530" y="1491052"/>
            <a:ext cx="11502940" cy="3451832"/>
            <a:chOff x="299706" y="2080687"/>
            <a:chExt cx="11502940" cy="3451832"/>
          </a:xfrm>
        </p:grpSpPr>
        <p:pic>
          <p:nvPicPr>
            <p:cNvPr id="2" name="Picture 1">
              <a:extLst>
                <a:ext uri="{FF2B5EF4-FFF2-40B4-BE49-F238E27FC236}">
                  <a16:creationId xmlns:a16="http://schemas.microsoft.com/office/drawing/2014/main" id="{EF84A278-D9E7-4AAF-B30F-82006E0EB5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rot="21250630">
              <a:off x="299706" y="2080687"/>
              <a:ext cx="3128155" cy="2437523"/>
            </a:xfrm>
            <a:prstGeom prst="rect">
              <a:avLst/>
            </a:prstGeom>
          </p:spPr>
        </p:pic>
        <p:pic>
          <p:nvPicPr>
            <p:cNvPr id="3" name="Picture 2">
              <a:extLst>
                <a:ext uri="{FF2B5EF4-FFF2-40B4-BE49-F238E27FC236}">
                  <a16:creationId xmlns:a16="http://schemas.microsoft.com/office/drawing/2014/main" id="{3C9C858B-75DE-4365-B6A2-DE9F8395E0A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rot="463015">
              <a:off x="3032788" y="2733426"/>
              <a:ext cx="2827842" cy="2377216"/>
            </a:xfrm>
            <a:prstGeom prst="rect">
              <a:avLst/>
            </a:prstGeom>
          </p:spPr>
        </p:pic>
        <p:pic>
          <p:nvPicPr>
            <p:cNvPr id="4" name="Picture 3">
              <a:extLst>
                <a:ext uri="{FF2B5EF4-FFF2-40B4-BE49-F238E27FC236}">
                  <a16:creationId xmlns:a16="http://schemas.microsoft.com/office/drawing/2014/main" id="{FA2C3ACA-2971-4264-9318-DFE210D3781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rot="21334815">
              <a:off x="5710053" y="2111320"/>
              <a:ext cx="3368970" cy="2376257"/>
            </a:xfrm>
            <a:prstGeom prst="rect">
              <a:avLst/>
            </a:prstGeom>
          </p:spPr>
        </p:pic>
        <p:pic>
          <p:nvPicPr>
            <p:cNvPr id="5" name="Picture 4">
              <a:extLst>
                <a:ext uri="{FF2B5EF4-FFF2-40B4-BE49-F238E27FC236}">
                  <a16:creationId xmlns:a16="http://schemas.microsoft.com/office/drawing/2014/main" id="{F1DC76A3-907D-44B7-B66E-F10FB8DA528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rot="739588">
              <a:off x="8671911" y="3086881"/>
              <a:ext cx="3130735" cy="2445638"/>
            </a:xfrm>
            <a:prstGeom prst="rect">
              <a:avLst/>
            </a:prstGeom>
          </p:spPr>
        </p:pic>
      </p:grpSp>
      <p:pic>
        <p:nvPicPr>
          <p:cNvPr id="7" name="Picture 6">
            <a:extLst>
              <a:ext uri="{FF2B5EF4-FFF2-40B4-BE49-F238E27FC236}">
                <a16:creationId xmlns:a16="http://schemas.microsoft.com/office/drawing/2014/main" id="{52BDD713-987D-4EE5-9658-FFA40D6CD5AB}"/>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73073" y="287012"/>
            <a:ext cx="642125" cy="717329"/>
          </a:xfrm>
          <a:prstGeom prst="rect">
            <a:avLst/>
          </a:prstGeom>
        </p:spPr>
      </p:pic>
      <p:sp>
        <p:nvSpPr>
          <p:cNvPr id="8" name="TextBox 7">
            <a:extLst>
              <a:ext uri="{FF2B5EF4-FFF2-40B4-BE49-F238E27FC236}">
                <a16:creationId xmlns:a16="http://schemas.microsoft.com/office/drawing/2014/main" id="{16F2704A-9372-4EA6-BB6F-6FCB13429E0E}"/>
              </a:ext>
            </a:extLst>
          </p:cNvPr>
          <p:cNvSpPr txBox="1"/>
          <p:nvPr/>
        </p:nvSpPr>
        <p:spPr>
          <a:xfrm>
            <a:off x="1136214" y="207500"/>
            <a:ext cx="11055786" cy="1077218"/>
          </a:xfrm>
          <a:prstGeom prst="rect">
            <a:avLst/>
          </a:prstGeom>
          <a:noFill/>
        </p:spPr>
        <p:txBody>
          <a:bodyPr wrap="square" rtlCol="0">
            <a:spAutoFit/>
          </a:bodyPr>
          <a:lstStyle/>
          <a:p>
            <a:r>
              <a:rPr lang="vi-VN" sz="3200" b="1" dirty="0"/>
              <a:t>2. </a:t>
            </a:r>
            <a:r>
              <a:rPr lang="vi-VN" sz="3200" dirty="0"/>
              <a:t>Những việc làm trong từng hình sau có tác hại gì đối với môi trường sống của thực vật và động vật?</a:t>
            </a:r>
            <a:endParaRPr lang="vi-VN" sz="3200" b="1" dirty="0"/>
          </a:p>
        </p:txBody>
      </p:sp>
      <p:sp>
        <p:nvSpPr>
          <p:cNvPr id="9" name="Rectangle 8">
            <a:extLst>
              <a:ext uri="{FF2B5EF4-FFF2-40B4-BE49-F238E27FC236}">
                <a16:creationId xmlns:a16="http://schemas.microsoft.com/office/drawing/2014/main" id="{4B09A7D5-CCA1-4921-803E-3E709CD9A8BB}"/>
              </a:ext>
            </a:extLst>
          </p:cNvPr>
          <p:cNvSpPr/>
          <p:nvPr/>
        </p:nvSpPr>
        <p:spPr>
          <a:xfrm rot="21195838">
            <a:off x="715616" y="4078859"/>
            <a:ext cx="2054087"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Vứt rác bừa bãi</a:t>
            </a:r>
          </a:p>
        </p:txBody>
      </p:sp>
      <p:sp>
        <p:nvSpPr>
          <p:cNvPr id="10" name="Rectangle 9">
            <a:extLst>
              <a:ext uri="{FF2B5EF4-FFF2-40B4-BE49-F238E27FC236}">
                <a16:creationId xmlns:a16="http://schemas.microsoft.com/office/drawing/2014/main" id="{0C5098AF-0B48-4AC0-912B-13825532E261}"/>
              </a:ext>
            </a:extLst>
          </p:cNvPr>
          <p:cNvSpPr/>
          <p:nvPr/>
        </p:nvSpPr>
        <p:spPr>
          <a:xfrm rot="456808">
            <a:off x="3153809" y="4545619"/>
            <a:ext cx="2054087" cy="4329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Chặt phá rừng</a:t>
            </a:r>
            <a:endParaRPr lang="vi-VN" sz="2000" dirty="0">
              <a:solidFill>
                <a:sysClr val="windowText" lastClr="000000"/>
              </a:solidFill>
            </a:endParaRPr>
          </a:p>
        </p:txBody>
      </p:sp>
      <p:sp>
        <p:nvSpPr>
          <p:cNvPr id="11" name="Rectangle 10">
            <a:extLst>
              <a:ext uri="{FF2B5EF4-FFF2-40B4-BE49-F238E27FC236}">
                <a16:creationId xmlns:a16="http://schemas.microsoft.com/office/drawing/2014/main" id="{761E764D-762D-476E-BC3E-03547393D8D6}"/>
              </a:ext>
            </a:extLst>
          </p:cNvPr>
          <p:cNvSpPr/>
          <p:nvPr/>
        </p:nvSpPr>
        <p:spPr>
          <a:xfrm rot="21272779">
            <a:off x="6317678" y="4078418"/>
            <a:ext cx="2054087" cy="627709"/>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Sử dụng thuốc trừ sâu</a:t>
            </a:r>
            <a:endParaRPr lang="vi-VN" sz="2000" dirty="0">
              <a:solidFill>
                <a:sysClr val="windowText" lastClr="000000"/>
              </a:solidFill>
            </a:endParaRPr>
          </a:p>
        </p:txBody>
      </p:sp>
      <p:sp>
        <p:nvSpPr>
          <p:cNvPr id="12" name="Rectangle 11">
            <a:extLst>
              <a:ext uri="{FF2B5EF4-FFF2-40B4-BE49-F238E27FC236}">
                <a16:creationId xmlns:a16="http://schemas.microsoft.com/office/drawing/2014/main" id="{33516B85-6A26-4F56-BDAE-8797DF5D9F21}"/>
              </a:ext>
            </a:extLst>
          </p:cNvPr>
          <p:cNvSpPr/>
          <p:nvPr/>
        </p:nvSpPr>
        <p:spPr>
          <a:xfrm rot="705094">
            <a:off x="8682310" y="4959465"/>
            <a:ext cx="2433278" cy="68114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ysClr val="windowText" lastClr="000000"/>
                </a:solidFill>
              </a:rPr>
              <a:t>Xả nước thải trực tiếp ra môi trường</a:t>
            </a:r>
            <a:endParaRPr lang="vi-VN" sz="2000" dirty="0">
              <a:solidFill>
                <a:sysClr val="windowText" lastClr="000000"/>
              </a:solidFill>
            </a:endParaRPr>
          </a:p>
        </p:txBody>
      </p:sp>
      <p:sp>
        <p:nvSpPr>
          <p:cNvPr id="13" name="TextBox 12">
            <a:extLst>
              <a:ext uri="{FF2B5EF4-FFF2-40B4-BE49-F238E27FC236}">
                <a16:creationId xmlns:a16="http://schemas.microsoft.com/office/drawing/2014/main" id="{E7C754A6-875C-41FF-A85B-013D338330E9}"/>
              </a:ext>
            </a:extLst>
          </p:cNvPr>
          <p:cNvSpPr txBox="1"/>
          <p:nvPr/>
        </p:nvSpPr>
        <p:spPr>
          <a:xfrm>
            <a:off x="256149" y="4661483"/>
            <a:ext cx="2505616" cy="1569660"/>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Ô nhiễm đất, không khí, mất nơi ở của các sinh vật...</a:t>
            </a:r>
            <a:endParaRPr lang="vi-VN" sz="2400" dirty="0">
              <a:solidFill>
                <a:srgbClr val="FF0000"/>
              </a:solidFill>
            </a:endParaRPr>
          </a:p>
        </p:txBody>
      </p:sp>
      <p:sp>
        <p:nvSpPr>
          <p:cNvPr id="14" name="TextBox 13">
            <a:extLst>
              <a:ext uri="{FF2B5EF4-FFF2-40B4-BE49-F238E27FC236}">
                <a16:creationId xmlns:a16="http://schemas.microsoft.com/office/drawing/2014/main" id="{750B20C1-ABD9-41E3-B055-88C3A1974977}"/>
              </a:ext>
            </a:extLst>
          </p:cNvPr>
          <p:cNvSpPr txBox="1"/>
          <p:nvPr/>
        </p:nvSpPr>
        <p:spPr>
          <a:xfrm>
            <a:off x="2796090" y="5117177"/>
            <a:ext cx="2703561" cy="1200329"/>
          </a:xfrm>
          <a:prstGeom prst="rect">
            <a:avLst/>
          </a:prstGeom>
          <a:solidFill>
            <a:schemeClr val="bg1"/>
          </a:solidFill>
          <a:effectLst>
            <a:softEdge rad="63500"/>
          </a:effectLst>
        </p:spPr>
        <p:txBody>
          <a:bodyPr wrap="square" rtlCol="0">
            <a:spAutoFit/>
          </a:bodyPr>
          <a:lstStyle/>
          <a:p>
            <a:r>
              <a:rPr lang="vi-VN" sz="2400">
                <a:solidFill>
                  <a:srgbClr val="FF0000"/>
                </a:solidFill>
                <a:sym typeface="Wingdings" panose="05000000000000000000" pitchFamily="2" charset="2"/>
              </a:rPr>
              <a:t> Mất rừng, chết cây, mất nơi sống của các con vật...</a:t>
            </a:r>
            <a:endParaRPr lang="vi-VN" sz="2400" dirty="0">
              <a:solidFill>
                <a:srgbClr val="FF0000"/>
              </a:solidFill>
            </a:endParaRPr>
          </a:p>
        </p:txBody>
      </p:sp>
      <p:sp>
        <p:nvSpPr>
          <p:cNvPr id="15" name="TextBox 14">
            <a:extLst>
              <a:ext uri="{FF2B5EF4-FFF2-40B4-BE49-F238E27FC236}">
                <a16:creationId xmlns:a16="http://schemas.microsoft.com/office/drawing/2014/main" id="{909D7B7A-1590-4431-97CD-1B0D6F62AA8E}"/>
              </a:ext>
            </a:extLst>
          </p:cNvPr>
          <p:cNvSpPr txBox="1"/>
          <p:nvPr/>
        </p:nvSpPr>
        <p:spPr>
          <a:xfrm>
            <a:off x="5710617" y="4831060"/>
            <a:ext cx="2870382" cy="1200329"/>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Chết thực vật, động vật, ô nhiễm môi trường sống,...</a:t>
            </a:r>
            <a:endParaRPr lang="vi-VN" sz="2400" dirty="0">
              <a:solidFill>
                <a:srgbClr val="FF0000"/>
              </a:solidFill>
            </a:endParaRPr>
          </a:p>
        </p:txBody>
      </p:sp>
      <p:sp>
        <p:nvSpPr>
          <p:cNvPr id="16" name="TextBox 15">
            <a:extLst>
              <a:ext uri="{FF2B5EF4-FFF2-40B4-BE49-F238E27FC236}">
                <a16:creationId xmlns:a16="http://schemas.microsoft.com/office/drawing/2014/main" id="{DB042276-2D60-4E09-B0F2-41E8724E1DA2}"/>
              </a:ext>
            </a:extLst>
          </p:cNvPr>
          <p:cNvSpPr txBox="1"/>
          <p:nvPr/>
        </p:nvSpPr>
        <p:spPr>
          <a:xfrm>
            <a:off x="8691455" y="5744854"/>
            <a:ext cx="2870382" cy="830997"/>
          </a:xfrm>
          <a:prstGeom prst="rect">
            <a:avLst/>
          </a:prstGeom>
          <a:solidFill>
            <a:schemeClr val="bg1"/>
          </a:solidFill>
          <a:effectLst>
            <a:softEdge rad="63500"/>
          </a:effectLst>
        </p:spPr>
        <p:txBody>
          <a:bodyPr wrap="square" rtlCol="0">
            <a:spAutoFit/>
          </a:bodyPr>
          <a:lstStyle/>
          <a:p>
            <a:r>
              <a:rPr lang="vi-VN" sz="2400" dirty="0">
                <a:solidFill>
                  <a:srgbClr val="FF0000"/>
                </a:solidFill>
                <a:sym typeface="Wingdings" panose="05000000000000000000" pitchFamily="2" charset="2"/>
              </a:rPr>
              <a:t> Ô nhiễm nguồn nước,...</a:t>
            </a:r>
            <a:endParaRPr lang="vi-VN" sz="2400" dirty="0">
              <a:solidFill>
                <a:srgbClr val="FF0000"/>
              </a:solidFill>
            </a:endParaRPr>
          </a:p>
        </p:txBody>
      </p:sp>
    </p:spTree>
    <p:extLst>
      <p:ext uri="{BB962C8B-B14F-4D97-AF65-F5344CB8AC3E}">
        <p14:creationId xmlns:p14="http://schemas.microsoft.com/office/powerpoint/2010/main" val="280630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1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upils awards poster background mate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469"/>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5"/>
          <p:cNvSpPr>
            <a:spLocks noChangeArrowheads="1" noChangeShapeType="1" noTextEdit="1"/>
          </p:cNvSpPr>
          <p:nvPr/>
        </p:nvSpPr>
        <p:spPr bwMode="auto">
          <a:xfrm>
            <a:off x="2419182" y="2339391"/>
            <a:ext cx="7343775" cy="3048000"/>
          </a:xfrm>
          <a:prstGeom prst="rect">
            <a:avLst/>
          </a:prstGeom>
        </p:spPr>
        <p:txBody>
          <a:bodyPr spcFirstLastPara="1" wrap="none" fromWordArt="1">
            <a:prstTxWarp prst="textArchUp">
              <a:avLst>
                <a:gd name="adj" fmla="val 1080000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Chúc</a:t>
            </a:r>
            <a:r>
              <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rPr>
              <a:t> </a:t>
            </a: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các</a:t>
            </a:r>
            <a:r>
              <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rPr>
              <a:t> </a:t>
            </a: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thầy</a:t>
            </a:r>
            <a:r>
              <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rPr>
              <a:t> </a:t>
            </a: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cô</a:t>
            </a:r>
            <a:r>
              <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rPr>
              <a:t> </a:t>
            </a: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mạnh</a:t>
            </a:r>
            <a:r>
              <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rPr>
              <a:t> </a:t>
            </a:r>
            <a:r>
              <a:rPr kumimoji="0" lang="en-US" sz="3600" b="1" i="1" u="none" strike="noStrike" kern="10" cap="none" spc="0" normalizeH="0" baseline="0" noProof="0" dirty="0" err="1">
                <a:ln w="9525">
                  <a:solidFill>
                    <a:srgbClr val="000000"/>
                  </a:solidFill>
                  <a:round/>
                </a:ln>
                <a:solidFill>
                  <a:srgbClr val="FFFF66"/>
                </a:solidFill>
                <a:effectLst/>
                <a:uLnTx/>
                <a:uFillTx/>
                <a:latin typeface="Arial" panose="020B0604020202020204"/>
                <a:ea typeface="+mn-lt"/>
                <a:cs typeface="Arial" panose="020B0604020202020204"/>
              </a:rPr>
              <a:t>khoẻ</a:t>
            </a:r>
            <a:endParaRPr kumimoji="0" lang="en-US" sz="3600" b="1" i="1" u="none" strike="noStrike" kern="10" cap="none" spc="0" normalizeH="0" baseline="0" noProof="0" dirty="0">
              <a:ln w="9525">
                <a:solidFill>
                  <a:srgbClr val="000000"/>
                </a:solidFill>
                <a:round/>
              </a:ln>
              <a:solidFill>
                <a:srgbClr val="FFFF66"/>
              </a:solidFill>
              <a:effectLst/>
              <a:uLnTx/>
              <a:uFillTx/>
              <a:latin typeface="Arial" panose="020B0604020202020204"/>
              <a:ea typeface="+mn-lt"/>
              <a:cs typeface="Arial" panose="020B0604020202020204"/>
            </a:endParaRPr>
          </a:p>
        </p:txBody>
      </p:sp>
      <p:sp>
        <p:nvSpPr>
          <p:cNvPr id="4" name="Rectangle 19"/>
          <p:cNvSpPr txBox="1">
            <a:spLocks noChangeArrowheads="1"/>
          </p:cNvSpPr>
          <p:nvPr/>
        </p:nvSpPr>
        <p:spPr>
          <a:xfrm>
            <a:off x="2743200" y="4541253"/>
            <a:ext cx="9448800" cy="1470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800" b="0" i="0" u="none" strike="noStrike" kern="1200" cap="none" spc="0" normalizeH="0" baseline="0" noProof="0" dirty="0" err="1">
                <a:ln>
                  <a:noFill/>
                </a:ln>
                <a:solidFill>
                  <a:srgbClr val="FF0000"/>
                </a:solidFill>
                <a:effectLst/>
                <a:uLnTx/>
                <a:uFillTx/>
                <a:latin typeface="Calibri"/>
                <a:ea typeface="+mj-ea"/>
                <a:cs typeface="+mj-cs"/>
              </a:rPr>
              <a:t>Chúc</a:t>
            </a:r>
            <a:r>
              <a:rPr kumimoji="0" lang="en-US" altLang="en-US" sz="4800" b="0" i="0" u="none" strike="noStrike" kern="1200" cap="none" spc="0" normalizeH="0" baseline="0" noProof="0" dirty="0">
                <a:ln>
                  <a:noFill/>
                </a:ln>
                <a:solidFill>
                  <a:srgbClr val="FF0000"/>
                </a:solidFill>
                <a:effectLst/>
                <a:uLnTx/>
                <a:uFillTx/>
                <a:latin typeface="Calibri"/>
                <a:ea typeface="+mj-ea"/>
                <a:cs typeface="+mj-cs"/>
              </a:rPr>
              <a:t> </a:t>
            </a:r>
            <a:r>
              <a:rPr kumimoji="0" lang="en-US" altLang="en-US" sz="4800" b="0" i="0" u="none" strike="noStrike" kern="1200" cap="none" spc="0" normalizeH="0" baseline="0" noProof="0" dirty="0" err="1">
                <a:ln>
                  <a:noFill/>
                </a:ln>
                <a:solidFill>
                  <a:srgbClr val="FF0000"/>
                </a:solidFill>
                <a:effectLst/>
                <a:uLnTx/>
                <a:uFillTx/>
                <a:latin typeface="Calibri"/>
                <a:ea typeface="+mj-ea"/>
                <a:cs typeface="+mj-cs"/>
              </a:rPr>
              <a:t>các</a:t>
            </a:r>
            <a:r>
              <a:rPr kumimoji="0" lang="en-US" altLang="en-US" sz="4800" b="0" i="0" u="none" strike="noStrike" kern="1200" cap="none" spc="0" normalizeH="0" baseline="0" noProof="0" dirty="0">
                <a:ln>
                  <a:noFill/>
                </a:ln>
                <a:solidFill>
                  <a:srgbClr val="FF0000"/>
                </a:solidFill>
                <a:effectLst/>
                <a:uLnTx/>
                <a:uFillTx/>
                <a:latin typeface="Calibri"/>
                <a:ea typeface="+mj-ea"/>
                <a:cs typeface="+mj-cs"/>
              </a:rPr>
              <a:t> con </a:t>
            </a:r>
            <a:r>
              <a:rPr kumimoji="0" lang="en-US" altLang="en-US" sz="4800" b="0" i="0" u="none" strike="noStrike" kern="1200" cap="none" spc="0" normalizeH="0" baseline="0" noProof="0" dirty="0" err="1">
                <a:ln>
                  <a:noFill/>
                </a:ln>
                <a:solidFill>
                  <a:srgbClr val="FF0000"/>
                </a:solidFill>
                <a:effectLst/>
                <a:uLnTx/>
                <a:uFillTx/>
                <a:latin typeface="Calibri"/>
                <a:ea typeface="+mj-ea"/>
                <a:cs typeface="+mj-cs"/>
              </a:rPr>
              <a:t>chăm</a:t>
            </a:r>
            <a:r>
              <a:rPr kumimoji="0" lang="en-US" altLang="en-US" sz="4800" b="0" i="0" u="none" strike="noStrike" kern="1200" cap="none" spc="0" normalizeH="0" baseline="0" noProof="0" dirty="0">
                <a:ln>
                  <a:noFill/>
                </a:ln>
                <a:solidFill>
                  <a:srgbClr val="FF0000"/>
                </a:solidFill>
                <a:effectLst/>
                <a:uLnTx/>
                <a:uFillTx/>
                <a:latin typeface="Calibri"/>
                <a:ea typeface="+mj-ea"/>
                <a:cs typeface="+mj-cs"/>
              </a:rPr>
              <a:t> </a:t>
            </a:r>
            <a:r>
              <a:rPr kumimoji="0" lang="en-US" altLang="en-US" sz="4800" b="0" i="0" u="none" strike="noStrike" kern="1200" cap="none" spc="0" normalizeH="0" baseline="0" noProof="0" dirty="0" err="1">
                <a:ln>
                  <a:noFill/>
                </a:ln>
                <a:solidFill>
                  <a:srgbClr val="FF0000"/>
                </a:solidFill>
                <a:effectLst/>
                <a:uLnTx/>
                <a:uFillTx/>
                <a:latin typeface="Calibri"/>
                <a:ea typeface="+mj-ea"/>
                <a:cs typeface="+mj-cs"/>
              </a:rPr>
              <a:t>ngoan</a:t>
            </a:r>
            <a:endParaRPr kumimoji="0" lang="en-US" altLang="en-US" sz="4800" b="0" i="0" u="none" strike="noStrike" kern="1200" cap="none" spc="0" normalizeH="0" baseline="0" noProof="0" dirty="0">
              <a:ln>
                <a:noFill/>
              </a:ln>
              <a:solidFill>
                <a:srgbClr val="FF0000"/>
              </a:solidFill>
              <a:effectLst/>
              <a:uLnTx/>
              <a:uFillTx/>
              <a:latin typeface="Calibri"/>
              <a:ea typeface="+mj-ea"/>
              <a:cs typeface="+mj-cs"/>
            </a:endParaRPr>
          </a:p>
        </p:txBody>
      </p:sp>
    </p:spTree>
    <p:extLst>
      <p:ext uri="{BB962C8B-B14F-4D97-AF65-F5344CB8AC3E}">
        <p14:creationId xmlns:p14="http://schemas.microsoft.com/office/powerpoint/2010/main" val="317422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331</Words>
  <Application>Microsoft Office PowerPoint</Application>
  <PresentationFormat>Widescreen</PresentationFormat>
  <Paragraphs>34</Paragraphs>
  <Slides>9</Slides>
  <Notes>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Arial-Rounded</vt:lpstr>
      <vt:lpstr>Calibri</vt:lpstr>
      <vt:lpstr>Calibri Light</vt:lpstr>
      <vt:lpstr>HP001 4 hàng</vt:lpstr>
      <vt:lpstr>Times New Roman</vt:lpstr>
      <vt:lpstr>UTM Cookies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Giang</dc:creator>
  <cp:lastModifiedBy>Ms Quyen</cp:lastModifiedBy>
  <cp:revision>10</cp:revision>
  <dcterms:created xsi:type="dcterms:W3CDTF">2021-06-02T02:35:09Z</dcterms:created>
  <dcterms:modified xsi:type="dcterms:W3CDTF">2022-01-21T12:27:03Z</dcterms:modified>
</cp:coreProperties>
</file>