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Lst>
  <p:notesMasterIdLst>
    <p:notesMasterId r:id="rId18"/>
  </p:notesMasterIdLst>
  <p:sldIdLst>
    <p:sldId id="2007577144" r:id="rId5"/>
    <p:sldId id="2007577146" r:id="rId6"/>
    <p:sldId id="2007577147" r:id="rId7"/>
    <p:sldId id="2007577150" r:id="rId8"/>
    <p:sldId id="333" r:id="rId9"/>
    <p:sldId id="334" r:id="rId10"/>
    <p:sldId id="2007577143" r:id="rId11"/>
    <p:sldId id="336" r:id="rId12"/>
    <p:sldId id="2007577145" r:id="rId13"/>
    <p:sldId id="360" r:id="rId14"/>
    <p:sldId id="353" r:id="rId15"/>
    <p:sldId id="257" r:id="rId16"/>
    <p:sldId id="20075771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69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1350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2473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en-VN"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8.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7.jpg"/><Relationship Id="rId5" Type="http://schemas.openxmlformats.org/officeDocument/2006/relationships/notesSlide" Target="../notesSlides/notesSlide2.xml"/><Relationship Id="rId4"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86ED-B9B4-45F3-94A8-9617A3CB47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1FCD43-E6AF-401A-B248-BC6D726C4B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235E60-1C91-4B04-B877-80E945C58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8111"/>
          </a:xfrm>
          <a:prstGeom prst="rect">
            <a:avLst/>
          </a:prstGeom>
        </p:spPr>
      </p:pic>
      <p:pic>
        <p:nvPicPr>
          <p:cNvPr id="5" name="Picture 4">
            <a:extLst>
              <a:ext uri="{FF2B5EF4-FFF2-40B4-BE49-F238E27FC236}">
                <a16:creationId xmlns:a16="http://schemas.microsoft.com/office/drawing/2014/main" id="{AE1A37A9-5289-4AEC-8881-2B2FE3F2E8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0258" y="117958"/>
            <a:ext cx="1433052" cy="1433052"/>
          </a:xfrm>
          <a:prstGeom prst="rect">
            <a:avLst/>
          </a:prstGeom>
        </p:spPr>
      </p:pic>
      <p:grpSp>
        <p:nvGrpSpPr>
          <p:cNvPr id="6" name="Group 5">
            <a:extLst>
              <a:ext uri="{FF2B5EF4-FFF2-40B4-BE49-F238E27FC236}">
                <a16:creationId xmlns:a16="http://schemas.microsoft.com/office/drawing/2014/main" id="{78D92BD4-C1A5-4C7C-98D8-BE7AD84D7217}"/>
              </a:ext>
            </a:extLst>
          </p:cNvPr>
          <p:cNvGrpSpPr/>
          <p:nvPr/>
        </p:nvGrpSpPr>
        <p:grpSpPr>
          <a:xfrm>
            <a:off x="1312510" y="1782097"/>
            <a:ext cx="9566979" cy="2941742"/>
            <a:chOff x="1233756" y="3227454"/>
            <a:chExt cx="9566979" cy="2941742"/>
          </a:xfrm>
          <a:solidFill>
            <a:srgbClr val="FF0066"/>
          </a:solidFill>
        </p:grpSpPr>
        <p:sp>
          <p:nvSpPr>
            <p:cNvPr id="7" name="Rectangle: Rounded Corners 6">
              <a:extLst>
                <a:ext uri="{FF2B5EF4-FFF2-40B4-BE49-F238E27FC236}">
                  <a16:creationId xmlns:a16="http://schemas.microsoft.com/office/drawing/2014/main" id="{FD6A4BD1-E1A7-4760-8107-2BC720B21D86}"/>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45F1B52-9865-494D-B91B-ACF38EA5361C}"/>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5EF7A5C-9ADE-4524-9C34-E15DB00781D2}"/>
              </a:ext>
            </a:extLst>
          </p:cNvPr>
          <p:cNvSpPr txBox="1"/>
          <p:nvPr/>
        </p:nvSpPr>
        <p:spPr>
          <a:xfrm>
            <a:off x="3772878" y="525937"/>
            <a:ext cx="4488729" cy="954107"/>
          </a:xfrm>
          <a:prstGeom prst="rect">
            <a:avLst/>
          </a:prstGeom>
          <a:noFill/>
        </p:spPr>
        <p:txBody>
          <a:bodyPr wrap="none" rtlCol="0">
            <a:spAutoFit/>
          </a:bodyPr>
          <a:lstStyle/>
          <a:p>
            <a:pPr algn="ctr"/>
            <a:r>
              <a:rPr lang="en-US" sz="2800" b="1" dirty="0">
                <a:solidFill>
                  <a:srgbClr val="002060"/>
                </a:solidFill>
                <a:latin typeface="+mj-lt"/>
                <a:ea typeface="Arial-Rounded" panose="020B0500000000000000" pitchFamily="34" charset="0"/>
                <a:cs typeface="Arial-Rounded" panose="020B0500000000000000" pitchFamily="34" charset="0"/>
              </a:rPr>
              <a:t>PHÒNG GD &amp;ĐT LONG BIÊN</a:t>
            </a:r>
          </a:p>
          <a:p>
            <a:pPr algn="ctr"/>
            <a:r>
              <a:rPr lang="en-US" sz="2800" b="1" dirty="0">
                <a:solidFill>
                  <a:srgbClr val="002060"/>
                </a:solidFill>
                <a:latin typeface="+mj-lt"/>
                <a:ea typeface="Arial-Rounded" panose="020B0500000000000000" pitchFamily="34" charset="0"/>
                <a:cs typeface="Arial-Rounded" panose="020B0500000000000000" pitchFamily="34" charset="0"/>
              </a:rPr>
              <a:t>TRƯỜNG TIỂU HỌC PHÚC LỢI</a:t>
            </a:r>
          </a:p>
        </p:txBody>
      </p:sp>
      <p:sp>
        <p:nvSpPr>
          <p:cNvPr id="10" name="TextBox 9">
            <a:extLst>
              <a:ext uri="{FF2B5EF4-FFF2-40B4-BE49-F238E27FC236}">
                <a16:creationId xmlns:a16="http://schemas.microsoft.com/office/drawing/2014/main" id="{762AFA3D-DD2D-48FD-A678-99A303EC1FF6}"/>
              </a:ext>
            </a:extLst>
          </p:cNvPr>
          <p:cNvSpPr txBox="1"/>
          <p:nvPr/>
        </p:nvSpPr>
        <p:spPr>
          <a:xfrm>
            <a:off x="2611831" y="2440315"/>
            <a:ext cx="6810825" cy="1569660"/>
          </a:xfrm>
          <a:prstGeom prst="rect">
            <a:avLst/>
          </a:prstGeom>
          <a:noFill/>
        </p:spPr>
        <p:txBody>
          <a:bodyPr wrap="square" rtlCol="0">
            <a:spAutoFit/>
          </a:bodyPr>
          <a:lstStyle/>
          <a:p>
            <a:pPr algn="ctr"/>
            <a:r>
              <a:rPr lang="en-US" sz="4800" b="1" dirty="0">
                <a:solidFill>
                  <a:srgbClr val="FF0000"/>
                </a:solidFill>
                <a:latin typeface="+mj-lt"/>
                <a:ea typeface="Arial-Rounded" panose="020B0500000000000000" pitchFamily="34" charset="0"/>
                <a:cs typeface="Arial-Rounded" panose="020B0500000000000000" pitchFamily="34" charset="0"/>
              </a:rPr>
              <a:t>CHÀO MỪNG CÁC EM </a:t>
            </a:r>
          </a:p>
          <a:p>
            <a:pPr algn="ctr"/>
            <a:r>
              <a:rPr lang="en-US" sz="4800" b="1" dirty="0">
                <a:solidFill>
                  <a:srgbClr val="FF0000"/>
                </a:solidFill>
                <a:latin typeface="+mj-lt"/>
                <a:ea typeface="Arial-Rounded" panose="020B0500000000000000" pitchFamily="34" charset="0"/>
                <a:cs typeface="Arial-Rounded" panose="020B0500000000000000" pitchFamily="34" charset="0"/>
              </a:rPr>
              <a:t>ĐẾN TIẾT TIẾNG VIỆT</a:t>
            </a:r>
          </a:p>
        </p:txBody>
      </p:sp>
      <p:pic>
        <p:nvPicPr>
          <p:cNvPr id="11" name="图片 6">
            <a:extLst>
              <a:ext uri="{FF2B5EF4-FFF2-40B4-BE49-F238E27FC236}">
                <a16:creationId xmlns:a16="http://schemas.microsoft.com/office/drawing/2014/main" id="{99B33DA4-2A27-4BB9-9B04-DAE86C35A4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pic>
        <p:nvPicPr>
          <p:cNvPr id="12" name="图片 9">
            <a:extLst>
              <a:ext uri="{FF2B5EF4-FFF2-40B4-BE49-F238E27FC236}">
                <a16:creationId xmlns:a16="http://schemas.microsoft.com/office/drawing/2014/main" id="{B0B23C7C-F98E-45FE-8F81-B3B318B666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3" name="图片 10">
            <a:extLst>
              <a:ext uri="{FF2B5EF4-FFF2-40B4-BE49-F238E27FC236}">
                <a16:creationId xmlns:a16="http://schemas.microsoft.com/office/drawing/2014/main" id="{FFFA0E9A-BF3A-461A-8B2C-E86191CBE7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Tree>
    <p:extLst>
      <p:ext uri="{BB962C8B-B14F-4D97-AF65-F5344CB8AC3E}">
        <p14:creationId xmlns:p14="http://schemas.microsoft.com/office/powerpoint/2010/main" val="2608879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31703E-8B9F-43F4-AD60-9AB37095A0E4}"/>
              </a:ext>
            </a:extLst>
          </p:cNvPr>
          <p:cNvPicPr>
            <a:picLocks noChangeAspect="1"/>
          </p:cNvPicPr>
          <p:nvPr/>
        </p:nvPicPr>
        <p:blipFill>
          <a:blip r:embed="rId2"/>
          <a:stretch>
            <a:fillRect/>
          </a:stretch>
        </p:blipFill>
        <p:spPr>
          <a:xfrm>
            <a:off x="37696" y="0"/>
            <a:ext cx="12116608" cy="6858000"/>
          </a:xfrm>
          <a:prstGeom prst="rect">
            <a:avLst/>
          </a:prstGeom>
        </p:spPr>
      </p:pic>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1539" y="748927"/>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1410996" y="494710"/>
            <a:ext cx="7082091" cy="83099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t>
            </a:r>
            <a:r>
              <a:rPr kumimoji="0" lang="vi-VN" sz="32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32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1410996" y="3755695"/>
            <a:ext cx="9112295" cy="2884636"/>
            <a:chOff x="-822308" y="394969"/>
            <a:chExt cx="6374316" cy="2163477"/>
          </a:xfrm>
          <a:noFill/>
        </p:grpSpPr>
        <p:sp>
          <p:nvSpPr>
            <p:cNvPr id="5" name="Rectangle 4">
              <a:extLst>
                <a:ext uri="{FF2B5EF4-FFF2-40B4-BE49-F238E27FC236}">
                  <a16:creationId xmlns:a16="http://schemas.microsoft.com/office/drawing/2014/main" id="{F3A00893-BE8B-5B41-BEEC-11F2E7ED6F7E}"/>
                </a:ext>
              </a:extLst>
            </p:cNvPr>
            <p:cNvSpPr/>
            <p:nvPr/>
          </p:nvSpPr>
          <p:spPr>
            <a:xfrm>
              <a:off x="-822308" y="394969"/>
              <a:ext cx="6374316" cy="2163477"/>
            </a:xfrm>
            <a:prstGeom prst="rect">
              <a:avLst/>
            </a:prstGeom>
            <a:grpFill/>
            <a:ln w="19050">
              <a:noFill/>
              <a:extLst>
                <a:ext uri="{C807C97D-BFC1-408E-A445-0C87EB9F89A2}">
                  <ask:lineSketchStyleProps xmlns:ask="http://schemas.microsoft.com/office/drawing/2018/sketchyshapes" sd="86837363">
                    <a:custGeom>
                      <a:avLst/>
                      <a:gdLst>
                        <a:gd name="connsiteX0" fmla="*/ 0 w 9112295"/>
                        <a:gd name="connsiteY0" fmla="*/ 0 h 2884636"/>
                        <a:gd name="connsiteX1" fmla="*/ 9112295 w 9112295"/>
                        <a:gd name="connsiteY1" fmla="*/ 0 h 2884636"/>
                        <a:gd name="connsiteX2" fmla="*/ 9112295 w 9112295"/>
                        <a:gd name="connsiteY2" fmla="*/ 2884636 h 2884636"/>
                        <a:gd name="connsiteX3" fmla="*/ 0 w 9112295"/>
                        <a:gd name="connsiteY3" fmla="*/ 2884636 h 2884636"/>
                        <a:gd name="connsiteX4" fmla="*/ 0 w 9112295"/>
                        <a:gd name="connsiteY4" fmla="*/ 0 h 288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2295" h="2884636" fill="none" extrusionOk="0">
                          <a:moveTo>
                            <a:pt x="0" y="0"/>
                          </a:moveTo>
                          <a:cubicBezTo>
                            <a:pt x="1657694" y="106216"/>
                            <a:pt x="6176709" y="-142119"/>
                            <a:pt x="9112295" y="0"/>
                          </a:cubicBezTo>
                          <a:cubicBezTo>
                            <a:pt x="9111784" y="1067613"/>
                            <a:pt x="9111525" y="2120590"/>
                            <a:pt x="9112295" y="2884636"/>
                          </a:cubicBezTo>
                          <a:cubicBezTo>
                            <a:pt x="6295833" y="2855408"/>
                            <a:pt x="1669407" y="2868942"/>
                            <a:pt x="0" y="2884636"/>
                          </a:cubicBezTo>
                          <a:cubicBezTo>
                            <a:pt x="-56229" y="1949346"/>
                            <a:pt x="-65128" y="1388298"/>
                            <a:pt x="0" y="0"/>
                          </a:cubicBezTo>
                          <a:close/>
                        </a:path>
                        <a:path w="9112295" h="2884636" stroke="0" extrusionOk="0">
                          <a:moveTo>
                            <a:pt x="0" y="0"/>
                          </a:moveTo>
                          <a:cubicBezTo>
                            <a:pt x="3696342" y="-71603"/>
                            <a:pt x="5812842" y="126493"/>
                            <a:pt x="9112295" y="0"/>
                          </a:cubicBezTo>
                          <a:cubicBezTo>
                            <a:pt x="9023105" y="403380"/>
                            <a:pt x="9268079" y="2491404"/>
                            <a:pt x="9112295" y="2884636"/>
                          </a:cubicBezTo>
                          <a:cubicBezTo>
                            <a:pt x="5101836" y="2929480"/>
                            <a:pt x="4073106" y="2727749"/>
                            <a:pt x="0" y="2884636"/>
                          </a:cubicBezTo>
                          <a:cubicBezTo>
                            <a:pt x="-31925" y="1830820"/>
                            <a:pt x="67210" y="759161"/>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Chị</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tre</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tóc</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ao</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ctr" defTabSz="1219170" rtl="0" eaLnBrk="1" fontAlgn="auto" latinLnBrk="0" hangingPunct="1">
                <a:lnSpc>
                  <a:spcPct val="2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Nàng mây áo trắn</a:t>
              </a:r>
              <a:r>
                <a:rPr kumimoji="0" lang="en-US"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é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soi      </a:t>
              </a:r>
              <a:r>
                <a:rPr kumimoji="0" lang="en-US"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ương</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r" defTabSz="1219170" rtl="0" eaLnBrk="1" fontAlgn="auto" latinLnBrk="0" hangingPunct="1">
                <a:lnSpc>
                  <a:spcPct val="2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2020346" y="1322481"/>
              <a:ext cx="536861" cy="63897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5581139" y="5125974"/>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endPar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8337559" y="5048362"/>
            <a:ext cx="413896"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a:t>
            </a:r>
          </a:p>
        </p:txBody>
      </p:sp>
      <p:pic>
        <p:nvPicPr>
          <p:cNvPr id="11" name="Picture 10">
            <a:extLst>
              <a:ext uri="{FF2B5EF4-FFF2-40B4-BE49-F238E27FC236}">
                <a16:creationId xmlns:a16="http://schemas.microsoft.com/office/drawing/2014/main" id="{120237D3-7C2B-564A-A91F-311E042ABDEF}"/>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Lst>
          </a:blip>
          <a:stretch>
            <a:fillRect/>
          </a:stretch>
        </p:blipFill>
        <p:spPr>
          <a:xfrm>
            <a:off x="3914426" y="1218384"/>
            <a:ext cx="3596112" cy="2748950"/>
          </a:xfrm>
          <a:prstGeom prst="rect">
            <a:avLst/>
          </a:prstGeom>
        </p:spPr>
      </p:pic>
      <p:sp>
        <p:nvSpPr>
          <p:cNvPr id="13" name="Rectangle 12">
            <a:extLst>
              <a:ext uri="{FF2B5EF4-FFF2-40B4-BE49-F238E27FC236}">
                <a16:creationId xmlns:a16="http://schemas.microsoft.com/office/drawing/2014/main" id="{AB8EC13A-5885-494C-BF80-30B7D8DD8A74}"/>
              </a:ext>
            </a:extLst>
          </p:cNvPr>
          <p:cNvSpPr/>
          <p:nvPr/>
        </p:nvSpPr>
        <p:spPr>
          <a:xfrm>
            <a:off x="8155703" y="4943150"/>
            <a:ext cx="767461" cy="8519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77A7AD-4722-4823-B17E-1B58FC7A1A4D}"/>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extBox 1">
            <a:extLst>
              <a:ext uri="{FF2B5EF4-FFF2-40B4-BE49-F238E27FC236}">
                <a16:creationId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436983" y="994132"/>
            <a:ext cx="8437308" cy="57778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 </a:t>
            </a: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tiếng ghép được với </a:t>
            </a:r>
            <a:r>
              <a:rPr kumimoji="0" lang="vi-VN" sz="24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sinh</a:t>
            </a: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hoặc </a:t>
            </a:r>
            <a:r>
              <a:rPr kumimoji="0" lang="vi-VN" sz="24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xinh</a:t>
            </a:r>
          </a:p>
        </p:txBody>
      </p:sp>
      <p:graphicFrame>
        <p:nvGraphicFramePr>
          <p:cNvPr id="41" name="Table 40">
            <a:extLst>
              <a:ext uri="{FF2B5EF4-FFF2-40B4-BE49-F238E27FC236}">
                <a16:creationId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2065109036"/>
              </p:ext>
            </p:extLst>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sinh</a:t>
                      </a:r>
                      <a:endParaRPr lang="en-VN" sz="24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T="0" marB="0" anchor="ctr"/>
                </a:tc>
                <a:tc>
                  <a:txBody>
                    <a:bodyPr/>
                    <a:lstStyle/>
                    <a:p>
                      <a:pPr marL="49213" indent="0" algn="l">
                        <a:lnSpc>
                          <a:spcPct val="107000"/>
                        </a:lnSpc>
                        <a:spcAft>
                          <a:spcPts val="800"/>
                        </a:spcAft>
                        <a:tabLst/>
                      </a:pP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sinh</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endParaRPr lang="en-VN" sz="24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T="0" marB="0" anchor="ctr"/>
                </a:tc>
                <a:extLst>
                  <a:ext uri="{0D108BD9-81ED-4DB2-BD59-A6C34878D82A}">
                    <a16:rowId xmlns:a16="http://schemas.microsoft.com/office/drawing/2014/main" val="353857809"/>
                  </a:ext>
                </a:extLst>
              </a:tr>
              <a:tr h="1089943">
                <a:tc>
                  <a:txBody>
                    <a:bodyPr/>
                    <a:lstStyle/>
                    <a:p>
                      <a:pPr marL="7938" indent="0" algn="ctr">
                        <a:lnSpc>
                          <a:spcPct val="107000"/>
                        </a:lnSpc>
                        <a:tabLst/>
                      </a:pP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xinh</a:t>
                      </a:r>
                      <a:endParaRPr lang="en-VN" sz="24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T="0" marB="0" anchor="ctr"/>
                </a:tc>
                <a:tc>
                  <a:txBody>
                    <a:bodyPr/>
                    <a:lstStyle/>
                    <a:p>
                      <a:pPr marL="7938" indent="0" algn="l">
                        <a:lnSpc>
                          <a:spcPct val="107000"/>
                        </a:lnSpc>
                        <a:spcAft>
                          <a:spcPts val="800"/>
                        </a:spcAft>
                        <a:tabLst/>
                      </a:pP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xinh</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endParaRPr lang="en-VN" sz="24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T="0" marB="0" anchor="ctr"/>
                </a:tc>
                <a:extLst>
                  <a:ext uri="{0D108BD9-81ED-4DB2-BD59-A6C34878D82A}">
                    <a16:rowId xmlns:a16="http://schemas.microsoft.com/office/drawing/2014/main" val="1485440108"/>
                  </a:ext>
                </a:extLst>
              </a:tr>
            </a:tbl>
          </a:graphicData>
        </a:graphic>
      </p:graphicFrame>
      <p:sp>
        <p:nvSpPr>
          <p:cNvPr id="45" name="TextBox 44">
            <a:extLst>
              <a:ext uri="{FF2B5EF4-FFF2-40B4-BE49-F238E27FC236}">
                <a16:creationId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sinh nhật</a:t>
            </a:r>
            <a:r>
              <a:rPr kumimoji="0" lang="en-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6" name="TextBox 45">
            <a:extLst>
              <a:ext uri="{FF2B5EF4-FFF2-40B4-BE49-F238E27FC236}">
                <a16:creationId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 sinh </a:t>
            </a:r>
            <a:r>
              <a:rPr kumimoji="0" lang="en-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TextBox 46">
            <a:extLst>
              <a:ext uri="{FF2B5EF4-FFF2-40B4-BE49-F238E27FC236}">
                <a16:creationId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xinh xắn</a:t>
            </a:r>
            <a:r>
              <a:rPr kumimoji="0" lang="en-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8" name="TextBox 47">
            <a:extLst>
              <a:ext uri="{FF2B5EF4-FFF2-40B4-BE49-F238E27FC236}">
                <a16:creationId xmlns:a16="http://schemas.microsoft.com/office/drawing/2014/main" id="{A8B8BFA0-2F90-AA42-9C9D-A13EE371B5A5}"/>
              </a:ext>
            </a:extLst>
          </p:cNvPr>
          <p:cNvSpPr txBox="1"/>
          <p:nvPr/>
        </p:nvSpPr>
        <p:spPr>
          <a:xfrm>
            <a:off x="2436983" y="3771969"/>
            <a:ext cx="8437308" cy="5707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 </a:t>
            </a: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từ có tiếng chứa </a:t>
            </a:r>
            <a:r>
              <a:rPr kumimoji="0" lang="vi-VN" sz="24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uc</a:t>
            </a: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2400" b="1" i="1"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ut</a:t>
            </a:r>
          </a:p>
        </p:txBody>
      </p:sp>
      <p:graphicFrame>
        <p:nvGraphicFramePr>
          <p:cNvPr id="49" name="Table 48">
            <a:extLst>
              <a:ext uri="{FF2B5EF4-FFF2-40B4-BE49-F238E27FC236}">
                <a16:creationId xmlns:a16="http://schemas.microsoft.com/office/drawing/2014/main" id="{D4961AD0-E996-6B4C-8B8C-AF9EF1405BE8}"/>
              </a:ext>
            </a:extLst>
          </p:cNvPr>
          <p:cNvGraphicFramePr>
            <a:graphicFrameLocks noGrp="1"/>
          </p:cNvGraphicFramePr>
          <p:nvPr>
            <p:extLst>
              <p:ext uri="{D42A27DB-BD31-4B8C-83A1-F6EECF244321}">
                <p14:modId xmlns:p14="http://schemas.microsoft.com/office/powerpoint/2010/main" val="1080067227"/>
              </p:ext>
            </p:extLst>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a16="http://schemas.microsoft.com/office/drawing/2014/main" val="1162369807"/>
                    </a:ext>
                  </a:extLst>
                </a:gridCol>
                <a:gridCol w="5560704">
                  <a:extLst>
                    <a:ext uri="{9D8B030D-6E8A-4147-A177-3AD203B41FA5}">
                      <a16:colId xmlns:a16="http://schemas.microsoft.com/office/drawing/2014/main" val="1509586747"/>
                    </a:ext>
                  </a:extLst>
                </a:gridCol>
              </a:tblGrid>
              <a:tr h="1042995">
                <a:tc>
                  <a:txBody>
                    <a:bodyPr/>
                    <a:lstStyle/>
                    <a:p>
                      <a:pPr marL="7938" indent="0" algn="ctr">
                        <a:lnSpc>
                          <a:spcPct val="107000"/>
                        </a:lnSpc>
                        <a:tabLst/>
                      </a:pPr>
                      <a:r>
                        <a:rPr lang="en-VN" sz="2400" dirty="0">
                          <a:effectLst/>
                          <a:latin typeface="Arial-Rounded" panose="020B0500000000000000" pitchFamily="34" charset="0"/>
                          <a:ea typeface="Arial-Rounded" panose="020B0500000000000000" pitchFamily="34" charset="0"/>
                          <a:cs typeface="Arial-Rounded" panose="020B0500000000000000" pitchFamily="34" charset="0"/>
                        </a:rPr>
                        <a:t>uc</a:t>
                      </a:r>
                    </a:p>
                  </a:txBody>
                  <a:tcPr marT="0" marB="0" anchor="ctr"/>
                </a:tc>
                <a:tc>
                  <a:txBody>
                    <a:bodyPr/>
                    <a:lstStyle/>
                    <a:p>
                      <a:pPr marL="49213" indent="0" algn="l">
                        <a:lnSpc>
                          <a:spcPct val="107000"/>
                        </a:lnSpc>
                        <a:spcAft>
                          <a:spcPts val="800"/>
                        </a:spcAft>
                        <a:tabLst/>
                      </a:pP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chúc</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mừng</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endParaRPr lang="en-VN" sz="24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T="0" marB="0" anchor="ctr"/>
                </a:tc>
                <a:extLst>
                  <a:ext uri="{0D108BD9-81ED-4DB2-BD59-A6C34878D82A}">
                    <a16:rowId xmlns:a16="http://schemas.microsoft.com/office/drawing/2014/main" val="353857809"/>
                  </a:ext>
                </a:extLst>
              </a:tr>
              <a:tr h="909540">
                <a:tc>
                  <a:txBody>
                    <a:bodyPr/>
                    <a:lstStyle/>
                    <a:p>
                      <a:pPr marL="7938" indent="0" algn="ctr">
                        <a:lnSpc>
                          <a:spcPct val="107000"/>
                        </a:lnSpc>
                        <a:tabLst/>
                      </a:pPr>
                      <a:r>
                        <a:rPr lang="en-VN" sz="2400" dirty="0">
                          <a:effectLst/>
                          <a:latin typeface="Arial-Rounded" panose="020B0500000000000000" pitchFamily="34" charset="0"/>
                          <a:ea typeface="Arial-Rounded" panose="020B0500000000000000" pitchFamily="34" charset="0"/>
                          <a:cs typeface="Arial-Rounded" panose="020B0500000000000000" pitchFamily="34" charset="0"/>
                        </a:rPr>
                        <a:t>ut</a:t>
                      </a:r>
                    </a:p>
                  </a:txBody>
                  <a:tcPr marT="0" marB="0" anchor="ctr"/>
                </a:tc>
                <a:tc>
                  <a:txBody>
                    <a:bodyPr/>
                    <a:lstStyle/>
                    <a:p>
                      <a:pPr marL="7938" indent="0" algn="l">
                        <a:lnSpc>
                          <a:spcPct val="107000"/>
                        </a:lnSpc>
                        <a:spcAft>
                          <a:spcPts val="800"/>
                        </a:spcAft>
                        <a:tabLst/>
                      </a:pP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sút</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effectLst/>
                          <a:latin typeface="Arial-Rounded" panose="020B0500000000000000" pitchFamily="34" charset="0"/>
                          <a:ea typeface="Arial-Rounded" panose="020B0500000000000000" pitchFamily="34" charset="0"/>
                          <a:cs typeface="Arial-Rounded" panose="020B0500000000000000" pitchFamily="34" charset="0"/>
                        </a:rPr>
                        <a:t>bóng</a:t>
                      </a:r>
                      <a:r>
                        <a:rPr lang="en-US" sz="2400" dirty="0">
                          <a:effectLst/>
                          <a:latin typeface="Arial-Rounded" panose="020B0500000000000000" pitchFamily="34" charset="0"/>
                          <a:ea typeface="Arial-Rounded" panose="020B0500000000000000" pitchFamily="34" charset="0"/>
                          <a:cs typeface="Arial-Rounded" panose="020B0500000000000000" pitchFamily="34" charset="0"/>
                        </a:rPr>
                        <a:t>, </a:t>
                      </a:r>
                      <a:endParaRPr lang="en-VN" sz="24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T="0" marB="0" anchor="ctr"/>
                </a:tc>
                <a:extLst>
                  <a:ext uri="{0D108BD9-81ED-4DB2-BD59-A6C34878D82A}">
                    <a16:rowId xmlns:a16="http://schemas.microsoft.com/office/drawing/2014/main" val="1485440108"/>
                  </a:ext>
                </a:extLst>
              </a:tr>
            </a:tbl>
          </a:graphicData>
        </a:graphic>
      </p:graphicFrame>
      <p:sp>
        <p:nvSpPr>
          <p:cNvPr id="50" name="TextBox 49">
            <a:extLst>
              <a:ext uri="{FF2B5EF4-FFF2-40B4-BE49-F238E27FC236}">
                <a16:creationId xmlns:a16="http://schemas.microsoft.com/office/drawing/2014/main" id="{F02494C1-01BA-D247-9E04-15A69F1AE482}"/>
              </a:ext>
            </a:extLst>
          </p:cNvPr>
          <p:cNvSpPr txBox="1"/>
          <p:nvPr/>
        </p:nvSpPr>
        <p:spPr>
          <a:xfrm>
            <a:off x="6050264" y="4767415"/>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súc miệng</a:t>
            </a:r>
            <a:r>
              <a:rPr kumimoji="0" lang="en-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1" name="TextBox 50">
            <a:extLst>
              <a:ext uri="{FF2B5EF4-FFF2-40B4-BE49-F238E27FC236}">
                <a16:creationId xmlns:a16="http://schemas.microsoft.com/office/drawing/2014/main" id="{7FAAD921-770B-F946-B8A6-EA426D5210A5}"/>
              </a:ext>
            </a:extLst>
          </p:cNvPr>
          <p:cNvSpPr txBox="1"/>
          <p:nvPr/>
        </p:nvSpPr>
        <p:spPr>
          <a:xfrm>
            <a:off x="7702519"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khúc nhạc</a:t>
            </a:r>
            <a:endParaRPr kumimoji="0" lang="en-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2" name="TextBox 51">
            <a:extLst>
              <a:ext uri="{FF2B5EF4-FFF2-40B4-BE49-F238E27FC236}">
                <a16:creationId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bút chì</a:t>
            </a:r>
            <a:r>
              <a:rPr kumimoji="0" lang="en-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Hoạt</a:t>
            </a:r>
            <a:r>
              <a:rPr lang="en-US" altLang="zh-CN" sz="6000" b="1" dirty="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 </a:t>
            </a:r>
            <a:r>
              <a:rPr lang="en-US" altLang="zh-CN" sz="6000" b="1" dirty="0" err="1">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động</a:t>
            </a:r>
            <a:r>
              <a:rPr lang="en-US" altLang="zh-CN" sz="6000" b="1" dirty="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 </a:t>
            </a:r>
            <a:r>
              <a:rPr lang="en-US" altLang="zh-CN" sz="6000" b="1" dirty="0" err="1">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tiếp</a:t>
            </a:r>
            <a:r>
              <a:rPr lang="en-US" altLang="zh-CN" sz="6000" b="1" dirty="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 </a:t>
            </a:r>
            <a:r>
              <a:rPr lang="en-US" altLang="zh-CN" sz="6000" b="1" dirty="0" err="1">
                <a:solidFill>
                  <a:prstClr val="white"/>
                </a:solidFill>
                <a:latin typeface="Calibri" panose="020F0502020204030204" pitchFamily="34" charset="0"/>
                <a:ea typeface="Arial-Rounded" panose="020B0500000000000000" pitchFamily="34" charset="0"/>
                <a:cs typeface="Calibri" panose="020F0502020204030204" pitchFamily="34" charset="0"/>
                <a:sym typeface="Arial"/>
              </a:rPr>
              <a:t>nối</a:t>
            </a:r>
            <a:endParaRPr lang="en-US" altLang="zh-CN" sz="6000" b="1" dirty="0">
              <a:solidFill>
                <a:prstClr val="white"/>
              </a:solidFill>
              <a:latin typeface="Calibri" panose="020F0502020204030204" pitchFamily="34" charset="0"/>
              <a:ea typeface="Arial-Rounded" panose="020B0500000000000000" pitchFamily="34" charset="0"/>
              <a:cs typeface="Calibri" panose="020F0502020204030204"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0"/>
            <a:ext cx="12288253" cy="6858000"/>
          </a:xfrm>
          <a:prstGeom prst="rect">
            <a:avLst/>
          </a:prstGeom>
        </p:spPr>
      </p:pic>
      <p:sp>
        <p:nvSpPr>
          <p:cNvPr id="4" name="Rectangle 3">
            <a:extLst>
              <a:ext uri="{FF2B5EF4-FFF2-40B4-BE49-F238E27FC236}">
                <a16:creationId xmlns:a16="http://schemas.microsoft.com/office/drawing/2014/main" id="{7DDB786E-AACD-47A3-BA91-9A4A8DC7A014}"/>
              </a:ext>
            </a:extLst>
          </p:cNvPr>
          <p:cNvSpPr/>
          <p:nvPr/>
        </p:nvSpPr>
        <p:spPr>
          <a:xfrm>
            <a:off x="2453784" y="1203420"/>
            <a:ext cx="7616508" cy="2045708"/>
          </a:xfrm>
          <a:prstGeom prst="rect">
            <a:avLst/>
          </a:prstGeom>
          <a:noFill/>
        </p:spPr>
        <p:txBody>
          <a:bodyPr wrap="none" lIns="68580" tIns="34291" rIns="68580" bIns="34291" numCol="1">
            <a:prstTxWarp prst="textTriangle">
              <a:avLst>
                <a:gd name="adj" fmla="val 30003"/>
              </a:avLst>
            </a:prstTxWarp>
            <a:spAutoFit/>
          </a:bodyPr>
          <a:lstStyle/>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CHÚC CÁC CON </a:t>
            </a:r>
          </a:p>
          <a:p>
            <a:pPr algn="ctr" defTabSz="685783"/>
            <a:r>
              <a:rPr lang="vi-VN" sz="4951">
                <a:ln w="0"/>
                <a:solidFill>
                  <a:srgbClr val="FF0000"/>
                </a:solidFill>
                <a:effectLst>
                  <a:reflection blurRad="6350" stA="53000" endA="300" endPos="35500" dir="5400000" sy="-90000" algn="bl" rotWithShape="0"/>
                </a:effectLst>
                <a:latin typeface="Arial" panose="020B0604020202020204" pitchFamily="34" charset="0"/>
              </a:rPr>
              <a:t>CHĂM NGOAN HỌC GIỎI</a:t>
            </a:r>
            <a:endParaRPr lang="en-US" sz="4951">
              <a:ln w="0"/>
              <a:solidFill>
                <a:srgbClr val="FF0000"/>
              </a:solidFill>
              <a:effectLst>
                <a:reflection blurRad="6350" stA="53000" endA="300" endPos="35500" dir="5400000" sy="-90000" algn="bl" rotWithShape="0"/>
              </a:effectLst>
              <a:latin typeface="Calibri"/>
            </a:endParaRPr>
          </a:p>
        </p:txBody>
      </p:sp>
    </p:spTree>
    <p:extLst>
      <p:ext uri="{BB962C8B-B14F-4D97-AF65-F5344CB8AC3E}">
        <p14:creationId xmlns:p14="http://schemas.microsoft.com/office/powerpoint/2010/main" val="32683912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động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800" b="1" baseline="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 – hát</a:t>
            </a:r>
            <a:r>
              <a:rPr lang="en-US" altLang="zh-CN"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Bài hát “Tết là Tết”</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60434792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89670"/>
          </a:xfrm>
          <a:prstGeom prst="rect">
            <a:avLst/>
          </a:prstGeom>
        </p:spPr>
      </p:pic>
      <p:sp>
        <p:nvSpPr>
          <p:cNvPr id="5" name="TextBox 4"/>
          <p:cNvSpPr txBox="1"/>
          <p:nvPr/>
        </p:nvSpPr>
        <p:spPr>
          <a:xfrm>
            <a:off x="994457" y="1052310"/>
            <a:ext cx="7188009" cy="523220"/>
          </a:xfrm>
          <a:prstGeom prst="rect">
            <a:avLst/>
          </a:prstGeom>
          <a:noFill/>
        </p:spPr>
        <p:txBody>
          <a:bodyPr wrap="square" rtlCol="0">
            <a:spAutoFit/>
          </a:bodyPr>
          <a:lstStyle/>
          <a:p>
            <a:pPr defTabSz="685783">
              <a:defRPr/>
            </a:pPr>
            <a:r>
              <a:rPr lang="en-US" sz="2800" b="1" dirty="0" err="1">
                <a:solidFill>
                  <a:prstClr val="white"/>
                </a:solidFill>
                <a:latin typeface="HP001 4 hàng" panose="020B0603050302020204" pitchFamily="34" charset="0"/>
              </a:rPr>
              <a:t>Thứ</a:t>
            </a:r>
            <a:r>
              <a:rPr lang="en-US" sz="2800" b="1" dirty="0">
                <a:solidFill>
                  <a:prstClr val="white"/>
                </a:solidFill>
                <a:latin typeface="HP001 4 hàng" panose="020B0603050302020204" pitchFamily="34" charset="0"/>
              </a:rPr>
              <a:t> </a:t>
            </a:r>
            <a:r>
              <a:rPr lang="en-US" sz="2800" b="1" dirty="0" err="1">
                <a:solidFill>
                  <a:prstClr val="white"/>
                </a:solidFill>
                <a:latin typeface="HP001 4 hàng" panose="020B0603050302020204" pitchFamily="34" charset="0"/>
              </a:rPr>
              <a:t>năm</a:t>
            </a:r>
            <a:r>
              <a:rPr lang="en-US" sz="2800" b="1" dirty="0">
                <a:solidFill>
                  <a:prstClr val="white"/>
                </a:solidFill>
                <a:latin typeface="HP001 4 hàng" panose="020B0603050302020204" pitchFamily="34" charset="0"/>
              </a:rPr>
              <a:t> </a:t>
            </a:r>
            <a:r>
              <a:rPr lang="en-US" sz="2800" b="1" dirty="0" err="1">
                <a:solidFill>
                  <a:prstClr val="white"/>
                </a:solidFill>
                <a:latin typeface="HP001 4 hàng" panose="020B0603050302020204" pitchFamily="34" charset="0"/>
              </a:rPr>
              <a:t>ngày</a:t>
            </a:r>
            <a:r>
              <a:rPr lang="en-US" sz="2800" b="1" dirty="0">
                <a:solidFill>
                  <a:prstClr val="white"/>
                </a:solidFill>
                <a:latin typeface="HP001 4 hàng" panose="020B0603050302020204" pitchFamily="34" charset="0"/>
              </a:rPr>
              <a:t> 27 </a:t>
            </a:r>
            <a:r>
              <a:rPr lang="en-US" sz="2800" b="1" dirty="0" err="1">
                <a:solidFill>
                  <a:prstClr val="white"/>
                </a:solidFill>
                <a:latin typeface="HP001 4 hàng" panose="020B0603050302020204" pitchFamily="34" charset="0"/>
              </a:rPr>
              <a:t>tháng</a:t>
            </a:r>
            <a:r>
              <a:rPr lang="en-US" sz="2800" b="1" dirty="0">
                <a:solidFill>
                  <a:prstClr val="white"/>
                </a:solidFill>
                <a:latin typeface="HP001 4 hàng" panose="020B0603050302020204" pitchFamily="34" charset="0"/>
              </a:rPr>
              <a:t> 1 </a:t>
            </a:r>
            <a:r>
              <a:rPr lang="en-US" sz="2800" b="1" dirty="0" err="1">
                <a:solidFill>
                  <a:prstClr val="white"/>
                </a:solidFill>
                <a:latin typeface="HP001 4 hàng" panose="020B0603050302020204" pitchFamily="34" charset="0"/>
              </a:rPr>
              <a:t>năm</a:t>
            </a:r>
            <a:r>
              <a:rPr lang="en-US" sz="2800" b="1" dirty="0">
                <a:solidFill>
                  <a:prstClr val="white"/>
                </a:solidFill>
                <a:latin typeface="HP001 4 hàng" panose="020B0603050302020204" pitchFamily="34" charset="0"/>
              </a:rPr>
              <a:t> 2022</a:t>
            </a:r>
          </a:p>
        </p:txBody>
      </p:sp>
      <p:sp>
        <p:nvSpPr>
          <p:cNvPr id="6" name="TextBox 5"/>
          <p:cNvSpPr txBox="1"/>
          <p:nvPr/>
        </p:nvSpPr>
        <p:spPr>
          <a:xfrm>
            <a:off x="2911441" y="1736446"/>
            <a:ext cx="1962217" cy="523220"/>
          </a:xfrm>
          <a:prstGeom prst="rect">
            <a:avLst/>
          </a:prstGeom>
          <a:noFill/>
        </p:spPr>
        <p:txBody>
          <a:bodyPr wrap="square" rtlCol="0">
            <a:spAutoFit/>
          </a:bodyPr>
          <a:lstStyle/>
          <a:p>
            <a:pPr defTabSz="685783">
              <a:defRPr/>
            </a:pPr>
            <a:r>
              <a:rPr lang="en-US" sz="2800" b="1" dirty="0">
                <a:solidFill>
                  <a:prstClr val="white"/>
                </a:solidFill>
                <a:latin typeface="HP001 4 hàng" panose="020B0603050302020204" pitchFamily="34" charset="0"/>
              </a:rPr>
              <a:t> </a:t>
            </a:r>
            <a:r>
              <a:rPr lang="en-US" sz="2800" b="1" dirty="0" err="1">
                <a:solidFill>
                  <a:prstClr val="white"/>
                </a:solidFill>
                <a:latin typeface="HP001 4 hàng" panose="020B0603050302020204" pitchFamily="34" charset="0"/>
              </a:rPr>
              <a:t>Tiếng</a:t>
            </a:r>
            <a:r>
              <a:rPr lang="en-US" sz="2800" b="1" dirty="0">
                <a:solidFill>
                  <a:prstClr val="white"/>
                </a:solidFill>
                <a:latin typeface="HP001 4 hàng" panose="020B0603050302020204" pitchFamily="34" charset="0"/>
              </a:rPr>
              <a:t> </a:t>
            </a:r>
            <a:r>
              <a:rPr lang="en-US" sz="2800" b="1" dirty="0" err="1">
                <a:solidFill>
                  <a:prstClr val="white"/>
                </a:solidFill>
                <a:latin typeface="HP001 4 hàng" panose="020B0603050302020204" pitchFamily="34" charset="0"/>
              </a:rPr>
              <a:t>Việt</a:t>
            </a:r>
            <a:endParaRPr lang="en-US" sz="2800" b="1" dirty="0">
              <a:solidFill>
                <a:prstClr val="white"/>
              </a:solidFill>
              <a:latin typeface="HP001 4 hàng" panose="020B0603050302020204" pitchFamily="34" charset="0"/>
            </a:endParaRPr>
          </a:p>
        </p:txBody>
      </p:sp>
      <p:sp>
        <p:nvSpPr>
          <p:cNvPr id="7" name="TextBox 6"/>
          <p:cNvSpPr txBox="1"/>
          <p:nvPr/>
        </p:nvSpPr>
        <p:spPr>
          <a:xfrm>
            <a:off x="1673849" y="2421852"/>
            <a:ext cx="5644448" cy="523220"/>
          </a:xfrm>
          <a:prstGeom prst="rect">
            <a:avLst/>
          </a:prstGeom>
          <a:noFill/>
        </p:spPr>
        <p:txBody>
          <a:bodyPr wrap="square" rtlCol="0">
            <a:spAutoFit/>
          </a:bodyPr>
          <a:lstStyle/>
          <a:p>
            <a:pPr defTabSz="685783">
              <a:defRPr/>
            </a:pPr>
            <a:r>
              <a:rPr lang="en-US" sz="2800" b="1" dirty="0" err="1">
                <a:solidFill>
                  <a:srgbClr val="FFFF00"/>
                </a:solidFill>
                <a:latin typeface="HP001 4 hàng" panose="020B0603050302020204" pitchFamily="34" charset="0"/>
              </a:rPr>
              <a:t>Nghe</a:t>
            </a:r>
            <a:r>
              <a:rPr lang="en-US" sz="2800" b="1" dirty="0">
                <a:solidFill>
                  <a:srgbClr val="FFFF00"/>
                </a:solidFill>
                <a:latin typeface="HP001 4 hàng" panose="020B0603050302020204" pitchFamily="34" charset="0"/>
              </a:rPr>
              <a:t> – </a:t>
            </a:r>
            <a:r>
              <a:rPr lang="en-US" sz="2800" b="1" dirty="0" err="1">
                <a:solidFill>
                  <a:srgbClr val="FFFF00"/>
                </a:solidFill>
                <a:latin typeface="HP001 4 hàng" panose="020B0603050302020204" pitchFamily="34" charset="0"/>
              </a:rPr>
              <a:t>viết</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Tết</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đến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rồi</a:t>
            </a:r>
            <a:endParaRPr lang="en-US" sz="2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239710220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956388-74E0-438B-8879-593D00DAB3A4}"/>
              </a:ext>
            </a:extLst>
          </p:cNvPr>
          <p:cNvPicPr>
            <a:picLocks noChangeAspect="1"/>
          </p:cNvPicPr>
          <p:nvPr/>
        </p:nvPicPr>
        <p:blipFill>
          <a:blip r:embed="rId2"/>
          <a:stretch>
            <a:fillRect/>
          </a:stretch>
        </p:blipFill>
        <p:spPr>
          <a:xfrm>
            <a:off x="37696" y="0"/>
            <a:ext cx="12116608" cy="6858000"/>
          </a:xfrm>
          <a:prstGeom prst="rect">
            <a:avLst/>
          </a:prstGeom>
        </p:spPr>
      </p:pic>
      <p:sp>
        <p:nvSpPr>
          <p:cNvPr id="8" name="文本框 22">
            <a:extLst>
              <a:ext uri="{FF2B5EF4-FFF2-40B4-BE49-F238E27FC236}">
                <a16:creationId xmlns:a16="http://schemas.microsoft.com/office/drawing/2014/main" id="{0C9928D3-15CE-463A-8DD4-D2BDB8DB2C15}"/>
              </a:ext>
            </a:extLst>
          </p:cNvPr>
          <p:cNvSpPr txBox="1"/>
          <p:nvPr/>
        </p:nvSpPr>
        <p:spPr>
          <a:xfrm>
            <a:off x="4191727" y="943171"/>
            <a:ext cx="4115355" cy="715709"/>
          </a:xfrm>
          <a:prstGeom prst="rect">
            <a:avLst/>
          </a:prstGeom>
          <a:noFill/>
        </p:spPr>
        <p:txBody>
          <a:bodyPr wrap="square" rtlCol="0">
            <a:spAutoFit/>
          </a:bodyPr>
          <a:lstStyle/>
          <a:p>
            <a:r>
              <a:rPr lang="vi-VN" altLang="zh-CN" sz="405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zh-CN" altLang="en-US" sz="405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8E31A8D-1ACD-499F-A029-A548BFAB4EF3}"/>
              </a:ext>
            </a:extLst>
          </p:cNvPr>
          <p:cNvSpPr txBox="1"/>
          <p:nvPr/>
        </p:nvSpPr>
        <p:spPr>
          <a:xfrm>
            <a:off x="2390677" y="1923065"/>
            <a:ext cx="7844281" cy="954107"/>
          </a:xfrm>
          <a:prstGeom prst="rect">
            <a:avLst/>
          </a:prstGeom>
          <a:noFill/>
        </p:spPr>
        <p:txBody>
          <a:bodyPr wrap="square">
            <a:spAutoFit/>
          </a:bodyPr>
          <a:lstStyle/>
          <a:p>
            <a:pPr algn="just"/>
            <a:r>
              <a:rPr lang="vi-VN"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chính</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tả</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ngắn</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Tết</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hình</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viết</a:t>
            </a:r>
            <a:r>
              <a:rPr lang="vi-VN"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1A1D5846-644B-4362-ACAC-34CDDE66F124}"/>
              </a:ext>
            </a:extLst>
          </p:cNvPr>
          <p:cNvSpPr txBox="1"/>
          <p:nvPr/>
        </p:nvSpPr>
        <p:spPr>
          <a:xfrm>
            <a:off x="2390677" y="3288841"/>
            <a:ext cx="7844281" cy="954107"/>
          </a:xfrm>
          <a:prstGeom prst="rect">
            <a:avLst/>
          </a:prstGeom>
          <a:noFill/>
        </p:spPr>
        <p:txBody>
          <a:bodyPr wrap="square">
            <a:spAutoFit/>
          </a:bodyPr>
          <a:lstStyle/>
          <a:p>
            <a:pPr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iết</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trình</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bày</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FAB6DA8E-861F-4FA2-B8DB-03A331906277}"/>
              </a:ext>
            </a:extLst>
          </p:cNvPr>
          <p:cNvSpPr txBox="1"/>
          <p:nvPr/>
        </p:nvSpPr>
        <p:spPr>
          <a:xfrm>
            <a:off x="2450661" y="4654617"/>
            <a:ext cx="7746747" cy="954107"/>
          </a:xfrm>
          <a:prstGeom prst="rect">
            <a:avLst/>
          </a:prstGeom>
          <a:noFill/>
        </p:spPr>
        <p:txBody>
          <a:bodyPr wrap="squar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chính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biệt</a:t>
            </a:r>
            <a:r>
              <a:rPr lang="en-US" sz="2800" dirty="0">
                <a:latin typeface="Arial-Rounded" panose="020B0500000000000000" pitchFamily="34" charset="0"/>
                <a:ea typeface="Arial-Rounded" panose="020B0500000000000000" pitchFamily="34" charset="0"/>
                <a:cs typeface="Arial-Rounded" panose="020B0500000000000000" pitchFamily="34" charset="0"/>
              </a:rPr>
              <a:t> g/</a:t>
            </a:r>
            <a:r>
              <a:rPr lang="en-US" sz="2800" dirty="0" err="1">
                <a:latin typeface="Arial-Rounded" panose="020B0500000000000000" pitchFamily="34" charset="0"/>
                <a:ea typeface="Arial-Rounded" panose="020B0500000000000000" pitchFamily="34" charset="0"/>
                <a:cs typeface="Arial-Rounded" panose="020B0500000000000000" pitchFamily="34" charset="0"/>
              </a:rPr>
              <a:t>gh</a:t>
            </a:r>
            <a:r>
              <a:rPr lang="en-US" sz="2800" dirty="0">
                <a:latin typeface="Arial-Rounded" panose="020B0500000000000000" pitchFamily="34" charset="0"/>
                <a:ea typeface="Arial-Rounded" panose="020B0500000000000000" pitchFamily="34" charset="0"/>
                <a:cs typeface="Arial-Rounded" panose="020B0500000000000000" pitchFamily="34" charset="0"/>
              </a:rPr>
              <a:t>, s/x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uc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ut</a:t>
            </a:r>
            <a:r>
              <a:rPr lang="vi-VN" sz="2800"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8781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3448095" y="727931"/>
            <a:ext cx="6026836" cy="9130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rPr>
              <a:t>NGHE- VIẾT</a:t>
            </a:r>
            <a:endParaRPr kumimoji="0" lang="en-US" sz="5333" b="0" i="0" u="none" strike="noStrike" kern="0" cap="none" spc="0" normalizeH="0" baseline="0" noProof="0" dirty="0">
              <a:ln>
                <a:noFill/>
              </a:ln>
              <a:solidFill>
                <a:srgbClr val="002060"/>
              </a:solidFill>
              <a:effectLst/>
              <a:uLnTx/>
              <a:uFillTx/>
              <a:latin typeface="UTM Cookies" panose="02040603050506020204" pitchFamily="18" charset="0"/>
              <a:ea typeface="+mn-ea"/>
              <a:cs typeface="Arial"/>
              <a:sym typeface="Arial"/>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4582438" y="2099100"/>
            <a:ext cx="3071675" cy="6667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733"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3147325" y="3224049"/>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Nghe - viết.</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323" y="3430137"/>
            <a:ext cx="406360" cy="384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23683" y="4324608"/>
            <a:ext cx="384000" cy="384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3147325" y="4112332"/>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chính tả: g/ gh.</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3147325" y="5000615"/>
            <a:ext cx="8437308" cy="62683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667" b="1"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rPr>
              <a:t>Bài tập lựa chọn.</a:t>
            </a:r>
            <a:endParaRPr kumimoji="0" lang="vi-VN" sz="2667" b="0" i="0" u="none" strike="noStrike" kern="0" cap="none" spc="0" normalizeH="0" baseline="0" noProof="0" dirty="0">
              <a:ln>
                <a:noFill/>
              </a:ln>
              <a:solidFill>
                <a:srgbClr val="FFAB40">
                  <a:lumMod val="75000"/>
                </a:srgbClr>
              </a:solidFill>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952" y="5206719"/>
            <a:ext cx="384000" cy="384000"/>
          </a:xfrm>
          <a:prstGeom prst="rect">
            <a:avLst/>
          </a:prstGeom>
        </p:spPr>
      </p:pic>
      <p:pic>
        <p:nvPicPr>
          <p:cNvPr id="13" name="Picture 12">
            <a:extLst>
              <a:ext uri="{FF2B5EF4-FFF2-40B4-BE49-F238E27FC236}">
                <a16:creationId xmlns:a16="http://schemas.microsoft.com/office/drawing/2014/main" id="{FD379354-498C-844A-86F1-DD9EE483B19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4410" y="166218"/>
            <a:ext cx="1865304" cy="1607885"/>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FC9C2A-F849-4CB7-A699-FDFADB28C007}"/>
              </a:ext>
            </a:extLst>
          </p:cNvPr>
          <p:cNvPicPr>
            <a:picLocks noChangeAspect="1"/>
          </p:cNvPicPr>
          <p:nvPr/>
        </p:nvPicPr>
        <p:blipFill>
          <a:blip r:embed="rId2"/>
          <a:stretch>
            <a:fillRect/>
          </a:stretch>
        </p:blipFill>
        <p:spPr>
          <a:xfrm>
            <a:off x="37696" y="0"/>
            <a:ext cx="12116608" cy="6858000"/>
          </a:xfrm>
          <a:prstGeom prst="rect">
            <a:avLst/>
          </a:prstGeom>
        </p:spPr>
      </p:pic>
      <p:sp>
        <p:nvSpPr>
          <p:cNvPr id="2" name="TextBox 1">
            <a:extLst>
              <a:ext uri="{FF2B5EF4-FFF2-40B4-BE49-F238E27FC236}">
                <a16:creationId xmlns:a16="http://schemas.microsoft.com/office/drawing/2014/main" id="{B4AB7E27-7FC7-4C47-811B-15050CA3E690}"/>
              </a:ext>
            </a:extLst>
          </p:cNvPr>
          <p:cNvSpPr txBox="1"/>
          <p:nvPr/>
        </p:nvSpPr>
        <p:spPr>
          <a:xfrm>
            <a:off x="2391697" y="567293"/>
            <a:ext cx="7154436" cy="92333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AB40">
                    <a:lumMod val="50000"/>
                  </a:srgbClr>
                </a:solidFill>
                <a:effectLst/>
                <a:uLnTx/>
                <a:uFillTx/>
                <a:latin typeface="HP001 4 hàng" panose="020B0603050302020204" pitchFamily="34" charset="0"/>
                <a:ea typeface="Arial-Rounded" panose="020B0500000000000000" pitchFamily="34" charset="0"/>
                <a:cs typeface="Calibri" panose="020F0502020204030204" pitchFamily="34" charset="0"/>
                <a:sym typeface="Arial"/>
              </a:rPr>
              <a:t>Tết đến rồi</a:t>
            </a:r>
            <a:endParaRPr kumimoji="0" lang="en-US" sz="3600" b="1" i="0" u="none" strike="noStrike" kern="0" cap="none" spc="0" normalizeH="0" baseline="0" noProof="0" dirty="0">
              <a:ln>
                <a:noFill/>
              </a:ln>
              <a:solidFill>
                <a:srgbClr val="FFAB40">
                  <a:lumMod val="50000"/>
                </a:srgbClr>
              </a:solidFill>
              <a:effectLst/>
              <a:uLnTx/>
              <a:uFillTx/>
              <a:latin typeface="HP001 4 hàng" panose="020B0603050302020204" pitchFamily="34" charset="0"/>
              <a:ea typeface="Arial-Rounded" panose="020B0500000000000000" pitchFamily="34"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1171852" y="1377258"/>
            <a:ext cx="9996257" cy="5078313"/>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6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A7E676-EDBD-463D-B0E3-4F37DE44B9CF}"/>
              </a:ext>
            </a:extLst>
          </p:cNvPr>
          <p:cNvSpPr txBox="1"/>
          <p:nvPr/>
        </p:nvSpPr>
        <p:spPr>
          <a:xfrm>
            <a:off x="2501905" y="858913"/>
            <a:ext cx="7154436" cy="110799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E29F1167-CFCC-446C-8C70-4C127286DA82}"/>
              </a:ext>
            </a:extLst>
          </p:cNvPr>
          <p:cNvSpPr/>
          <p:nvPr/>
        </p:nvSpPr>
        <p:spPr>
          <a:xfrm>
            <a:off x="2577320" y="175207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bánh chưng</a:t>
            </a:r>
          </a:p>
        </p:txBody>
      </p:sp>
      <p:sp>
        <p:nvSpPr>
          <p:cNvPr id="9" name="Oval 8">
            <a:extLst>
              <a:ext uri="{FF2B5EF4-FFF2-40B4-BE49-F238E27FC236}">
                <a16:creationId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D53EA8CF-25DF-4DCF-82AC-68348353762E}"/>
              </a:ext>
            </a:extLst>
          </p:cNvPr>
          <p:cNvSpPr/>
          <p:nvPr/>
        </p:nvSpPr>
        <p:spPr>
          <a:xfrm>
            <a:off x="2577320" y="2536664"/>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mạnh khoẻ</a:t>
            </a:r>
          </a:p>
        </p:txBody>
      </p:sp>
      <p:sp>
        <p:nvSpPr>
          <p:cNvPr id="11" name="Oval 10">
            <a:extLst>
              <a:ext uri="{FF2B5EF4-FFF2-40B4-BE49-F238E27FC236}">
                <a16:creationId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id="{72A67D13-0C72-40E9-A948-233FE39F1E69}"/>
              </a:ext>
            </a:extLst>
          </p:cNvPr>
          <p:cNvSpPr/>
          <p:nvPr/>
        </p:nvSpPr>
        <p:spPr>
          <a:xfrm>
            <a:off x="2577320" y="4154520"/>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quây quần</a:t>
            </a:r>
          </a:p>
        </p:txBody>
      </p:sp>
      <p:sp>
        <p:nvSpPr>
          <p:cNvPr id="13" name="Oval 12">
            <a:extLst>
              <a:ext uri="{FF2B5EF4-FFF2-40B4-BE49-F238E27FC236}">
                <a16:creationId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91BB0E29-AB7E-4F64-B8C3-4A94DA7F3D7C}"/>
              </a:ext>
            </a:extLst>
          </p:cNvPr>
          <p:cNvSpPr/>
          <p:nvPr/>
        </p:nvSpPr>
        <p:spPr>
          <a:xfrm>
            <a:off x="2577320" y="3345592"/>
            <a:ext cx="7995683" cy="830997"/>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sym typeface="Arial"/>
              </a:rPr>
              <a:t>     giỏi giang</a:t>
            </a:r>
          </a:p>
        </p:txBody>
      </p:sp>
      <p:sp>
        <p:nvSpPr>
          <p:cNvPr id="18" name="Oval 17">
            <a:extLst>
              <a:ext uri="{FF2B5EF4-FFF2-40B4-BE49-F238E27FC236}">
                <a16:creationId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Calibri" panose="020F0502020204030204" pitchFamily="34" charset="0"/>
              <a:ea typeface="Arial-Rounded" panose="020B0500000000000000" pitchFamily="34" charset="0"/>
              <a:cs typeface="Calibri" panose="020F0502020204030204"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299A6D-5A7C-47D2-BBB6-31706708393E}"/>
              </a:ext>
            </a:extLst>
          </p:cNvPr>
          <p:cNvPicPr>
            <a:picLocks noChangeAspect="1"/>
          </p:cNvPicPr>
          <p:nvPr/>
        </p:nvPicPr>
        <p:blipFill>
          <a:blip r:embed="rId2"/>
          <a:stretch>
            <a:fillRect/>
          </a:stretch>
        </p:blipFill>
        <p:spPr>
          <a:xfrm>
            <a:off x="37696" y="0"/>
            <a:ext cx="12116608" cy="6858000"/>
          </a:xfrm>
          <a:prstGeom prst="rect">
            <a:avLst/>
          </a:prstGeom>
        </p:spPr>
      </p:pic>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BC307-1FA5-456D-A178-008961395FD0}"/>
              </a:ext>
            </a:extLst>
          </p:cNvPr>
          <p:cNvPicPr>
            <a:picLocks noChangeAspect="1"/>
          </p:cNvPicPr>
          <p:nvPr/>
        </p:nvPicPr>
        <p:blipFill>
          <a:blip r:embed="rId2"/>
          <a:stretch>
            <a:fillRect/>
          </a:stretch>
        </p:blipFill>
        <p:spPr>
          <a:xfrm>
            <a:off x="37696" y="0"/>
            <a:ext cx="12116608"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047" y="538524"/>
            <a:ext cx="9161905" cy="5780952"/>
          </a:xfrm>
          <a:prstGeom prst="rect">
            <a:avLst/>
          </a:prstGeom>
        </p:spPr>
      </p:pic>
    </p:spTree>
    <p:extLst>
      <p:ext uri="{BB962C8B-B14F-4D97-AF65-F5344CB8AC3E}">
        <p14:creationId xmlns:p14="http://schemas.microsoft.com/office/powerpoint/2010/main" val="2643384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329</Words>
  <Application>Microsoft Office PowerPoint</Application>
  <PresentationFormat>Widescreen</PresentationFormat>
  <Paragraphs>55</Paragraphs>
  <Slides>13</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vt:i4>
      </vt:variant>
    </vt:vector>
  </HeadingPairs>
  <TitlesOfParts>
    <vt:vector size="28" baseType="lpstr">
      <vt:lpstr>等线</vt:lpstr>
      <vt:lpstr>Arial</vt:lpstr>
      <vt:lpstr>Arial-Rounded</vt:lpstr>
      <vt:lpstr>Calibri</vt:lpstr>
      <vt:lpstr>Calibri Light</vt:lpstr>
      <vt:lpstr>HP001 4 hàng</vt:lpstr>
      <vt:lpstr>Kalam</vt:lpstr>
      <vt:lpstr>Montserrat</vt:lpstr>
      <vt:lpstr>UTM Avo</vt:lpstr>
      <vt:lpstr>UTM Cookies</vt:lpstr>
      <vt:lpstr>小单纯体</vt:lpstr>
      <vt:lpstr>1_Office Theme</vt:lpstr>
      <vt:lpstr>Doodle Sketchbook by Slidesgo</vt:lpstr>
      <vt:lpstr>1_Doodle Sketchbook by Slidesgo</vt:lpstr>
      <vt:lpstr>2_Doodle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Ms Quyen</cp:lastModifiedBy>
  <cp:revision>7</cp:revision>
  <dcterms:created xsi:type="dcterms:W3CDTF">2021-07-31T15:53:58Z</dcterms:created>
  <dcterms:modified xsi:type="dcterms:W3CDTF">2022-01-28T04:13:03Z</dcterms:modified>
</cp:coreProperties>
</file>