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9" r:id="rId2"/>
  </p:sldMasterIdLst>
  <p:notesMasterIdLst>
    <p:notesMasterId r:id="rId17"/>
  </p:notesMasterIdLst>
  <p:sldIdLst>
    <p:sldId id="2007577129" r:id="rId3"/>
    <p:sldId id="322" r:id="rId4"/>
    <p:sldId id="320" r:id="rId5"/>
    <p:sldId id="2007577127" r:id="rId6"/>
    <p:sldId id="333" r:id="rId7"/>
    <p:sldId id="334" r:id="rId8"/>
    <p:sldId id="335" r:id="rId9"/>
    <p:sldId id="2007577130" r:id="rId10"/>
    <p:sldId id="336" r:id="rId11"/>
    <p:sldId id="337" r:id="rId12"/>
    <p:sldId id="338" r:id="rId13"/>
    <p:sldId id="353" r:id="rId14"/>
    <p:sldId id="2007577128" r:id="rId15"/>
    <p:sldId id="341" r:id="rId16"/>
  </p:sldIdLst>
  <p:sldSz cx="6858000" cy="5143500"/>
  <p:notesSz cx="6858000" cy="9144000"/>
  <p:embeddedFontLst>
    <p:embeddedFont>
      <p:font typeface="Calibri" panose="020F0502020204030204" pitchFamily="34" charset="0"/>
      <p:regular r:id="rId18"/>
      <p:bold r:id="rId19"/>
      <p:italic r:id="rId20"/>
      <p:boldItalic r:id="rId21"/>
    </p:embeddedFont>
    <p:embeddedFont>
      <p:font typeface="SimSun" panose="02010600030101010101" pitchFamily="2" charset="-122"/>
      <p:regular r:id="rId22"/>
    </p:embeddedFont>
    <p:embeddedFont>
      <p:font typeface="iCiel Cadena" panose="020B0604020202020204" charset="0"/>
      <p:bold r:id="rId23"/>
    </p:embeddedFont>
    <p:embeddedFont>
      <p:font typeface="Kalam" panose="020B0604020202020204" charset="0"/>
      <p:regular r:id="rId24"/>
      <p:bold r:id="rId25"/>
    </p:embeddedFont>
    <p:embeddedFont>
      <p:font typeface="Calibri Light" panose="020F0302020204030204" pitchFamily="34" charset="0"/>
      <p:regular r:id="rId26"/>
      <p:italic r:id="rId27"/>
    </p:embeddedFont>
    <p:embeddedFont>
      <p:font typeface="Montserrat" panose="020005050000000200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0"/>
    <p:restoredTop sz="94615"/>
  </p:normalViewPr>
  <p:slideViewPr>
    <p:cSldViewPr snapToGrid="0">
      <p:cViewPr varScale="1">
        <p:scale>
          <a:sx n="86" d="100"/>
          <a:sy n="86" d="100"/>
        </p:scale>
        <p:origin x="99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4</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13</a:t>
            </a:fld>
            <a:endParaRPr lang="zh-CN" altLang="en-US"/>
          </a:p>
        </p:txBody>
      </p:sp>
    </p:spTree>
    <p:extLst>
      <p:ext uri="{BB962C8B-B14F-4D97-AF65-F5344CB8AC3E}">
        <p14:creationId xmlns:p14="http://schemas.microsoft.com/office/powerpoint/2010/main" val="3946382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en-US"/>
              <a:t>Click to edit Master title style</a:t>
            </a:r>
          </a:p>
        </p:txBody>
      </p:sp>
      <p:sp>
        <p:nvSpPr>
          <p:cNvPr id="3" name="Text Placeholder 2"/>
          <p:cNvSpPr>
            <a:spLocks noGrp="1"/>
          </p:cNvSpPr>
          <p:nvPr>
            <p:ph type="body" idx="1"/>
          </p:nvPr>
        </p:nvSpPr>
        <p:spPr>
          <a:xfrm>
            <a:off x="472382" y="1260872"/>
            <a:ext cx="2901255"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4"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4" name="Content Placeholder 3"/>
          <p:cNvSpPr>
            <a:spLocks noGrp="1"/>
          </p:cNvSpPr>
          <p:nvPr>
            <p:ph sz="half" idx="2"/>
          </p:nvPr>
        </p:nvSpPr>
        <p:spPr>
          <a:xfrm>
            <a:off x="472382" y="1878806"/>
            <a:ext cx="2901255"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4"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14/01/2022</a:t>
            </a:fld>
            <a:endParaRPr lang="en-US" kern="1200">
              <a:solidFill>
                <a:prstClr val="black">
                  <a:tint val="75000"/>
                </a:prstClr>
              </a:solidFill>
              <a:latin typeface="Calibri"/>
              <a:ea typeface="+mn-ea"/>
            </a:endParaRPr>
          </a:p>
        </p:txBody>
      </p:sp>
      <p:sp>
        <p:nvSpPr>
          <p:cNvPr id="8" name="Footer Placeholder 7"/>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9" name="Slide Number Placeholder 8"/>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55370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14/01/2022</a:t>
            </a:fld>
            <a:endParaRPr lang="en-US" kern="1200">
              <a:solidFill>
                <a:prstClr val="black">
                  <a:tint val="75000"/>
                </a:prstClr>
              </a:solidFill>
              <a:latin typeface="Calibri"/>
              <a:ea typeface="+mn-ea"/>
            </a:endParaRPr>
          </a:p>
        </p:txBody>
      </p:sp>
      <p:sp>
        <p:nvSpPr>
          <p:cNvPr id="4" name="Footer Placeholder 3"/>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5" name="Slide Number Placeholder 4"/>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905806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14/01/2022</a:t>
            </a:fld>
            <a:endParaRPr lang="en-US" kern="1200">
              <a:solidFill>
                <a:prstClr val="black">
                  <a:tint val="75000"/>
                </a:prstClr>
              </a:solidFill>
              <a:latin typeface="Calibri"/>
              <a:ea typeface="+mn-ea"/>
            </a:endParaRPr>
          </a:p>
        </p:txBody>
      </p:sp>
      <p:sp>
        <p:nvSpPr>
          <p:cNvPr id="3" name="Footer Placeholder 2"/>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4" name="Slide Number Placeholder 3"/>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844061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1543051"/>
            <a:ext cx="2211883"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4"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14/01/2022</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5081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740570"/>
            <a:ext cx="3471863" cy="3655219"/>
          </a:xfr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4"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a:p>
        </p:txBody>
      </p:sp>
      <p:sp>
        <p:nvSpPr>
          <p:cNvPr id="4" name="Text Placeholder 3"/>
          <p:cNvSpPr>
            <a:spLocks noGrp="1"/>
          </p:cNvSpPr>
          <p:nvPr>
            <p:ph type="body" sz="half" idx="2"/>
          </p:nvPr>
        </p:nvSpPr>
        <p:spPr>
          <a:xfrm>
            <a:off x="472381" y="1543051"/>
            <a:ext cx="2211883"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4"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14/01/2022</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78410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14/01/2022</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79918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5"/>
            <a:ext cx="1478756"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273845"/>
            <a:ext cx="4350544"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14/01/2022</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079668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783">
              <a:defRPr/>
            </a:pPr>
            <a:fld id="{00000000-1234-1234-1234-123412341234}" type="slidenum">
              <a:rPr lang="en-GB" smtClean="0">
                <a:solidFill>
                  <a:prstClr val="black">
                    <a:tint val="75000"/>
                  </a:prstClr>
                </a:solidFill>
                <a:ea typeface="+mn-ea"/>
              </a:rPr>
              <a:pPr defTabSz="685783">
                <a:defRPr/>
              </a:pPr>
              <a:t>‹#›</a:t>
            </a:fld>
            <a:endParaRPr lang="en-GB">
              <a:solidFill>
                <a:prstClr val="black">
                  <a:tint val="75000"/>
                </a:prstClr>
              </a:solidFill>
              <a:ea typeface="+mn-ea"/>
            </a:endParaRPr>
          </a:p>
        </p:txBody>
      </p:sp>
    </p:spTree>
    <p:extLst>
      <p:ext uri="{BB962C8B-B14F-4D97-AF65-F5344CB8AC3E}">
        <p14:creationId xmlns:p14="http://schemas.microsoft.com/office/powerpoint/2010/main" val="131217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29814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4"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14/01/2022</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8837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14/01/2022</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79772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tint val="7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14/01/2022</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10635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14/01/2022</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10593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 id="214748370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14/01/2022</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59891939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4" indent="-128584"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4"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4"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4"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4"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3.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5.png"/><Relationship Id="rId9" Type="http://schemas.microsoft.com/office/2007/relationships/hdphoto" Target="../media/hdphoto7.wdp"/></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C29ADE-25F2-48A0-8D86-FACEBFCC2C6B}"/>
              </a:ext>
            </a:extLst>
          </p:cNvPr>
          <p:cNvPicPr>
            <a:picLocks noChangeAspect="1"/>
          </p:cNvPicPr>
          <p:nvPr/>
        </p:nvPicPr>
        <p:blipFill>
          <a:blip r:embed="rId2"/>
          <a:stretch>
            <a:fillRect/>
          </a:stretch>
        </p:blipFill>
        <p:spPr>
          <a:xfrm>
            <a:off x="0" y="642938"/>
            <a:ext cx="6856128" cy="3857625"/>
          </a:xfrm>
          <a:prstGeom prst="rect">
            <a:avLst/>
          </a:prstGeom>
        </p:spPr>
      </p:pic>
    </p:spTree>
    <p:extLst>
      <p:ext uri="{BB962C8B-B14F-4D97-AF65-F5344CB8AC3E}">
        <p14:creationId xmlns:p14="http://schemas.microsoft.com/office/powerpoint/2010/main" val="27522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tên sự vật bắt đầu bằng c hoặc k.</a:t>
            </a:r>
          </a:p>
        </p:txBody>
      </p:sp>
      <p:sp>
        <p:nvSpPr>
          <p:cNvPr id="18" name="TextBox 17">
            <a:extLst>
              <a:ext uri="{FF2B5EF4-FFF2-40B4-BE49-F238E27FC236}">
                <a16:creationId xmlns:a16="http://schemas.microsoft.com/office/drawing/2014/main" id="{2EF07F35-8585-6E47-B00F-FEC0C06E4342}"/>
              </a:ext>
            </a:extLst>
          </p:cNvPr>
          <p:cNvSpPr txBox="1"/>
          <p:nvPr/>
        </p:nvSpPr>
        <p:spPr>
          <a:xfrm>
            <a:off x="1071055" y="2571750"/>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cầu</a:t>
            </a:r>
          </a:p>
        </p:txBody>
      </p:sp>
      <p:sp>
        <p:nvSpPr>
          <p:cNvPr id="19" name="TextBox 18">
            <a:extLst>
              <a:ext uri="{FF2B5EF4-FFF2-40B4-BE49-F238E27FC236}">
                <a16:creationId xmlns:a16="http://schemas.microsoft.com/office/drawing/2014/main" id="{8C78FD36-4D9D-7C45-ACE4-76D89BB3BC51}"/>
              </a:ext>
            </a:extLst>
          </p:cNvPr>
          <p:cNvSpPr txBox="1"/>
          <p:nvPr/>
        </p:nvSpPr>
        <p:spPr>
          <a:xfrm>
            <a:off x="3925796" y="2571750"/>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cá</a:t>
            </a:r>
          </a:p>
        </p:txBody>
      </p:sp>
      <p:sp>
        <p:nvSpPr>
          <p:cNvPr id="20" name="TextBox 19">
            <a:extLst>
              <a:ext uri="{FF2B5EF4-FFF2-40B4-BE49-F238E27FC236}">
                <a16:creationId xmlns:a16="http://schemas.microsoft.com/office/drawing/2014/main" id="{451221C1-5E01-1B4D-8CE5-A7EE8E90F46F}"/>
              </a:ext>
            </a:extLst>
          </p:cNvPr>
          <p:cNvSpPr txBox="1"/>
          <p:nvPr/>
        </p:nvSpPr>
        <p:spPr>
          <a:xfrm>
            <a:off x="4129921" y="4450987"/>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kiến</a:t>
            </a:r>
          </a:p>
        </p:txBody>
      </p:sp>
      <p:pic>
        <p:nvPicPr>
          <p:cNvPr id="5" name="Picture 4">
            <a:extLst>
              <a:ext uri="{FF2B5EF4-FFF2-40B4-BE49-F238E27FC236}">
                <a16:creationId xmlns:a16="http://schemas.microsoft.com/office/drawing/2014/main" id="{A953DB82-BE57-0C4E-AFA7-8EBE9856E1C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3000"/>
                    </a14:imgEffect>
                    <a14:imgEffect>
                      <a14:colorTemperature colorTemp="7200"/>
                    </a14:imgEffect>
                  </a14:imgLayer>
                </a14:imgProps>
              </a:ext>
            </a:extLst>
          </a:blip>
          <a:stretch>
            <a:fillRect/>
          </a:stretch>
        </p:blipFill>
        <p:spPr>
          <a:xfrm>
            <a:off x="826919" y="823146"/>
            <a:ext cx="2192127" cy="1769085"/>
          </a:xfrm>
          <a:prstGeom prst="rect">
            <a:avLst/>
          </a:prstGeom>
        </p:spPr>
      </p:pic>
      <p:pic>
        <p:nvPicPr>
          <p:cNvPr id="7" name="Picture 6">
            <a:extLst>
              <a:ext uri="{FF2B5EF4-FFF2-40B4-BE49-F238E27FC236}">
                <a16:creationId xmlns:a16="http://schemas.microsoft.com/office/drawing/2014/main" id="{FC7F66E4-853B-934A-BAE2-F3C33FB239B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7000"/>
                    </a14:imgEffect>
                    <a14:imgEffect>
                      <a14:colorTemperature colorTemp="7200"/>
                    </a14:imgEffect>
                    <a14:imgEffect>
                      <a14:saturation sat="200000"/>
                    </a14:imgEffect>
                  </a14:imgLayer>
                </a14:imgProps>
              </a:ext>
            </a:extLst>
          </a:blip>
          <a:stretch>
            <a:fillRect/>
          </a:stretch>
        </p:blipFill>
        <p:spPr>
          <a:xfrm>
            <a:off x="3636831" y="836679"/>
            <a:ext cx="2192127" cy="1772764"/>
          </a:xfrm>
          <a:prstGeom prst="rect">
            <a:avLst/>
          </a:prstGeom>
        </p:spPr>
      </p:pic>
      <p:pic>
        <p:nvPicPr>
          <p:cNvPr id="9" name="Picture 8">
            <a:extLst>
              <a:ext uri="{FF2B5EF4-FFF2-40B4-BE49-F238E27FC236}">
                <a16:creationId xmlns:a16="http://schemas.microsoft.com/office/drawing/2014/main" id="{91BC0C1C-9E7D-974D-8400-C00F7D09117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2181106" y="3087114"/>
            <a:ext cx="2156424" cy="1746131"/>
          </a:xfrm>
          <a:prstGeom prst="rect">
            <a:avLst/>
          </a:prstGeom>
        </p:spPr>
      </p:pic>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506292"/>
          </a:xfrm>
          <a:prstGeom prst="rect">
            <a:avLst/>
          </a:prstGeom>
          <a:noFill/>
        </p:spPr>
        <p:txBody>
          <a:bodyPr wrap="square" rtlCol="0">
            <a:spAutoFit/>
          </a:bodyPr>
          <a:lstStyle/>
          <a:p>
            <a:pPr lvl="0" algn="just">
              <a:lnSpc>
                <a:spcPct val="150000"/>
              </a:lnSpc>
            </a:pPr>
            <a:r>
              <a:rPr lang="vi-VN" sz="2000" b="1" dirty="0">
                <a:solidFill>
                  <a:schemeClr val="accent6">
                    <a:lumMod val="75000"/>
                  </a:schemeClr>
                </a:solidFill>
                <a:latin typeface="UTM Avo" panose="02040603050506020204" pitchFamily="18" charset="0"/>
              </a:rPr>
              <a:t>a) </a:t>
            </a:r>
            <a:r>
              <a:rPr lang="vi-VN" sz="2000" dirty="0">
                <a:latin typeface="UTM Avo" panose="02040603050506020204" pitchFamily="18" charset="0"/>
              </a:rPr>
              <a:t>Chọn tiếng chứa iêu hoặc ươu thay cho dấu ba chấm.</a:t>
            </a:r>
          </a:p>
        </p:txBody>
      </p:sp>
      <p:sp>
        <p:nvSpPr>
          <p:cNvPr id="23" name="TextBox 22">
            <a:extLst>
              <a:ext uri="{FF2B5EF4-FFF2-40B4-BE49-F238E27FC236}">
                <a16:creationId xmlns:a16="http://schemas.microsoft.com/office/drawing/2014/main" id="{BAA855D0-DACB-0844-B16F-5352437F63B1}"/>
              </a:ext>
            </a:extLst>
          </p:cNvPr>
          <p:cNvSpPr txBox="1"/>
          <p:nvPr/>
        </p:nvSpPr>
        <p:spPr>
          <a:xfrm>
            <a:off x="1605153" y="1296460"/>
            <a:ext cx="906012" cy="400110"/>
          </a:xfrm>
          <a:prstGeom prst="rect">
            <a:avLst/>
          </a:prstGeom>
          <a:noFill/>
        </p:spPr>
        <p:txBody>
          <a:bodyPr wrap="square" rtlCol="0">
            <a:spAutoFit/>
          </a:bodyPr>
          <a:lstStyle/>
          <a:p>
            <a:pPr algn="ctr"/>
            <a:r>
              <a:rPr lang="en-US" sz="2000" dirty="0">
                <a:solidFill>
                  <a:srgbClr val="FF0000"/>
                </a:solidFill>
                <a:latin typeface="UTM Avo" panose="02040603050506020204" pitchFamily="18" charset="0"/>
              </a:rPr>
              <a:t>h</a:t>
            </a:r>
            <a:r>
              <a:rPr lang="en-VN" sz="2000" dirty="0">
                <a:solidFill>
                  <a:srgbClr val="FF0000"/>
                </a:solidFill>
                <a:latin typeface="UTM Avo" panose="02040603050506020204" pitchFamily="18" charset="0"/>
              </a:rPr>
              <a:t>ươu</a:t>
            </a:r>
          </a:p>
        </p:txBody>
      </p:sp>
      <p:sp>
        <p:nvSpPr>
          <p:cNvPr id="25" name="Rectangle 24">
            <a:extLst>
              <a:ext uri="{FF2B5EF4-FFF2-40B4-BE49-F238E27FC236}">
                <a16:creationId xmlns:a16="http://schemas.microsoft.com/office/drawing/2014/main" id="{D1EB2083-CF2A-4148-82AD-018E87DB65B3}"/>
              </a:ext>
            </a:extLst>
          </p:cNvPr>
          <p:cNvSpPr/>
          <p:nvPr/>
        </p:nvSpPr>
        <p:spPr>
          <a:xfrm>
            <a:off x="3875044" y="1294543"/>
            <a:ext cx="949299" cy="400110"/>
          </a:xfrm>
          <a:prstGeom prst="rect">
            <a:avLst/>
          </a:prstGeom>
        </p:spPr>
        <p:txBody>
          <a:bodyPr wrap="none">
            <a:spAutoFit/>
          </a:bodyPr>
          <a:lstStyle/>
          <a:p>
            <a:r>
              <a:rPr lang="en-VN" sz="2000" dirty="0">
                <a:solidFill>
                  <a:srgbClr val="FF0000"/>
                </a:solidFill>
                <a:latin typeface="UTM Avo" panose="02040603050506020204" pitchFamily="18" charset="0"/>
              </a:rPr>
              <a:t>khướu</a:t>
            </a:r>
            <a:endParaRPr lang="en-VN" sz="2000" dirty="0"/>
          </a:p>
        </p:txBody>
      </p:sp>
      <p:sp>
        <p:nvSpPr>
          <p:cNvPr id="26" name="Rectangle 25">
            <a:extLst>
              <a:ext uri="{FF2B5EF4-FFF2-40B4-BE49-F238E27FC236}">
                <a16:creationId xmlns:a16="http://schemas.microsoft.com/office/drawing/2014/main" id="{5FEDB09A-94FA-6E47-AE68-428F4B362B16}"/>
              </a:ext>
            </a:extLst>
          </p:cNvPr>
          <p:cNvSpPr/>
          <p:nvPr/>
        </p:nvSpPr>
        <p:spPr>
          <a:xfrm>
            <a:off x="2773733" y="1294543"/>
            <a:ext cx="872355" cy="400110"/>
          </a:xfrm>
          <a:prstGeom prst="rect">
            <a:avLst/>
          </a:prstGeom>
        </p:spPr>
        <p:txBody>
          <a:bodyPr wrap="none">
            <a:spAutoFit/>
          </a:bodyPr>
          <a:lstStyle/>
          <a:p>
            <a:r>
              <a:rPr lang="en-VN" sz="2000" dirty="0">
                <a:solidFill>
                  <a:srgbClr val="FF0000"/>
                </a:solidFill>
                <a:latin typeface="UTM Avo" panose="02040603050506020204" pitchFamily="18" charset="0"/>
              </a:rPr>
              <a:t>nhiều</a:t>
            </a:r>
            <a:endParaRPr lang="en-VN" sz="2000" dirty="0"/>
          </a:p>
        </p:txBody>
      </p:sp>
      <p:sp>
        <p:nvSpPr>
          <p:cNvPr id="27" name="TextBox 26">
            <a:extLst>
              <a:ext uri="{FF2B5EF4-FFF2-40B4-BE49-F238E27FC236}">
                <a16:creationId xmlns:a16="http://schemas.microsoft.com/office/drawing/2014/main" id="{D4E8AF47-0903-6144-BF73-900083B4200D}"/>
              </a:ext>
            </a:extLst>
          </p:cNvPr>
          <p:cNvSpPr txBox="1"/>
          <p:nvPr/>
        </p:nvSpPr>
        <p:spPr>
          <a:xfrm>
            <a:off x="403529" y="2033486"/>
            <a:ext cx="6173440" cy="2335255"/>
          </a:xfrm>
          <a:prstGeom prst="rect">
            <a:avLst/>
          </a:prstGeom>
          <a:noFill/>
        </p:spPr>
        <p:txBody>
          <a:bodyPr wrap="square" rtlCol="0">
            <a:spAutoFit/>
          </a:bodyPr>
          <a:lstStyle/>
          <a:p>
            <a:pPr algn="just">
              <a:lnSpc>
                <a:spcPct val="150000"/>
              </a:lnSpc>
            </a:pP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hất</a:t>
            </a:r>
            <a:r>
              <a:rPr lang="en-US" sz="2000" dirty="0">
                <a:latin typeface="UTM Avo" panose="02040603050506020204" pitchFamily="18" charset="0"/>
              </a:rPr>
              <a:t> </a:t>
            </a:r>
            <a:r>
              <a:rPr lang="en-US" sz="2000" dirty="0" err="1">
                <a:latin typeface="UTM Avo" panose="02040603050506020204" pitchFamily="18" charset="0"/>
              </a:rPr>
              <a:t>rất</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để</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bè</a:t>
            </a:r>
            <a:r>
              <a:rPr lang="en-US" sz="2000" dirty="0">
                <a:latin typeface="UTM Avo" panose="02040603050506020204" pitchFamily="18" charset="0"/>
              </a:rPr>
              <a:t>. </a:t>
            </a:r>
            <a:r>
              <a:rPr lang="en-US" sz="2000" dirty="0" err="1">
                <a:latin typeface="UTM Avo" panose="02040603050506020204" pitchFamily="18" charset="0"/>
              </a:rPr>
              <a:t>Nó</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 </a:t>
            </a:r>
            <a:r>
              <a:rPr lang="en-US" sz="2000" dirty="0" err="1">
                <a:latin typeface="UTM Avo" panose="02040603050506020204" pitchFamily="18" charset="0"/>
              </a:rPr>
              <a:t>cao</a:t>
            </a:r>
            <a:r>
              <a:rPr lang="en-US" sz="2000" dirty="0">
                <a:latin typeface="UTM Avo" panose="02040603050506020204" pitchFamily="18" charset="0"/>
              </a:rPr>
              <a:t> </a:t>
            </a:r>
            <a:r>
              <a:rPr lang="en-US" sz="2000" dirty="0" err="1">
                <a:latin typeface="UTM Avo" panose="02040603050506020204" pitchFamily="18" charset="0"/>
              </a:rPr>
              <a:t>cổ</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thiên</a:t>
            </a:r>
            <a:r>
              <a:rPr lang="en-US" sz="2000" dirty="0">
                <a:latin typeface="UTM Avo" panose="02040603050506020204" pitchFamily="18" charset="0"/>
              </a:rPr>
              <a:t> </a:t>
            </a:r>
            <a:r>
              <a:rPr lang="en-US" sz="2000" dirty="0" err="1">
                <a:latin typeface="UTM Avo" panose="02040603050506020204" pitchFamily="18" charset="0"/>
              </a:rPr>
              <a:t>điểu</a:t>
            </a:r>
            <a:r>
              <a:rPr lang="en-US" sz="2000" dirty="0">
                <a:latin typeface="UTM Avo" panose="02040603050506020204" pitchFamily="18" charset="0"/>
              </a:rPr>
              <a:t> </a:t>
            </a:r>
            <a:r>
              <a:rPr lang="en-US" sz="2000" dirty="0" err="1">
                <a:latin typeface="UTM Avo" panose="02040603050506020204" pitchFamily="18" charset="0"/>
              </a:rPr>
              <a:t>rực</a:t>
            </a:r>
            <a:r>
              <a:rPr lang="en-US" sz="2000" dirty="0">
                <a:latin typeface="UTM Avo" panose="02040603050506020204" pitchFamily="18" charset="0"/>
              </a:rPr>
              <a:t> </a:t>
            </a:r>
            <a:r>
              <a:rPr lang="en-US" sz="2000" dirty="0" err="1">
                <a:latin typeface="UTM Avo" panose="02040603050506020204" pitchFamily="18" charset="0"/>
              </a:rPr>
              <a:t>rỡ</a:t>
            </a:r>
            <a:r>
              <a:rPr lang="en-US" sz="2000" dirty="0">
                <a:latin typeface="UTM Avo" panose="02040603050506020204" pitchFamily="18" charset="0"/>
              </a:rPr>
              <a:t>. </a:t>
            </a:r>
            <a:r>
              <a:rPr lang="en-US" sz="2000" dirty="0" err="1">
                <a:latin typeface="UTM Avo" panose="02040603050506020204" pitchFamily="18" charset="0"/>
              </a:rPr>
              <a:t>Còn</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 </a:t>
            </a:r>
            <a:r>
              <a:rPr lang="en-US" sz="2000" dirty="0" err="1">
                <a:latin typeface="UTM Avo" panose="02040603050506020204" pitchFamily="18" charset="0"/>
              </a:rPr>
              <a:t>và</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liếu</a:t>
            </a:r>
            <a:r>
              <a:rPr lang="en-US" sz="2000" dirty="0">
                <a:latin typeface="UTM Avo" panose="02040603050506020204" pitchFamily="18" charset="0"/>
              </a:rPr>
              <a:t> </a:t>
            </a:r>
            <a:r>
              <a:rPr lang="en-US" sz="2000" dirty="0" err="1">
                <a:latin typeface="UTM Avo" panose="02040603050506020204" pitchFamily="18" charset="0"/>
              </a:rPr>
              <a:t>điếu</a:t>
            </a:r>
            <a:r>
              <a:rPr lang="en-US" sz="2000" dirty="0">
                <a:latin typeface="UTM Avo" panose="02040603050506020204" pitchFamily="18" charset="0"/>
              </a:rPr>
              <a:t> </a:t>
            </a:r>
            <a:r>
              <a:rPr lang="en-US" sz="2000" dirty="0" err="1">
                <a:latin typeface="UTM Avo" panose="02040603050506020204" pitchFamily="18" charset="0"/>
              </a:rPr>
              <a:t>được</a:t>
            </a: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bồ</a:t>
            </a:r>
            <a:r>
              <a:rPr lang="en-US" sz="2000" dirty="0">
                <a:latin typeface="UTM Avo" panose="02040603050506020204" pitchFamily="18" charset="0"/>
              </a:rPr>
              <a:t> </a:t>
            </a:r>
            <a:r>
              <a:rPr lang="en-US" sz="2000" dirty="0" err="1">
                <a:latin typeface="UTM Avo" panose="02040603050506020204" pitchFamily="18" charset="0"/>
              </a:rPr>
              <a:t>công</a:t>
            </a:r>
            <a:r>
              <a:rPr lang="en-US" sz="2000" dirty="0">
                <a:latin typeface="UTM Avo" panose="02040603050506020204" pitchFamily="18" charset="0"/>
              </a:rPr>
              <a:t> </a:t>
            </a:r>
            <a:r>
              <a:rPr lang="en-US" sz="2000" dirty="0" err="1">
                <a:latin typeface="UTM Avo" panose="02040603050506020204" pitchFamily="18" charset="0"/>
              </a:rPr>
              <a:t>anh</a:t>
            </a:r>
            <a:r>
              <a:rPr lang="en-US" sz="2000" dirty="0">
                <a:latin typeface="UTM Avo" panose="02040603050506020204" pitchFamily="18" charset="0"/>
              </a:rPr>
              <a:t> </a:t>
            </a:r>
            <a:r>
              <a:rPr lang="en-US" sz="2000" dirty="0" err="1">
                <a:latin typeface="UTM Avo" panose="02040603050506020204" pitchFamily="18" charset="0"/>
              </a:rPr>
              <a:t>nhẹ</a:t>
            </a:r>
            <a:r>
              <a:rPr lang="en-US" sz="2000" dirty="0">
                <a:latin typeface="UTM Avo" panose="02040603050506020204" pitchFamily="18" charset="0"/>
              </a:rPr>
              <a:t> </a:t>
            </a:r>
            <a:r>
              <a:rPr lang="en-US" sz="2000" dirty="0" err="1">
                <a:latin typeface="UTM Avo" panose="02040603050506020204" pitchFamily="18" charset="0"/>
              </a:rPr>
              <a:t>như</a:t>
            </a:r>
            <a:r>
              <a:rPr lang="en-US" sz="2000" dirty="0">
                <a:latin typeface="UTM Avo" panose="02040603050506020204" pitchFamily="18" charset="0"/>
              </a:rPr>
              <a:t> </a:t>
            </a:r>
            <a:r>
              <a:rPr lang="en-US" sz="2000" dirty="0" err="1">
                <a:latin typeface="UTM Avo" panose="02040603050506020204" pitchFamily="18" charset="0"/>
              </a:rPr>
              <a:t>bông</a:t>
            </a:r>
            <a:r>
              <a:rPr lang="en-US" sz="2000" dirty="0">
                <a:latin typeface="UTM Avo" panose="02040603050506020204" pitchFamily="18" charset="0"/>
              </a:rPr>
              <a:t>.</a:t>
            </a:r>
            <a:endParaRPr lang="en-VN" sz="2000" dirty="0">
              <a:latin typeface="UTM Avo" panose="02040603050506020204" pitchFamily="18" charset="0"/>
            </a:endParaRPr>
          </a:p>
        </p:txBody>
      </p:sp>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44444E-6 -2.09877E-6 L -0.06852 0.15803 " pathEditMode="relative" rAng="0" ptsTypes="AA">
                                      <p:cBhvr>
                                        <p:cTn id="26" dur="2000" fill="hold"/>
                                        <p:tgtEl>
                                          <p:spTgt spid="26"/>
                                        </p:tgtEl>
                                        <p:attrNameLst>
                                          <p:attrName>ppt_x</p:attrName>
                                          <p:attrName>ppt_y</p:attrName>
                                        </p:attrNameLst>
                                      </p:cBhvr>
                                      <p:rCtr x="-3426" y="790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55112E-17 6.17284E-7 L -0.06597 0.24228 " pathEditMode="relative" rAng="0" ptsTypes="AA">
                                      <p:cBhvr>
                                        <p:cTn id="30" dur="2000" fill="hold"/>
                                        <p:tgtEl>
                                          <p:spTgt spid="23"/>
                                        </p:tgtEl>
                                        <p:attrNameLst>
                                          <p:attrName>ppt_x</p:attrName>
                                          <p:attrName>ppt_y</p:attrName>
                                        </p:attrNameLst>
                                      </p:cBhvr>
                                      <p:rCtr x="-3310" y="1209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7.40741E-7 -2.09877E-6 L -0.21829 0.33426 " pathEditMode="relative" rAng="0" ptsTypes="AA">
                                      <p:cBhvr>
                                        <p:cTn id="34" dur="2000" fill="hold"/>
                                        <p:tgtEl>
                                          <p:spTgt spid="25"/>
                                        </p:tgtEl>
                                        <p:attrNameLst>
                                          <p:attrName>ppt_x</p:attrName>
                                          <p:attrName>ppt_y</p:attrName>
                                        </p:attrNameLst>
                                      </p:cBhvr>
                                      <p:rCtr x="-10926" y="166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23" grpId="0"/>
      <p:bldP spid="23" grpId="1"/>
      <p:bldP spid="25" grpId="0"/>
      <p:bldP spid="25" grpId="1"/>
      <p:bldP spid="26" grpId="0"/>
      <p:bldP spid="26" grpId="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1FBF5B1-BBDB-6F42-8800-DBB674B67530}"/>
              </a:ext>
            </a:extLst>
          </p:cNvPr>
          <p:cNvGrpSpPr/>
          <p:nvPr/>
        </p:nvGrpSpPr>
        <p:grpSpPr>
          <a:xfrm>
            <a:off x="606142" y="1305879"/>
            <a:ext cx="6647974" cy="1106841"/>
            <a:chOff x="606142" y="1305879"/>
            <a:chExt cx="6647974" cy="1106841"/>
          </a:xfrm>
        </p:grpSpPr>
        <p:grpSp>
          <p:nvGrpSpPr>
            <p:cNvPr id="14" name="Group 13">
              <a:extLst>
                <a:ext uri="{FF2B5EF4-FFF2-40B4-BE49-F238E27FC236}">
                  <a16:creationId xmlns:a16="http://schemas.microsoft.com/office/drawing/2014/main" id="{2F0B341E-0A88-BC45-ADB1-BA895D14E010}"/>
                </a:ext>
              </a:extLst>
            </p:cNvPr>
            <p:cNvGrpSpPr/>
            <p:nvPr/>
          </p:nvGrpSpPr>
          <p:grpSpPr>
            <a:xfrm>
              <a:off x="606142" y="1305879"/>
              <a:ext cx="6647974" cy="1106841"/>
              <a:chOff x="606142" y="1305879"/>
              <a:chExt cx="6647974" cy="1106841"/>
            </a:xfrm>
          </p:grpSpPr>
          <p:sp>
            <p:nvSpPr>
              <p:cNvPr id="7" name="TextBox 6">
                <a:extLst>
                  <a:ext uri="{FF2B5EF4-FFF2-40B4-BE49-F238E27FC236}">
                    <a16:creationId xmlns:a16="http://schemas.microsoft.com/office/drawing/2014/main" id="{D771B787-49B6-6147-96C7-1BC638A3CD47}"/>
                  </a:ext>
                </a:extLst>
              </p:cNvPr>
              <p:cNvSpPr txBox="1"/>
              <p:nvPr/>
            </p:nvSpPr>
            <p:spPr>
              <a:xfrm>
                <a:off x="606142" y="1305879"/>
                <a:ext cx="6647974" cy="1106841"/>
              </a:xfrm>
              <a:prstGeom prst="rect">
                <a:avLst/>
              </a:prstGeom>
              <a:noFill/>
            </p:spPr>
            <p:txBody>
              <a:bodyPr wrap="none" rtlCol="0">
                <a:spAutoFit/>
              </a:bodyPr>
              <a:lstStyle/>
              <a:p>
                <a:pPr>
                  <a:lnSpc>
                    <a:spcPct val="200000"/>
                  </a:lnSpc>
                </a:pPr>
                <a:r>
                  <a:rPr lang="en-US" sz="1800" dirty="0" err="1">
                    <a:latin typeface="UTM Avo" panose="02040603050506020204" pitchFamily="18" charset="0"/>
                  </a:rPr>
                  <a:t>cây</a:t>
                </a:r>
                <a:r>
                  <a:rPr lang="en-US" sz="1800" dirty="0">
                    <a:latin typeface="UTM Avo" panose="02040603050506020204" pitchFamily="18" charset="0"/>
                  </a:rPr>
                  <a:t>           e	             </a:t>
                </a:r>
                <a:r>
                  <a:rPr lang="en-US" sz="1800" dirty="0" err="1">
                    <a:latin typeface="UTM Avo" panose="02040603050506020204" pitchFamily="18" charset="0"/>
                  </a:rPr>
                  <a:t>ải</a:t>
                </a:r>
                <a:r>
                  <a:rPr lang="en-US" sz="1800" dirty="0">
                    <a:latin typeface="UTM Avo" panose="02040603050506020204" pitchFamily="18" charset="0"/>
                  </a:rPr>
                  <a:t> </a:t>
                </a:r>
                <a:r>
                  <a:rPr lang="en-US" sz="1800" dirty="0" err="1">
                    <a:latin typeface="UTM Avo" panose="02040603050506020204" pitchFamily="18" charset="0"/>
                  </a:rPr>
                  <a:t>tóc</a:t>
                </a:r>
                <a:r>
                  <a:rPr lang="en-US" sz="1800" dirty="0">
                    <a:latin typeface="UTM Avo" panose="02040603050506020204" pitchFamily="18" charset="0"/>
                  </a:rPr>
                  <a:t>	      </a:t>
                </a:r>
                <a:r>
                  <a:rPr lang="en-US" sz="1800" dirty="0" err="1">
                    <a:latin typeface="UTM Avo" panose="02040603050506020204" pitchFamily="18" charset="0"/>
                  </a:rPr>
                  <a:t>quả</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e </a:t>
                </a:r>
                <a:r>
                  <a:rPr lang="en-US" sz="1800" dirty="0" err="1">
                    <a:latin typeface="UTM Avo" panose="02040603050506020204" pitchFamily="18" charset="0"/>
                  </a:rPr>
                  <a:t>mưa</a:t>
                </a:r>
                <a:r>
                  <a:rPr lang="en-US" sz="1800" dirty="0">
                    <a:latin typeface="UTM Avo" panose="02040603050506020204" pitchFamily="18" charset="0"/>
                  </a:rPr>
                  <a:t>	             </a:t>
                </a:r>
                <a:r>
                  <a:rPr lang="en-US" sz="1800" dirty="0" err="1">
                    <a:latin typeface="UTM Avo" panose="02040603050506020204" pitchFamily="18" charset="0"/>
                  </a:rPr>
                  <a:t>ải</a:t>
                </a:r>
                <a:r>
                  <a:rPr lang="en-US" sz="1800" dirty="0">
                    <a:latin typeface="UTM Avo" panose="02040603050506020204" pitchFamily="18" charset="0"/>
                  </a:rPr>
                  <a:t> </a:t>
                </a:r>
                <a:r>
                  <a:rPr lang="en-US" sz="1800" dirty="0" err="1">
                    <a:latin typeface="UTM Avo" panose="02040603050506020204" pitchFamily="18" charset="0"/>
                  </a:rPr>
                  <a:t>nghiệm</a:t>
                </a:r>
                <a:r>
                  <a:rPr lang="en-US" sz="1800" dirty="0">
                    <a:latin typeface="UTM Avo" panose="02040603050506020204" pitchFamily="18" charset="0"/>
                  </a:rPr>
                  <a:t>     </a:t>
                </a:r>
                <a:r>
                  <a:rPr lang="en-US" sz="1800" dirty="0" err="1">
                    <a:latin typeface="UTM Avo" panose="02040603050506020204" pitchFamily="18" charset="0"/>
                  </a:rPr>
                  <a:t>bức</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endParaRPr lang="en-VN" sz="1800" dirty="0">
                  <a:latin typeface="UTM Avo" panose="02040603050506020204" pitchFamily="18" charset="0"/>
                </a:endParaRPr>
              </a:p>
            </p:txBody>
          </p:sp>
          <p:sp>
            <p:nvSpPr>
              <p:cNvPr id="17" name="Rectangle 16">
                <a:extLst>
                  <a:ext uri="{FF2B5EF4-FFF2-40B4-BE49-F238E27FC236}">
                    <a16:creationId xmlns:a16="http://schemas.microsoft.com/office/drawing/2014/main" id="{5128A25C-AB44-C04A-877D-8D23C69F6E2A}"/>
                  </a:ext>
                </a:extLst>
              </p:cNvPr>
              <p:cNvSpPr/>
              <p:nvPr/>
            </p:nvSpPr>
            <p:spPr>
              <a:xfrm>
                <a:off x="1223418" y="1447769"/>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18" name="Rectangle 17">
                <a:extLst>
                  <a:ext uri="{FF2B5EF4-FFF2-40B4-BE49-F238E27FC236}">
                    <a16:creationId xmlns:a16="http://schemas.microsoft.com/office/drawing/2014/main" id="{02160E9F-D77E-274C-BD73-BB713598E4A1}"/>
                  </a:ext>
                </a:extLst>
              </p:cNvPr>
              <p:cNvSpPr/>
              <p:nvPr/>
            </p:nvSpPr>
            <p:spPr>
              <a:xfrm>
                <a:off x="5280375" y="1461255"/>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19" name="Rectangle 18">
                <a:extLst>
                  <a:ext uri="{FF2B5EF4-FFF2-40B4-BE49-F238E27FC236}">
                    <a16:creationId xmlns:a16="http://schemas.microsoft.com/office/drawing/2014/main" id="{9E63E0D8-0FB1-6F49-828C-48331046F634}"/>
                  </a:ext>
                </a:extLst>
              </p:cNvPr>
              <p:cNvSpPr/>
              <p:nvPr/>
            </p:nvSpPr>
            <p:spPr>
              <a:xfrm>
                <a:off x="684737" y="2017181"/>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0" name="Rectangle 19">
                <a:extLst>
                  <a:ext uri="{FF2B5EF4-FFF2-40B4-BE49-F238E27FC236}">
                    <a16:creationId xmlns:a16="http://schemas.microsoft.com/office/drawing/2014/main" id="{E9BFAEAB-97A6-3246-B06C-316704370FCA}"/>
                  </a:ext>
                </a:extLst>
              </p:cNvPr>
              <p:cNvSpPr/>
              <p:nvPr/>
            </p:nvSpPr>
            <p:spPr>
              <a:xfrm>
                <a:off x="2772773" y="1454798"/>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3" name="Rectangle 22">
                <a:extLst>
                  <a:ext uri="{FF2B5EF4-FFF2-40B4-BE49-F238E27FC236}">
                    <a16:creationId xmlns:a16="http://schemas.microsoft.com/office/drawing/2014/main" id="{738B6BD5-0A54-1C42-B337-25711FF80703}"/>
                  </a:ext>
                </a:extLst>
              </p:cNvPr>
              <p:cNvSpPr/>
              <p:nvPr/>
            </p:nvSpPr>
            <p:spPr>
              <a:xfrm>
                <a:off x="2772773" y="2017181"/>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38" name="Rectangle 37">
              <a:extLst>
                <a:ext uri="{FF2B5EF4-FFF2-40B4-BE49-F238E27FC236}">
                  <a16:creationId xmlns:a16="http://schemas.microsoft.com/office/drawing/2014/main" id="{5AC5B083-94B2-3940-A054-3DF08101D0AF}"/>
                </a:ext>
              </a:extLst>
            </p:cNvPr>
            <p:cNvSpPr/>
            <p:nvPr/>
          </p:nvSpPr>
          <p:spPr>
            <a:xfrm>
              <a:off x="5299229" y="2018740"/>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453009"/>
          </a:xfrm>
          <a:prstGeom prst="rect">
            <a:avLst/>
          </a:prstGeom>
          <a:noFill/>
        </p:spPr>
        <p:txBody>
          <a:bodyPr wrap="square" rtlCol="0">
            <a:spAutoFit/>
          </a:bodyPr>
          <a:lstStyle/>
          <a:p>
            <a:pPr lvl="0"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ch</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tr</a:t>
            </a:r>
            <a:r>
              <a:rPr lang="vi-VN" sz="1800" dirty="0">
                <a:latin typeface="UTM Avo" panose="02040603050506020204" pitchFamily="18" charset="0"/>
              </a:rPr>
              <a:t> thay cho ô vuông</a:t>
            </a:r>
          </a:p>
        </p:txBody>
      </p:sp>
      <p:sp>
        <p:nvSpPr>
          <p:cNvPr id="9" name="TextBox 8">
            <a:extLst>
              <a:ext uri="{FF2B5EF4-FFF2-40B4-BE49-F238E27FC236}">
                <a16:creationId xmlns:a16="http://schemas.microsoft.com/office/drawing/2014/main" id="{DA5991B2-32D7-2D4C-B927-082A670A87A4}"/>
              </a:ext>
            </a:extLst>
          </p:cNvPr>
          <p:cNvSpPr txBox="1"/>
          <p:nvPr/>
        </p:nvSpPr>
        <p:spPr>
          <a:xfrm>
            <a:off x="684737" y="2571750"/>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Tìm từ ngữ có tiếng chứa </a:t>
            </a:r>
            <a:r>
              <a:rPr lang="vi-VN" sz="1800" b="1" dirty="0">
                <a:solidFill>
                  <a:srgbClr val="FF0000"/>
                </a:solidFill>
                <a:latin typeface="UTM Avo" panose="02040603050506020204" pitchFamily="18" charset="0"/>
              </a:rPr>
              <a:t>ac</a:t>
            </a:r>
            <a:r>
              <a:rPr lang="vi-VN" sz="1800" dirty="0">
                <a:latin typeface="UTM Avo" panose="02040603050506020204" pitchFamily="18" charset="0"/>
              </a:rPr>
              <a:t> hoặc </a:t>
            </a:r>
            <a:r>
              <a:rPr lang="vi-VN" sz="1800" b="1" dirty="0">
                <a:solidFill>
                  <a:srgbClr val="FF0000"/>
                </a:solidFill>
                <a:latin typeface="UTM Avo" panose="02040603050506020204" pitchFamily="18" charset="0"/>
              </a:rPr>
              <a:t>at</a:t>
            </a:r>
          </a:p>
        </p:txBody>
      </p:sp>
      <p:sp>
        <p:nvSpPr>
          <p:cNvPr id="4" name="Rectangle 3">
            <a:extLst>
              <a:ext uri="{FF2B5EF4-FFF2-40B4-BE49-F238E27FC236}">
                <a16:creationId xmlns:a16="http://schemas.microsoft.com/office/drawing/2014/main" id="{5A2D3542-ED56-DD4D-8F50-623E43BFBFE7}"/>
              </a:ext>
            </a:extLst>
          </p:cNvPr>
          <p:cNvSpPr/>
          <p:nvPr/>
        </p:nvSpPr>
        <p:spPr>
          <a:xfrm>
            <a:off x="1298515" y="1432290"/>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BCD2CECA-BB08-5941-8E82-9FE09A341BAC}"/>
              </a:ext>
            </a:extLst>
          </p:cNvPr>
          <p:cNvSpPr/>
          <p:nvPr/>
        </p:nvSpPr>
        <p:spPr>
          <a:xfrm>
            <a:off x="2783080" y="1455908"/>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71BE843F-668E-CC49-B8C9-9751E8CDEC21}"/>
              </a:ext>
            </a:extLst>
          </p:cNvPr>
          <p:cNvSpPr/>
          <p:nvPr/>
        </p:nvSpPr>
        <p:spPr>
          <a:xfrm>
            <a:off x="5264502" y="1450870"/>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2EF4208E-142E-0E46-B958-F8EE8288882A}"/>
              </a:ext>
            </a:extLst>
          </p:cNvPr>
          <p:cNvSpPr/>
          <p:nvPr/>
        </p:nvSpPr>
        <p:spPr>
          <a:xfrm>
            <a:off x="660387" y="2012073"/>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C6A90D3C-7B45-A644-8A71-7D0D24548607}"/>
              </a:ext>
            </a:extLst>
          </p:cNvPr>
          <p:cNvSpPr/>
          <p:nvPr/>
        </p:nvSpPr>
        <p:spPr>
          <a:xfrm>
            <a:off x="2850741" y="2007720"/>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4832B86C-868A-3545-93F5-A0409C172F68}"/>
              </a:ext>
            </a:extLst>
          </p:cNvPr>
          <p:cNvSpPr/>
          <p:nvPr/>
        </p:nvSpPr>
        <p:spPr>
          <a:xfrm>
            <a:off x="5351262" y="2010533"/>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graphicFrame>
        <p:nvGraphicFramePr>
          <p:cNvPr id="41" name="Table 40">
            <a:extLst>
              <a:ext uri="{FF2B5EF4-FFF2-40B4-BE49-F238E27FC236}">
                <a16:creationId xmlns:a16="http://schemas.microsoft.com/office/drawing/2014/main" id="{038106F6-31C4-9840-A0A9-663273ED371D}"/>
              </a:ext>
            </a:extLst>
          </p:cNvPr>
          <p:cNvGraphicFramePr>
            <a:graphicFrameLocks noGrp="1"/>
          </p:cNvGraphicFramePr>
          <p:nvPr>
            <p:extLst>
              <p:ext uri="{D42A27DB-BD31-4B8C-83A1-F6EECF244321}">
                <p14:modId xmlns:p14="http://schemas.microsoft.com/office/powerpoint/2010/main" val="4004604931"/>
              </p:ext>
            </p:extLst>
          </p:nvPr>
        </p:nvGraphicFramePr>
        <p:xfrm>
          <a:off x="1053210" y="3125581"/>
          <a:ext cx="4602872" cy="1599703"/>
        </p:xfrm>
        <a:graphic>
          <a:graphicData uri="http://schemas.openxmlformats.org/drawingml/2006/table">
            <a:tbl>
              <a:tblPr firstRow="1" firstCol="1" bandRow="1">
                <a:tableStyleId>{98A10E9E-05DE-497A-B104-E80DA98F5660}</a:tableStyleId>
              </a:tblPr>
              <a:tblGrid>
                <a:gridCol w="897958">
                  <a:extLst>
                    <a:ext uri="{9D8B030D-6E8A-4147-A177-3AD203B41FA5}">
                      <a16:colId xmlns:a16="http://schemas.microsoft.com/office/drawing/2014/main" val="1162369807"/>
                    </a:ext>
                  </a:extLst>
                </a:gridCol>
                <a:gridCol w="3704914">
                  <a:extLst>
                    <a:ext uri="{9D8B030D-6E8A-4147-A177-3AD203B41FA5}">
                      <a16:colId xmlns:a16="http://schemas.microsoft.com/office/drawing/2014/main" val="1509586747"/>
                    </a:ext>
                  </a:extLst>
                </a:gridCol>
              </a:tblGrid>
              <a:tr h="782246">
                <a:tc>
                  <a:txBody>
                    <a:bodyPr/>
                    <a:lstStyle/>
                    <a:p>
                      <a:pPr marL="7938" indent="0" algn="ctr">
                        <a:lnSpc>
                          <a:spcPct val="107000"/>
                        </a:lnSpc>
                        <a:tabLst/>
                      </a:pPr>
                      <a:r>
                        <a:rPr lang="en-US" sz="1800" dirty="0">
                          <a:effectLst/>
                          <a:latin typeface="UTM Avo" panose="02040603050506020204" pitchFamily="18" charset="0"/>
                        </a:rPr>
                        <a:t>ac</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r>
                        <a:rPr lang="en-US" sz="1800" dirty="0" err="1">
                          <a:effectLst/>
                          <a:latin typeface="UTM Avo" panose="02040603050506020204" pitchFamily="18" charset="0"/>
                        </a:rPr>
                        <a:t>củ</a:t>
                      </a:r>
                      <a:r>
                        <a:rPr lang="en-US" sz="1800" dirty="0">
                          <a:effectLst/>
                          <a:latin typeface="UTM Avo" panose="02040603050506020204" pitchFamily="18" charset="0"/>
                        </a:rPr>
                        <a:t> </a:t>
                      </a:r>
                      <a:r>
                        <a:rPr lang="en-US" sz="1800" dirty="0" err="1">
                          <a:effectLst/>
                          <a:latin typeface="UTM Avo" panose="02040603050506020204" pitchFamily="18" charset="0"/>
                        </a:rPr>
                        <a:t>lạc</a:t>
                      </a:r>
                      <a:r>
                        <a:rPr lang="en-US" sz="1800" dirty="0">
                          <a:effectLst/>
                          <a:latin typeface="UTM Avo" panose="02040603050506020204" pitchFamily="18" charset="0"/>
                        </a:rPr>
                        <a:t>, </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817457">
                <a:tc>
                  <a:txBody>
                    <a:bodyPr/>
                    <a:lstStyle/>
                    <a:p>
                      <a:pPr marL="7938" indent="0" algn="ctr">
                        <a:lnSpc>
                          <a:spcPct val="107000"/>
                        </a:lnSpc>
                        <a:tabLst/>
                      </a:pPr>
                      <a:r>
                        <a:rPr lang="en-US" sz="1800" dirty="0">
                          <a:effectLst/>
                          <a:latin typeface="UTM Avo" panose="02040603050506020204" pitchFamily="18" charset="0"/>
                        </a:rPr>
                        <a:t>at</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r>
                        <a:rPr lang="en-US" sz="1800" dirty="0">
                          <a:effectLst/>
                          <a:latin typeface="UTM Avo" panose="02040603050506020204" pitchFamily="18" charset="0"/>
                        </a:rPr>
                        <a:t> </a:t>
                      </a:r>
                      <a:r>
                        <a:rPr lang="en-US" sz="1800" dirty="0" err="1">
                          <a:effectLst/>
                          <a:latin typeface="UTM Avo" panose="02040603050506020204" pitchFamily="18" charset="0"/>
                        </a:rPr>
                        <a:t>hạt</a:t>
                      </a:r>
                      <a:r>
                        <a:rPr lang="en-US" sz="1800" dirty="0">
                          <a:effectLst/>
                          <a:latin typeface="UTM Avo" panose="02040603050506020204" pitchFamily="18" charset="0"/>
                        </a:rPr>
                        <a:t> </a:t>
                      </a:r>
                      <a:r>
                        <a:rPr lang="en-US" sz="1800" dirty="0" err="1">
                          <a:effectLst/>
                          <a:latin typeface="UTM Avo" panose="02040603050506020204" pitchFamily="18" charset="0"/>
                        </a:rPr>
                        <a:t>cát</a:t>
                      </a:r>
                      <a:r>
                        <a:rPr lang="en-US" sz="1800" dirty="0">
                          <a:effectLst/>
                          <a:latin typeface="UTM Avo" panose="02040603050506020204" pitchFamily="18" charset="0"/>
                        </a:rPr>
                        <a:t>, </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45" name="TextBox 44">
            <a:extLst>
              <a:ext uri="{FF2B5EF4-FFF2-40B4-BE49-F238E27FC236}">
                <a16:creationId xmlns:a16="http://schemas.microsoft.com/office/drawing/2014/main" id="{616B818E-28AC-B849-BE2A-D4C17484C953}"/>
              </a:ext>
            </a:extLst>
          </p:cNvPr>
          <p:cNvSpPr txBox="1"/>
          <p:nvPr/>
        </p:nvSpPr>
        <p:spPr>
          <a:xfrm>
            <a:off x="2829611" y="3336315"/>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con hạc</a:t>
            </a:r>
            <a:r>
              <a:rPr lang="en-VN" sz="1800" dirty="0">
                <a:solidFill>
                  <a:srgbClr val="FF0000"/>
                </a:solidFill>
                <a:latin typeface="UTM Avo" panose="02040603050506020204" pitchFamily="18" charset="0"/>
              </a:rPr>
              <a:t>,</a:t>
            </a:r>
          </a:p>
        </p:txBody>
      </p:sp>
      <p:sp>
        <p:nvSpPr>
          <p:cNvPr id="46" name="TextBox 45">
            <a:extLst>
              <a:ext uri="{FF2B5EF4-FFF2-40B4-BE49-F238E27FC236}">
                <a16:creationId xmlns:a16="http://schemas.microsoft.com/office/drawing/2014/main" id="{02FFA2C4-1497-AB40-AE0F-BC317C0CB4DC}"/>
              </a:ext>
            </a:extLst>
          </p:cNvPr>
          <p:cNvSpPr txBox="1"/>
          <p:nvPr/>
        </p:nvSpPr>
        <p:spPr>
          <a:xfrm>
            <a:off x="3930129" y="3344968"/>
            <a:ext cx="169103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âm nhạc</a:t>
            </a:r>
            <a:r>
              <a:rPr lang="en-VN" sz="1800" dirty="0">
                <a:solidFill>
                  <a:srgbClr val="FF0000"/>
                </a:solidFill>
                <a:latin typeface="UTM Avo" panose="02040603050506020204" pitchFamily="18" charset="0"/>
              </a:rPr>
              <a:t>,…</a:t>
            </a:r>
          </a:p>
        </p:txBody>
      </p:sp>
      <p:sp>
        <p:nvSpPr>
          <p:cNvPr id="47" name="TextBox 46">
            <a:extLst>
              <a:ext uri="{FF2B5EF4-FFF2-40B4-BE49-F238E27FC236}">
                <a16:creationId xmlns:a16="http://schemas.microsoft.com/office/drawing/2014/main" id="{9F4A5155-115B-F347-8D3B-32D46E0631AF}"/>
              </a:ext>
            </a:extLst>
          </p:cNvPr>
          <p:cNvSpPr txBox="1"/>
          <p:nvPr/>
        </p:nvSpPr>
        <p:spPr>
          <a:xfrm>
            <a:off x="2938630" y="4147332"/>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mát mẻ</a:t>
            </a:r>
            <a:r>
              <a:rPr lang="en-VN" sz="1800" dirty="0">
                <a:solidFill>
                  <a:srgbClr val="FF0000"/>
                </a:solidFill>
                <a:latin typeface="UTM Avo" panose="02040603050506020204" pitchFamily="18" charset="0"/>
              </a:rPr>
              <a:t>,…</a:t>
            </a:r>
          </a:p>
        </p:txBody>
      </p:sp>
    </p:spTree>
    <p:extLst>
      <p:ext uri="{BB962C8B-B14F-4D97-AF65-F5344CB8AC3E}">
        <p14:creationId xmlns:p14="http://schemas.microsoft.com/office/powerpoint/2010/main" val="18614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9" grpId="0"/>
      <p:bldP spid="4" grpId="0"/>
      <p:bldP spid="25" grpId="0"/>
      <p:bldP spid="26" grpId="0"/>
      <p:bldP spid="27" grpId="0"/>
      <p:bldP spid="31" grpId="0"/>
      <p:bldP spid="39"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642938"/>
            <a:ext cx="2726438" cy="3857625"/>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5761406" y="642938"/>
            <a:ext cx="1096594" cy="3857625"/>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899009" y="1649767"/>
            <a:ext cx="594412" cy="566978"/>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45093" y="2702588"/>
            <a:ext cx="594412" cy="566978"/>
          </a:xfrm>
          <a:prstGeom prst="rect">
            <a:avLst/>
          </a:prstGeom>
        </p:spPr>
      </p:pic>
      <p:sp>
        <p:nvSpPr>
          <p:cNvPr id="10" name="文本框 22">
            <a:extLst>
              <a:ext uri="{FF2B5EF4-FFF2-40B4-BE49-F238E27FC236}">
                <a16:creationId xmlns:a16="http://schemas.microsoft.com/office/drawing/2014/main" id="{0C9928D3-15CE-463A-8DD4-D2BDB8DB2C15}"/>
              </a:ext>
            </a:extLst>
          </p:cNvPr>
          <p:cNvSpPr txBox="1"/>
          <p:nvPr/>
        </p:nvSpPr>
        <p:spPr>
          <a:xfrm>
            <a:off x="1785258" y="363020"/>
            <a:ext cx="3086516" cy="559833"/>
          </a:xfrm>
          <a:prstGeom prst="rect">
            <a:avLst/>
          </a:prstGeom>
          <a:noFill/>
        </p:spPr>
        <p:txBody>
          <a:bodyPr wrap="square" rtlCol="0">
            <a:spAutoFit/>
          </a:bodyPr>
          <a:lstStyle/>
          <a:p>
            <a:r>
              <a:rPr lang="vi-VN" altLang="zh-CN" sz="3038"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3038" dirty="0">
              <a:solidFill>
                <a:srgbClr val="FF0000"/>
              </a:solidFill>
              <a:latin typeface="iCiel Cadena" panose="02000503000000020004" pitchFamily="2" charset="0"/>
              <a:ea typeface="思源黑体 CN Bold" panose="020B0800000000000000" pitchFamily="34" charset="-122"/>
            </a:endParaRPr>
          </a:p>
        </p:txBody>
      </p:sp>
      <p:sp>
        <p:nvSpPr>
          <p:cNvPr id="11" name="TextBox 10">
            <a:extLst>
              <a:ext uri="{FF2B5EF4-FFF2-40B4-BE49-F238E27FC236}">
                <a16:creationId xmlns:a16="http://schemas.microsoft.com/office/drawing/2014/main" id="{F8E31A8D-1ACD-499F-A029-A548BFAB4EF3}"/>
              </a:ext>
            </a:extLst>
          </p:cNvPr>
          <p:cNvSpPr txBox="1"/>
          <p:nvPr/>
        </p:nvSpPr>
        <p:spPr>
          <a:xfrm>
            <a:off x="1732438" y="1471591"/>
            <a:ext cx="4589339" cy="923330"/>
          </a:xfrm>
          <a:prstGeom prst="rect">
            <a:avLst/>
          </a:prstGeom>
          <a:noFill/>
        </p:spPr>
        <p:txBody>
          <a:bodyPr wrap="square">
            <a:spAutoFit/>
          </a:bodyPr>
          <a:lstStyle/>
          <a:p>
            <a:pPr algn="just"/>
            <a:r>
              <a:rPr lang="vi-VN"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Viết</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đúng</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chính</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tả</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một</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đoạn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văn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ngắn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trong</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văn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bản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mùa</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nước</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nổi</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theo</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hình</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thức</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nghe</a:t>
            </a:r>
            <a:r>
              <a:rPr lang="en-US" sz="1800" dirty="0">
                <a:solidFill>
                  <a:schemeClr val="accent1">
                    <a:lumMod val="50000"/>
                  </a:schemeClr>
                </a:solidFill>
                <a:effectLst/>
                <a:latin typeface="Times New Roman" panose="02020603050405020304" pitchFamily="18" charset="0"/>
                <a:ea typeface="SimSun" panose="02010600030101010101" pitchFamily="2" charset="-122"/>
              </a:rPr>
              <a:t> –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viết</a:t>
            </a:r>
            <a:r>
              <a:rPr lang="vi-VN" sz="1800" dirty="0">
                <a:solidFill>
                  <a:schemeClr val="accent1">
                    <a:lumMod val="50000"/>
                  </a:schemeClr>
                </a:solidFill>
                <a:effectLst/>
                <a:latin typeface="Times New Roman" panose="02020603050405020304" pitchFamily="18" charset="0"/>
                <a:ea typeface="SimSun" panose="02010600030101010101" pitchFamily="2" charset="-122"/>
              </a:rPr>
              <a:t>.</a:t>
            </a:r>
            <a:endParaRPr lang="en-US" sz="1800" dirty="0">
              <a:solidFill>
                <a:schemeClr val="accent1">
                  <a:lumMod val="50000"/>
                </a:schemeClr>
              </a:solidFill>
            </a:endParaRPr>
          </a:p>
        </p:txBody>
      </p:sp>
      <p:sp>
        <p:nvSpPr>
          <p:cNvPr id="12" name="TextBox 11">
            <a:extLst>
              <a:ext uri="{FF2B5EF4-FFF2-40B4-BE49-F238E27FC236}">
                <a16:creationId xmlns:a16="http://schemas.microsoft.com/office/drawing/2014/main" id="{1A1D5846-644B-4362-ACAC-34CDDE66F124}"/>
              </a:ext>
            </a:extLst>
          </p:cNvPr>
          <p:cNvSpPr txBox="1"/>
          <p:nvPr/>
        </p:nvSpPr>
        <p:spPr>
          <a:xfrm>
            <a:off x="1732438" y="2577243"/>
            <a:ext cx="4589339" cy="646331"/>
          </a:xfrm>
          <a:prstGeom prst="rect">
            <a:avLst/>
          </a:prstGeom>
          <a:noFill/>
        </p:spPr>
        <p:txBody>
          <a:bodyPr wrap="square">
            <a:spAutoFit/>
          </a:bodyPr>
          <a:lstStyle/>
          <a:p>
            <a:pPr algn="just"/>
            <a:r>
              <a:rPr lang="vi-VN" sz="1800" dirty="0">
                <a:solidFill>
                  <a:srgbClr val="002060"/>
                </a:solidFill>
                <a:effectLst/>
                <a:latin typeface="Times New Roman" panose="02020603050405020304" pitchFamily="18" charset="0"/>
                <a:ea typeface="SimSun" panose="02010600030101010101" pitchFamily="2" charset="-122"/>
              </a:rPr>
              <a:t>- B</a:t>
            </a:r>
            <a:r>
              <a:rPr lang="en-US" sz="1800" dirty="0" err="1">
                <a:solidFill>
                  <a:srgbClr val="002060"/>
                </a:solidFill>
                <a:effectLst/>
                <a:latin typeface="Times New Roman" panose="02020603050405020304" pitchFamily="18" charset="0"/>
                <a:ea typeface="SimSun" panose="02010600030101010101" pitchFamily="2" charset="-122"/>
              </a:rPr>
              <a:t>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cách</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trình</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bày</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đoạn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văn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hoa</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chữ</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cái</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đầu</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câu</a:t>
            </a:r>
            <a:endParaRPr lang="en-US" sz="1800" dirty="0">
              <a:solidFill>
                <a:srgbClr val="002060"/>
              </a:solidFill>
            </a:endParaRPr>
          </a:p>
        </p:txBody>
      </p:sp>
      <p:pic>
        <p:nvPicPr>
          <p:cNvPr id="15" name="图片 54">
            <a:extLst>
              <a:ext uri="{FF2B5EF4-FFF2-40B4-BE49-F238E27FC236}">
                <a16:creationId xmlns:a16="http://schemas.microsoft.com/office/drawing/2014/main" id="{BF079657-1FFE-4780-8D68-69B58F68674A}"/>
              </a:ext>
            </a:extLst>
          </p:cNvPr>
          <p:cNvPicPr>
            <a:picLocks noChangeAspect="1"/>
          </p:cNvPicPr>
          <p:nvPr/>
        </p:nvPicPr>
        <p:blipFill>
          <a:blip r:embed="rId5"/>
          <a:stretch>
            <a:fillRect/>
          </a:stretch>
        </p:blipFill>
        <p:spPr>
          <a:xfrm>
            <a:off x="899009" y="3601575"/>
            <a:ext cx="594412" cy="566978"/>
          </a:xfrm>
          <a:prstGeom prst="rect">
            <a:avLst/>
          </a:prstGeom>
        </p:spPr>
      </p:pic>
      <p:sp>
        <p:nvSpPr>
          <p:cNvPr id="16" name="TextBox 15">
            <a:extLst>
              <a:ext uri="{FF2B5EF4-FFF2-40B4-BE49-F238E27FC236}">
                <a16:creationId xmlns:a16="http://schemas.microsoft.com/office/drawing/2014/main" id="{FAB6DA8E-861F-4FA2-B8DB-03A331906277}"/>
              </a:ext>
            </a:extLst>
          </p:cNvPr>
          <p:cNvSpPr txBox="1"/>
          <p:nvPr/>
        </p:nvSpPr>
        <p:spPr>
          <a:xfrm>
            <a:off x="1777426" y="3601575"/>
            <a:ext cx="4532277" cy="646331"/>
          </a:xfrm>
          <a:prstGeom prst="rect">
            <a:avLst/>
          </a:prstGeom>
          <a:noFill/>
        </p:spPr>
        <p:txBody>
          <a:bodyPr wrap="square">
            <a:spAutoFit/>
          </a:bodyPr>
          <a:lstStyle/>
          <a:p>
            <a:r>
              <a:rPr lang="vi-VN"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Làm</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được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các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bài</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tập</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chính</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tả</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phân</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biệt</a:t>
            </a:r>
            <a:r>
              <a:rPr lang="en-US" sz="1800" dirty="0">
                <a:effectLst/>
                <a:latin typeface="Times New Roman" panose="02020603050405020304" pitchFamily="18" charset="0"/>
                <a:ea typeface="SimSun" panose="02010600030101010101" pitchFamily="2" charset="-122"/>
              </a:rPr>
              <a:t> c/k, </a:t>
            </a:r>
            <a:r>
              <a:rPr lang="en-US" sz="1800" dirty="0" err="1">
                <a:effectLst/>
                <a:latin typeface="Times New Roman" panose="02020603050405020304" pitchFamily="18" charset="0"/>
                <a:ea typeface="SimSun" panose="02010600030101010101" pitchFamily="2" charset="-122"/>
              </a:rPr>
              <a:t>ch</a:t>
            </a:r>
            <a:r>
              <a:rPr lang="en-US" sz="1800" dirty="0">
                <a:effectLst/>
                <a:latin typeface="Times New Roman" panose="02020603050405020304" pitchFamily="18" charset="0"/>
                <a:ea typeface="SimSun" panose="02010600030101010101" pitchFamily="2" charset="-122"/>
              </a:rPr>
              <a:t>/tr </a:t>
            </a:r>
            <a:r>
              <a:rPr lang="en-US" sz="1800" dirty="0" err="1">
                <a:effectLst/>
                <a:latin typeface="Times New Roman" panose="02020603050405020304" pitchFamily="18" charset="0"/>
                <a:ea typeface="SimSun" panose="02010600030101010101" pitchFamily="2" charset="-122"/>
              </a:rPr>
              <a:t>hoặc</a:t>
            </a:r>
            <a:r>
              <a:rPr lang="en-US" sz="1800" dirty="0">
                <a:effectLst/>
                <a:latin typeface="Times New Roman" panose="02020603050405020304" pitchFamily="18" charset="0"/>
                <a:ea typeface="SimSun" panose="02010600030101010101" pitchFamily="2" charset="-122"/>
              </a:rPr>
              <a:t> ac/at</a:t>
            </a:r>
            <a:r>
              <a:rPr lang="vi-VN" sz="1800" dirty="0">
                <a:effectLst/>
                <a:latin typeface="Times New Roman" panose="02020603050405020304" pitchFamily="18" charset="0"/>
                <a:ea typeface="SimSun" panose="02010600030101010101" pitchFamily="2" charset="-122"/>
              </a:rPr>
              <a:t>.</a:t>
            </a:r>
            <a:endParaRPr lang="en-US" sz="1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44722611"/>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anim calcmode="lin" valueType="num">
                                      <p:cBhvr>
                                        <p:cTn id="26" dur="500" fill="hold"/>
                                        <p:tgtEl>
                                          <p:spTgt spid="55"/>
                                        </p:tgtEl>
                                        <p:attrNameLst>
                                          <p:attrName>style.rotation</p:attrName>
                                        </p:attrNameLst>
                                      </p:cBhvr>
                                      <p:tavLst>
                                        <p:tav tm="0">
                                          <p:val>
                                            <p:fltVal val="720"/>
                                          </p:val>
                                        </p:tav>
                                        <p:tav tm="100000">
                                          <p:val>
                                            <p:fltVal val="0"/>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 calcmode="lin" valueType="num">
                                      <p:cBhvr>
                                        <p:cTn id="28" dur="500" fill="hold"/>
                                        <p:tgtEl>
                                          <p:spTgt spid="55"/>
                                        </p:tgtEl>
                                        <p:attrNameLst>
                                          <p:attrName>ppt_w</p:attrName>
                                        </p:attrNameLst>
                                      </p:cBhvr>
                                      <p:tavLst>
                                        <p:tav tm="0">
                                          <p:val>
                                            <p:fltVal val="0"/>
                                          </p:val>
                                        </p:tav>
                                        <p:tav tm="100000">
                                          <p:val>
                                            <p:strVal val="#ppt_w"/>
                                          </p:val>
                                        </p:tav>
                                      </p:tavLst>
                                    </p:anim>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0">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0">
                                            <p:txEl>
                                              <p:pRg st="0" end="0"/>
                                            </p:txEl>
                                          </p:spTgt>
                                        </p:tgtEl>
                                        <p:attrNameLst>
                                          <p:attrName>ppt_w</p:attrName>
                                        </p:attrNameLst>
                                      </p:cBhvr>
                                    </p:anim>
                                    <p:anim by="(#ppt_w*0.50)" calcmode="lin" valueType="num">
                                      <p:cBhvr>
                                        <p:cTn id="32" dur="500" decel="50000" autoRev="1" fill="hold">
                                          <p:stCondLst>
                                            <p:cond delay="0"/>
                                          </p:stCondLst>
                                        </p:cTn>
                                        <p:tgtEl>
                                          <p:spTgt spid="10">
                                            <p:txEl>
                                              <p:pRg st="0" end="0"/>
                                            </p:txEl>
                                          </p:spTgt>
                                        </p:tgtEl>
                                        <p:attrNameLst>
                                          <p:attrName>ppt_x</p:attrName>
                                        </p:attrNameLst>
                                      </p:cBhvr>
                                    </p:anim>
                                    <p:anim from="(-#ppt_h/2)" to="(#ppt_y)" calcmode="lin" valueType="num">
                                      <p:cBhvr>
                                        <p:cTn id="33" dur="1000" fill="hold">
                                          <p:stCondLst>
                                            <p:cond delay="0"/>
                                          </p:stCondLst>
                                        </p:cTn>
                                        <p:tgtEl>
                                          <p:spTgt spid="10">
                                            <p:txEl>
                                              <p:pRg st="0" end="0"/>
                                            </p:txEl>
                                          </p:spTgt>
                                        </p:tgtEl>
                                        <p:attrNameLst>
                                          <p:attrName>ppt_y</p:attrName>
                                        </p:attrNameLst>
                                      </p:cBhvr>
                                    </p:anim>
                                    <p:animRot by="21600000">
                                      <p:cBhvr>
                                        <p:cTn id="34" dur="1000" fill="hold">
                                          <p:stCondLst>
                                            <p:cond delay="0"/>
                                          </p:stCondLst>
                                        </p:cTn>
                                        <p:tgtEl>
                                          <p:spTgt spid="10">
                                            <p:txEl>
                                              <p:pRg st="0" end="0"/>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style.rotation</p:attrName>
                                        </p:attrNameLst>
                                      </p:cBhvr>
                                      <p:tavLst>
                                        <p:tav tm="0">
                                          <p:val>
                                            <p:fltVal val="720"/>
                                          </p:val>
                                        </p:tav>
                                        <p:tav tm="100000">
                                          <p:val>
                                            <p:fltVal val="0"/>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429702" y="-595377"/>
            <a:ext cx="7527901" cy="5669548"/>
          </a:xfrm>
          <a:prstGeom prst="rect">
            <a:avLst/>
          </a:prstGeom>
        </p:spPr>
      </p:pic>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A0F6D4-667D-4732-8830-DD99801D6469}"/>
              </a:ext>
            </a:extLst>
          </p:cNvPr>
          <p:cNvSpPr txBox="1"/>
          <p:nvPr/>
        </p:nvSpPr>
        <p:spPr>
          <a:xfrm>
            <a:off x="1349115" y="2672506"/>
            <a:ext cx="5411448" cy="646331"/>
          </a:xfrm>
          <a:prstGeom prst="rect">
            <a:avLst/>
          </a:prstGeom>
          <a:noFill/>
        </p:spPr>
        <p:txBody>
          <a:bodyPr wrap="square" rtlCol="0">
            <a:spAutoFit/>
          </a:bodyPr>
          <a:lstStyle/>
          <a:p>
            <a:r>
              <a:rPr lang="en-US" sz="3600" b="1">
                <a:solidFill>
                  <a:schemeClr val="accent6">
                    <a:lumMod val="75000"/>
                  </a:schemeClr>
                </a:solidFill>
              </a:rPr>
              <a:t>HOẠT ĐỘNG KẾT NỐI</a:t>
            </a:r>
          </a:p>
        </p:txBody>
      </p:sp>
    </p:spTree>
    <p:extLst>
      <p:ext uri="{BB962C8B-B14F-4D97-AF65-F5344CB8AC3E}">
        <p14:creationId xmlns:p14="http://schemas.microsoft.com/office/powerpoint/2010/main" val="383932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3B6DA8-2FB3-3345-8961-C821C42C0327}"/>
              </a:ext>
            </a:extLst>
          </p:cNvPr>
          <p:cNvSpPr txBox="1"/>
          <p:nvPr/>
        </p:nvSpPr>
        <p:spPr>
          <a:xfrm>
            <a:off x="369481" y="1794029"/>
            <a:ext cx="1856558"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5" name="Picture 4">
            <a:extLst>
              <a:ext uri="{FF2B5EF4-FFF2-40B4-BE49-F238E27FC236}">
                <a16:creationId xmlns:a16="http://schemas.microsoft.com/office/drawing/2014/main" id="{C83487BF-D82D-3341-96DD-F8C157F107F3}"/>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id="{2CD3229D-B8A8-1B45-ABCD-A8DD88F52D58}"/>
              </a:ext>
            </a:extLst>
          </p:cNvPr>
          <p:cNvGrpSpPr/>
          <p:nvPr/>
        </p:nvGrpSpPr>
        <p:grpSpPr>
          <a:xfrm>
            <a:off x="395070" y="578414"/>
            <a:ext cx="1613648" cy="751495"/>
            <a:chOff x="369342" y="617893"/>
            <a:chExt cx="1613648" cy="751495"/>
          </a:xfrm>
        </p:grpSpPr>
        <p:sp>
          <p:nvSpPr>
            <p:cNvPr id="11" name="TextBox 10">
              <a:extLst>
                <a:ext uri="{FF2B5EF4-FFF2-40B4-BE49-F238E27FC236}">
                  <a16:creationId xmlns:a16="http://schemas.microsoft.com/office/drawing/2014/main" id="{B4C743F2-9ED5-F541-B86C-E3E9166118B2}"/>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12" name="TextBox 11">
              <a:extLst>
                <a:ext uri="{FF2B5EF4-FFF2-40B4-BE49-F238E27FC236}">
                  <a16:creationId xmlns:a16="http://schemas.microsoft.com/office/drawing/2014/main" id="{558E45CD-0985-5947-ADFD-12760D42073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pic>
        <p:nvPicPr>
          <p:cNvPr id="14" name="Picture 13">
            <a:extLst>
              <a:ext uri="{FF2B5EF4-FFF2-40B4-BE49-F238E27FC236}">
                <a16:creationId xmlns:a16="http://schemas.microsoft.com/office/drawing/2014/main" id="{3EADC6DA-E3AE-564B-B6C4-0C546DD9EFB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7200"/>
                    </a14:imgEffect>
                    <a14:imgEffect>
                      <a14:saturation sat="200000"/>
                    </a14:imgEffect>
                  </a14:imgLayer>
                </a14:imgProps>
              </a:ext>
            </a:extLst>
          </a:blip>
          <a:stretch>
            <a:fillRect/>
          </a:stretch>
        </p:blipFill>
        <p:spPr>
          <a:xfrm>
            <a:off x="314485" y="1649777"/>
            <a:ext cx="6363091" cy="3100791"/>
          </a:xfrm>
          <a:prstGeom prst="round2SameRect">
            <a:avLst>
              <a:gd name="adj1" fmla="val 0"/>
              <a:gd name="adj2" fmla="val 31355"/>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642938"/>
            <a:ext cx="2726438" cy="3857625"/>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5761406" y="642938"/>
            <a:ext cx="1096594" cy="3857625"/>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899009" y="1649767"/>
            <a:ext cx="594412" cy="566978"/>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45093" y="2702588"/>
            <a:ext cx="594412" cy="566978"/>
          </a:xfrm>
          <a:prstGeom prst="rect">
            <a:avLst/>
          </a:prstGeom>
        </p:spPr>
      </p:pic>
      <p:sp>
        <p:nvSpPr>
          <p:cNvPr id="10" name="文本框 22">
            <a:extLst>
              <a:ext uri="{FF2B5EF4-FFF2-40B4-BE49-F238E27FC236}">
                <a16:creationId xmlns:a16="http://schemas.microsoft.com/office/drawing/2014/main" id="{0C9928D3-15CE-463A-8DD4-D2BDB8DB2C15}"/>
              </a:ext>
            </a:extLst>
          </p:cNvPr>
          <p:cNvSpPr txBox="1"/>
          <p:nvPr/>
        </p:nvSpPr>
        <p:spPr>
          <a:xfrm>
            <a:off x="1785258" y="363020"/>
            <a:ext cx="3086516" cy="559833"/>
          </a:xfrm>
          <a:prstGeom prst="rect">
            <a:avLst/>
          </a:prstGeom>
          <a:noFill/>
        </p:spPr>
        <p:txBody>
          <a:bodyPr wrap="square" rtlCol="0">
            <a:spAutoFit/>
          </a:bodyPr>
          <a:lstStyle/>
          <a:p>
            <a:r>
              <a:rPr lang="vi-VN" altLang="zh-CN" sz="3038"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3038" dirty="0">
              <a:solidFill>
                <a:srgbClr val="FF0000"/>
              </a:solidFill>
              <a:latin typeface="iCiel Cadena" panose="02000503000000020004" pitchFamily="2" charset="0"/>
              <a:ea typeface="思源黑体 CN Bold" panose="020B0800000000000000" pitchFamily="34" charset="-122"/>
            </a:endParaRPr>
          </a:p>
        </p:txBody>
      </p:sp>
      <p:sp>
        <p:nvSpPr>
          <p:cNvPr id="11" name="TextBox 10">
            <a:extLst>
              <a:ext uri="{FF2B5EF4-FFF2-40B4-BE49-F238E27FC236}">
                <a16:creationId xmlns:a16="http://schemas.microsoft.com/office/drawing/2014/main" id="{F8E31A8D-1ACD-499F-A029-A548BFAB4EF3}"/>
              </a:ext>
            </a:extLst>
          </p:cNvPr>
          <p:cNvSpPr txBox="1"/>
          <p:nvPr/>
        </p:nvSpPr>
        <p:spPr>
          <a:xfrm>
            <a:off x="1732438" y="1471591"/>
            <a:ext cx="4589339" cy="923330"/>
          </a:xfrm>
          <a:prstGeom prst="rect">
            <a:avLst/>
          </a:prstGeom>
          <a:noFill/>
        </p:spPr>
        <p:txBody>
          <a:bodyPr wrap="square">
            <a:spAutoFit/>
          </a:bodyPr>
          <a:lstStyle/>
          <a:p>
            <a:pPr algn="just"/>
            <a:r>
              <a:rPr lang="vi-VN"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Viết</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đúng</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chính</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tả</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một</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đoạn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văn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ngắn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trong</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văn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bản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mùa</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nước</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nổi</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theo</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hình</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thức</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nghe</a:t>
            </a:r>
            <a:r>
              <a:rPr lang="en-US" sz="1800" dirty="0">
                <a:solidFill>
                  <a:schemeClr val="accent1">
                    <a:lumMod val="50000"/>
                  </a:schemeClr>
                </a:solidFill>
                <a:effectLst/>
                <a:latin typeface="Times New Roman" panose="02020603050405020304" pitchFamily="18" charset="0"/>
                <a:ea typeface="SimSun" panose="02010600030101010101" pitchFamily="2" charset="-122"/>
              </a:rPr>
              <a:t> –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viết</a:t>
            </a:r>
            <a:r>
              <a:rPr lang="vi-VN" sz="1800" dirty="0">
                <a:solidFill>
                  <a:schemeClr val="accent1">
                    <a:lumMod val="50000"/>
                  </a:schemeClr>
                </a:solidFill>
                <a:effectLst/>
                <a:latin typeface="Times New Roman" panose="02020603050405020304" pitchFamily="18" charset="0"/>
                <a:ea typeface="SimSun" panose="02010600030101010101" pitchFamily="2" charset="-122"/>
              </a:rPr>
              <a:t>.</a:t>
            </a:r>
            <a:endParaRPr lang="en-US" sz="1800" dirty="0">
              <a:solidFill>
                <a:schemeClr val="accent1">
                  <a:lumMod val="50000"/>
                </a:schemeClr>
              </a:solidFill>
            </a:endParaRPr>
          </a:p>
        </p:txBody>
      </p:sp>
      <p:sp>
        <p:nvSpPr>
          <p:cNvPr id="12" name="TextBox 11">
            <a:extLst>
              <a:ext uri="{FF2B5EF4-FFF2-40B4-BE49-F238E27FC236}">
                <a16:creationId xmlns:a16="http://schemas.microsoft.com/office/drawing/2014/main" id="{1A1D5846-644B-4362-ACAC-34CDDE66F124}"/>
              </a:ext>
            </a:extLst>
          </p:cNvPr>
          <p:cNvSpPr txBox="1"/>
          <p:nvPr/>
        </p:nvSpPr>
        <p:spPr>
          <a:xfrm>
            <a:off x="1732438" y="2577243"/>
            <a:ext cx="4589339" cy="646331"/>
          </a:xfrm>
          <a:prstGeom prst="rect">
            <a:avLst/>
          </a:prstGeom>
          <a:noFill/>
        </p:spPr>
        <p:txBody>
          <a:bodyPr wrap="square">
            <a:spAutoFit/>
          </a:bodyPr>
          <a:lstStyle/>
          <a:p>
            <a:pPr algn="just"/>
            <a:r>
              <a:rPr lang="vi-VN" sz="1800" dirty="0">
                <a:solidFill>
                  <a:srgbClr val="002060"/>
                </a:solidFill>
                <a:effectLst/>
                <a:latin typeface="Times New Roman" panose="02020603050405020304" pitchFamily="18" charset="0"/>
                <a:ea typeface="SimSun" panose="02010600030101010101" pitchFamily="2" charset="-122"/>
              </a:rPr>
              <a:t>- B</a:t>
            </a:r>
            <a:r>
              <a:rPr lang="en-US" sz="1800" dirty="0" err="1">
                <a:solidFill>
                  <a:srgbClr val="002060"/>
                </a:solidFill>
                <a:effectLst/>
                <a:latin typeface="Times New Roman" panose="02020603050405020304" pitchFamily="18" charset="0"/>
                <a:ea typeface="SimSun" panose="02010600030101010101" pitchFamily="2" charset="-122"/>
              </a:rPr>
              <a:t>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cách</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trình</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bày</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đoạn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văn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hoa</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chữ</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cái</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đầu</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câu</a:t>
            </a:r>
            <a:endParaRPr lang="en-US" sz="1800" dirty="0">
              <a:solidFill>
                <a:srgbClr val="002060"/>
              </a:solidFill>
            </a:endParaRPr>
          </a:p>
        </p:txBody>
      </p:sp>
      <p:pic>
        <p:nvPicPr>
          <p:cNvPr id="15" name="图片 54">
            <a:extLst>
              <a:ext uri="{FF2B5EF4-FFF2-40B4-BE49-F238E27FC236}">
                <a16:creationId xmlns:a16="http://schemas.microsoft.com/office/drawing/2014/main" id="{BF079657-1FFE-4780-8D68-69B58F68674A}"/>
              </a:ext>
            </a:extLst>
          </p:cNvPr>
          <p:cNvPicPr>
            <a:picLocks noChangeAspect="1"/>
          </p:cNvPicPr>
          <p:nvPr/>
        </p:nvPicPr>
        <p:blipFill>
          <a:blip r:embed="rId5"/>
          <a:stretch>
            <a:fillRect/>
          </a:stretch>
        </p:blipFill>
        <p:spPr>
          <a:xfrm>
            <a:off x="899009" y="3601575"/>
            <a:ext cx="594412" cy="566978"/>
          </a:xfrm>
          <a:prstGeom prst="rect">
            <a:avLst/>
          </a:prstGeom>
        </p:spPr>
      </p:pic>
      <p:sp>
        <p:nvSpPr>
          <p:cNvPr id="16" name="TextBox 15">
            <a:extLst>
              <a:ext uri="{FF2B5EF4-FFF2-40B4-BE49-F238E27FC236}">
                <a16:creationId xmlns:a16="http://schemas.microsoft.com/office/drawing/2014/main" id="{FAB6DA8E-861F-4FA2-B8DB-03A331906277}"/>
              </a:ext>
            </a:extLst>
          </p:cNvPr>
          <p:cNvSpPr txBox="1"/>
          <p:nvPr/>
        </p:nvSpPr>
        <p:spPr>
          <a:xfrm>
            <a:off x="1777426" y="3601575"/>
            <a:ext cx="4532277" cy="646331"/>
          </a:xfrm>
          <a:prstGeom prst="rect">
            <a:avLst/>
          </a:prstGeom>
          <a:noFill/>
        </p:spPr>
        <p:txBody>
          <a:bodyPr wrap="square">
            <a:spAutoFit/>
          </a:bodyPr>
          <a:lstStyle/>
          <a:p>
            <a:r>
              <a:rPr lang="vi-VN"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Làm</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được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các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bài</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tập</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chính</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tả</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phân</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biệt</a:t>
            </a:r>
            <a:r>
              <a:rPr lang="en-US" sz="1800" dirty="0">
                <a:effectLst/>
                <a:latin typeface="Times New Roman" panose="02020603050405020304" pitchFamily="18" charset="0"/>
                <a:ea typeface="SimSun" panose="02010600030101010101" pitchFamily="2" charset="-122"/>
              </a:rPr>
              <a:t> c/k, </a:t>
            </a:r>
            <a:r>
              <a:rPr lang="en-US" sz="1800" dirty="0" err="1">
                <a:effectLst/>
                <a:latin typeface="Times New Roman" panose="02020603050405020304" pitchFamily="18" charset="0"/>
                <a:ea typeface="SimSun" panose="02010600030101010101" pitchFamily="2" charset="-122"/>
              </a:rPr>
              <a:t>ch</a:t>
            </a:r>
            <a:r>
              <a:rPr lang="en-US" sz="1800" dirty="0">
                <a:effectLst/>
                <a:latin typeface="Times New Roman" panose="02020603050405020304" pitchFamily="18" charset="0"/>
                <a:ea typeface="SimSun" panose="02010600030101010101" pitchFamily="2" charset="-122"/>
              </a:rPr>
              <a:t>/tr </a:t>
            </a:r>
            <a:r>
              <a:rPr lang="en-US" sz="1800" dirty="0" err="1">
                <a:effectLst/>
                <a:latin typeface="Times New Roman" panose="02020603050405020304" pitchFamily="18" charset="0"/>
                <a:ea typeface="SimSun" panose="02010600030101010101" pitchFamily="2" charset="-122"/>
              </a:rPr>
              <a:t>hoặc</a:t>
            </a:r>
            <a:r>
              <a:rPr lang="en-US" sz="1800" dirty="0">
                <a:effectLst/>
                <a:latin typeface="Times New Roman" panose="02020603050405020304" pitchFamily="18" charset="0"/>
                <a:ea typeface="SimSun" panose="02010600030101010101" pitchFamily="2" charset="-122"/>
              </a:rPr>
              <a:t> ac/at</a:t>
            </a:r>
            <a:r>
              <a:rPr lang="vi-VN" sz="1800" dirty="0">
                <a:effectLst/>
                <a:latin typeface="Times New Roman" panose="02020603050405020304" pitchFamily="18" charset="0"/>
                <a:ea typeface="SimSun" panose="02010600030101010101" pitchFamily="2" charset="-122"/>
              </a:rPr>
              <a:t>.</a:t>
            </a:r>
            <a:endParaRPr lang="en-US" sz="1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65964354"/>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anim calcmode="lin" valueType="num">
                                      <p:cBhvr>
                                        <p:cTn id="26" dur="500" fill="hold"/>
                                        <p:tgtEl>
                                          <p:spTgt spid="55"/>
                                        </p:tgtEl>
                                        <p:attrNameLst>
                                          <p:attrName>style.rotation</p:attrName>
                                        </p:attrNameLst>
                                      </p:cBhvr>
                                      <p:tavLst>
                                        <p:tav tm="0">
                                          <p:val>
                                            <p:fltVal val="720"/>
                                          </p:val>
                                        </p:tav>
                                        <p:tav tm="100000">
                                          <p:val>
                                            <p:fltVal val="0"/>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 calcmode="lin" valueType="num">
                                      <p:cBhvr>
                                        <p:cTn id="28" dur="500" fill="hold"/>
                                        <p:tgtEl>
                                          <p:spTgt spid="55"/>
                                        </p:tgtEl>
                                        <p:attrNameLst>
                                          <p:attrName>ppt_w</p:attrName>
                                        </p:attrNameLst>
                                      </p:cBhvr>
                                      <p:tavLst>
                                        <p:tav tm="0">
                                          <p:val>
                                            <p:fltVal val="0"/>
                                          </p:val>
                                        </p:tav>
                                        <p:tav tm="100000">
                                          <p:val>
                                            <p:strVal val="#ppt_w"/>
                                          </p:val>
                                        </p:tav>
                                      </p:tavLst>
                                    </p:anim>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0">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0">
                                            <p:txEl>
                                              <p:pRg st="0" end="0"/>
                                            </p:txEl>
                                          </p:spTgt>
                                        </p:tgtEl>
                                        <p:attrNameLst>
                                          <p:attrName>ppt_w</p:attrName>
                                        </p:attrNameLst>
                                      </p:cBhvr>
                                    </p:anim>
                                    <p:anim by="(#ppt_w*0.50)" calcmode="lin" valueType="num">
                                      <p:cBhvr>
                                        <p:cTn id="32" dur="500" decel="50000" autoRev="1" fill="hold">
                                          <p:stCondLst>
                                            <p:cond delay="0"/>
                                          </p:stCondLst>
                                        </p:cTn>
                                        <p:tgtEl>
                                          <p:spTgt spid="10">
                                            <p:txEl>
                                              <p:pRg st="0" end="0"/>
                                            </p:txEl>
                                          </p:spTgt>
                                        </p:tgtEl>
                                        <p:attrNameLst>
                                          <p:attrName>ppt_x</p:attrName>
                                        </p:attrNameLst>
                                      </p:cBhvr>
                                    </p:anim>
                                    <p:anim from="(-#ppt_h/2)" to="(#ppt_y)" calcmode="lin" valueType="num">
                                      <p:cBhvr>
                                        <p:cTn id="33" dur="1000" fill="hold">
                                          <p:stCondLst>
                                            <p:cond delay="0"/>
                                          </p:stCondLst>
                                        </p:cTn>
                                        <p:tgtEl>
                                          <p:spTgt spid="10">
                                            <p:txEl>
                                              <p:pRg st="0" end="0"/>
                                            </p:txEl>
                                          </p:spTgt>
                                        </p:tgtEl>
                                        <p:attrNameLst>
                                          <p:attrName>ppt_y</p:attrName>
                                        </p:attrNameLst>
                                      </p:cBhvr>
                                    </p:anim>
                                    <p:animRot by="21600000">
                                      <p:cBhvr>
                                        <p:cTn id="34" dur="1000" fill="hold">
                                          <p:stCondLst>
                                            <p:cond delay="0"/>
                                          </p:stCondLst>
                                        </p:cTn>
                                        <p:tgtEl>
                                          <p:spTgt spid="10">
                                            <p:txEl>
                                              <p:pRg st="0" end="0"/>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style.rotation</p:attrName>
                                        </p:attrNameLst>
                                      </p:cBhvr>
                                      <p:tavLst>
                                        <p:tav tm="0">
                                          <p:val>
                                            <p:fltVal val="720"/>
                                          </p:val>
                                        </p:tav>
                                        <p:tav tm="100000">
                                          <p:val>
                                            <p:fltVal val="0"/>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2148040" y="1770595"/>
            <a:ext cx="3078087" cy="523220"/>
          </a:xfrm>
          <a:prstGeom prst="rect">
            <a:avLst/>
          </a:prstGeom>
          <a:noFill/>
        </p:spPr>
        <p:txBody>
          <a:bodyPr wrap="none" rtlCol="0">
            <a:spAutoFit/>
          </a:bodyPr>
          <a:lstStyle/>
          <a:p>
            <a:r>
              <a:rPr lang="en-VN" sz="2800" b="1" dirty="0">
                <a:solidFill>
                  <a:srgbClr val="17479D"/>
                </a:solidFill>
                <a:latin typeface="UTM Avo" panose="02040603050506020204" pitchFamily="18" charset="0"/>
              </a:rPr>
              <a:t>MÙA NƯỚC NỔI</a:t>
            </a:r>
          </a:p>
        </p:txBody>
      </p:sp>
      <p:sp>
        <p:nvSpPr>
          <p:cNvPr id="5" name="TextBox 4">
            <a:extLst>
              <a:ext uri="{FF2B5EF4-FFF2-40B4-BE49-F238E27FC236}">
                <a16:creationId xmlns:a16="http://schemas.microsoft.com/office/drawing/2014/main" id="{9FA24853-01FC-A946-88A2-4E5CEA158308}"/>
              </a:ext>
            </a:extLst>
          </p:cNvPr>
          <p:cNvSpPr txBox="1"/>
          <p:nvPr/>
        </p:nvSpPr>
        <p:spPr>
          <a:xfrm>
            <a:off x="1217493" y="241803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217493" y="308424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c/ k.</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217493" y="375046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64" y="3905039"/>
            <a:ext cx="288000" cy="288000"/>
          </a:xfrm>
          <a:prstGeom prst="rect">
            <a:avLst/>
          </a:prstGeom>
        </p:spPr>
      </p:pic>
      <p:pic>
        <p:nvPicPr>
          <p:cNvPr id="12" name="Picture 11">
            <a:extLst>
              <a:ext uri="{FF2B5EF4-FFF2-40B4-BE49-F238E27FC236}">
                <a16:creationId xmlns:a16="http://schemas.microsoft.com/office/drawing/2014/main" id="{B9925A4E-E9A7-144D-BD44-7D022C5949F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colorTemperature colorTemp="7200"/>
                    </a14:imgEffect>
                    <a14:imgEffect>
                      <a14:saturation sat="200000"/>
                    </a14:imgEffect>
                  </a14:imgLayer>
                </a14:imgProps>
              </a:ext>
            </a:extLst>
          </a:blip>
          <a:stretch>
            <a:fillRect/>
          </a:stretch>
        </p:blipFill>
        <p:spPr>
          <a:xfrm>
            <a:off x="378231" y="332451"/>
            <a:ext cx="1281656" cy="1315037"/>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3988" y="871572"/>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nước nổi</a:t>
            </a:r>
            <a:endParaRPr lang="en-US" sz="24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1376616"/>
            <a:ext cx="5999771" cy="2796920"/>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266700" algn="just">
              <a:lnSpc>
                <a:spcPct val="150000"/>
              </a:lnSpc>
            </a:pPr>
            <a:r>
              <a:rPr lang="vi-VN" sz="2000" dirty="0">
                <a:latin typeface="UTM Avo" panose="02040603050506020204" pitchFamily="18" charset="0"/>
              </a:rPr>
              <a:t>			    </a:t>
            </a:r>
            <a:endParaRPr lang="en-US" sz="2000" dirty="0">
              <a:latin typeface="UTM Avo" panose="02040603050506020204" pitchFamily="18" charset="0"/>
            </a:endParaRPr>
          </a:p>
        </p:txBody>
      </p: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879965" y="1856195"/>
            <a:ext cx="10837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3641131" y="2758154"/>
            <a:ext cx="10283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phù sa</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3342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quanh</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3731809" y="1265889"/>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đồng sâu</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3901485" y="150958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DE0A48E0-0785-A64C-A6C3-78946FAA0D83}"/>
              </a:ext>
            </a:extLst>
          </p:cNvPr>
          <p:cNvSpPr/>
          <p:nvPr/>
        </p:nvSpPr>
        <p:spPr>
          <a:xfrm>
            <a:off x="3731809" y="194010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ròng ròng</a:t>
            </a:r>
            <a:endParaRPr lang="vi-VN" sz="2400" dirty="0"/>
          </a:p>
        </p:txBody>
      </p:sp>
      <p:sp>
        <p:nvSpPr>
          <p:cNvPr id="12" name="Oval 11">
            <a:extLst>
              <a:ext uri="{FF2B5EF4-FFF2-40B4-BE49-F238E27FC236}">
                <a16:creationId xmlns:a16="http://schemas.microsoft.com/office/drawing/2014/main" id="{A3B84396-0B06-5C45-B092-E24B244371DA}"/>
              </a:ext>
            </a:extLst>
          </p:cNvPr>
          <p:cNvSpPr/>
          <p:nvPr/>
        </p:nvSpPr>
        <p:spPr>
          <a:xfrm>
            <a:off x="3901485" y="218379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73342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đồng ruộng</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1" grpId="0"/>
      <p:bldP spid="12" grpId="0" animBg="1"/>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969" y="898901"/>
            <a:ext cx="6432901" cy="3372253"/>
          </a:xfrm>
          <a:prstGeom prst="rect">
            <a:avLst/>
          </a:prstGeom>
        </p:spPr>
      </p:pic>
    </p:spTree>
    <p:extLst>
      <p:ext uri="{BB962C8B-B14F-4D97-AF65-F5344CB8AC3E}">
        <p14:creationId xmlns:p14="http://schemas.microsoft.com/office/powerpoint/2010/main" val="35375131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TotalTime>
  <Words>377</Words>
  <Application>Microsoft Office PowerPoint</Application>
  <PresentationFormat>Custom</PresentationFormat>
  <Paragraphs>62</Paragraphs>
  <Slides>14</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Calibri</vt:lpstr>
      <vt:lpstr>Arial</vt:lpstr>
      <vt:lpstr>SimSun</vt:lpstr>
      <vt:lpstr>iCiel Cadena</vt:lpstr>
      <vt:lpstr>Kalam</vt:lpstr>
      <vt:lpstr>思源黑体 CN Bold</vt:lpstr>
      <vt:lpstr>UTM Cookies</vt:lpstr>
      <vt:lpstr>Calibri Light</vt:lpstr>
      <vt:lpstr>Times New Roman</vt:lpstr>
      <vt:lpstr>UTM Avo</vt:lpstr>
      <vt:lpstr>Montserrat</vt:lpstr>
      <vt:lpstr>Doodle Sketchbook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HP</cp:lastModifiedBy>
  <cp:revision>126</cp:revision>
  <dcterms:modified xsi:type="dcterms:W3CDTF">2022-01-14T08:32:32Z</dcterms:modified>
</cp:coreProperties>
</file>