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46" r:id="rId2"/>
    <p:sldId id="256" r:id="rId3"/>
    <p:sldId id="257" r:id="rId4"/>
    <p:sldId id="422" r:id="rId5"/>
    <p:sldId id="441" r:id="rId6"/>
    <p:sldId id="443" r:id="rId7"/>
    <p:sldId id="444" r:id="rId8"/>
    <p:sldId id="445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9CDE"/>
    <a:srgbClr val="FDF4E3"/>
    <a:srgbClr val="BBCFEF"/>
    <a:srgbClr val="487DD4"/>
    <a:srgbClr val="5A8AD8"/>
    <a:srgbClr val="FF7D11"/>
    <a:srgbClr val="E8EEF9"/>
    <a:srgbClr val="FF8682"/>
    <a:srgbClr val="316BC9"/>
    <a:srgbClr val="366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1" autoAdjust="0"/>
    <p:restoredTop sz="90074" autoAdjust="0"/>
  </p:normalViewPr>
  <p:slideViewPr>
    <p:cSldViewPr>
      <p:cViewPr varScale="1">
        <p:scale>
          <a:sx n="63" d="100"/>
          <a:sy n="63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567890-AB9D-4D35-B151-A06CCA5C5E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02EFB-36EC-445D-9200-A80E6E0BBF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50CF6-4896-4A68-856C-319905ADE46F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6CA-CEDF-4C24-A355-C69AD5558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B6B4-4848-4498-BB26-9A1FED40D1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E22D6-CDE8-415E-AF08-6181B394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7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vi-VN" sz="2800" b="0" i="0">
                <a:solidFill>
                  <a:srgbClr val="333333"/>
                </a:solidFill>
                <a:effectLst/>
                <a:latin typeface="OpenSans"/>
              </a:rPr>
              <a:t>Những từ ngữ về tình cảm gia đình là: yêu thương, che chở, tôn trọng, kính trọng, quan tâm, đùm bọc, gắn bó, thân thiết,…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96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0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Em tìm các từ ngữ có cùng chức năng trong câu để ngăn cách bằng dấu phẩy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0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3">
            <a:extLst>
              <a:ext uri="{FF2B5EF4-FFF2-40B4-BE49-F238E27FC236}">
                <a16:creationId xmlns:a16="http://schemas.microsoft.com/office/drawing/2014/main" id="{0A15BDF3-79C9-4D91-956B-6F36EF1FD4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FF0673-76BF-499B-B155-7F07B6F98C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032" y="-17321"/>
            <a:ext cx="12311231" cy="1535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A40D0-AB09-467F-877C-E3BBBC1EF3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3602" y="1203745"/>
            <a:ext cx="902286" cy="719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935F0-B0B8-4AD6-9F81-3A1AD31134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15565" y="1756325"/>
            <a:ext cx="902286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78233-B9E8-4BEA-9960-171798E049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6278" y="1799760"/>
            <a:ext cx="1085182" cy="902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5DABF-8494-4A65-ACEC-84730532372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7676" y="1730005"/>
            <a:ext cx="2730193" cy="902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FAA88-C854-404C-9769-A80BB2D8B12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63575" y="5327877"/>
            <a:ext cx="579170" cy="621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33999-25AF-49D5-B1C8-C1A6C854DC7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50231" y="5255917"/>
            <a:ext cx="1122466" cy="10001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DAFC69-EB06-40DB-AA5E-70C307A2DAD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62597" y="4663072"/>
            <a:ext cx="6129402" cy="2330314"/>
          </a:xfrm>
          <a:prstGeom prst="rect">
            <a:avLst/>
          </a:prstGeom>
        </p:spPr>
      </p:pic>
      <p:pic>
        <p:nvPicPr>
          <p:cNvPr id="50" name="7">
            <a:extLst>
              <a:ext uri="{FF2B5EF4-FFF2-40B4-BE49-F238E27FC236}">
                <a16:creationId xmlns:a16="http://schemas.microsoft.com/office/drawing/2014/main" id="{6DEEE3AE-737F-4832-B0AC-77584337667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06" y="4411107"/>
            <a:ext cx="2279193" cy="24592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EE0810-4F51-4D79-BD41-AAD07BE2CA7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98835" y="3830776"/>
            <a:ext cx="1725842" cy="18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33">
            <a:extLst>
              <a:ext uri="{FF2B5EF4-FFF2-40B4-BE49-F238E27FC236}">
                <a16:creationId xmlns:a16="http://schemas.microsoft.com/office/drawing/2014/main" id="{D61C4FCD-2A9E-4EDF-ABAF-4A3B18712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069A8F-3759-499C-946B-63524B7D65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032" y="-17321"/>
            <a:ext cx="12311231" cy="15353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DA2A7E-4FB5-445D-AB76-23556C81E2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3277" y="1390483"/>
            <a:ext cx="902286" cy="7193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41ED44E-4DE9-4022-89B3-6775434661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15565" y="1756325"/>
            <a:ext cx="902286" cy="7193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8CF631-C482-44CB-92AF-7D9923D466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24841" y="1964467"/>
            <a:ext cx="1085182" cy="9022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B9FE94-2AC3-4D0F-A7E1-DC26E311B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24008" y="842902"/>
            <a:ext cx="3669217" cy="12126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722039-8E2D-4E1B-AED2-16CA641F57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772523" y="2336909"/>
            <a:ext cx="579170" cy="6218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E12B473-D28C-410A-8721-C351AEF8AA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7200" y="2810139"/>
            <a:ext cx="1566808" cy="13961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421167-83A6-4F14-875D-F51DCE9D00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-8966" y="5352536"/>
            <a:ext cx="12294199" cy="1535333"/>
          </a:xfrm>
          <a:prstGeom prst="rect">
            <a:avLst/>
          </a:prstGeom>
        </p:spPr>
      </p:pic>
      <p:pic>
        <p:nvPicPr>
          <p:cNvPr id="47" name="5">
            <a:extLst>
              <a:ext uri="{FF2B5EF4-FFF2-40B4-BE49-F238E27FC236}">
                <a16:creationId xmlns:a16="http://schemas.microsoft.com/office/drawing/2014/main" id="{CEC97590-F47C-47DB-AB63-40E878A1108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25" y="4902708"/>
            <a:ext cx="2011854" cy="20118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543BE1-8AC9-40BC-B812-462FBC2180A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02994" y="4564753"/>
            <a:ext cx="192040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33">
            <a:extLst>
              <a:ext uri="{FF2B5EF4-FFF2-40B4-BE49-F238E27FC236}">
                <a16:creationId xmlns:a16="http://schemas.microsoft.com/office/drawing/2014/main" id="{87F79A1E-1107-4EF1-AF33-780C1C05D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77AEE2-606E-44A7-9E7E-FE4E29B31F60}"/>
              </a:ext>
            </a:extLst>
          </p:cNvPr>
          <p:cNvSpPr/>
          <p:nvPr userDrawn="1"/>
        </p:nvSpPr>
        <p:spPr>
          <a:xfrm>
            <a:off x="138402" y="125599"/>
            <a:ext cx="11915196" cy="6606802"/>
          </a:xfrm>
          <a:prstGeom prst="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316B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0">
            <a:extLst>
              <a:ext uri="{FF2B5EF4-FFF2-40B4-BE49-F238E27FC236}">
                <a16:creationId xmlns:a16="http://schemas.microsoft.com/office/drawing/2014/main" id="{A1BE1AD1-4E8C-423E-AED3-ECF988FF5A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287" y="288188"/>
            <a:ext cx="786511" cy="584398"/>
          </a:xfrm>
          <a:prstGeom prst="rect">
            <a:avLst/>
          </a:prstGeom>
        </p:spPr>
      </p:pic>
      <p:sp>
        <p:nvSpPr>
          <p:cNvPr id="10" name="13">
            <a:extLst>
              <a:ext uri="{FF2B5EF4-FFF2-40B4-BE49-F238E27FC236}">
                <a16:creationId xmlns:a16="http://schemas.microsoft.com/office/drawing/2014/main" id="{50DF92FD-3E09-4A96-96C1-3AE7065CD0BA}"/>
              </a:ext>
            </a:extLst>
          </p:cNvPr>
          <p:cNvSpPr/>
          <p:nvPr userDrawn="1"/>
        </p:nvSpPr>
        <p:spPr>
          <a:xfrm>
            <a:off x="11699730" y="100388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DFD796FF-9760-45F7-AB54-358BDA2584E0}"/>
              </a:ext>
            </a:extLst>
          </p:cNvPr>
          <p:cNvSpPr/>
          <p:nvPr userDrawn="1"/>
        </p:nvSpPr>
        <p:spPr>
          <a:xfrm>
            <a:off x="11712220" y="152400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9">
            <a:extLst>
              <a:ext uri="{FF2B5EF4-FFF2-40B4-BE49-F238E27FC236}">
                <a16:creationId xmlns:a16="http://schemas.microsoft.com/office/drawing/2014/main" id="{95DA08BF-84D5-445E-B7D4-F92EBA880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54" y="191976"/>
            <a:ext cx="1148179" cy="6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3">
            <a:extLst>
              <a:ext uri="{FF2B5EF4-FFF2-40B4-BE49-F238E27FC236}">
                <a16:creationId xmlns:a16="http://schemas.microsoft.com/office/drawing/2014/main" id="{C21297B0-BE18-4164-BE93-5830F7D8AC8D}"/>
              </a:ext>
            </a:extLst>
          </p:cNvPr>
          <p:cNvSpPr txBox="1"/>
          <p:nvPr userDrawn="1"/>
        </p:nvSpPr>
        <p:spPr>
          <a:xfrm>
            <a:off x="3429000" y="2482706"/>
            <a:ext cx="342693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-30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#9Slide03 IcielNovecento sans E" panose="0000090000000000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TIẾNG VIỆT</a:t>
            </a:r>
            <a:endParaRPr lang="zh-CN" altLang="en-US" sz="54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#9Slide03 IcielNovecento sans E" panose="0000090000000000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42358AA-24F5-4F07-BBB2-9F45A095F7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18">
            <a:extLst>
              <a:ext uri="{FF2B5EF4-FFF2-40B4-BE49-F238E27FC236}">
                <a16:creationId xmlns:a16="http://schemas.microsoft.com/office/drawing/2014/main" id="{2196D08D-FB3E-4FC6-8840-59F5058BAE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079DDC-EAB0-45CB-BA68-FAED7471A853}"/>
              </a:ext>
            </a:extLst>
          </p:cNvPr>
          <p:cNvGrpSpPr/>
          <p:nvPr/>
        </p:nvGrpSpPr>
        <p:grpSpPr>
          <a:xfrm>
            <a:off x="339021" y="2163658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A7F6FD5-E546-4B02-9566-30C32B706167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316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DCA115-753F-4214-91AF-5E829D773F01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E8E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6D9FC9-FB96-4085-9975-24B26053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" y="85046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D76A2-45D5-4672-8B56-A4ADDB730D29}"/>
              </a:ext>
            </a:extLst>
          </p:cNvPr>
          <p:cNvSpPr txBox="1"/>
          <p:nvPr/>
        </p:nvSpPr>
        <p:spPr>
          <a:xfrm>
            <a:off x="3657600" y="836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BF5DE-BB21-4684-A533-10421A760E1D}"/>
              </a:ext>
            </a:extLst>
          </p:cNvPr>
          <p:cNvSpPr txBox="1"/>
          <p:nvPr/>
        </p:nvSpPr>
        <p:spPr>
          <a:xfrm>
            <a:off x="830828" y="2735998"/>
            <a:ext cx="8663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478032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-22965" y="37409"/>
            <a:ext cx="18288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2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17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334000" y="44958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bg1"/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4</a:t>
            </a:r>
            <a:endParaRPr lang="zh-CN" altLang="en-US" sz="2800" b="1" i="0" u="none" strike="noStrike" kern="2200" baseline="0" dirty="0">
              <a:solidFill>
                <a:schemeClr val="bg1"/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36C5E-7D58-4185-B55B-EF2C3AB3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496" y="1371600"/>
            <a:ext cx="3885008" cy="1226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6993C4-CE49-4D95-BC84-15A4C0C4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341" y="2825351"/>
            <a:ext cx="8925318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2589BD-B48E-409E-BCF3-39611868428F}"/>
              </a:ext>
            </a:extLst>
          </p:cNvPr>
          <p:cNvSpPr txBox="1"/>
          <p:nvPr/>
        </p:nvSpPr>
        <p:spPr>
          <a:xfrm>
            <a:off x="1600200" y="1752600"/>
            <a:ext cx="8362950" cy="3277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ǡ</a:t>
            </a:r>
            <a:r>
              <a:rPr lang="el-GR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ếnḑ V</a:t>
            </a:r>
            <a:r>
              <a:rPr lang="el-GR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Θ</a:t>
            </a:r>
            <a:r>
              <a:rPr lang="en-US" sz="7200" b="1" i="0">
                <a:solidFill>
                  <a:schemeClr val="accent4"/>
                </a:solidFill>
                <a:effectLst/>
                <a:latin typeface="HP001" panose="020B0603050302020204" pitchFamily="34" charset="0"/>
                <a:ea typeface="HP001" panose="020B0603050302020204" pitchFamily="34" charset="0"/>
              </a:rPr>
              <a:t>ʸt</a:t>
            </a:r>
            <a:br>
              <a:rPr lang="en-US" sz="8800">
                <a:solidFill>
                  <a:srgbClr val="C2182F"/>
                </a:solidFill>
                <a:latin typeface="HP001" panose="020B0603050302020204" pitchFamily="34" charset="0"/>
                <a:ea typeface="HP001" panose="020B0603050302020204" pitchFamily="34" charset="0"/>
              </a:rPr>
            </a:br>
            <a:r>
              <a:rPr lang="en-US" sz="6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Luyện tập</a:t>
            </a:r>
            <a:endParaRPr lang="en-US" sz="60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9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ECDB92-219C-4773-BBD1-8B143B2D6D46}"/>
              </a:ext>
            </a:extLst>
          </p:cNvPr>
          <p:cNvGrpSpPr/>
          <p:nvPr/>
        </p:nvGrpSpPr>
        <p:grpSpPr>
          <a:xfrm>
            <a:off x="178542" y="165445"/>
            <a:ext cx="968419" cy="1112850"/>
            <a:chOff x="253799" y="259752"/>
            <a:chExt cx="968419" cy="1112850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9255F6D6-D98B-406B-94D8-86F93BAE4ECB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C92210-4942-4C5B-8012-F824C8F2F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334" y="705328"/>
              <a:ext cx="769884" cy="667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3000" y="152400"/>
            <a:ext cx="754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ea typeface="Roboto" panose="02000000000000000000" pitchFamily="2" charset="0"/>
                <a:cs typeface="Arial-Rounded" panose="020B0500000000000000" pitchFamily="34" charset="0"/>
              </a:rPr>
              <a:t>Tìm từ ngữ về tình cảm gia đình.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4">
            <a:extLst>
              <a:ext uri="{FF2B5EF4-FFF2-40B4-BE49-F238E27FC236}">
                <a16:creationId xmlns:a16="http://schemas.microsoft.com/office/drawing/2014/main" id="{9D59F25F-6528-48F9-9C60-99EF5453558D}"/>
              </a:ext>
            </a:extLst>
          </p:cNvPr>
          <p:cNvSpPr txBox="1"/>
          <p:nvPr/>
        </p:nvSpPr>
        <p:spPr>
          <a:xfrm>
            <a:off x="3835371" y="1176492"/>
            <a:ext cx="452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487DD4"/>
                </a:solidFill>
                <a:ea typeface="Roboto" panose="02000000000000000000" pitchFamily="2" charset="0"/>
                <a:cs typeface="Arial-Rounded" panose="020B0500000000000000" pitchFamily="34" charset="0"/>
              </a:rPr>
              <a:t>TÌNH CẢM GIA ĐÌNH</a:t>
            </a:r>
            <a:endParaRPr lang="zh-CN" altLang="en-US" sz="4000" dirty="0">
              <a:solidFill>
                <a:srgbClr val="487DD4"/>
              </a:solidFill>
              <a:latin typeface="字魂46号-喵喵体" panose="00000500000000000000" charset="-122"/>
              <a:ea typeface="字魂46号-喵喵体" panose="00000500000000000000" charset="-122"/>
            </a:endParaRPr>
          </a:p>
        </p:txBody>
      </p:sp>
      <p:grpSp>
        <p:nvGrpSpPr>
          <p:cNvPr id="36" name="13">
            <a:extLst>
              <a:ext uri="{FF2B5EF4-FFF2-40B4-BE49-F238E27FC236}">
                <a16:creationId xmlns:a16="http://schemas.microsoft.com/office/drawing/2014/main" id="{24B96EE1-0196-4CD5-AF37-346E088587DC}"/>
              </a:ext>
            </a:extLst>
          </p:cNvPr>
          <p:cNvGrpSpPr/>
          <p:nvPr/>
        </p:nvGrpSpPr>
        <p:grpSpPr>
          <a:xfrm>
            <a:off x="1676400" y="2598003"/>
            <a:ext cx="4358466" cy="830997"/>
            <a:chOff x="3901266" y="2304907"/>
            <a:chExt cx="4358466" cy="830997"/>
          </a:xfrm>
        </p:grpSpPr>
        <p:sp>
          <p:nvSpPr>
            <p:cNvPr id="37" name="9">
              <a:extLst>
                <a:ext uri="{FF2B5EF4-FFF2-40B4-BE49-F238E27FC236}">
                  <a16:creationId xmlns:a16="http://schemas.microsoft.com/office/drawing/2014/main" id="{0E4680B0-5454-42E7-B96B-C4AE9692C8DC}"/>
                </a:ext>
              </a:extLst>
            </p:cNvPr>
            <p:cNvSpPr txBox="1"/>
            <p:nvPr/>
          </p:nvSpPr>
          <p:spPr>
            <a:xfrm>
              <a:off x="3901266" y="2304907"/>
              <a:ext cx="896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487DD4"/>
                  </a:solidFill>
                  <a:latin typeface="+mj-lt"/>
                  <a:ea typeface="字魂46号-喵喵体" panose="00000500000000000000" charset="-122"/>
                </a:rPr>
                <a:t>01.</a:t>
              </a:r>
              <a:endParaRPr lang="zh-CN" altLang="en-US" sz="4800" dirty="0">
                <a:solidFill>
                  <a:srgbClr val="487DD4"/>
                </a:solidFill>
                <a:latin typeface="+mj-lt"/>
                <a:ea typeface="字魂46号-喵喵体" panose="00000500000000000000" charset="-122"/>
              </a:endParaRPr>
            </a:p>
          </p:txBody>
        </p:sp>
        <p:sp>
          <p:nvSpPr>
            <p:cNvPr id="39" name="10">
              <a:extLst>
                <a:ext uri="{FF2B5EF4-FFF2-40B4-BE49-F238E27FC236}">
                  <a16:creationId xmlns:a16="http://schemas.microsoft.com/office/drawing/2014/main" id="{AD228031-7F66-40A3-BA80-3318AFC6BA2D}"/>
                </a:ext>
              </a:extLst>
            </p:cNvPr>
            <p:cNvSpPr txBox="1"/>
            <p:nvPr/>
          </p:nvSpPr>
          <p:spPr>
            <a:xfrm>
              <a:off x="4785374" y="2397240"/>
              <a:ext cx="3474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ko-KR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思源黑体 CN Medium" panose="020B0600000000000000" pitchFamily="34" charset="-122"/>
                </a:rPr>
                <a:t>Cha me - con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1" name="14">
            <a:extLst>
              <a:ext uri="{FF2B5EF4-FFF2-40B4-BE49-F238E27FC236}">
                <a16:creationId xmlns:a16="http://schemas.microsoft.com/office/drawing/2014/main" id="{82D3EED2-A786-4343-8F95-64CECEA91CA7}"/>
              </a:ext>
            </a:extLst>
          </p:cNvPr>
          <p:cNvGrpSpPr/>
          <p:nvPr/>
        </p:nvGrpSpPr>
        <p:grpSpPr>
          <a:xfrm>
            <a:off x="1676400" y="3593452"/>
            <a:ext cx="4191000" cy="830997"/>
            <a:chOff x="3901266" y="2580079"/>
            <a:chExt cx="4191000" cy="830997"/>
          </a:xfrm>
        </p:grpSpPr>
        <p:sp>
          <p:nvSpPr>
            <p:cNvPr id="42" name="15">
              <a:extLst>
                <a:ext uri="{FF2B5EF4-FFF2-40B4-BE49-F238E27FC236}">
                  <a16:creationId xmlns:a16="http://schemas.microsoft.com/office/drawing/2014/main" id="{F22D80A9-F190-443D-A905-7B79401E2634}"/>
                </a:ext>
              </a:extLst>
            </p:cNvPr>
            <p:cNvSpPr txBox="1"/>
            <p:nvPr/>
          </p:nvSpPr>
          <p:spPr>
            <a:xfrm>
              <a:off x="3901266" y="2580079"/>
              <a:ext cx="896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487DD4"/>
                  </a:solidFill>
                  <a:latin typeface="+mj-lt"/>
                  <a:ea typeface="字魂46号-喵喵体" panose="00000500000000000000" charset="-122"/>
                </a:rPr>
                <a:t>02.</a:t>
              </a:r>
              <a:endParaRPr lang="zh-CN" altLang="en-US" sz="4800" dirty="0">
                <a:solidFill>
                  <a:srgbClr val="487DD4"/>
                </a:solidFill>
                <a:latin typeface="+mj-lt"/>
                <a:ea typeface="字魂46号-喵喵体" panose="00000500000000000000" charset="-122"/>
              </a:endParaRPr>
            </a:p>
          </p:txBody>
        </p:sp>
        <p:sp>
          <p:nvSpPr>
            <p:cNvPr id="44" name="17">
              <a:extLst>
                <a:ext uri="{FF2B5EF4-FFF2-40B4-BE49-F238E27FC236}">
                  <a16:creationId xmlns:a16="http://schemas.microsoft.com/office/drawing/2014/main" id="{9A84E4F3-CC8D-4DEA-B8B2-BCE0F60E7C2C}"/>
                </a:ext>
              </a:extLst>
            </p:cNvPr>
            <p:cNvSpPr txBox="1"/>
            <p:nvPr/>
          </p:nvSpPr>
          <p:spPr>
            <a:xfrm>
              <a:off x="4934802" y="2672412"/>
              <a:ext cx="3157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思源黑体 CN Medium" panose="020B0600000000000000" pitchFamily="34" charset="-122"/>
                </a:rPr>
                <a:t>Anh chị - em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6" name="19">
            <a:extLst>
              <a:ext uri="{FF2B5EF4-FFF2-40B4-BE49-F238E27FC236}">
                <a16:creationId xmlns:a16="http://schemas.microsoft.com/office/drawing/2014/main" id="{D6D9DB44-DF04-4CA5-8F98-076C4F7227C6}"/>
              </a:ext>
            </a:extLst>
          </p:cNvPr>
          <p:cNvGrpSpPr/>
          <p:nvPr/>
        </p:nvGrpSpPr>
        <p:grpSpPr>
          <a:xfrm>
            <a:off x="1676400" y="4588901"/>
            <a:ext cx="4572000" cy="830997"/>
            <a:chOff x="3901266" y="2580079"/>
            <a:chExt cx="4572000" cy="830997"/>
          </a:xfrm>
        </p:grpSpPr>
        <p:sp>
          <p:nvSpPr>
            <p:cNvPr id="47" name="20">
              <a:extLst>
                <a:ext uri="{FF2B5EF4-FFF2-40B4-BE49-F238E27FC236}">
                  <a16:creationId xmlns:a16="http://schemas.microsoft.com/office/drawing/2014/main" id="{0938ADFB-A361-43F0-851C-853DB91E8890}"/>
                </a:ext>
              </a:extLst>
            </p:cNvPr>
            <p:cNvSpPr txBox="1"/>
            <p:nvPr/>
          </p:nvSpPr>
          <p:spPr>
            <a:xfrm>
              <a:off x="3901266" y="2580079"/>
              <a:ext cx="896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487DD4"/>
                  </a:solidFill>
                  <a:latin typeface="+mj-lt"/>
                  <a:ea typeface="字魂46号-喵喵体" panose="00000500000000000000" charset="-122"/>
                </a:rPr>
                <a:t>03.</a:t>
              </a:r>
              <a:endParaRPr lang="zh-CN" altLang="en-US" sz="4800" dirty="0">
                <a:solidFill>
                  <a:srgbClr val="487DD4"/>
                </a:solidFill>
                <a:latin typeface="+mj-lt"/>
                <a:ea typeface="字魂46号-喵喵体" panose="00000500000000000000" charset="-122"/>
              </a:endParaRPr>
            </a:p>
          </p:txBody>
        </p:sp>
        <p:sp>
          <p:nvSpPr>
            <p:cNvPr id="49" name="22">
              <a:extLst>
                <a:ext uri="{FF2B5EF4-FFF2-40B4-BE49-F238E27FC236}">
                  <a16:creationId xmlns:a16="http://schemas.microsoft.com/office/drawing/2014/main" id="{582A872D-BA88-4696-9C3D-A296CA0C9BA7}"/>
                </a:ext>
              </a:extLst>
            </p:cNvPr>
            <p:cNvSpPr txBox="1"/>
            <p:nvPr/>
          </p:nvSpPr>
          <p:spPr>
            <a:xfrm>
              <a:off x="4858602" y="2672412"/>
              <a:ext cx="36146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思源黑体 CN Medium" panose="020B0600000000000000" pitchFamily="34" charset="-122"/>
                </a:rPr>
                <a:t>Ông bà - cháu</a:t>
              </a:r>
              <a:endPara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E7DC09E6-7ACF-4AD2-809A-4447EFBD4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16" y="1920145"/>
            <a:ext cx="4366274" cy="43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ECDB92-219C-4773-BBD1-8B143B2D6D46}"/>
              </a:ext>
            </a:extLst>
          </p:cNvPr>
          <p:cNvGrpSpPr/>
          <p:nvPr/>
        </p:nvGrpSpPr>
        <p:grpSpPr>
          <a:xfrm>
            <a:off x="178542" y="165445"/>
            <a:ext cx="968419" cy="1112850"/>
            <a:chOff x="253799" y="259752"/>
            <a:chExt cx="968419" cy="1112850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9255F6D6-D98B-406B-94D8-86F93BAE4ECB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C92210-4942-4C5B-8012-F824C8F2F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334" y="705328"/>
              <a:ext cx="769884" cy="667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3000" y="152400"/>
            <a:ext cx="754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ea typeface="Roboto" panose="02000000000000000000" pitchFamily="2" charset="0"/>
                <a:cs typeface="Arial-Rounded" panose="020B0500000000000000" pitchFamily="34" charset="0"/>
              </a:rPr>
              <a:t>Tìm từ ngữ về tình cảm gia đình.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FFB52-CF2B-48B7-B85F-6B3EBDE0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438400"/>
            <a:ext cx="4419600" cy="441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7EFA281-4817-47E7-96C2-BBB736F7DD0C}"/>
              </a:ext>
            </a:extLst>
          </p:cNvPr>
          <p:cNvGrpSpPr/>
          <p:nvPr/>
        </p:nvGrpSpPr>
        <p:grpSpPr>
          <a:xfrm>
            <a:off x="1037750" y="1592100"/>
            <a:ext cx="2370093" cy="990742"/>
            <a:chOff x="1676928" y="2546103"/>
            <a:chExt cx="2254820" cy="129165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2DA9E2C-446E-4C6C-B77C-36AF9CA28600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FA6BEB-F804-47E3-B336-49901BEE2DC5}"/>
                </a:ext>
              </a:extLst>
            </p:cNvPr>
            <p:cNvSpPr txBox="1"/>
            <p:nvPr/>
          </p:nvSpPr>
          <p:spPr>
            <a:xfrm>
              <a:off x="1838774" y="2909537"/>
              <a:ext cx="2006757" cy="84262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che chở</a:t>
              </a:r>
              <a:endParaRPr lang="en-US" sz="3600" b="1" i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B08D37-4C8F-407F-BBE2-F95BA3F0E9FD}"/>
              </a:ext>
            </a:extLst>
          </p:cNvPr>
          <p:cNvGrpSpPr/>
          <p:nvPr/>
        </p:nvGrpSpPr>
        <p:grpSpPr>
          <a:xfrm>
            <a:off x="8576542" y="1625000"/>
            <a:ext cx="2489789" cy="1036161"/>
            <a:chOff x="1642378" y="3994981"/>
            <a:chExt cx="2186086" cy="135087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5F4336-71C7-4C1C-9426-190C6537103A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chemeClr val="accent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B31D6E-375B-46DB-BFED-69B65FD7B5BE}"/>
                </a:ext>
              </a:extLst>
            </p:cNvPr>
            <p:cNvSpPr txBox="1"/>
            <p:nvPr/>
          </p:nvSpPr>
          <p:spPr>
            <a:xfrm>
              <a:off x="1892677" y="4316479"/>
              <a:ext cx="1685487" cy="84262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đùm bọc</a:t>
              </a:r>
              <a:endParaRPr lang="en-US" sz="36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E8D4E2-F37C-411B-9013-6AE71E4FC84E}"/>
              </a:ext>
            </a:extLst>
          </p:cNvPr>
          <p:cNvGrpSpPr/>
          <p:nvPr/>
        </p:nvGrpSpPr>
        <p:grpSpPr>
          <a:xfrm>
            <a:off x="4930292" y="1463204"/>
            <a:ext cx="2492046" cy="1248534"/>
            <a:chOff x="4603205" y="3842077"/>
            <a:chExt cx="2827613" cy="162774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57D71D-3EFA-420A-AACF-6885837AC3B9}"/>
                </a:ext>
              </a:extLst>
            </p:cNvPr>
            <p:cNvSpPr/>
            <p:nvPr/>
          </p:nvSpPr>
          <p:spPr>
            <a:xfrm>
              <a:off x="4603205" y="3842077"/>
              <a:ext cx="2827613" cy="1627745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D9266F-8C3F-4F9F-9E39-1350AA4CA6E6}"/>
                </a:ext>
              </a:extLst>
            </p:cNvPr>
            <p:cNvSpPr txBox="1"/>
            <p:nvPr/>
          </p:nvSpPr>
          <p:spPr>
            <a:xfrm>
              <a:off x="4680992" y="4373191"/>
              <a:ext cx="2689239" cy="842622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yêu thương</a:t>
              </a:r>
              <a:endParaRPr lang="en-US" sz="3600" b="1" i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35CB9D-07A8-405E-859A-D6523DEEF395}"/>
              </a:ext>
            </a:extLst>
          </p:cNvPr>
          <p:cNvGrpSpPr/>
          <p:nvPr/>
        </p:nvGrpSpPr>
        <p:grpSpPr>
          <a:xfrm>
            <a:off x="2162948" y="3799708"/>
            <a:ext cx="2489789" cy="1036161"/>
            <a:chOff x="1642378" y="3994981"/>
            <a:chExt cx="2186086" cy="135087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9172E07-5C3A-4D7B-A598-790A895D5E0D}"/>
                </a:ext>
              </a:extLst>
            </p:cNvPr>
            <p:cNvSpPr/>
            <p:nvPr/>
          </p:nvSpPr>
          <p:spPr>
            <a:xfrm flipH="1"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chemeClr val="accent6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8A193B-8E78-44A9-91B1-7C413B9090B8}"/>
                </a:ext>
              </a:extLst>
            </p:cNvPr>
            <p:cNvSpPr txBox="1"/>
            <p:nvPr/>
          </p:nvSpPr>
          <p:spPr>
            <a:xfrm>
              <a:off x="1742266" y="4312721"/>
              <a:ext cx="1935787" cy="84262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kính trọng</a:t>
              </a:r>
              <a:endParaRPr lang="en-US" sz="36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71DCCE-5F75-4E97-81EC-82BD448CECDA}"/>
              </a:ext>
            </a:extLst>
          </p:cNvPr>
          <p:cNvGrpSpPr/>
          <p:nvPr/>
        </p:nvGrpSpPr>
        <p:grpSpPr>
          <a:xfrm>
            <a:off x="6237291" y="3865343"/>
            <a:ext cx="2370093" cy="990742"/>
            <a:chOff x="1676928" y="2546103"/>
            <a:chExt cx="2254820" cy="129165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1837FA0-001A-4C5A-AD2B-C5EEAA416924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>
                <a:solidFill>
                  <a:schemeClr val="accent6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B005B7-2318-49C9-9ABC-72258A1D61E9}"/>
                </a:ext>
              </a:extLst>
            </p:cNvPr>
            <p:cNvSpPr txBox="1"/>
            <p:nvPr/>
          </p:nvSpPr>
          <p:spPr>
            <a:xfrm>
              <a:off x="1794494" y="2909537"/>
              <a:ext cx="2057400" cy="84262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6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 tâm</a:t>
              </a:r>
              <a:endParaRPr lang="en-US" sz="36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754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ECDB92-219C-4773-BBD1-8B143B2D6D46}"/>
              </a:ext>
            </a:extLst>
          </p:cNvPr>
          <p:cNvGrpSpPr/>
          <p:nvPr/>
        </p:nvGrpSpPr>
        <p:grpSpPr>
          <a:xfrm>
            <a:off x="178542" y="165445"/>
            <a:ext cx="968419" cy="1112850"/>
            <a:chOff x="253799" y="259752"/>
            <a:chExt cx="968419" cy="1112850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9255F6D6-D98B-406B-94D8-86F93BAE4ECB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C92210-4942-4C5B-8012-F824C8F2F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2334" y="705328"/>
              <a:ext cx="769884" cy="667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2999" y="152400"/>
            <a:ext cx="106719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4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/>
              <a:t>Những câu nào dưới đây nói về tình cảm anh chị em?</a:t>
            </a:r>
            <a:endParaRPr lang="vi-VN" sz="4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2D606-5632-469B-9A99-C66CD6716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1" y="3390900"/>
            <a:ext cx="3619500" cy="3619500"/>
          </a:xfrm>
          <a:prstGeom prst="rect">
            <a:avLst/>
          </a:prstGeom>
        </p:spPr>
      </p:pic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145A12E9-0D72-4C4E-9F63-5E66AE54130B}"/>
              </a:ext>
            </a:extLst>
          </p:cNvPr>
          <p:cNvSpPr/>
          <p:nvPr/>
        </p:nvSpPr>
        <p:spPr>
          <a:xfrm>
            <a:off x="3200400" y="1981200"/>
            <a:ext cx="8189969" cy="692804"/>
          </a:xfrm>
          <a:prstGeom prst="roundRect">
            <a:avLst/>
          </a:prstGeom>
          <a:solidFill>
            <a:srgbClr val="FD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1775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Chị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ngã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nâng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B0B35332-F6AA-4FF0-8412-16C7609B6ED0}"/>
              </a:ext>
            </a:extLst>
          </p:cNvPr>
          <p:cNvSpPr/>
          <p:nvPr/>
        </p:nvSpPr>
        <p:spPr>
          <a:xfrm>
            <a:off x="3200399" y="2879398"/>
            <a:ext cx="8189969" cy="692804"/>
          </a:xfrm>
          <a:prstGeom prst="roundRect">
            <a:avLst/>
          </a:prstGeom>
          <a:solidFill>
            <a:srgbClr val="FD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1775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Lá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lành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đùm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lá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rách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3" name="Rounded Rectangle 21">
            <a:extLst>
              <a:ext uri="{FF2B5EF4-FFF2-40B4-BE49-F238E27FC236}">
                <a16:creationId xmlns:a16="http://schemas.microsoft.com/office/drawing/2014/main" id="{AF28F777-4C8E-4C52-8CF9-E3895DC0604F}"/>
              </a:ext>
            </a:extLst>
          </p:cNvPr>
          <p:cNvSpPr/>
          <p:nvPr/>
        </p:nvSpPr>
        <p:spPr>
          <a:xfrm>
            <a:off x="3200399" y="3777596"/>
            <a:ext cx="8189970" cy="692804"/>
          </a:xfrm>
          <a:prstGeom prst="roundRect">
            <a:avLst/>
          </a:prstGeom>
          <a:solidFill>
            <a:srgbClr val="FD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1775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Anh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thuận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hòa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là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nhà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có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phúc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4" name="Rounded Rectangle 21">
            <a:extLst>
              <a:ext uri="{FF2B5EF4-FFF2-40B4-BE49-F238E27FC236}">
                <a16:creationId xmlns:a16="http://schemas.microsoft.com/office/drawing/2014/main" id="{5782D714-CD09-4978-A57E-049C440327A3}"/>
              </a:ext>
            </a:extLst>
          </p:cNvPr>
          <p:cNvSpPr/>
          <p:nvPr/>
        </p:nvSpPr>
        <p:spPr>
          <a:xfrm>
            <a:off x="3156425" y="4675793"/>
            <a:ext cx="8273575" cy="1496406"/>
          </a:xfrm>
          <a:prstGeom prst="roundRect">
            <a:avLst/>
          </a:prstGeom>
          <a:solidFill>
            <a:srgbClr val="FD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Anh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như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thể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chân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Rách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lành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đùm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bọc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dở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hay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đỡ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đần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BFA293A-6906-44B1-A8F8-1B25660AEF3D}"/>
              </a:ext>
            </a:extLst>
          </p:cNvPr>
          <p:cNvSpPr/>
          <p:nvPr/>
        </p:nvSpPr>
        <p:spPr>
          <a:xfrm>
            <a:off x="3406391" y="2072483"/>
            <a:ext cx="7857812" cy="515190"/>
          </a:xfrm>
          <a:prstGeom prst="roundRect">
            <a:avLst>
              <a:gd name="adj" fmla="val 25521"/>
            </a:avLst>
          </a:prstGeom>
          <a:solidFill>
            <a:schemeClr val="accent6">
              <a:alpha val="28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08DB3E-CE97-488F-9597-0A4480CFFEA1}"/>
              </a:ext>
            </a:extLst>
          </p:cNvPr>
          <p:cNvSpPr/>
          <p:nvPr/>
        </p:nvSpPr>
        <p:spPr>
          <a:xfrm>
            <a:off x="3406391" y="3862787"/>
            <a:ext cx="7857812" cy="515190"/>
          </a:xfrm>
          <a:prstGeom prst="roundRect">
            <a:avLst>
              <a:gd name="adj" fmla="val 25521"/>
            </a:avLst>
          </a:prstGeom>
          <a:solidFill>
            <a:schemeClr val="accent6">
              <a:alpha val="28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8EBE1-1F98-46E2-99DA-AFC7B19F0CF6}"/>
              </a:ext>
            </a:extLst>
          </p:cNvPr>
          <p:cNvSpPr/>
          <p:nvPr/>
        </p:nvSpPr>
        <p:spPr>
          <a:xfrm>
            <a:off x="3406391" y="4822505"/>
            <a:ext cx="7857812" cy="1243350"/>
          </a:xfrm>
          <a:prstGeom prst="roundRect">
            <a:avLst>
              <a:gd name="adj" fmla="val 25521"/>
            </a:avLst>
          </a:prstGeom>
          <a:solidFill>
            <a:schemeClr val="accent6">
              <a:alpha val="28000"/>
            </a:scheme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4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eeab6dcad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eeab6dcad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eeab6dcad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ECDB92-219C-4773-BBD1-8B143B2D6D46}"/>
              </a:ext>
            </a:extLst>
          </p:cNvPr>
          <p:cNvGrpSpPr/>
          <p:nvPr/>
        </p:nvGrpSpPr>
        <p:grpSpPr>
          <a:xfrm>
            <a:off x="178542" y="165445"/>
            <a:ext cx="968419" cy="1112850"/>
            <a:chOff x="253799" y="259752"/>
            <a:chExt cx="968419" cy="1112850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9255F6D6-D98B-406B-94D8-86F93BAE4ECB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C92210-4942-4C5B-8012-F824C8F2F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334" y="705328"/>
              <a:ext cx="769884" cy="667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2999" y="152400"/>
            <a:ext cx="10671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/>
              <a:t>Cần đặt</a:t>
            </a:r>
            <a:r>
              <a:rPr lang="en-US" sz="4000" b="1" i="1"/>
              <a:t> </a:t>
            </a:r>
            <a:r>
              <a:rPr lang="en-US" sz="4000" b="1" i="1">
                <a:solidFill>
                  <a:schemeClr val="accent6"/>
                </a:solidFill>
              </a:rPr>
              <a:t>dấu phẩy</a:t>
            </a:r>
            <a:r>
              <a:rPr lang="en-US" sz="4000" b="1"/>
              <a:t> vào vị trí nào trong các đoạn văn sau?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145A12E9-0D72-4C4E-9F63-5E66AE54130B}"/>
              </a:ext>
            </a:extLst>
          </p:cNvPr>
          <p:cNvSpPr/>
          <p:nvPr/>
        </p:nvSpPr>
        <p:spPr>
          <a:xfrm>
            <a:off x="377077" y="2498515"/>
            <a:ext cx="8004923" cy="28791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1775" algn="just"/>
            <a:r>
              <a:rPr lang="vi-VN" sz="4000" b="1">
                <a:solidFill>
                  <a:schemeClr val="tx1">
                    <a:lumMod val="65000"/>
                    <a:lumOff val="35000"/>
                  </a:schemeClr>
                </a:solidFill>
              </a:rPr>
              <a:t>a.</a:t>
            </a:r>
            <a:r>
              <a:rPr lang="vi-VN" sz="4000">
                <a:solidFill>
                  <a:schemeClr val="tx1">
                    <a:lumMod val="65000"/>
                    <a:lumOff val="35000"/>
                  </a:schemeClr>
                </a:solidFill>
              </a:rPr>
              <a:t> Sóc anh sóc em kiếm được rất nhiều hạt dẻ. Hai anh em để dành hạt lớn cho bố mẹ. Hạt vừa hạt nhỏ để hai anh em ăn.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4F496-CD20-4079-813F-60D47CF6B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906" y="1646608"/>
            <a:ext cx="3065531" cy="45829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4C3C5-89E0-4813-8D0B-E58864F72F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19" t="44077" r="32519" b="20381"/>
          <a:stretch/>
        </p:blipFill>
        <p:spPr>
          <a:xfrm>
            <a:off x="3109965" y="2987709"/>
            <a:ext cx="304800" cy="457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37826-95F9-4752-92B4-E9CD492EC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19" t="44077" r="32519" b="20381"/>
          <a:stretch/>
        </p:blipFill>
        <p:spPr>
          <a:xfrm>
            <a:off x="6317063" y="4225331"/>
            <a:ext cx="3048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6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ECDB92-219C-4773-BBD1-8B143B2D6D46}"/>
              </a:ext>
            </a:extLst>
          </p:cNvPr>
          <p:cNvGrpSpPr/>
          <p:nvPr/>
        </p:nvGrpSpPr>
        <p:grpSpPr>
          <a:xfrm>
            <a:off x="178542" y="165445"/>
            <a:ext cx="968419" cy="1112850"/>
            <a:chOff x="253799" y="259752"/>
            <a:chExt cx="968419" cy="1112850"/>
          </a:xfrm>
        </p:grpSpPr>
        <p:sp>
          <p:nvSpPr>
            <p:cNvPr id="11" name="51">
              <a:extLst>
                <a:ext uri="{FF2B5EF4-FFF2-40B4-BE49-F238E27FC236}">
                  <a16:creationId xmlns:a16="http://schemas.microsoft.com/office/drawing/2014/main" id="{9255F6D6-D98B-406B-94D8-86F93BAE4ECB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C92210-4942-4C5B-8012-F824C8F2F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334" y="705328"/>
              <a:ext cx="769884" cy="66727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52ECF6-466F-4059-9B08-7F094F25E903}"/>
              </a:ext>
            </a:extLst>
          </p:cNvPr>
          <p:cNvSpPr txBox="1"/>
          <p:nvPr/>
        </p:nvSpPr>
        <p:spPr>
          <a:xfrm>
            <a:off x="1142999" y="152400"/>
            <a:ext cx="106719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/>
              <a:t>Cần đặt</a:t>
            </a:r>
            <a:r>
              <a:rPr lang="en-US" sz="4000" b="1" i="1"/>
              <a:t> </a:t>
            </a:r>
            <a:r>
              <a:rPr lang="en-US" sz="4000" b="1" i="1">
                <a:solidFill>
                  <a:schemeClr val="accent6"/>
                </a:solidFill>
              </a:rPr>
              <a:t>dấu phẩy</a:t>
            </a:r>
            <a:r>
              <a:rPr lang="en-US" sz="4000" b="1"/>
              <a:t> vào vị trí nào trong các đoạn văn sau?</a:t>
            </a:r>
            <a:endParaRPr lang="vi-VN" sz="4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145A12E9-0D72-4C4E-9F63-5E66AE54130B}"/>
              </a:ext>
            </a:extLst>
          </p:cNvPr>
          <p:cNvSpPr/>
          <p:nvPr/>
        </p:nvSpPr>
        <p:spPr>
          <a:xfrm>
            <a:off x="377077" y="2498515"/>
            <a:ext cx="8004923" cy="28791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1775" algn="just"/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vi-VN" sz="4000" b="1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 Chị tớ rất yêu thương chăm sóc tớ. Chị thường hướng dẫn tớ làm bài tập chơi với tớ cùng tớ làm việc nhà. Tớ yêu chị lắm!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4C3C5-89E0-4813-8D0B-E58864F72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19" t="44077" r="32519" b="20381"/>
          <a:stretch/>
        </p:blipFill>
        <p:spPr>
          <a:xfrm>
            <a:off x="5833068" y="2997757"/>
            <a:ext cx="304800" cy="457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37826-95F9-4752-92B4-E9CD492EC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19" t="44077" r="32519" b="20381"/>
          <a:stretch/>
        </p:blipFill>
        <p:spPr>
          <a:xfrm>
            <a:off x="2026417" y="4215282"/>
            <a:ext cx="304800" cy="45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3DE946-4053-446F-A03C-AFFB5D104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75839"/>
            <a:ext cx="5157313" cy="5157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1BA42E-1DF2-4F6A-959E-12071F254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19" t="44077" r="32519" b="20381"/>
          <a:stretch/>
        </p:blipFill>
        <p:spPr>
          <a:xfrm>
            <a:off x="4378856" y="4215282"/>
            <a:ext cx="3048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82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F5C10-F4BF-4EC3-A6CD-30A0432E2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972987"/>
            <a:ext cx="5500492" cy="29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1152</TotalTime>
  <Words>292</Words>
  <Application>Microsoft Office PowerPoint</Application>
  <PresentationFormat>Widescreen</PresentationFormat>
  <Paragraphs>38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#9Slide03 IcielNovecento sans E</vt:lpstr>
      <vt:lpstr>Arial</vt:lpstr>
      <vt:lpstr>Arial-Rounded</vt:lpstr>
      <vt:lpstr>Calibri</vt:lpstr>
      <vt:lpstr>HP001</vt:lpstr>
      <vt:lpstr>HP-167</vt:lpstr>
      <vt:lpstr>HP-168</vt:lpstr>
      <vt:lpstr>OpenSans</vt:lpstr>
      <vt:lpstr>字魂46号-喵喵体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749</cp:revision>
  <dcterms:created xsi:type="dcterms:W3CDTF">2021-10-03T06:52:05Z</dcterms:created>
  <dcterms:modified xsi:type="dcterms:W3CDTF">2021-12-26T02:27:36Z</dcterms:modified>
  <cp:category>9Slide.vn</cp:category>
</cp:coreProperties>
</file>