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20" r:id="rId2"/>
    <p:sldId id="257" r:id="rId3"/>
    <p:sldId id="425" r:id="rId4"/>
    <p:sldId id="426" r:id="rId5"/>
    <p:sldId id="427" r:id="rId6"/>
    <p:sldId id="428" r:id="rId7"/>
    <p:sldId id="429" r:id="rId8"/>
    <p:sldId id="403" r:id="rId9"/>
    <p:sldId id="256" r:id="rId10"/>
    <p:sldId id="383" r:id="rId11"/>
    <p:sldId id="421" r:id="rId12"/>
    <p:sldId id="422" r:id="rId13"/>
    <p:sldId id="423" r:id="rId14"/>
    <p:sldId id="414" r:id="rId15"/>
    <p:sldId id="413" r:id="rId16"/>
    <p:sldId id="397" r:id="rId17"/>
    <p:sldId id="259" r:id="rId18"/>
    <p:sldId id="281" r:id="rId19"/>
    <p:sldId id="415" r:id="rId20"/>
    <p:sldId id="416" r:id="rId21"/>
    <p:sldId id="260" r:id="rId22"/>
    <p:sldId id="417" r:id="rId23"/>
    <p:sldId id="418" r:id="rId24"/>
    <p:sldId id="419" r:id="rId25"/>
    <p:sldId id="261" r:id="rId26"/>
    <p:sldId id="364" r:id="rId27"/>
    <p:sldId id="26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DCD"/>
    <a:srgbClr val="ED81A1"/>
    <a:srgbClr val="5A9C93"/>
    <a:srgbClr val="CBE1DE"/>
    <a:srgbClr val="E75B83"/>
    <a:srgbClr val="DAAF4F"/>
    <a:srgbClr val="DEA9B4"/>
    <a:srgbClr val="E7C5CC"/>
    <a:srgbClr val="F8CCC6"/>
    <a:srgbClr val="8EC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1" autoAdjust="0"/>
    <p:restoredTop sz="90074" autoAdjust="0"/>
  </p:normalViewPr>
  <p:slideViewPr>
    <p:cSldViewPr>
      <p:cViewPr varScale="1">
        <p:scale>
          <a:sx n="41" d="100"/>
          <a:sy n="41" d="100"/>
        </p:scale>
        <p:origin x="56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67890-AB9D-4D35-B151-A06CCA5C5E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02EFB-36EC-445D-9200-A80E6E0BB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0CF6-4896-4A68-856C-319905ADE46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6CA-CEDF-4C24-A355-C69AD5558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B6B4-4848-4498-BB26-9A1FED40D1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E22D6-CDE8-415E-AF08-6181B394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Tranh vẽ bà và cháu.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Hai bà cháu đang cài cửa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53273099-D931-4DF5-BF61-E928A9BD0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7A8DB52D-1180-4B6D-9BA6-E4D59985FC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  <p:pic>
        <p:nvPicPr>
          <p:cNvPr id="15" name="9">
            <a:extLst>
              <a:ext uri="{FF2B5EF4-FFF2-40B4-BE49-F238E27FC236}">
                <a16:creationId xmlns:a16="http://schemas.microsoft.com/office/drawing/2014/main" id="{8034E149-3BA2-4892-A791-AFC5C0D2EF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517243" y="0"/>
            <a:ext cx="3674757" cy="3020348"/>
          </a:xfrm>
          <a:prstGeom prst="rect">
            <a:avLst/>
          </a:prstGeom>
        </p:spPr>
      </p:pic>
      <p:pic>
        <p:nvPicPr>
          <p:cNvPr id="16" name="10">
            <a:extLst>
              <a:ext uri="{FF2B5EF4-FFF2-40B4-BE49-F238E27FC236}">
                <a16:creationId xmlns:a16="http://schemas.microsoft.com/office/drawing/2014/main" id="{B7B290A1-8E2D-466B-9A49-8E6F6AEA6D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" y="500604"/>
            <a:ext cx="786511" cy="584398"/>
          </a:xfrm>
          <a:prstGeom prst="rect">
            <a:avLst/>
          </a:prstGeom>
        </p:spPr>
      </p:pic>
      <p:pic>
        <p:nvPicPr>
          <p:cNvPr id="17" name="11">
            <a:extLst>
              <a:ext uri="{FF2B5EF4-FFF2-40B4-BE49-F238E27FC236}">
                <a16:creationId xmlns:a16="http://schemas.microsoft.com/office/drawing/2014/main" id="{151A3381-E4DA-4429-A470-32EB4F2619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6" y="-64201"/>
            <a:ext cx="1535541" cy="902019"/>
          </a:xfrm>
          <a:prstGeom prst="rect">
            <a:avLst/>
          </a:prstGeom>
        </p:spPr>
      </p:pic>
      <p:pic>
        <p:nvPicPr>
          <p:cNvPr id="18" name="12">
            <a:extLst>
              <a:ext uri="{FF2B5EF4-FFF2-40B4-BE49-F238E27FC236}">
                <a16:creationId xmlns:a16="http://schemas.microsoft.com/office/drawing/2014/main" id="{3C9680E0-3E03-49F3-832E-E3CCD3F2AE1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80" y="212454"/>
            <a:ext cx="1185863" cy="872548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A7903D69-8A70-402E-AEE8-C52C9DFF53AC}"/>
              </a:ext>
            </a:extLst>
          </p:cNvPr>
          <p:cNvSpPr/>
          <p:nvPr userDrawn="1"/>
        </p:nvSpPr>
        <p:spPr>
          <a:xfrm>
            <a:off x="188393" y="133836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14">
            <a:extLst>
              <a:ext uri="{FF2B5EF4-FFF2-40B4-BE49-F238E27FC236}">
                <a16:creationId xmlns:a16="http://schemas.microsoft.com/office/drawing/2014/main" id="{9DF72CE7-A9FB-4F00-84A5-D952B889DCDD}"/>
              </a:ext>
            </a:extLst>
          </p:cNvPr>
          <p:cNvSpPr/>
          <p:nvPr userDrawn="1"/>
        </p:nvSpPr>
        <p:spPr>
          <a:xfrm>
            <a:off x="27691" y="135267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6525C21E-D246-48FD-80D0-062FE4897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19">
            <a:extLst>
              <a:ext uri="{FF2B5EF4-FFF2-40B4-BE49-F238E27FC236}">
                <a16:creationId xmlns:a16="http://schemas.microsoft.com/office/drawing/2014/main" id="{51750B26-B318-4182-ACCE-B22F87C55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079" y="224265"/>
            <a:ext cx="1330058" cy="529084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095FF9B0-E1AA-42BF-8723-FE2D8C418D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86594575-59B4-428E-894E-5C016D537A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31458"/>
            <a:ext cx="1156833" cy="1160256"/>
          </a:xfrm>
          <a:prstGeom prst="rect">
            <a:avLst/>
          </a:prstGeom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20F78CEF-9271-491F-AEE5-AB442557CC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3576257"/>
            <a:ext cx="1156833" cy="1160256"/>
          </a:xfrm>
          <a:prstGeom prst="rect">
            <a:avLst/>
          </a:prstGeom>
        </p:spPr>
      </p:pic>
      <p:pic>
        <p:nvPicPr>
          <p:cNvPr id="15" name="23">
            <a:extLst>
              <a:ext uri="{FF2B5EF4-FFF2-40B4-BE49-F238E27FC236}">
                <a16:creationId xmlns:a16="http://schemas.microsoft.com/office/drawing/2014/main" id="{9C059E11-E424-4DFA-95B6-24BB3F156A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753349"/>
            <a:ext cx="1331922" cy="1020785"/>
          </a:xfrm>
          <a:prstGeom prst="rect">
            <a:avLst/>
          </a:prstGeom>
        </p:spPr>
      </p:pic>
      <p:pic>
        <p:nvPicPr>
          <p:cNvPr id="16" name="25">
            <a:extLst>
              <a:ext uri="{FF2B5EF4-FFF2-40B4-BE49-F238E27FC236}">
                <a16:creationId xmlns:a16="http://schemas.microsoft.com/office/drawing/2014/main" id="{DAAF3A3D-FB74-456C-9623-E2C138F250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4" y="1038842"/>
            <a:ext cx="1185863" cy="1003423"/>
          </a:xfrm>
          <a:prstGeom prst="rect">
            <a:avLst/>
          </a:prstGeom>
        </p:spPr>
      </p:pic>
      <p:pic>
        <p:nvPicPr>
          <p:cNvPr id="17" name="26">
            <a:extLst>
              <a:ext uri="{FF2B5EF4-FFF2-40B4-BE49-F238E27FC236}">
                <a16:creationId xmlns:a16="http://schemas.microsoft.com/office/drawing/2014/main" id="{2690F4F5-39B8-45EC-96A5-512A74F8AB2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54" y="1943574"/>
            <a:ext cx="823892" cy="1338169"/>
          </a:xfrm>
          <a:prstGeom prst="rect">
            <a:avLst/>
          </a:prstGeom>
        </p:spPr>
      </p:pic>
      <p:pic>
        <p:nvPicPr>
          <p:cNvPr id="18" name="27">
            <a:extLst>
              <a:ext uri="{FF2B5EF4-FFF2-40B4-BE49-F238E27FC236}">
                <a16:creationId xmlns:a16="http://schemas.microsoft.com/office/drawing/2014/main" id="{141D6850-FC06-4D5B-A8FC-222DDC140A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2" y="2390551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E85BFB20-FF96-4CDF-A0A1-74B8B7AD9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1A21F937-D670-4C1C-86D4-17217DC9F1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9181" y="0"/>
            <a:ext cx="2012818" cy="2273300"/>
          </a:xfrm>
          <a:prstGeom prst="rect">
            <a:avLst/>
          </a:prstGeom>
        </p:spPr>
      </p:pic>
      <p:pic>
        <p:nvPicPr>
          <p:cNvPr id="8" name="9">
            <a:extLst>
              <a:ext uri="{FF2B5EF4-FFF2-40B4-BE49-F238E27FC236}">
                <a16:creationId xmlns:a16="http://schemas.microsoft.com/office/drawing/2014/main" id="{B4656026-33FE-4287-9315-A49D0F658C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1532"/>
            <a:ext cx="1148179" cy="674472"/>
          </a:xfrm>
          <a:prstGeom prst="rect">
            <a:avLst/>
          </a:prstGeom>
        </p:spPr>
      </p:pic>
      <p:pic>
        <p:nvPicPr>
          <p:cNvPr id="9" name="15">
            <a:extLst>
              <a:ext uri="{FF2B5EF4-FFF2-40B4-BE49-F238E27FC236}">
                <a16:creationId xmlns:a16="http://schemas.microsoft.com/office/drawing/2014/main" id="{34C43DE0-DF1A-4992-9420-0E5A5FEA67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2"/>
            <a:ext cx="1247775" cy="894869"/>
          </a:xfrm>
          <a:prstGeom prst="rect">
            <a:avLst/>
          </a:prstGeom>
        </p:spPr>
      </p:pic>
      <p:pic>
        <p:nvPicPr>
          <p:cNvPr id="11" name="19">
            <a:extLst>
              <a:ext uri="{FF2B5EF4-FFF2-40B4-BE49-F238E27FC236}">
                <a16:creationId xmlns:a16="http://schemas.microsoft.com/office/drawing/2014/main" id="{A39B0529-7860-4221-BDA7-0CF817F4D2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182424"/>
            <a:ext cx="1330058" cy="529084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8D386344-2B28-432E-B545-0B39A5FE8DA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">
            <a:extLst>
              <a:ext uri="{FF2B5EF4-FFF2-40B4-BE49-F238E27FC236}">
                <a16:creationId xmlns:a16="http://schemas.microsoft.com/office/drawing/2014/main" id="{2C1745AF-A78E-48EB-B3D9-3C23E05A5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7AEE2-606E-44A7-9E7E-FE4E29B31F60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DEA9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">
            <a:extLst>
              <a:ext uri="{FF2B5EF4-FFF2-40B4-BE49-F238E27FC236}">
                <a16:creationId xmlns:a16="http://schemas.microsoft.com/office/drawing/2014/main" id="{A1BE1AD1-4E8C-423E-AED3-ECF988FF5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99" y="215673"/>
            <a:ext cx="786511" cy="584398"/>
          </a:xfrm>
          <a:prstGeom prst="rect">
            <a:avLst/>
          </a:prstGeom>
        </p:spPr>
      </p:pic>
      <p:sp>
        <p:nvSpPr>
          <p:cNvPr id="10" name="13">
            <a:extLst>
              <a:ext uri="{FF2B5EF4-FFF2-40B4-BE49-F238E27FC236}">
                <a16:creationId xmlns:a16="http://schemas.microsoft.com/office/drawing/2014/main" id="{50DF92FD-3E09-4A96-96C1-3AE7065CD0BA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DFD796FF-9760-45F7-AB54-358BDA2584E0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95DA08BF-84D5-445E-B7D4-F92EBA880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71" y="125599"/>
            <a:ext cx="1148179" cy="674472"/>
          </a:xfrm>
          <a:prstGeom prst="rect">
            <a:avLst/>
          </a:prstGeom>
        </p:spPr>
      </p:pic>
      <p:pic>
        <p:nvPicPr>
          <p:cNvPr id="13" name="6">
            <a:extLst>
              <a:ext uri="{FF2B5EF4-FFF2-40B4-BE49-F238E27FC236}">
                <a16:creationId xmlns:a16="http://schemas.microsoft.com/office/drawing/2014/main" id="{7BFBCEAF-B51B-4244-8A86-72D6F4C8D7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extLst>
              <a:ext uri="{FF2B5EF4-FFF2-40B4-BE49-F238E27FC236}">
                <a16:creationId xmlns:a16="http://schemas.microsoft.com/office/drawing/2014/main" id="{6C19E804-B336-4B6C-B68E-38CE7244E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EE208-0AA2-4E27-805E-B6B829E78BDA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DEA9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0">
            <a:extLst>
              <a:ext uri="{FF2B5EF4-FFF2-40B4-BE49-F238E27FC236}">
                <a16:creationId xmlns:a16="http://schemas.microsoft.com/office/drawing/2014/main" id="{FB02F19D-0148-4F8F-88FB-F5482CED4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99" y="215673"/>
            <a:ext cx="786511" cy="584398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467EA4DF-BCE8-4C37-A4F5-5359F1A93F9B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01DC9A1-9E57-47BA-8816-F8F1F986D525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48F398B5-BFE0-417C-8F89-30881E9FE6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71" y="125599"/>
            <a:ext cx="1148179" cy="6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728AC4-029A-478E-86C4-F411D470A1EC}"/>
              </a:ext>
            </a:extLst>
          </p:cNvPr>
          <p:cNvSpPr txBox="1"/>
          <p:nvPr userDrawn="1"/>
        </p:nvSpPr>
        <p:spPr>
          <a:xfrm>
            <a:off x="3886200" y="2743200"/>
            <a:ext cx="5410200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dist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LUYỆN</a:t>
            </a:r>
            <a:r>
              <a:rPr lang="en-US" sz="6000" baseline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 ĐỌC LẠI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069EC02-F31D-42C8-85D0-3DA22171EE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2196D08D-FB3E-4FC6-8840-59F5058BAE1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12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23.gif"/><Relationship Id="rId15" Type="http://schemas.openxmlformats.org/officeDocument/2006/relationships/image" Target="../media/image30.png"/><Relationship Id="rId10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9B120-7C4D-47CB-BB7F-E56BB040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3269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3CB0F5-0894-4084-9CE0-59022B0AB999}"/>
              </a:ext>
            </a:extLst>
          </p:cNvPr>
          <p:cNvSpPr txBox="1"/>
          <p:nvPr/>
        </p:nvSpPr>
        <p:spPr>
          <a:xfrm>
            <a:off x="3772878" y="6783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4EEFE-D348-430D-B09B-C261067D281B}"/>
              </a:ext>
            </a:extLst>
          </p:cNvPr>
          <p:cNvSpPr txBox="1"/>
          <p:nvPr/>
        </p:nvSpPr>
        <p:spPr>
          <a:xfrm>
            <a:off x="2108572" y="2209800"/>
            <a:ext cx="7974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06723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khập khà,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 quá khó.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 ông nhăn nhó,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 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nhanh nhảu: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4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bước lên thềm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 lòng sung sướng,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Quẳng gậy, cúi xuống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 cả đớn đau,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 cháu xoa đầu: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hô thằng bé!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thế mà khoẻ</a:t>
              </a:r>
            </a:p>
            <a:p>
              <a:pPr algn="just"/>
              <a:r>
                <a:rPr lang="en-US" sz="2800"/>
                <a:t>Vì nó thương ông.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E8F0C-FEB8-4343-8763-CFBAA5797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30CD6D-E6DC-49BE-83E7-61B43A49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C5D8F0-3967-41D3-B567-20023413C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3DB4F0-4992-4D35-AA1F-D5F99C984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467600" y="798731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0AB93-B050-43E8-9817-87D72A203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65B0B-764F-47AE-A7DA-43C08E3347EA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53D08-0D50-4B99-A8DE-68A32B317207}"/>
              </a:ext>
            </a:extLst>
          </p:cNvPr>
          <p:cNvSpPr txBox="1"/>
          <p:nvPr/>
        </p:nvSpPr>
        <p:spPr>
          <a:xfrm>
            <a:off x="1295400" y="798731"/>
            <a:ext cx="3768971" cy="289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khập khà,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 quá khó.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A7886-A470-41A2-96A2-D0165CCA2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757008" y="798731"/>
            <a:ext cx="538392" cy="512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851382-E468-42C6-BCA9-8C032F94C543}"/>
              </a:ext>
            </a:extLst>
          </p:cNvPr>
          <p:cNvSpPr txBox="1"/>
          <p:nvPr/>
        </p:nvSpPr>
        <p:spPr>
          <a:xfrm>
            <a:off x="1310640" y="798731"/>
            <a:ext cx="3768971" cy="289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</a:t>
            </a:r>
            <a:r>
              <a:rPr lang="en-US" sz="2800">
                <a:solidFill>
                  <a:srgbClr val="FF0000"/>
                </a:solidFill>
              </a:rPr>
              <a:t>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khập khà,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 quá khó.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89878E-8051-41A1-B625-CAFAB550390A}"/>
              </a:ext>
            </a:extLst>
          </p:cNvPr>
          <p:cNvGrpSpPr/>
          <p:nvPr/>
        </p:nvGrpSpPr>
        <p:grpSpPr>
          <a:xfrm>
            <a:off x="185743" y="3756417"/>
            <a:ext cx="2324401" cy="1676400"/>
            <a:chOff x="381000" y="317146"/>
            <a:chExt cx="3331584" cy="1973061"/>
          </a:xfrm>
        </p:grpSpPr>
        <p:pic>
          <p:nvPicPr>
            <p:cNvPr id="9" name="31">
              <a:extLst>
                <a:ext uri="{FF2B5EF4-FFF2-40B4-BE49-F238E27FC236}">
                  <a16:creationId xmlns:a16="http://schemas.microsoft.com/office/drawing/2014/main" id="{915765C5-2AEB-4386-875D-643628C6A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000" y="317146"/>
              <a:ext cx="3331584" cy="19730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79FCB0-7DDE-4CDB-9577-AD538A56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750" y="663840"/>
              <a:ext cx="2996042" cy="102018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0D627F-E72E-4EE6-A3DC-F0FCBFFD5434}"/>
              </a:ext>
            </a:extLst>
          </p:cNvPr>
          <p:cNvCxnSpPr>
            <a:cxnSpLocks/>
          </p:cNvCxnSpPr>
          <p:nvPr/>
        </p:nvCxnSpPr>
        <p:spPr>
          <a:xfrm flipH="1">
            <a:off x="2641118" y="1287584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D3D70B-2E5C-4046-8BAE-1B9138AF515F}"/>
              </a:ext>
            </a:extLst>
          </p:cNvPr>
          <p:cNvGrpSpPr/>
          <p:nvPr/>
        </p:nvGrpSpPr>
        <p:grpSpPr>
          <a:xfrm>
            <a:off x="4419600" y="3083145"/>
            <a:ext cx="207720" cy="498176"/>
            <a:chOff x="6629400" y="1504336"/>
            <a:chExt cx="207720" cy="4981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C7F235-E060-4DA3-9FAB-76BEEDDFFF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D7C338-181B-4BA7-85F2-5A7D8A1358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6F06C0-62D4-4A09-8D6F-CF6B99BD2B6A}"/>
              </a:ext>
            </a:extLst>
          </p:cNvPr>
          <p:cNvCxnSpPr>
            <a:cxnSpLocks/>
          </p:cNvCxnSpPr>
          <p:nvPr/>
        </p:nvCxnSpPr>
        <p:spPr>
          <a:xfrm flipH="1">
            <a:off x="1676400" y="1724239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1B106C-DB74-4DAE-9976-B8E941FEADE7}"/>
              </a:ext>
            </a:extLst>
          </p:cNvPr>
          <p:cNvCxnSpPr>
            <a:cxnSpLocks/>
          </p:cNvCxnSpPr>
          <p:nvPr/>
        </p:nvCxnSpPr>
        <p:spPr>
          <a:xfrm flipH="1">
            <a:off x="3241919" y="2244287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5478A0-CA73-4C34-AFD8-5D3E57F36F17}"/>
              </a:ext>
            </a:extLst>
          </p:cNvPr>
          <p:cNvCxnSpPr>
            <a:cxnSpLocks/>
          </p:cNvCxnSpPr>
          <p:nvPr/>
        </p:nvCxnSpPr>
        <p:spPr>
          <a:xfrm flipH="1">
            <a:off x="2985720" y="3191667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8">
            <a:extLst>
              <a:ext uri="{FF2B5EF4-FFF2-40B4-BE49-F238E27FC236}">
                <a16:creationId xmlns:a16="http://schemas.microsoft.com/office/drawing/2014/main" id="{638C0D81-7D82-4CC6-AF60-16A128B0E35C}"/>
              </a:ext>
            </a:extLst>
          </p:cNvPr>
          <p:cNvGrpSpPr/>
          <p:nvPr/>
        </p:nvGrpSpPr>
        <p:grpSpPr>
          <a:xfrm>
            <a:off x="2313647" y="4619057"/>
            <a:ext cx="5316097" cy="1533435"/>
            <a:chOff x="1154046" y="2040663"/>
            <a:chExt cx="5316097" cy="1533435"/>
          </a:xfrm>
        </p:grpSpPr>
        <p:sp>
          <p:nvSpPr>
            <p:cNvPr id="25" name="5">
              <a:extLst>
                <a:ext uri="{FF2B5EF4-FFF2-40B4-BE49-F238E27FC236}">
                  <a16:creationId xmlns:a16="http://schemas.microsoft.com/office/drawing/2014/main" id="{4CD138D7-4AB2-4E10-9D4D-57B3E86FBA2E}"/>
                </a:ext>
              </a:extLst>
            </p:cNvPr>
            <p:cNvSpPr/>
            <p:nvPr/>
          </p:nvSpPr>
          <p:spPr>
            <a:xfrm>
              <a:off x="2138699" y="2268771"/>
              <a:ext cx="43314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0">
                  <a:solidFill>
                    <a:srgbClr val="FF0000"/>
                  </a:solidFill>
                  <a:effectLst/>
                  <a:latin typeface="+mj-lt"/>
                </a:rPr>
                <a:t>Tấy: </a:t>
              </a:r>
              <a:r>
                <a:rPr lang="vi-VN" sz="3200" b="0">
                  <a:solidFill>
                    <a:srgbClr val="333333"/>
                  </a:solidFill>
                  <a:effectLst/>
                  <a:latin typeface="+mj-lt"/>
                </a:rPr>
                <a:t>sưng to, làm cho đau nhức.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6" name="6">
              <a:extLst>
                <a:ext uri="{FF2B5EF4-FFF2-40B4-BE49-F238E27FC236}">
                  <a16:creationId xmlns:a16="http://schemas.microsoft.com/office/drawing/2014/main" id="{86C8B41B-17AA-4072-ACD8-C8E9C26D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27" name="7">
              <a:extLst>
                <a:ext uri="{FF2B5EF4-FFF2-40B4-BE49-F238E27FC236}">
                  <a16:creationId xmlns:a16="http://schemas.microsoft.com/office/drawing/2014/main" id="{8B63B9FB-385C-4B4B-96AC-7BB7C531B9C5}"/>
                </a:ext>
              </a:extLst>
            </p:cNvPr>
            <p:cNvSpPr txBox="1"/>
            <p:nvPr/>
          </p:nvSpPr>
          <p:spPr>
            <a:xfrm>
              <a:off x="1572256" y="2578216"/>
              <a:ext cx="3289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1</a:t>
              </a:r>
              <a:endParaRPr lang="zh-CN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122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10BC3-AF23-496A-AC91-290B738CD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467600" y="798731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DA274-2A53-4C8B-8724-4D4C6813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8D5B5-DA15-422F-8263-06C6E0E6443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985D8-EC44-469D-A493-E4418E8E70B4}"/>
              </a:ext>
            </a:extLst>
          </p:cNvPr>
          <p:cNvSpPr txBox="1"/>
          <p:nvPr/>
        </p:nvSpPr>
        <p:spPr>
          <a:xfrm>
            <a:off x="1371600" y="798731"/>
            <a:ext cx="3768971" cy="289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Thấy ông nhăn nhó,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 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nhanh nhảu: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F4EF5-7A98-4406-BC54-81E3F7D0D3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t="12406" r="18949" b="29309"/>
          <a:stretch/>
        </p:blipFill>
        <p:spPr>
          <a:xfrm>
            <a:off x="833208" y="694465"/>
            <a:ext cx="538392" cy="6056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A56F50-3667-4693-9259-C7AC3306F898}"/>
              </a:ext>
            </a:extLst>
          </p:cNvPr>
          <p:cNvGrpSpPr/>
          <p:nvPr/>
        </p:nvGrpSpPr>
        <p:grpSpPr>
          <a:xfrm>
            <a:off x="185743" y="3756417"/>
            <a:ext cx="2324401" cy="1676400"/>
            <a:chOff x="381000" y="317146"/>
            <a:chExt cx="3331584" cy="1973061"/>
          </a:xfrm>
        </p:grpSpPr>
        <p:pic>
          <p:nvPicPr>
            <p:cNvPr id="8" name="31">
              <a:extLst>
                <a:ext uri="{FF2B5EF4-FFF2-40B4-BE49-F238E27FC236}">
                  <a16:creationId xmlns:a16="http://schemas.microsoft.com/office/drawing/2014/main" id="{DF7E094E-0723-44AC-9084-33128CF6E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000" y="317146"/>
              <a:ext cx="3331584" cy="19730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297B27-48AE-4879-ADF2-53290F75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750" y="663840"/>
              <a:ext cx="2996042" cy="1020185"/>
            </a:xfrm>
            <a:prstGeom prst="rect">
              <a:avLst/>
            </a:prstGeom>
          </p:spPr>
        </p:pic>
      </p:grpSp>
      <p:grpSp>
        <p:nvGrpSpPr>
          <p:cNvPr id="10" name="4">
            <a:extLst>
              <a:ext uri="{FF2B5EF4-FFF2-40B4-BE49-F238E27FC236}">
                <a16:creationId xmlns:a16="http://schemas.microsoft.com/office/drawing/2014/main" id="{8E347A13-5C50-441B-A269-1308CDCA10FC}"/>
              </a:ext>
            </a:extLst>
          </p:cNvPr>
          <p:cNvGrpSpPr/>
          <p:nvPr/>
        </p:nvGrpSpPr>
        <p:grpSpPr>
          <a:xfrm>
            <a:off x="2253883" y="4169704"/>
            <a:ext cx="5327389" cy="2393164"/>
            <a:chOff x="1182327" y="1729576"/>
            <a:chExt cx="5327389" cy="2393164"/>
          </a:xfrm>
        </p:grpSpPr>
        <p:sp>
          <p:nvSpPr>
            <p:cNvPr id="11" name="5">
              <a:extLst>
                <a:ext uri="{FF2B5EF4-FFF2-40B4-BE49-F238E27FC236}">
                  <a16:creationId xmlns:a16="http://schemas.microsoft.com/office/drawing/2014/main" id="{42C6E584-98C5-417E-8E2E-2BDD9D17860A}"/>
                </a:ext>
              </a:extLst>
            </p:cNvPr>
            <p:cNvSpPr/>
            <p:nvPr/>
          </p:nvSpPr>
          <p:spPr>
            <a:xfrm>
              <a:off x="2062849" y="2060637"/>
              <a:ext cx="444686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0">
                  <a:solidFill>
                    <a:srgbClr val="FF0000"/>
                  </a:solidFill>
                  <a:effectLst/>
                  <a:latin typeface="+mj-lt"/>
                </a:rPr>
                <a:t>Lon ton:</a:t>
              </a:r>
              <a:r>
                <a:rPr lang="vi-VN" sz="3200" b="0">
                  <a:solidFill>
                    <a:srgbClr val="333333"/>
                  </a:solidFill>
                  <a:effectLst/>
                  <a:latin typeface="+mj-lt"/>
                </a:rPr>
                <a:t> dáng đi hoặc chạy (thường của trẻ em) với những bước ngắn, nhanh.</a:t>
              </a:r>
              <a:endParaRPr lang="en-US" sz="3200" dirty="0">
                <a:cs typeface="Times New Roman" panose="02020603050405020304" pitchFamily="18" charset="0"/>
              </a:endParaRPr>
            </a:p>
          </p:txBody>
        </p:sp>
        <p:pic>
          <p:nvPicPr>
            <p:cNvPr id="12" name="6">
              <a:extLst>
                <a:ext uri="{FF2B5EF4-FFF2-40B4-BE49-F238E27FC236}">
                  <a16:creationId xmlns:a16="http://schemas.microsoft.com/office/drawing/2014/main" id="{01491EED-E977-48B8-8B2B-D35A42BAD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1729576"/>
              <a:ext cx="1084071" cy="1533435"/>
            </a:xfrm>
            <a:prstGeom prst="rect">
              <a:avLst/>
            </a:prstGeom>
          </p:spPr>
        </p:pic>
        <p:sp>
          <p:nvSpPr>
            <p:cNvPr id="13" name="7">
              <a:extLst>
                <a:ext uri="{FF2B5EF4-FFF2-40B4-BE49-F238E27FC236}">
                  <a16:creationId xmlns:a16="http://schemas.microsoft.com/office/drawing/2014/main" id="{27930EB8-E18B-4666-A129-78739089C729}"/>
                </a:ext>
              </a:extLst>
            </p:cNvPr>
            <p:cNvSpPr txBox="1"/>
            <p:nvPr/>
          </p:nvSpPr>
          <p:spPr>
            <a:xfrm>
              <a:off x="1600537" y="226712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3</a:t>
              </a:r>
              <a:endParaRPr lang="zh-CN" altLang="en-US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3E82B7-BE9F-4600-AF9A-027D5EE13E15}"/>
              </a:ext>
            </a:extLst>
          </p:cNvPr>
          <p:cNvSpPr txBox="1"/>
          <p:nvPr/>
        </p:nvSpPr>
        <p:spPr>
          <a:xfrm>
            <a:off x="1366069" y="780635"/>
            <a:ext cx="3768971" cy="289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Thấy ông nhăn nhó,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>
                <a:solidFill>
                  <a:srgbClr val="FF0000"/>
                </a:solidFill>
              </a:rPr>
              <a:t>Lon ton </a:t>
            </a:r>
            <a:r>
              <a:rPr lang="en-US" sz="2800"/>
              <a:t>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nhanh nhảu: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2A3B49-5CB5-408B-8BCB-9AB3038C4C97}"/>
              </a:ext>
            </a:extLst>
          </p:cNvPr>
          <p:cNvCxnSpPr>
            <a:cxnSpLocks/>
          </p:cNvCxnSpPr>
          <p:nvPr/>
        </p:nvCxnSpPr>
        <p:spPr>
          <a:xfrm flipH="1">
            <a:off x="2602853" y="2244287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41CB1C-EF11-46C4-B488-B029970924C2}"/>
              </a:ext>
            </a:extLst>
          </p:cNvPr>
          <p:cNvCxnSpPr>
            <a:cxnSpLocks/>
          </p:cNvCxnSpPr>
          <p:nvPr/>
        </p:nvCxnSpPr>
        <p:spPr>
          <a:xfrm flipH="1">
            <a:off x="2272738" y="2688880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721FAE-C604-466E-8C55-629E327AB426}"/>
              </a:ext>
            </a:extLst>
          </p:cNvPr>
          <p:cNvGrpSpPr/>
          <p:nvPr/>
        </p:nvGrpSpPr>
        <p:grpSpPr>
          <a:xfrm>
            <a:off x="4016058" y="3188292"/>
            <a:ext cx="207720" cy="498176"/>
            <a:chOff x="6629400" y="1504336"/>
            <a:chExt cx="207720" cy="49817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F4CA71-B645-4BB9-B53A-91BB5D0509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3A74A0-E252-4F66-B76E-B0D6818D61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A44754-1D11-4B7A-A3B0-6C65431A4C6F}"/>
              </a:ext>
            </a:extLst>
          </p:cNvPr>
          <p:cNvCxnSpPr>
            <a:cxnSpLocks/>
          </p:cNvCxnSpPr>
          <p:nvPr/>
        </p:nvCxnSpPr>
        <p:spPr>
          <a:xfrm flipH="1">
            <a:off x="2272738" y="3173423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3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972A95-7900-4FFE-9F5A-401BC6D88221}"/>
              </a:ext>
            </a:extLst>
          </p:cNvPr>
          <p:cNvSpPr txBox="1"/>
          <p:nvPr/>
        </p:nvSpPr>
        <p:spPr>
          <a:xfrm>
            <a:off x="1447800" y="762000"/>
            <a:ext cx="3768971" cy="384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bước lên thềm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Trong lòng sung sướng,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Quẳng gậy, cúi xuống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Quên cả đớn đau,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Ôm cháu xoa đầu: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- Hoan hô thằng bé!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Bé thế mà khoẻ</a:t>
            </a:r>
          </a:p>
          <a:p>
            <a:pPr algn="just"/>
            <a:r>
              <a:rPr lang="en-US" sz="2800"/>
              <a:t>Vì nó thương ông.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E6C2C-29F0-4F85-B452-252441C1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77" y="751015"/>
            <a:ext cx="576129" cy="549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56A2C-D8EB-4DEB-BD2B-ADD63FC9B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467600" y="798731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12864-A67B-4322-98B4-AF00484F9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19F1C-F4D1-460A-8DF6-F2E95BF1B712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AD15F5-63F5-46BB-AFD5-772D53A7A4BF}"/>
              </a:ext>
            </a:extLst>
          </p:cNvPr>
          <p:cNvCxnSpPr>
            <a:cxnSpLocks/>
          </p:cNvCxnSpPr>
          <p:nvPr/>
        </p:nvCxnSpPr>
        <p:spPr>
          <a:xfrm flipH="1">
            <a:off x="3095431" y="1274280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F5A4FA-B6D6-4D84-87FD-FAD49CAD41F2}"/>
              </a:ext>
            </a:extLst>
          </p:cNvPr>
          <p:cNvCxnSpPr>
            <a:cxnSpLocks/>
          </p:cNvCxnSpPr>
          <p:nvPr/>
        </p:nvCxnSpPr>
        <p:spPr>
          <a:xfrm flipH="1">
            <a:off x="3193805" y="174859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60757C-1C3D-4E89-B0A8-F13485828E5F}"/>
              </a:ext>
            </a:extLst>
          </p:cNvPr>
          <p:cNvGrpSpPr/>
          <p:nvPr/>
        </p:nvGrpSpPr>
        <p:grpSpPr>
          <a:xfrm>
            <a:off x="4191000" y="4020164"/>
            <a:ext cx="207720" cy="498176"/>
            <a:chOff x="6629400" y="1504336"/>
            <a:chExt cx="207720" cy="49817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0F5A809-AE37-4789-879A-6CD694A92E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940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DBFEBB-FE8D-448B-876B-B1047D8A4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8640" y="1504336"/>
              <a:ext cx="138480" cy="4981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A527D4-8628-432C-B7BB-00E351A11EEB}"/>
              </a:ext>
            </a:extLst>
          </p:cNvPr>
          <p:cNvCxnSpPr>
            <a:cxnSpLocks/>
          </p:cNvCxnSpPr>
          <p:nvPr/>
        </p:nvCxnSpPr>
        <p:spPr>
          <a:xfrm flipH="1">
            <a:off x="3026191" y="3057648"/>
            <a:ext cx="138480" cy="498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35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khập khà,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 quá khó.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 ông nhăn nhó,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 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nhanh nhảu: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4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bước lên thềm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 lòng sung sướng,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Quẳng gậy, cúi xuống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 cả đớn đau,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 cháu xoa đầu: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hô thằng bé!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thế mà khoẻ</a:t>
              </a:r>
            </a:p>
            <a:p>
              <a:pPr algn="just"/>
              <a:r>
                <a:rPr lang="en-US" sz="2800"/>
                <a:t>Vì nó thương ông.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5E9C822-5B55-4FF8-AF7C-CD73538C4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8721AD-D377-4F81-A608-20546007B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ADC3BA-1E83-4FC2-A385-80F051991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>
                <a:solidFill>
                  <a:schemeClr val="accent6"/>
                </a:solidFill>
              </a:rPr>
              <a:t>Khập khiễng</a:t>
            </a:r>
            <a:r>
              <a:rPr lang="en-US" sz="2800"/>
              <a:t>, </a:t>
            </a:r>
            <a:r>
              <a:rPr lang="en-US" sz="2800">
                <a:solidFill>
                  <a:schemeClr val="accent6"/>
                </a:solidFill>
              </a:rPr>
              <a:t>khập khà</a:t>
            </a:r>
            <a:r>
              <a:rPr lang="en-US" sz="2800"/>
              <a:t>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>
                <a:solidFill>
                  <a:schemeClr val="accent6"/>
                </a:solidFill>
              </a:rPr>
              <a:t>Nhấc chân</a:t>
            </a:r>
            <a:r>
              <a:rPr lang="en-US" sz="2800"/>
              <a:t> quá khó.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 ông </a:t>
            </a:r>
            <a:r>
              <a:rPr lang="en-US" sz="2800">
                <a:solidFill>
                  <a:schemeClr val="accent6"/>
                </a:solidFill>
              </a:rPr>
              <a:t>nhăn nhó</a:t>
            </a:r>
            <a:r>
              <a:rPr lang="en-US" sz="2800"/>
              <a:t>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 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</a:t>
            </a:r>
            <a:r>
              <a:rPr lang="en-US" sz="2800">
                <a:solidFill>
                  <a:schemeClr val="accent6"/>
                </a:solidFill>
              </a:rPr>
              <a:t>nhanh nhảu</a:t>
            </a:r>
            <a:r>
              <a:rPr lang="en-US" sz="2800"/>
              <a:t>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4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bước lên thềm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 lòng sung sướng,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>
                  <a:solidFill>
                    <a:schemeClr val="accent6"/>
                  </a:solidFill>
                </a:rPr>
                <a:t>Quẳng gậy</a:t>
              </a:r>
              <a:r>
                <a:rPr lang="en-US" sz="2800"/>
                <a:t>, cúi xuống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 cả </a:t>
              </a:r>
              <a:r>
                <a:rPr lang="en-US" sz="2800">
                  <a:solidFill>
                    <a:schemeClr val="accent6"/>
                  </a:solidFill>
                </a:rPr>
                <a:t>đớn đau</a:t>
              </a:r>
              <a:r>
                <a:rPr lang="en-US" sz="2800"/>
                <a:t>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 cháu xoa đầu: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hô thằng bé!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thế mà khoẻ</a:t>
              </a:r>
            </a:p>
            <a:p>
              <a:pPr algn="just"/>
              <a:r>
                <a:rPr lang="en-US" sz="2800"/>
                <a:t>Vì nó thương ông.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F326B7-D914-4A1C-89AB-7F44E1F0E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0BE63-5217-4C06-8FE2-17BBB05A5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22371C-8F80-4F81-AD14-D552C65D5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4">
            <a:extLst>
              <a:ext uri="{FF2B5EF4-FFF2-40B4-BE49-F238E27FC236}">
                <a16:creationId xmlns:a16="http://schemas.microsoft.com/office/drawing/2014/main" id="{24EF6C8E-E835-4340-BDDE-F3E18F4F84D0}"/>
              </a:ext>
            </a:extLst>
          </p:cNvPr>
          <p:cNvSpPr txBox="1">
            <a:spLocks/>
          </p:cNvSpPr>
          <p:nvPr/>
        </p:nvSpPr>
        <p:spPr>
          <a:xfrm>
            <a:off x="152400" y="12357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16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CE0B4B85-774B-454A-BB5E-FF5AFA56A848}"/>
              </a:ext>
            </a:extLst>
          </p:cNvPr>
          <p:cNvSpPr>
            <a:spLocks noGrp="1"/>
          </p:cNvSpPr>
          <p:nvPr/>
        </p:nvSpPr>
        <p:spPr>
          <a:xfrm>
            <a:off x="5334000" y="46482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E203D-154A-46E4-A2A5-070B814F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87" y="630799"/>
            <a:ext cx="5749026" cy="157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F7A21-B2ED-45BA-932F-DDBD1881C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10416309" cy="22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219200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14DF6-FCB5-4CB0-9222-314D6448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71" y="1336776"/>
            <a:ext cx="2092659" cy="2092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C570AC-6F29-42CA-8EEA-1AC664AD8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63" y="3657838"/>
            <a:ext cx="676687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1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B03E4B-B370-4D7F-B084-1D8D4A26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620000" y="590425"/>
            <a:ext cx="3257360" cy="415165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8EC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Ông của Việt bị làm sao</a:t>
            </a:r>
            <a:r>
              <a:rPr lang="vi-VN" sz="400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2433416" y="1067424"/>
            <a:ext cx="4191000" cy="2826306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chemeClr val="accent6"/>
                </a:solidFill>
              </a:rPr>
              <a:t>Ông của Việt bị đau chân, bước lên thềm nhà rất khó khăn</a:t>
            </a:r>
            <a:r>
              <a:rPr lang="vi-VN" sz="4000">
                <a:solidFill>
                  <a:schemeClr val="accent6"/>
                </a:solidFill>
              </a:rPr>
              <a:t>.</a:t>
            </a:r>
            <a:endParaRPr lang="en-US" sz="4000" dirty="0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936879"/>
            <a:ext cx="2057400" cy="2057400"/>
          </a:xfrm>
          <a:prstGeom prst="rect">
            <a:avLst/>
          </a:prstGeom>
        </p:spPr>
      </p:pic>
      <p:grpSp>
        <p:nvGrpSpPr>
          <p:cNvPr id="9" name="10">
            <a:extLst>
              <a:ext uri="{FF2B5EF4-FFF2-40B4-BE49-F238E27FC236}">
                <a16:creationId xmlns:a16="http://schemas.microsoft.com/office/drawing/2014/main" id="{A58BEFBE-CF5F-4320-9ACC-AD791538E286}"/>
              </a:ext>
            </a:extLst>
          </p:cNvPr>
          <p:cNvGrpSpPr/>
          <p:nvPr/>
        </p:nvGrpSpPr>
        <p:grpSpPr>
          <a:xfrm>
            <a:off x="2667000" y="4533110"/>
            <a:ext cx="5531928" cy="1742466"/>
            <a:chOff x="1154046" y="1729576"/>
            <a:chExt cx="5531928" cy="1742466"/>
          </a:xfrm>
        </p:grpSpPr>
        <p:sp>
          <p:nvSpPr>
            <p:cNvPr id="12" name="1">
              <a:extLst>
                <a:ext uri="{FF2B5EF4-FFF2-40B4-BE49-F238E27FC236}">
                  <a16:creationId xmlns:a16="http://schemas.microsoft.com/office/drawing/2014/main" id="{17C3BF3E-76D6-435A-936B-955136312D24}"/>
                </a:ext>
              </a:extLst>
            </p:cNvPr>
            <p:cNvSpPr/>
            <p:nvPr/>
          </p:nvSpPr>
          <p:spPr>
            <a:xfrm>
              <a:off x="2341508" y="1902382"/>
              <a:ext cx="434446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0">
                  <a:solidFill>
                    <a:srgbClr val="FF0000"/>
                  </a:solidFill>
                  <a:effectLst/>
                  <a:latin typeface="+mj-lt"/>
                </a:rPr>
                <a:t>Khập khiễng, khập khà:</a:t>
              </a:r>
              <a:br>
                <a:rPr lang="en-US" sz="3200" b="0">
                  <a:solidFill>
                    <a:srgbClr val="FF0000"/>
                  </a:solidFill>
                  <a:effectLst/>
                  <a:latin typeface="+mj-lt"/>
                </a:rPr>
              </a:br>
              <a:r>
                <a:rPr lang="vi-VN" sz="3200" b="0">
                  <a:solidFill>
                    <a:srgbClr val="333333"/>
                  </a:solidFill>
                  <a:effectLst/>
                  <a:latin typeface="+mj-lt"/>
                </a:rPr>
                <a:t>dáng đi bên cao, bên thấp, không đều.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3" name="2">
              <a:extLst>
                <a:ext uri="{FF2B5EF4-FFF2-40B4-BE49-F238E27FC236}">
                  <a16:creationId xmlns:a16="http://schemas.microsoft.com/office/drawing/2014/main" id="{2A1D1E9C-F9CC-41B5-A96C-C650A94EE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1729576"/>
              <a:ext cx="1084071" cy="1533435"/>
            </a:xfrm>
            <a:prstGeom prst="rect">
              <a:avLst/>
            </a:prstGeom>
          </p:spPr>
        </p:pic>
        <p:sp>
          <p:nvSpPr>
            <p:cNvPr id="14" name="3">
              <a:extLst>
                <a:ext uri="{FF2B5EF4-FFF2-40B4-BE49-F238E27FC236}">
                  <a16:creationId xmlns:a16="http://schemas.microsoft.com/office/drawing/2014/main" id="{6A675337-66F4-449A-A4C1-09D0D09FA8B2}"/>
                </a:ext>
              </a:extLst>
            </p:cNvPr>
            <p:cNvSpPr txBox="1"/>
            <p:nvPr/>
          </p:nvSpPr>
          <p:spPr>
            <a:xfrm>
              <a:off x="1572256" y="226712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2</a:t>
              </a:r>
              <a:endParaRPr lang="zh-CN" altLang="en-US" sz="3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DB00EB-5B59-47BE-8ECE-42F0EAE1BE76}"/>
              </a:ext>
            </a:extLst>
          </p:cNvPr>
          <p:cNvGrpSpPr/>
          <p:nvPr/>
        </p:nvGrpSpPr>
        <p:grpSpPr>
          <a:xfrm>
            <a:off x="430493" y="3754889"/>
            <a:ext cx="2280233" cy="1435507"/>
            <a:chOff x="381000" y="317146"/>
            <a:chExt cx="3331584" cy="1973061"/>
          </a:xfrm>
        </p:grpSpPr>
        <p:pic>
          <p:nvPicPr>
            <p:cNvPr id="16" name="31">
              <a:extLst>
                <a:ext uri="{FF2B5EF4-FFF2-40B4-BE49-F238E27FC236}">
                  <a16:creationId xmlns:a16="http://schemas.microsoft.com/office/drawing/2014/main" id="{95AEE2A4-6845-4218-A85A-BA77AE1D8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000" y="317146"/>
              <a:ext cx="3331584" cy="19730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4CE2FC-7A5A-4FF2-9BBB-FF3795E5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4750" y="663840"/>
              <a:ext cx="2996042" cy="1020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0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B03E4B-B370-4D7F-B084-1D8D4A26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4724400" y="825454"/>
            <a:ext cx="2743200" cy="3496335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8EC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Khi thấy ông đau, Việt đã làm gì để giúp ông</a:t>
            </a:r>
            <a:r>
              <a:rPr lang="vi-VN" sz="4000"/>
              <a:t>?</a:t>
            </a:r>
            <a:endParaRPr lang="vi-V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ACC394-97CE-4FBA-BBC9-EDBF2E0F9654}"/>
              </a:ext>
            </a:extLst>
          </p:cNvPr>
          <p:cNvGrpSpPr/>
          <p:nvPr/>
        </p:nvGrpSpPr>
        <p:grpSpPr>
          <a:xfrm>
            <a:off x="2044956" y="4155268"/>
            <a:ext cx="8839210" cy="2397932"/>
            <a:chOff x="2174400" y="2895600"/>
            <a:chExt cx="8839210" cy="2397932"/>
          </a:xfrm>
        </p:grpSpPr>
        <p:grpSp>
          <p:nvGrpSpPr>
            <p:cNvPr id="12" name="37">
              <a:extLst>
                <a:ext uri="{FF2B5EF4-FFF2-40B4-BE49-F238E27FC236}">
                  <a16:creationId xmlns:a16="http://schemas.microsoft.com/office/drawing/2014/main" id="{0CE0ED31-581C-4BC2-888B-327043F45FF1}"/>
                </a:ext>
              </a:extLst>
            </p:cNvPr>
            <p:cNvGrpSpPr/>
            <p:nvPr/>
          </p:nvGrpSpPr>
          <p:grpSpPr>
            <a:xfrm>
              <a:off x="2174400" y="2895600"/>
              <a:ext cx="8839200" cy="676268"/>
              <a:chOff x="6778327" y="1872719"/>
              <a:chExt cx="8360485" cy="596932"/>
            </a:xfrm>
          </p:grpSpPr>
          <p:sp>
            <p:nvSpPr>
              <p:cNvPr id="20" name="47">
                <a:extLst>
                  <a:ext uri="{FF2B5EF4-FFF2-40B4-BE49-F238E27FC236}">
                    <a16:creationId xmlns:a16="http://schemas.microsoft.com/office/drawing/2014/main" id="{038E023D-6CDE-4BD8-B26E-C9BB35EC566C}"/>
                  </a:ext>
                </a:extLst>
              </p:cNvPr>
              <p:cNvSpPr/>
              <p:nvPr/>
            </p:nvSpPr>
            <p:spPr>
              <a:xfrm>
                <a:off x="6778327" y="1872719"/>
                <a:ext cx="747123" cy="461718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21" name="3">
                <a:extLst>
                  <a:ext uri="{FF2B5EF4-FFF2-40B4-BE49-F238E27FC236}">
                    <a16:creationId xmlns:a16="http://schemas.microsoft.com/office/drawing/2014/main" id="{458F2E10-7CD3-4A46-98B7-F1C73A55DC15}"/>
                  </a:ext>
                </a:extLst>
              </p:cNvPr>
              <p:cNvSpPr txBox="1"/>
              <p:nvPr/>
            </p:nvSpPr>
            <p:spPr>
              <a:xfrm>
                <a:off x="6814072" y="1899144"/>
                <a:ext cx="8324740" cy="57050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a.</a:t>
                </a:r>
                <a:r>
                  <a:rPr kumimoji="1" lang="en-US" altLang="zh-CN" sz="3500" b="1">
                    <a:solidFill>
                      <a:srgbClr val="729AB3"/>
                    </a:solidFill>
                    <a:latin typeface="+mj-lt"/>
                    <a:ea typeface="思源黑体 Bold" panose="020B0800000000000000" pitchFamily="34" charset="-122"/>
                  </a:rPr>
                  <a:t>   	</a:t>
                </a:r>
                <a:r>
                  <a:rPr lang="en-US" sz="3600">
                    <a:latin typeface="+mj-lt"/>
                  </a:rPr>
                  <a:t> Mang gậy đến cho ông.</a:t>
                </a:r>
              </a:p>
            </p:txBody>
          </p:sp>
        </p:grpSp>
        <p:grpSp>
          <p:nvGrpSpPr>
            <p:cNvPr id="13" name="38">
              <a:extLst>
                <a:ext uri="{FF2B5EF4-FFF2-40B4-BE49-F238E27FC236}">
                  <a16:creationId xmlns:a16="http://schemas.microsoft.com/office/drawing/2014/main" id="{372EB3C3-0394-48CE-80D4-9CBB5FC0CC51}"/>
                </a:ext>
              </a:extLst>
            </p:cNvPr>
            <p:cNvGrpSpPr/>
            <p:nvPr/>
          </p:nvGrpSpPr>
          <p:grpSpPr>
            <a:xfrm>
              <a:off x="2174402" y="3777084"/>
              <a:ext cx="8839203" cy="671295"/>
              <a:chOff x="6778328" y="2491875"/>
              <a:chExt cx="8360489" cy="592539"/>
            </a:xfrm>
          </p:grpSpPr>
          <p:sp>
            <p:nvSpPr>
              <p:cNvPr id="18" name="45">
                <a:extLst>
                  <a:ext uri="{FF2B5EF4-FFF2-40B4-BE49-F238E27FC236}">
                    <a16:creationId xmlns:a16="http://schemas.microsoft.com/office/drawing/2014/main" id="{B5186B07-FA72-4EC4-8C86-63E553B0A3B6}"/>
                  </a:ext>
                </a:extLst>
              </p:cNvPr>
              <p:cNvSpPr/>
              <p:nvPr/>
            </p:nvSpPr>
            <p:spPr>
              <a:xfrm>
                <a:off x="6778328" y="2491875"/>
                <a:ext cx="747123" cy="461728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19" name="4">
                <a:extLst>
                  <a:ext uri="{FF2B5EF4-FFF2-40B4-BE49-F238E27FC236}">
                    <a16:creationId xmlns:a16="http://schemas.microsoft.com/office/drawing/2014/main" id="{2DE947E7-E9F7-4F07-9221-ECA3FED920C8}"/>
                  </a:ext>
                </a:extLst>
              </p:cNvPr>
              <p:cNvSpPr txBox="1"/>
              <p:nvPr/>
            </p:nvSpPr>
            <p:spPr>
              <a:xfrm>
                <a:off x="6814064" y="2513910"/>
                <a:ext cx="8324753" cy="570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b.</a:t>
                </a:r>
                <a:r>
                  <a:rPr kumimoji="1" lang="en-US" altLang="zh-CN" sz="3500" b="1">
                    <a:solidFill>
                      <a:srgbClr val="729AB3"/>
                    </a:solidFill>
                    <a:latin typeface="+mj-lt"/>
                    <a:ea typeface="思源黑体 Bold" panose="020B0800000000000000" pitchFamily="34" charset="-122"/>
                  </a:rPr>
                  <a:t>   	</a:t>
                </a:r>
                <a:r>
                  <a:rPr lang="en-US" sz="3600">
                    <a:latin typeface="+mj-lt"/>
                  </a:rPr>
                  <a:t> Để ông vịn vào vai mình rồi đỡ ông lên.</a:t>
                </a:r>
              </a:p>
            </p:txBody>
          </p:sp>
        </p:grpSp>
        <p:grpSp>
          <p:nvGrpSpPr>
            <p:cNvPr id="14" name="39">
              <a:extLst>
                <a:ext uri="{FF2B5EF4-FFF2-40B4-BE49-F238E27FC236}">
                  <a16:creationId xmlns:a16="http://schemas.microsoft.com/office/drawing/2014/main" id="{4FA21242-4B05-4C0E-AA4B-96347F7E47B5}"/>
                </a:ext>
              </a:extLst>
            </p:cNvPr>
            <p:cNvGrpSpPr/>
            <p:nvPr/>
          </p:nvGrpSpPr>
          <p:grpSpPr>
            <a:xfrm>
              <a:off x="2174402" y="4618635"/>
              <a:ext cx="8839208" cy="674897"/>
              <a:chOff x="6778319" y="3075791"/>
              <a:chExt cx="8360490" cy="595719"/>
            </a:xfrm>
          </p:grpSpPr>
          <p:sp>
            <p:nvSpPr>
              <p:cNvPr id="15" name="43">
                <a:extLst>
                  <a:ext uri="{FF2B5EF4-FFF2-40B4-BE49-F238E27FC236}">
                    <a16:creationId xmlns:a16="http://schemas.microsoft.com/office/drawing/2014/main" id="{147AE8FD-900E-456D-8121-13FAC9D44C8A}"/>
                  </a:ext>
                </a:extLst>
              </p:cNvPr>
              <p:cNvSpPr/>
              <p:nvPr/>
            </p:nvSpPr>
            <p:spPr>
              <a:xfrm>
                <a:off x="6778319" y="3075791"/>
                <a:ext cx="747126" cy="461726"/>
              </a:xfrm>
              <a:prstGeom prst="rect">
                <a:avLst/>
              </a:prstGeom>
              <a:solidFill>
                <a:srgbClr val="FFBD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chemeClr val="bg1"/>
                  </a:solidFill>
                  <a:latin typeface="思源黑体 Bold" panose="020B0800000000000000" pitchFamily="34" charset="-122"/>
                  <a:ea typeface="思源黑体 Bold" panose="020B0800000000000000" pitchFamily="34" charset="-122"/>
                </a:endParaRPr>
              </a:p>
            </p:txBody>
          </p:sp>
          <p:sp>
            <p:nvSpPr>
              <p:cNvPr id="16" name="7">
                <a:extLst>
                  <a:ext uri="{FF2B5EF4-FFF2-40B4-BE49-F238E27FC236}">
                    <a16:creationId xmlns:a16="http://schemas.microsoft.com/office/drawing/2014/main" id="{7E87451C-B246-4EB9-A4ED-17E243E1BEEE}"/>
                  </a:ext>
                </a:extLst>
              </p:cNvPr>
              <p:cNvSpPr txBox="1"/>
              <p:nvPr/>
            </p:nvSpPr>
            <p:spPr>
              <a:xfrm>
                <a:off x="6814057" y="3101005"/>
                <a:ext cx="8324752" cy="57050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D53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500" b="1">
                    <a:solidFill>
                      <a:srgbClr val="FF5A34"/>
                    </a:solidFill>
                    <a:latin typeface="+mj-lt"/>
                    <a:ea typeface="思源黑体 Bold" panose="020B0800000000000000" pitchFamily="34" charset="-122"/>
                  </a:rPr>
                  <a:t>c.</a:t>
                </a:r>
                <a:r>
                  <a:rPr kumimoji="1" lang="zh-CN" altLang="en-US" sz="3500" b="1">
                    <a:solidFill>
                      <a:srgbClr val="586F7D"/>
                    </a:solidFill>
                    <a:latin typeface="+mj-lt"/>
                    <a:ea typeface="思源黑体 Bold" panose="020B0800000000000000" pitchFamily="34" charset="-122"/>
                  </a:rPr>
                  <a:t>  </a:t>
                </a:r>
                <a:r>
                  <a:rPr kumimoji="1" lang="en-US" altLang="zh-CN" sz="3500" b="1">
                    <a:solidFill>
                      <a:srgbClr val="586F7D"/>
                    </a:solidFill>
                    <a:latin typeface="+mj-lt"/>
                    <a:ea typeface="思源黑体 Bold" panose="020B0800000000000000" pitchFamily="34" charset="-122"/>
                  </a:rPr>
                  <a:t>	</a:t>
                </a:r>
                <a:r>
                  <a:rPr lang="en-US" sz="3600">
                    <a:latin typeface="+mj-lt"/>
                  </a:rPr>
                  <a:t> Lại gần, hỏi thăm sức khỏe của ông.</a:t>
                </a:r>
                <a:endParaRPr lang="vi-VN" sz="3600">
                  <a:latin typeface="+mj-lt"/>
                </a:endParaRPr>
              </a:p>
            </p:txBody>
          </p:sp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3DC18DC-F924-4F77-8BA4-7BF832A2CB34}"/>
              </a:ext>
            </a:extLst>
          </p:cNvPr>
          <p:cNvSpPr/>
          <p:nvPr/>
        </p:nvSpPr>
        <p:spPr>
          <a:xfrm>
            <a:off x="2159261" y="5133825"/>
            <a:ext cx="8610600" cy="515190"/>
          </a:xfrm>
          <a:prstGeom prst="roundRect">
            <a:avLst>
              <a:gd name="adj" fmla="val 25521"/>
            </a:avLst>
          </a:prstGeom>
          <a:solidFill>
            <a:srgbClr val="00B050">
              <a:alpha val="28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152400" dir="5400000" algn="ctr" rotWithShape="0">
              <a:srgbClr val="FFBD8C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64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4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4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25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8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2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455587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0415-6CC6-46A5-BA53-ABEF3FF0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95" y="1591034"/>
            <a:ext cx="2066811" cy="2048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EEEF7-BF43-40DE-BB6E-DE2E33CB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680" y="3659358"/>
            <a:ext cx="5724640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9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B03E4B-B370-4D7F-B084-1D8D4A26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4467320" y="811753"/>
            <a:ext cx="3257360" cy="415165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9BE714-3821-4B10-98EF-8B4E7A17B7D2}"/>
              </a:ext>
            </a:extLst>
          </p:cNvPr>
          <p:cNvGrpSpPr/>
          <p:nvPr/>
        </p:nvGrpSpPr>
        <p:grpSpPr>
          <a:xfrm>
            <a:off x="187287" y="176269"/>
            <a:ext cx="858905" cy="1080332"/>
            <a:chOff x="1024698" y="957454"/>
            <a:chExt cx="1196989" cy="1505575"/>
          </a:xfrm>
        </p:grpSpPr>
        <p:sp>
          <p:nvSpPr>
            <p:cNvPr id="3" name="51">
              <a:extLst>
                <a:ext uri="{FF2B5EF4-FFF2-40B4-BE49-F238E27FC236}">
                  <a16:creationId xmlns:a16="http://schemas.microsoft.com/office/drawing/2014/main" id="{CFA31A0A-87B8-4FE0-B563-E6E54220090D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8EC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943D29-1D87-43C0-933E-220DA2E1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24D99C-C189-4E9F-B229-76F354249815}"/>
              </a:ext>
            </a:extLst>
          </p:cNvPr>
          <p:cNvSpPr txBox="1"/>
          <p:nvPr/>
        </p:nvSpPr>
        <p:spPr>
          <a:xfrm>
            <a:off x="1069638" y="267903"/>
            <a:ext cx="107898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/>
              <a:t>Theo ông, vì sao Việt tuy bé mà khỏe?</a:t>
            </a:r>
            <a:endParaRPr lang="vi-VN" sz="4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19602-F98B-4A1E-B018-6B032AB4D4A8}"/>
              </a:ext>
            </a:extLst>
          </p:cNvPr>
          <p:cNvSpPr/>
          <p:nvPr/>
        </p:nvSpPr>
        <p:spPr>
          <a:xfrm>
            <a:off x="697863" y="5115662"/>
            <a:ext cx="10789847" cy="783193"/>
          </a:xfrm>
          <a:prstGeom prst="roundRect">
            <a:avLst/>
          </a:prstGeom>
          <a:gradFill>
            <a:gsLst>
              <a:gs pos="0">
                <a:srgbClr val="BDE2C8"/>
              </a:gs>
              <a:gs pos="32000">
                <a:schemeClr val="bg1"/>
              </a:gs>
              <a:gs pos="83000">
                <a:schemeClr val="bg1"/>
              </a:gs>
              <a:gs pos="100000">
                <a:srgbClr val="BDE2C8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chemeClr val="accent6"/>
                </a:solidFill>
              </a:rPr>
              <a:t>Theo ông, Việt tuy bé mà khỏe vì Việt thương ông</a:t>
            </a:r>
            <a:r>
              <a:rPr lang="vi-VN" sz="4000">
                <a:solidFill>
                  <a:schemeClr val="accent6"/>
                </a:solidFill>
              </a:rPr>
              <a:t>.</a:t>
            </a:r>
            <a:endParaRPr lang="en-US" sz="4000" dirty="0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F1C5F-8F9C-4355-AFA5-506F998EF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1" y="4304305"/>
            <a:ext cx="1600198" cy="16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2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219200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65B35-EF4B-4925-88EB-2390FBA59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48" y="1357998"/>
            <a:ext cx="2032604" cy="20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5AB55-252E-41AC-91EF-33CDC7A7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38203"/>
            <a:ext cx="6327979" cy="15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 đau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 nó tấy,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 chống gậy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khập khà,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 thềm nhà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 quá khó.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 ông nhăn nhó,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 ngoài sân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 lại gần,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nhanh nhảu:</a:t>
            </a:r>
          </a:p>
          <a:p>
            <a:pPr marL="228594" indent="-228594" algn="just">
              <a:lnSpc>
                <a:spcPct val="110000"/>
              </a:lnSpc>
              <a:buFontTx/>
              <a:buChar char="-"/>
            </a:pPr>
            <a:r>
              <a:rPr lang="en-US" sz="2800"/>
              <a:t>Ông vịn vai cháu,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 ông lên.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4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bước lên thềm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 lòng sung sướng,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Quẳng gậy, cúi xuống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 cả đớn đau,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 cháu xoa đầu: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hô thằng bé!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thế mà khoẻ</a:t>
              </a:r>
            </a:p>
            <a:p>
              <a:pPr algn="just"/>
              <a:r>
                <a:rPr lang="en-US" sz="2800"/>
                <a:t>Vì nó thương ông.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50C2FE8-24F2-443D-81D2-CE8753424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D0F04F-EC5C-40A5-9E61-9B482FDCA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CC9B3-C3D3-408F-A0BD-2FBC7BCBC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 bị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 sưng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 phải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khiễng,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 lên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chân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 ông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chơi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ton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yếm,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Ông vịn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 đỡ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3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bước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 lòng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Quẳng gậy,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 cả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 cháu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hô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thế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Vì nó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8E0DA02-D47E-4494-87BB-5C2A18692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4056DE-A110-4E48-9D54-5EAE539C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6514A-2E52-4CE7-8853-C2DCB8818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C934F-BA2E-40A4-97F2-45F161BC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160286" y="882148"/>
            <a:ext cx="4326392" cy="55141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4A7E-B59C-40BC-8AC0-52C0C303D9EE}"/>
              </a:ext>
            </a:extLst>
          </p:cNvPr>
          <p:cNvSpPr txBox="1"/>
          <p:nvPr/>
        </p:nvSpPr>
        <p:spPr>
          <a:xfrm>
            <a:off x="4016058" y="152400"/>
            <a:ext cx="415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ÔNG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458A5-8845-49B9-90CD-BB8D67BCE4B7}"/>
              </a:ext>
            </a:extLst>
          </p:cNvPr>
          <p:cNvSpPr txBox="1"/>
          <p:nvPr/>
        </p:nvSpPr>
        <p:spPr>
          <a:xfrm>
            <a:off x="4308229" y="838200"/>
            <a:ext cx="3768971" cy="573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/>
              <a:t>Ông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Nó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Đi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Khập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Bước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Nhấc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Thấy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Việt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Lon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Âu 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Ông</a:t>
            </a:r>
          </a:p>
          <a:p>
            <a:pPr algn="just">
              <a:lnSpc>
                <a:spcPct val="110000"/>
              </a:lnSpc>
            </a:pPr>
            <a:r>
              <a:rPr lang="en-US" sz="2800"/>
              <a:t>Cháu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F39C10-47F8-4547-AF05-A2A597A09744}"/>
              </a:ext>
            </a:extLst>
          </p:cNvPr>
          <p:cNvGrpSpPr/>
          <p:nvPr/>
        </p:nvGrpSpPr>
        <p:grpSpPr>
          <a:xfrm>
            <a:off x="8315325" y="2705100"/>
            <a:ext cx="3768971" cy="4091345"/>
            <a:chOff x="8315325" y="2705100"/>
            <a:chExt cx="3768971" cy="409134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ADA456-5BE2-4A99-A029-4F534D96227A}"/>
                </a:ext>
              </a:extLst>
            </p:cNvPr>
            <p:cNvSpPr txBox="1"/>
            <p:nvPr/>
          </p:nvSpPr>
          <p:spPr>
            <a:xfrm>
              <a:off x="8315325" y="2705100"/>
              <a:ext cx="3768971" cy="3839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/>
                <a:t>Ông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Trong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Quẳng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Quên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Ôm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- Hoan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Bé 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/>
                <a:t>Vì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B6AB4-DDC8-4D1C-933D-5663485622E4}"/>
                </a:ext>
              </a:extLst>
            </p:cNvPr>
            <p:cNvSpPr txBox="1"/>
            <p:nvPr/>
          </p:nvSpPr>
          <p:spPr>
            <a:xfrm>
              <a:off x="10532467" y="6396335"/>
              <a:ext cx="13547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594"/>
              <a:r>
                <a:rPr lang="en-US" sz="2000" i="1">
                  <a:latin typeface="+mj-lt"/>
                  <a:cs typeface="Times New Roman" panose="02020603050405020304" pitchFamily="18" charset="0"/>
                </a:rPr>
                <a:t>(Tú Mỡ)</a:t>
              </a:r>
              <a:endParaRPr lang="en-US" sz="2000" i="1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590A1D-952C-4888-A494-245317592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14" t="17105" r="9091" b="33057"/>
          <a:stretch/>
        </p:blipFill>
        <p:spPr>
          <a:xfrm>
            <a:off x="3857174" y="847268"/>
            <a:ext cx="538392" cy="51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B812DD-87F2-4334-845D-A0BC714BD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4" t="12406" r="18949" b="29309"/>
          <a:stretch/>
        </p:blipFill>
        <p:spPr>
          <a:xfrm>
            <a:off x="3859747" y="3602524"/>
            <a:ext cx="538392" cy="605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366E46-B5D3-4890-8241-1EB3EB6BF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702" y="2694115"/>
            <a:ext cx="576129" cy="54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5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506724"/>
            <a:ext cx="2319003" cy="2319003"/>
          </a:xfrm>
          <a:prstGeom prst="ellipse">
            <a:avLst/>
          </a:prstGeom>
          <a:noFill/>
          <a:ln w="76200">
            <a:solidFill>
              <a:srgbClr val="28A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236D5-199E-4D85-A37A-3B911C8CD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18" y="1588195"/>
            <a:ext cx="2133600" cy="213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839784-03EE-428B-8C58-39590D20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604" y="3803266"/>
            <a:ext cx="5986791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5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878B6-621D-4BB2-97F3-22D67B1FFCF9}"/>
              </a:ext>
            </a:extLst>
          </p:cNvPr>
          <p:cNvSpPr txBox="1"/>
          <p:nvPr/>
        </p:nvSpPr>
        <p:spPr>
          <a:xfrm>
            <a:off x="1066800" y="179260"/>
            <a:ext cx="103656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800" b="1"/>
              <a:t> </a:t>
            </a:r>
            <a:r>
              <a:rPr lang="en-US" sz="3800"/>
              <a:t>Từ ngữ nào dưới đây thể hiện dáng vẻ của Việt</a:t>
            </a:r>
            <a:r>
              <a:rPr lang="vi-VN" sz="3800"/>
              <a:t>?</a:t>
            </a:r>
            <a:endParaRPr lang="en-US" sz="3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1822CA-8AEA-4E28-B56F-1A2F475F65F0}"/>
              </a:ext>
            </a:extLst>
          </p:cNvPr>
          <p:cNvGrpSpPr/>
          <p:nvPr/>
        </p:nvGrpSpPr>
        <p:grpSpPr>
          <a:xfrm>
            <a:off x="199177" y="184880"/>
            <a:ext cx="853942" cy="1068901"/>
            <a:chOff x="253799" y="259752"/>
            <a:chExt cx="853942" cy="1068901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1526D02-8B7F-4A2C-A6E0-7E0D052BDF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8EC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09A92-18BA-4D1D-AB09-9F1012E48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64416105-F0C0-462C-9D98-BBB33AC6FD89}"/>
              </a:ext>
            </a:extLst>
          </p:cNvPr>
          <p:cNvSpPr/>
          <p:nvPr/>
        </p:nvSpPr>
        <p:spPr>
          <a:xfrm>
            <a:off x="1835921" y="1167429"/>
            <a:ext cx="2336801" cy="609600"/>
          </a:xfrm>
          <a:prstGeom prst="roundRect">
            <a:avLst>
              <a:gd name="adj" fmla="val 45045"/>
            </a:avLst>
          </a:prstGeom>
          <a:solidFill>
            <a:srgbClr val="F5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A2FD2A13-CADA-493A-965C-A6A6CA46374A}"/>
              </a:ext>
            </a:extLst>
          </p:cNvPr>
          <p:cNvSpPr/>
          <p:nvPr/>
        </p:nvSpPr>
        <p:spPr>
          <a:xfrm>
            <a:off x="5007360" y="1167429"/>
            <a:ext cx="2336801" cy="609600"/>
          </a:xfrm>
          <a:prstGeom prst="roundRect">
            <a:avLst>
              <a:gd name="adj" fmla="val 50000"/>
            </a:avLst>
          </a:prstGeom>
          <a:solidFill>
            <a:srgbClr val="F5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75284197-7AA6-4720-A3D7-F4A382BAE49D}"/>
              </a:ext>
            </a:extLst>
          </p:cNvPr>
          <p:cNvSpPr/>
          <p:nvPr/>
        </p:nvSpPr>
        <p:spPr>
          <a:xfrm>
            <a:off x="8178799" y="1143000"/>
            <a:ext cx="2336801" cy="609600"/>
          </a:xfrm>
          <a:prstGeom prst="roundRect">
            <a:avLst>
              <a:gd name="adj" fmla="val 50000"/>
            </a:avLst>
          </a:prstGeom>
          <a:solidFill>
            <a:srgbClr val="F5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07E90259-9374-423E-A860-1E531A9FF789}"/>
              </a:ext>
            </a:extLst>
          </p:cNvPr>
          <p:cNvSpPr/>
          <p:nvPr/>
        </p:nvSpPr>
        <p:spPr>
          <a:xfrm>
            <a:off x="1835921" y="1980725"/>
            <a:ext cx="2812279" cy="609600"/>
          </a:xfrm>
          <a:prstGeom prst="roundRect">
            <a:avLst>
              <a:gd name="adj" fmla="val 43153"/>
            </a:avLst>
          </a:prstGeom>
          <a:solidFill>
            <a:srgbClr val="F5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6B12FEC4-25FF-4162-A021-D3298F2DACBD}"/>
              </a:ext>
            </a:extLst>
          </p:cNvPr>
          <p:cNvSpPr/>
          <p:nvPr/>
        </p:nvSpPr>
        <p:spPr>
          <a:xfrm>
            <a:off x="5400971" y="1980725"/>
            <a:ext cx="5114629" cy="609600"/>
          </a:xfrm>
          <a:prstGeom prst="roundRect">
            <a:avLst>
              <a:gd name="adj" fmla="val 48744"/>
            </a:avLst>
          </a:prstGeom>
          <a:solidFill>
            <a:srgbClr val="F5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34A8F-B284-4BA5-86E2-14DFD035009F}"/>
              </a:ext>
            </a:extLst>
          </p:cNvPr>
          <p:cNvSpPr txBox="1"/>
          <p:nvPr/>
        </p:nvSpPr>
        <p:spPr>
          <a:xfrm>
            <a:off x="1066800" y="2895600"/>
            <a:ext cx="103656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3800" b="1"/>
              <a:t> </a:t>
            </a:r>
            <a:r>
              <a:rPr lang="en-US" sz="3800"/>
              <a:t>Đọc những câu thơ thể hiện lời khen của ông dành cho Việt.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B3E3D717-620F-4104-BC9C-B65ECA2AEFB5}"/>
              </a:ext>
            </a:extLst>
          </p:cNvPr>
          <p:cNvSpPr/>
          <p:nvPr/>
        </p:nvSpPr>
        <p:spPr>
          <a:xfrm>
            <a:off x="3721486" y="4343400"/>
            <a:ext cx="4749029" cy="2108142"/>
          </a:xfrm>
          <a:prstGeom prst="roundRect">
            <a:avLst/>
          </a:prstGeom>
          <a:gradFill>
            <a:gsLst>
              <a:gs pos="0">
                <a:srgbClr val="F5BDCD"/>
              </a:gs>
              <a:gs pos="8000">
                <a:schemeClr val="accent1">
                  <a:lumMod val="5000"/>
                  <a:lumOff val="95000"/>
                </a:schemeClr>
              </a:gs>
              <a:gs pos="99000">
                <a:srgbClr val="F5BDCD"/>
              </a:gs>
              <a:gs pos="9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- Hoan hô thằng bé!</a:t>
            </a:r>
          </a:p>
          <a:p>
            <a:pPr algn="just">
              <a:lnSpc>
                <a:spcPct val="110000"/>
              </a:lnSpc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Bé thế mà khoẻ</a:t>
            </a:r>
          </a:p>
          <a:p>
            <a:pPr algn="just"/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</a:rPr>
              <a:t>Vì nó thương ông.</a:t>
            </a:r>
          </a:p>
        </p:txBody>
      </p:sp>
    </p:spTree>
    <p:extLst>
      <p:ext uri="{BB962C8B-B14F-4D97-AF65-F5344CB8AC3E}">
        <p14:creationId xmlns:p14="http://schemas.microsoft.com/office/powerpoint/2010/main" val="3610878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78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78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78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eeab6dcad3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7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/>
      <p:bldP spid="38" grpId="0" animBg="1"/>
      <p:bldP spid="3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0A1C2-34F3-40A6-9448-286A8B7FD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95400"/>
            <a:ext cx="6553200" cy="40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7D44B63-AE2B-4630-A5BA-4243D9279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3" y="0"/>
            <a:ext cx="12204703" cy="6860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5E5AE-D817-43F5-ABE0-6C644BDCED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378" y="996745"/>
            <a:ext cx="7175201" cy="4707146"/>
          </a:xfrm>
          <a:prstGeom prst="rect">
            <a:avLst/>
          </a:prstGeom>
        </p:spPr>
      </p:pic>
      <p:sp>
        <p:nvSpPr>
          <p:cNvPr id="17" name="Rectangle: Rounded Corners 16">
            <a:hlinkClick r:id="rId2" action="ppaction://hlinksldjump"/>
            <a:extLst>
              <a:ext uri="{FF2B5EF4-FFF2-40B4-BE49-F238E27FC236}">
                <a16:creationId xmlns:a16="http://schemas.microsoft.com/office/drawing/2014/main" id="{09032A48-37D1-40C8-94E4-F6786DB1FE17}"/>
              </a:ext>
            </a:extLst>
          </p:cNvPr>
          <p:cNvSpPr/>
          <p:nvPr/>
        </p:nvSpPr>
        <p:spPr>
          <a:xfrm>
            <a:off x="7695546" y="2415299"/>
            <a:ext cx="3029110" cy="2842501"/>
          </a:xfrm>
          <a:prstGeom prst="roundRect">
            <a:avLst>
              <a:gd name="adj" fmla="val 95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Bài hát: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“Ông bà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hiền lắm”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0D6A5-169F-4E26-B9A6-F0460A21D2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C5AA7-3CD8-4068-A5DF-4C6891544C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09C18-9F1E-4767-8184-8A2E379D2F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41FF7-E36E-4457-AFD2-2DAFA75810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860FC-289A-4A48-A497-53D041249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1" name="Google Shape;95;p1">
            <a:hlinkClick r:id="rId10" action="ppaction://hlinksldjump"/>
            <a:extLst>
              <a:ext uri="{FF2B5EF4-FFF2-40B4-BE49-F238E27FC236}">
                <a16:creationId xmlns:a16="http://schemas.microsoft.com/office/drawing/2014/main" id="{330F8097-5D7B-4A11-86AD-CF91FCF6F63C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212" y="1066099"/>
            <a:ext cx="3608797" cy="23629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Google Shape;93;p1">
            <a:hlinkClick r:id="rId12" action="ppaction://hlinksldjump"/>
            <a:extLst>
              <a:ext uri="{FF2B5EF4-FFF2-40B4-BE49-F238E27FC236}">
                <a16:creationId xmlns:a16="http://schemas.microsoft.com/office/drawing/2014/main" id="{34C19F28-DDB8-4D2E-AADF-5C16FA2D489B}"/>
              </a:ext>
            </a:extLst>
          </p:cNvPr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843" y="1065385"/>
            <a:ext cx="3444867" cy="23629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Google Shape;91;p1">
            <a:hlinkClick r:id="rId14" action="ppaction://hlinksldjump"/>
            <a:extLst>
              <a:ext uri="{FF2B5EF4-FFF2-40B4-BE49-F238E27FC236}">
                <a16:creationId xmlns:a16="http://schemas.microsoft.com/office/drawing/2014/main" id="{01EC1E91-1A40-44A5-8D04-68947074B58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35386" y="3448580"/>
            <a:ext cx="7175201" cy="23433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0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0CF13DF-D704-4507-8A30-B9921E48BE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121" y="5389588"/>
            <a:ext cx="2400300" cy="1468203"/>
          </a:xfrm>
          <a:prstGeom prst="rect">
            <a:avLst/>
          </a:prstGeom>
        </p:spPr>
      </p:pic>
      <p:sp>
        <p:nvSpPr>
          <p:cNvPr id="5" name="Snip Diagonal Corner Rectangle 39">
            <a:extLst>
              <a:ext uri="{FF2B5EF4-FFF2-40B4-BE49-F238E27FC236}">
                <a16:creationId xmlns:a16="http://schemas.microsoft.com/office/drawing/2014/main" id="{716D6FA0-481C-42D9-A487-3463F2DA377D}"/>
              </a:ext>
            </a:extLst>
          </p:cNvPr>
          <p:cNvSpPr/>
          <p:nvPr/>
        </p:nvSpPr>
        <p:spPr>
          <a:xfrm>
            <a:off x="834571" y="609600"/>
            <a:ext cx="10522857" cy="2065948"/>
          </a:xfrm>
          <a:prstGeom prst="snip2Diag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  <a:cs typeface="Calibri" panose="020F0502020204030204" pitchFamily="34" charset="0"/>
              </a:rPr>
              <a:t>Điền vào chỗ trống từ ngữ thích hợp:</a:t>
            </a:r>
          </a:p>
          <a:p>
            <a:pPr algn="ctr"/>
            <a:r>
              <a:rPr lang="en-US" sz="3600" b="1">
                <a:solidFill>
                  <a:schemeClr val="tx1"/>
                </a:solidFill>
              </a:rPr>
              <a:t>Mỗi lần tay đẩy cửa</a:t>
            </a:r>
          </a:p>
          <a:p>
            <a:pPr algn="ctr"/>
            <a:r>
              <a:rPr lang="en-US" sz="3600" b="1">
                <a:solidFill>
                  <a:schemeClr val="tx1"/>
                </a:solidFill>
              </a:rPr>
              <a:t>Lại nhớ bà ………..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6" name="Snip Diagonal Corner Rectangle 49">
            <a:extLst>
              <a:ext uri="{FF2B5EF4-FFF2-40B4-BE49-F238E27FC236}">
                <a16:creationId xmlns:a16="http://schemas.microsoft.com/office/drawing/2014/main" id="{70691B76-DBAF-4F5E-8295-5A1E4C6B31A5}"/>
              </a:ext>
            </a:extLst>
          </p:cNvPr>
          <p:cNvSpPr/>
          <p:nvPr/>
        </p:nvSpPr>
        <p:spPr>
          <a:xfrm>
            <a:off x="865051" y="3444901"/>
            <a:ext cx="10310508" cy="1188720"/>
          </a:xfrm>
          <a:prstGeom prst="snip2Diag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Khôn nguôi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1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0AA16727-88BD-46AC-9789-809317AAC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121" y="5389588"/>
            <a:ext cx="2400300" cy="1468203"/>
          </a:xfrm>
          <a:prstGeom prst="rect">
            <a:avLst/>
          </a:prstGeom>
        </p:spPr>
      </p:pic>
      <p:sp>
        <p:nvSpPr>
          <p:cNvPr id="10" name="Snip Diagonal Corner Rectangle 39">
            <a:extLst>
              <a:ext uri="{FF2B5EF4-FFF2-40B4-BE49-F238E27FC236}">
                <a16:creationId xmlns:a16="http://schemas.microsoft.com/office/drawing/2014/main" id="{02F20877-422C-4D17-8AD4-18D787BD1A0E}"/>
              </a:ext>
            </a:extLst>
          </p:cNvPr>
          <p:cNvSpPr/>
          <p:nvPr/>
        </p:nvSpPr>
        <p:spPr>
          <a:xfrm>
            <a:off x="834571" y="1752600"/>
            <a:ext cx="10522857" cy="2065948"/>
          </a:xfrm>
          <a:prstGeom prst="snip2Diag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  <a:cs typeface="Calibri" panose="020F0502020204030204" pitchFamily="34" charset="0"/>
              </a:rPr>
              <a:t>Đọc thuộc lòng khổ thơ thứ 3 trong bài thơ: 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cs typeface="Calibri" panose="020F0502020204030204" pitchFamily="34" charset="0"/>
              </a:rPr>
              <a:t>“Cánh cửa nhớ bà” của tác giả Đoàn Thị Loan Luyến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7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3E80CFA1-28E4-4F01-99AA-23C3B70E8C20}"/>
              </a:ext>
            </a:extLst>
          </p:cNvPr>
          <p:cNvSpPr/>
          <p:nvPr/>
        </p:nvSpPr>
        <p:spPr>
          <a:xfrm>
            <a:off x="834571" y="1066800"/>
            <a:ext cx="10522857" cy="1752600"/>
          </a:xfrm>
          <a:prstGeom prst="snip2Diag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r>
              <a:rPr lang="en-US" sz="3600" b="1">
                <a:solidFill>
                  <a:schemeClr val="tx1"/>
                </a:solidFill>
                <a:cs typeface="Calibri" panose="020F0502020204030204" pitchFamily="34" charset="0"/>
              </a:rPr>
              <a:t>Bài thơ “Cánh cửa nhớ bà” có nội dung gì?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7B9AC52F-A190-42A9-943C-FEFA2D8CB7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121" y="5389588"/>
            <a:ext cx="2400300" cy="1468203"/>
          </a:xfrm>
          <a:prstGeom prst="rect">
            <a:avLst/>
          </a:prstGeom>
        </p:spPr>
      </p:pic>
      <p:sp>
        <p:nvSpPr>
          <p:cNvPr id="5" name="Snip Diagonal Corner Rectangle 49">
            <a:extLst>
              <a:ext uri="{FF2B5EF4-FFF2-40B4-BE49-F238E27FC236}">
                <a16:creationId xmlns:a16="http://schemas.microsoft.com/office/drawing/2014/main" id="{C49D4DCC-6285-4E0A-8CF2-68D081F14833}"/>
              </a:ext>
            </a:extLst>
          </p:cNvPr>
          <p:cNvSpPr/>
          <p:nvPr/>
        </p:nvSpPr>
        <p:spPr>
          <a:xfrm>
            <a:off x="940746" y="3251493"/>
            <a:ext cx="10310508" cy="1945347"/>
          </a:xfrm>
          <a:prstGeom prst="snip2DiagRect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Tình cảm của cháu đối với bà theo từng giai đoạn từ khí còn bé đến lúc trưởng thành.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42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Ông Bà Hiền Lắm ♫ Phương Huệ Nhi ♫ Nhạc Thiếu Nhi Vui Nhộn Hay Nhất 2018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6448F48-691C-46C7-85A9-E05AC804F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C349E-D051-417B-A840-49CCF41C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4"/>
            <a:ext cx="1147568" cy="6463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444AFC-3A65-4FEE-AF8E-7F4106FD7CB8}"/>
              </a:ext>
            </a:extLst>
          </p:cNvPr>
          <p:cNvGrpSpPr/>
          <p:nvPr/>
        </p:nvGrpSpPr>
        <p:grpSpPr>
          <a:xfrm>
            <a:off x="573785" y="1371601"/>
            <a:ext cx="6055616" cy="3318076"/>
            <a:chOff x="7467600" y="990830"/>
            <a:chExt cx="3250279" cy="16617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929E9A-0C60-4A04-B129-DC9882349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67600" y="990830"/>
              <a:ext cx="3250279" cy="16617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932FF-4F97-4DA2-8E8E-AE1FAC1A1BB4}"/>
                </a:ext>
              </a:extLst>
            </p:cNvPr>
            <p:cNvSpPr txBox="1"/>
            <p:nvPr/>
          </p:nvSpPr>
          <p:spPr>
            <a:xfrm>
              <a:off x="7805570" y="1563249"/>
              <a:ext cx="2626012" cy="662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Quan sát và nêu nội dung của bức tranh</a:t>
              </a:r>
              <a:endParaRPr lang="en-US" sz="4000" i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E87D2A-6204-4545-90B2-01564C2C48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6702584" y="248967"/>
            <a:ext cx="4892540" cy="63600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108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4">
            <a:extLst>
              <a:ext uri="{FF2B5EF4-FFF2-40B4-BE49-F238E27FC236}">
                <a16:creationId xmlns:a16="http://schemas.microsoft.com/office/drawing/2014/main" id="{378325A2-2719-4A56-B347-D951B21351E5}"/>
              </a:ext>
            </a:extLst>
          </p:cNvPr>
          <p:cNvSpPr txBox="1">
            <a:spLocks/>
          </p:cNvSpPr>
          <p:nvPr/>
        </p:nvSpPr>
        <p:spPr>
          <a:xfrm>
            <a:off x="152400" y="12357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16</a:t>
            </a: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B7BDAEE3-B659-4942-92A1-947D1D0DE591}"/>
              </a:ext>
            </a:extLst>
          </p:cNvPr>
          <p:cNvSpPr>
            <a:spLocks noGrp="1"/>
          </p:cNvSpPr>
          <p:nvPr/>
        </p:nvSpPr>
        <p:spPr>
          <a:xfrm>
            <a:off x="5334000" y="46482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1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299BD0-0842-4268-8B98-E327A660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87" y="630799"/>
            <a:ext cx="5749026" cy="1579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2BACE-2022-4FC6-A917-4E51B0F97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10416309" cy="22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968</TotalTime>
  <Words>1000</Words>
  <Application>Microsoft Office PowerPoint</Application>
  <PresentationFormat>Widescreen</PresentationFormat>
  <Paragraphs>217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#9Slide07 SFU Rhythm</vt:lpstr>
      <vt:lpstr>Arial</vt:lpstr>
      <vt:lpstr>Arial-Rounded</vt:lpstr>
      <vt:lpstr>Calibri</vt:lpstr>
      <vt:lpstr>HP-167</vt:lpstr>
      <vt:lpstr>HP-168</vt:lpstr>
      <vt:lpstr>Times New Roman</vt:lpstr>
      <vt:lpstr>思源黑体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546</cp:revision>
  <dcterms:created xsi:type="dcterms:W3CDTF">2021-10-03T06:52:05Z</dcterms:created>
  <dcterms:modified xsi:type="dcterms:W3CDTF">2021-12-21T07:03:36Z</dcterms:modified>
  <cp:category>9Slide.vn</cp:category>
</cp:coreProperties>
</file>