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8.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11" r:id="rId2"/>
    <p:sldId id="257" r:id="rId3"/>
    <p:sldId id="415" r:id="rId4"/>
    <p:sldId id="416" r:id="rId5"/>
    <p:sldId id="417" r:id="rId6"/>
    <p:sldId id="418" r:id="rId7"/>
    <p:sldId id="419" r:id="rId8"/>
    <p:sldId id="263" r:id="rId9"/>
    <p:sldId id="256" r:id="rId10"/>
    <p:sldId id="258" r:id="rId11"/>
    <p:sldId id="403" r:id="rId12"/>
    <p:sldId id="383" r:id="rId13"/>
    <p:sldId id="412" r:id="rId14"/>
    <p:sldId id="413" r:id="rId15"/>
    <p:sldId id="414" r:id="rId16"/>
    <p:sldId id="404" r:id="rId17"/>
    <p:sldId id="397" r:id="rId18"/>
    <p:sldId id="259" r:id="rId19"/>
    <p:sldId id="281" r:id="rId20"/>
    <p:sldId id="398" r:id="rId21"/>
    <p:sldId id="406" r:id="rId22"/>
    <p:sldId id="407" r:id="rId23"/>
    <p:sldId id="408" r:id="rId24"/>
    <p:sldId id="260" r:id="rId25"/>
    <p:sldId id="409" r:id="rId26"/>
    <p:sldId id="261" r:id="rId27"/>
    <p:sldId id="364" r:id="rId28"/>
    <p:sldId id="410"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B83"/>
    <a:srgbClr val="5A9C93"/>
    <a:srgbClr val="CBE1DE"/>
    <a:srgbClr val="ED81A1"/>
    <a:srgbClr val="DAAF4F"/>
    <a:srgbClr val="DEA9B4"/>
    <a:srgbClr val="E7C5CC"/>
    <a:srgbClr val="F8CCC6"/>
    <a:srgbClr val="8ECCC6"/>
    <a:srgbClr val="FF5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1" autoAdjust="0"/>
    <p:restoredTop sz="90074" autoAdjust="0"/>
  </p:normalViewPr>
  <p:slideViewPr>
    <p:cSldViewPr>
      <p:cViewPr varScale="1">
        <p:scale>
          <a:sx n="33" d="100"/>
          <a:sy n="33" d="100"/>
        </p:scale>
        <p:origin x="666" y="48"/>
      </p:cViewPr>
      <p:guideLst>
        <p:guide orient="horz" pos="2160"/>
        <p:guide pos="3840"/>
      </p:guideLst>
    </p:cSldViewPr>
  </p:slideViewPr>
  <p:notesTextViewPr>
    <p:cViewPr>
      <p:scale>
        <a:sx n="1" d="1"/>
        <a:sy n="1" d="1"/>
      </p:scale>
      <p:origin x="0" y="0"/>
    </p:cViewPr>
  </p:notesTextViewPr>
  <p:sorterViewPr>
    <p:cViewPr>
      <p:scale>
        <a:sx n="100" d="100"/>
        <a:sy n="100" d="100"/>
      </p:scale>
      <p:origin x="0" y="-5370"/>
    </p:cViewPr>
  </p:sorterViewPr>
  <p:notesViewPr>
    <p:cSldViewPr showGuides="1">
      <p:cViewPr varScale="1">
        <p:scale>
          <a:sx n="80" d="100"/>
          <a:sy n="80" d="100"/>
        </p:scale>
        <p:origin x="313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67890-AB9D-4D35-B151-A06CCA5C5E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F02EFB-36EC-445D-9200-A80E6E0BB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750CF6-4896-4A68-856C-319905ADE46F}" type="datetimeFigureOut">
              <a:rPr lang="en-US" smtClean="0"/>
              <a:t>12/20/2021</a:t>
            </a:fld>
            <a:endParaRPr lang="en-US"/>
          </a:p>
        </p:txBody>
      </p:sp>
      <p:sp>
        <p:nvSpPr>
          <p:cNvPr id="4" name="Footer Placeholder 3">
            <a:extLst>
              <a:ext uri="{FF2B5EF4-FFF2-40B4-BE49-F238E27FC236}">
                <a16:creationId xmlns:a16="http://schemas.microsoft.com/office/drawing/2014/main" id="{767D16CA-CEDF-4C24-A355-C69AD55581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FEB6B4-4848-4498-BB26-9A1FED40D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3E22D6-CDE8-415E-AF08-6181B3942E5E}" type="slidenum">
              <a:rPr lang="en-US" smtClean="0"/>
              <a:t>‹#›</a:t>
            </a:fld>
            <a:endParaRPr lang="en-US"/>
          </a:p>
        </p:txBody>
      </p:sp>
    </p:spTree>
    <p:extLst>
      <p:ext uri="{BB962C8B-B14F-4D97-AF65-F5344CB8AC3E}">
        <p14:creationId xmlns:p14="http://schemas.microsoft.com/office/powerpoint/2010/main" val="383068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en-US" b="0" i="0">
                <a:solidFill>
                  <a:srgbClr val="333333"/>
                </a:solidFill>
                <a:effectLst/>
                <a:latin typeface="OpenSans"/>
              </a:rPr>
              <a:t>Hs tự liên hệ bản thân:</a:t>
            </a:r>
          </a:p>
          <a:p>
            <a:pPr algn="just" latinLnBrk="0"/>
            <a:r>
              <a:rPr lang="en-US" b="0" i="0">
                <a:solidFill>
                  <a:srgbClr val="333333"/>
                </a:solidFill>
                <a:effectLst/>
                <a:latin typeface="OpenSans"/>
              </a:rPr>
              <a:t>- </a:t>
            </a:r>
            <a:r>
              <a:rPr lang="vi-VN" b="0" i="0">
                <a:solidFill>
                  <a:srgbClr val="333333"/>
                </a:solidFill>
                <a:effectLst/>
                <a:latin typeface="OpenSans"/>
              </a:rPr>
              <a:t>Em rất yêu quý bà nội của em. Những lúc rảnh rỗi, em thích ngồi nghe bà trò chuyện. Mỗi lần bà đi chợ về, em thường chạy ra đón bà rồi rót cho bà một cốc nước.</a:t>
            </a:r>
          </a:p>
          <a:p>
            <a:pPr algn="just" latinLnBrk="0"/>
            <a:r>
              <a:rPr lang="vi-VN" b="0" i="0">
                <a:solidFill>
                  <a:srgbClr val="333333"/>
                </a:solidFill>
                <a:effectLst/>
                <a:latin typeface="OpenSans"/>
              </a:rPr>
              <a:t>- Em rất yêu quý ông nội em. Mỗi dịp nghỉ lễ, gia đình em thường về quê thăm ông nội. Em thích theo ông đi thả diều, bắt dế. Lúc ông mệt, em đấm lưng và quạt mát cho ông.</a:t>
            </a:r>
          </a:p>
          <a:p>
            <a:pPr algn="just" latinLnBrk="0"/>
            <a:endParaRPr lang="vi-VN"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08E78A2E-6084-495B-B7F9-EA8B207CE956}" type="slidenum">
              <a:rPr lang="en-US" smtClean="0"/>
              <a:t>8</a:t>
            </a:fld>
            <a:endParaRPr lang="en-US"/>
          </a:p>
        </p:txBody>
      </p:sp>
    </p:spTree>
    <p:extLst>
      <p:ext uri="{BB962C8B-B14F-4D97-AF65-F5344CB8AC3E}">
        <p14:creationId xmlns:p14="http://schemas.microsoft.com/office/powerpoint/2010/main" val="15513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800"/>
              </a:spcAft>
              <a:tabLst>
                <a:tab pos="2971800" algn="ctr"/>
                <a:tab pos="5943600" algn="r"/>
              </a:tabLs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Tranh vẽ bà và cháu.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tabLst>
                <a:tab pos="2971800" algn="ctr"/>
                <a:tab pos="5943600" algn="r"/>
              </a:tabLs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bà cháu đang cài cửa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11</a:t>
            </a:fld>
            <a:endParaRPr lang="en-US"/>
          </a:p>
        </p:txBody>
      </p:sp>
    </p:spTree>
    <p:extLst>
      <p:ext uri="{BB962C8B-B14F-4D97-AF65-F5344CB8AC3E}">
        <p14:creationId xmlns:p14="http://schemas.microsoft.com/office/powerpoint/2010/main" val="19623273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000"/>
            <a:lum/>
          </a:blip>
          <a:srcRect/>
          <a:tile tx="0" ty="0" sx="100000" sy="100000" flip="none" algn="tl"/>
        </a:blipFill>
        <a:effectLst/>
      </p:bgPr>
    </p:bg>
    <p:spTree>
      <p:nvGrpSpPr>
        <p:cNvPr id="1" name=""/>
        <p:cNvGrpSpPr/>
        <p:nvPr/>
      </p:nvGrpSpPr>
      <p:grpSpPr>
        <a:xfrm>
          <a:off x="0" y="0"/>
          <a:ext cx="0" cy="0"/>
          <a:chOff x="0" y="0"/>
          <a:chExt cx="0" cy="0"/>
        </a:xfrm>
      </p:grpSpPr>
      <p:pic>
        <p:nvPicPr>
          <p:cNvPr id="13" name="3">
            <a:extLst>
              <a:ext uri="{FF2B5EF4-FFF2-40B4-BE49-F238E27FC236}">
                <a16:creationId xmlns:a16="http://schemas.microsoft.com/office/drawing/2014/main" id="{53273099-D931-4DF5-BF61-E928A9BD06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4">
            <a:extLst>
              <a:ext uri="{FF2B5EF4-FFF2-40B4-BE49-F238E27FC236}">
                <a16:creationId xmlns:a16="http://schemas.microsoft.com/office/drawing/2014/main" id="{7A8DB52D-1180-4B6D-9BA6-E4D59985FC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84531"/>
            <a:ext cx="12192000" cy="2773469"/>
          </a:xfrm>
          <a:prstGeom prst="rect">
            <a:avLst/>
          </a:prstGeom>
        </p:spPr>
      </p:pic>
      <p:pic>
        <p:nvPicPr>
          <p:cNvPr id="15" name="9">
            <a:extLst>
              <a:ext uri="{FF2B5EF4-FFF2-40B4-BE49-F238E27FC236}">
                <a16:creationId xmlns:a16="http://schemas.microsoft.com/office/drawing/2014/main" id="{8034E149-3BA2-4892-A791-AFC5C0D2EF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flipH="1">
            <a:off x="8517243" y="0"/>
            <a:ext cx="3674757" cy="3020348"/>
          </a:xfrm>
          <a:prstGeom prst="rect">
            <a:avLst/>
          </a:prstGeom>
        </p:spPr>
      </p:pic>
      <p:pic>
        <p:nvPicPr>
          <p:cNvPr id="16" name="10">
            <a:extLst>
              <a:ext uri="{FF2B5EF4-FFF2-40B4-BE49-F238E27FC236}">
                <a16:creationId xmlns:a16="http://schemas.microsoft.com/office/drawing/2014/main" id="{B7B290A1-8E2D-466B-9A49-8E6F6AEA6DD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986" y="500604"/>
            <a:ext cx="786511" cy="584398"/>
          </a:xfrm>
          <a:prstGeom prst="rect">
            <a:avLst/>
          </a:prstGeom>
        </p:spPr>
      </p:pic>
      <p:pic>
        <p:nvPicPr>
          <p:cNvPr id="17" name="11">
            <a:extLst>
              <a:ext uri="{FF2B5EF4-FFF2-40B4-BE49-F238E27FC236}">
                <a16:creationId xmlns:a16="http://schemas.microsoft.com/office/drawing/2014/main" id="{151A3381-E4DA-4429-A470-32EB4F2619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4376" y="-64201"/>
            <a:ext cx="1535541" cy="902019"/>
          </a:xfrm>
          <a:prstGeom prst="rect">
            <a:avLst/>
          </a:prstGeom>
        </p:spPr>
      </p:pic>
      <p:pic>
        <p:nvPicPr>
          <p:cNvPr id="18" name="12">
            <a:extLst>
              <a:ext uri="{FF2B5EF4-FFF2-40B4-BE49-F238E27FC236}">
                <a16:creationId xmlns:a16="http://schemas.microsoft.com/office/drawing/2014/main" id="{3C9680E0-3E03-49F3-832E-E3CCD3F2AE1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31380" y="212454"/>
            <a:ext cx="1185863" cy="872548"/>
          </a:xfrm>
          <a:prstGeom prst="rect">
            <a:avLst/>
          </a:prstGeom>
        </p:spPr>
      </p:pic>
      <p:sp>
        <p:nvSpPr>
          <p:cNvPr id="19" name="13">
            <a:extLst>
              <a:ext uri="{FF2B5EF4-FFF2-40B4-BE49-F238E27FC236}">
                <a16:creationId xmlns:a16="http://schemas.microsoft.com/office/drawing/2014/main" id="{A7903D69-8A70-402E-AEE8-C52C9DFF53AC}"/>
              </a:ext>
            </a:extLst>
          </p:cNvPr>
          <p:cNvSpPr/>
          <p:nvPr userDrawn="1"/>
        </p:nvSpPr>
        <p:spPr>
          <a:xfrm>
            <a:off x="188393" y="133836"/>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14">
            <a:extLst>
              <a:ext uri="{FF2B5EF4-FFF2-40B4-BE49-F238E27FC236}">
                <a16:creationId xmlns:a16="http://schemas.microsoft.com/office/drawing/2014/main" id="{9DF72CE7-A9FB-4F00-84A5-D952B889DCDD}"/>
              </a:ext>
            </a:extLst>
          </p:cNvPr>
          <p:cNvSpPr/>
          <p:nvPr userDrawn="1"/>
        </p:nvSpPr>
        <p:spPr>
          <a:xfrm>
            <a:off x="27691" y="1352674"/>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0-#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0-#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0-#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0-#ppt_w/2"/>
                                          </p:val>
                                        </p:tav>
                                        <p:tav tm="100000">
                                          <p:val>
                                            <p:strVal val="#ppt_x"/>
                                          </p:val>
                                        </p:tav>
                                      </p:tavLst>
                                    </p:anim>
                                    <p:anim calcmode="lin" valueType="num">
                                      <p:cBhvr additive="base">
                                        <p:cTn id="32"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12/20/2021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153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3" name="18">
            <a:extLst>
              <a:ext uri="{FF2B5EF4-FFF2-40B4-BE49-F238E27FC236}">
                <a16:creationId xmlns:a16="http://schemas.microsoft.com/office/drawing/2014/main" id="{6525C21E-D246-48FD-80D0-062FE4897E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19">
            <a:extLst>
              <a:ext uri="{FF2B5EF4-FFF2-40B4-BE49-F238E27FC236}">
                <a16:creationId xmlns:a16="http://schemas.microsoft.com/office/drawing/2014/main" id="{51750B26-B318-4182-ACCE-B22F87C556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443079" y="224265"/>
            <a:ext cx="1330058" cy="529084"/>
          </a:xfrm>
          <a:prstGeom prst="rect">
            <a:avLst/>
          </a:prstGeom>
        </p:spPr>
      </p:pic>
      <p:pic>
        <p:nvPicPr>
          <p:cNvPr id="7" name="6">
            <a:extLst>
              <a:ext uri="{FF2B5EF4-FFF2-40B4-BE49-F238E27FC236}">
                <a16:creationId xmlns:a16="http://schemas.microsoft.com/office/drawing/2014/main" id="{095FF9B0-E1AA-42BF-8723-FE2D8C418D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084531"/>
            <a:ext cx="12192000" cy="2773469"/>
          </a:xfrm>
          <a:prstGeom prst="rect">
            <a:avLst/>
          </a:prstGeom>
        </p:spPr>
      </p:pic>
      <p:pic>
        <p:nvPicPr>
          <p:cNvPr id="13" name="11">
            <a:extLst>
              <a:ext uri="{FF2B5EF4-FFF2-40B4-BE49-F238E27FC236}">
                <a16:creationId xmlns:a16="http://schemas.microsoft.com/office/drawing/2014/main" id="{86594575-59B4-428E-894E-5C016D537A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28800" y="3531458"/>
            <a:ext cx="1156833" cy="1160256"/>
          </a:xfrm>
          <a:prstGeom prst="rect">
            <a:avLst/>
          </a:prstGeom>
        </p:spPr>
      </p:pic>
      <p:pic>
        <p:nvPicPr>
          <p:cNvPr id="14" name="12">
            <a:extLst>
              <a:ext uri="{FF2B5EF4-FFF2-40B4-BE49-F238E27FC236}">
                <a16:creationId xmlns:a16="http://schemas.microsoft.com/office/drawing/2014/main" id="{20F78CEF-9271-491F-AEE5-AB442557CC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9144000" y="3576257"/>
            <a:ext cx="1156833" cy="1160256"/>
          </a:xfrm>
          <a:prstGeom prst="rect">
            <a:avLst/>
          </a:prstGeom>
        </p:spPr>
      </p:pic>
      <p:pic>
        <p:nvPicPr>
          <p:cNvPr id="15" name="23">
            <a:extLst>
              <a:ext uri="{FF2B5EF4-FFF2-40B4-BE49-F238E27FC236}">
                <a16:creationId xmlns:a16="http://schemas.microsoft.com/office/drawing/2014/main" id="{9C059E11-E424-4DFA-95B6-24BB3F156A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1800" y="753349"/>
            <a:ext cx="1331922" cy="1020785"/>
          </a:xfrm>
          <a:prstGeom prst="rect">
            <a:avLst/>
          </a:prstGeom>
        </p:spPr>
      </p:pic>
      <p:pic>
        <p:nvPicPr>
          <p:cNvPr id="16" name="25">
            <a:extLst>
              <a:ext uri="{FF2B5EF4-FFF2-40B4-BE49-F238E27FC236}">
                <a16:creationId xmlns:a16="http://schemas.microsoft.com/office/drawing/2014/main" id="{DAAF3A3D-FB74-456C-9623-E2C138F250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4754" y="1038842"/>
            <a:ext cx="1185863" cy="1003423"/>
          </a:xfrm>
          <a:prstGeom prst="rect">
            <a:avLst/>
          </a:prstGeom>
        </p:spPr>
      </p:pic>
      <p:pic>
        <p:nvPicPr>
          <p:cNvPr id="17" name="26">
            <a:extLst>
              <a:ext uri="{FF2B5EF4-FFF2-40B4-BE49-F238E27FC236}">
                <a16:creationId xmlns:a16="http://schemas.microsoft.com/office/drawing/2014/main" id="{2690F4F5-39B8-45EC-96A5-512A74F8AB2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79854" y="1943574"/>
            <a:ext cx="823892" cy="1338169"/>
          </a:xfrm>
          <a:prstGeom prst="rect">
            <a:avLst/>
          </a:prstGeom>
        </p:spPr>
      </p:pic>
      <p:pic>
        <p:nvPicPr>
          <p:cNvPr id="18" name="27">
            <a:extLst>
              <a:ext uri="{FF2B5EF4-FFF2-40B4-BE49-F238E27FC236}">
                <a16:creationId xmlns:a16="http://schemas.microsoft.com/office/drawing/2014/main" id="{141D6850-FC06-4D5B-A8FC-222DDC140AF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77602" y="2390551"/>
            <a:ext cx="731361" cy="1180151"/>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750" fill="hold"/>
                                        <p:tgtEl>
                                          <p:spTgt spid="17"/>
                                        </p:tgtEl>
                                        <p:attrNameLst>
                                          <p:attrName>ppt_w</p:attrName>
                                        </p:attrNameLst>
                                      </p:cBhvr>
                                      <p:tavLst>
                                        <p:tav tm="0">
                                          <p:val>
                                            <p:fltVal val="0"/>
                                          </p:val>
                                        </p:tav>
                                        <p:tav tm="100000">
                                          <p:val>
                                            <p:strVal val="#ppt_w"/>
                                          </p:val>
                                        </p:tav>
                                      </p:tavLst>
                                    </p:anim>
                                    <p:anim calcmode="lin" valueType="num">
                                      <p:cBhvr>
                                        <p:cTn id="11" dur="750" fill="hold"/>
                                        <p:tgtEl>
                                          <p:spTgt spid="17"/>
                                        </p:tgtEl>
                                        <p:attrNameLst>
                                          <p:attrName>ppt_h</p:attrName>
                                        </p:attrNameLst>
                                      </p:cBhvr>
                                      <p:tavLst>
                                        <p:tav tm="0">
                                          <p:val>
                                            <p:fltVal val="0"/>
                                          </p:val>
                                        </p:tav>
                                        <p:tav tm="100000">
                                          <p:val>
                                            <p:strVal val="#ppt_h"/>
                                          </p:val>
                                        </p:tav>
                                      </p:tavLst>
                                    </p:anim>
                                    <p:animEffect transition="in" filter="fade">
                                      <p:cBhvr>
                                        <p:cTn id="12" dur="75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Effect transition="in" filter="fade">
                                      <p:cBhvr>
                                        <p:cTn id="17" dur="75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750" fill="hold"/>
                                        <p:tgtEl>
                                          <p:spTgt spid="18"/>
                                        </p:tgtEl>
                                        <p:attrNameLst>
                                          <p:attrName>ppt_w</p:attrName>
                                        </p:attrNameLst>
                                      </p:cBhvr>
                                      <p:tavLst>
                                        <p:tav tm="0">
                                          <p:val>
                                            <p:fltVal val="0"/>
                                          </p:val>
                                        </p:tav>
                                        <p:tav tm="100000">
                                          <p:val>
                                            <p:strVal val="#ppt_w"/>
                                          </p:val>
                                        </p:tav>
                                      </p:tavLst>
                                    </p:anim>
                                    <p:anim calcmode="lin" valueType="num">
                                      <p:cBhvr>
                                        <p:cTn id="21" dur="750" fill="hold"/>
                                        <p:tgtEl>
                                          <p:spTgt spid="18"/>
                                        </p:tgtEl>
                                        <p:attrNameLst>
                                          <p:attrName>ppt_h</p:attrName>
                                        </p:attrNameLst>
                                      </p:cBhvr>
                                      <p:tavLst>
                                        <p:tav tm="0">
                                          <p:val>
                                            <p:fltVal val="0"/>
                                          </p:val>
                                        </p:tav>
                                        <p:tav tm="100000">
                                          <p:val>
                                            <p:strVal val="#ppt_h"/>
                                          </p:val>
                                        </p:tav>
                                      </p:tavLst>
                                    </p:anim>
                                    <p:animEffect transition="in" filter="fade">
                                      <p:cBhvr>
                                        <p:cTn id="22" dur="75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750" fill="hold"/>
                                        <p:tgtEl>
                                          <p:spTgt spid="15"/>
                                        </p:tgtEl>
                                        <p:attrNameLst>
                                          <p:attrName>ppt_w</p:attrName>
                                        </p:attrNameLst>
                                      </p:cBhvr>
                                      <p:tavLst>
                                        <p:tav tm="0">
                                          <p:val>
                                            <p:fltVal val="0"/>
                                          </p:val>
                                        </p:tav>
                                        <p:tav tm="100000">
                                          <p:val>
                                            <p:strVal val="#ppt_w"/>
                                          </p:val>
                                        </p:tav>
                                      </p:tavLst>
                                    </p:anim>
                                    <p:anim calcmode="lin" valueType="num">
                                      <p:cBhvr>
                                        <p:cTn id="26" dur="750" fill="hold"/>
                                        <p:tgtEl>
                                          <p:spTgt spid="15"/>
                                        </p:tgtEl>
                                        <p:attrNameLst>
                                          <p:attrName>ppt_h</p:attrName>
                                        </p:attrNameLst>
                                      </p:cBhvr>
                                      <p:tavLst>
                                        <p:tav tm="0">
                                          <p:val>
                                            <p:fltVal val="0"/>
                                          </p:val>
                                        </p:tav>
                                        <p:tav tm="100000">
                                          <p:val>
                                            <p:strVal val="#ppt_h"/>
                                          </p:val>
                                        </p:tav>
                                      </p:tavLst>
                                    </p:anim>
                                    <p:animEffect transition="in" filter="fade">
                                      <p:cBhvr>
                                        <p:cTn id="27" dur="750"/>
                                        <p:tgtEl>
                                          <p:spTgt spid="15"/>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750" fill="hold"/>
                                        <p:tgtEl>
                                          <p:spTgt spid="12"/>
                                        </p:tgtEl>
                                        <p:attrNameLst>
                                          <p:attrName>ppt_w</p:attrName>
                                        </p:attrNameLst>
                                      </p:cBhvr>
                                      <p:tavLst>
                                        <p:tav tm="0">
                                          <p:val>
                                            <p:fltVal val="0"/>
                                          </p:val>
                                        </p:tav>
                                        <p:tav tm="100000">
                                          <p:val>
                                            <p:strVal val="#ppt_w"/>
                                          </p:val>
                                        </p:tav>
                                      </p:tavLst>
                                    </p:anim>
                                    <p:anim calcmode="lin" valueType="num">
                                      <p:cBhvr>
                                        <p:cTn id="31" dur="750" fill="hold"/>
                                        <p:tgtEl>
                                          <p:spTgt spid="12"/>
                                        </p:tgtEl>
                                        <p:attrNameLst>
                                          <p:attrName>ppt_h</p:attrName>
                                        </p:attrNameLst>
                                      </p:cBhvr>
                                      <p:tavLst>
                                        <p:tav tm="0">
                                          <p:val>
                                            <p:fltVal val="0"/>
                                          </p:val>
                                        </p:tav>
                                        <p:tav tm="100000">
                                          <p:val>
                                            <p:strVal val="#ppt_h"/>
                                          </p:val>
                                        </p:tav>
                                      </p:tavLst>
                                    </p:anim>
                                    <p:animEffect transition="in" filter="fade">
                                      <p:cBhvr>
                                        <p:cTn id="32" dur="750"/>
                                        <p:tgtEl>
                                          <p:spTgt spid="12"/>
                                        </p:tgtEl>
                                      </p:cBhvr>
                                    </p:animEffect>
                                  </p:childTnLst>
                                </p:cTn>
                              </p:par>
                            </p:childTnLst>
                          </p:cTn>
                        </p:par>
                        <p:par>
                          <p:cTn id="33" fill="hold">
                            <p:stCondLst>
                              <p:cond delay="750"/>
                            </p:stCondLst>
                            <p:childTnLst>
                              <p:par>
                                <p:cTn id="34" presetID="2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75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6" name="3">
            <a:extLst>
              <a:ext uri="{FF2B5EF4-FFF2-40B4-BE49-F238E27FC236}">
                <a16:creationId xmlns:a16="http://schemas.microsoft.com/office/drawing/2014/main" id="{E85BFB20-FF96-4CDF-A0A1-74B8B7AD9D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a:extLst>
              <a:ext uri="{FF2B5EF4-FFF2-40B4-BE49-F238E27FC236}">
                <a16:creationId xmlns:a16="http://schemas.microsoft.com/office/drawing/2014/main" id="{1A21F937-D670-4C1C-86D4-17217DC9F1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0179181" y="0"/>
            <a:ext cx="2012818" cy="2273300"/>
          </a:xfrm>
          <a:prstGeom prst="rect">
            <a:avLst/>
          </a:prstGeom>
        </p:spPr>
      </p:pic>
      <p:pic>
        <p:nvPicPr>
          <p:cNvPr id="8" name="9">
            <a:extLst>
              <a:ext uri="{FF2B5EF4-FFF2-40B4-BE49-F238E27FC236}">
                <a16:creationId xmlns:a16="http://schemas.microsoft.com/office/drawing/2014/main" id="{B4656026-33FE-4287-9315-A49D0F658C8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25000" y="71532"/>
            <a:ext cx="1148179" cy="674472"/>
          </a:xfrm>
          <a:prstGeom prst="rect">
            <a:avLst/>
          </a:prstGeom>
        </p:spPr>
      </p:pic>
      <p:pic>
        <p:nvPicPr>
          <p:cNvPr id="9" name="15">
            <a:extLst>
              <a:ext uri="{FF2B5EF4-FFF2-40B4-BE49-F238E27FC236}">
                <a16:creationId xmlns:a16="http://schemas.microsoft.com/office/drawing/2014/main" id="{34C43DE0-DF1A-4992-9420-0E5A5FEA67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71532"/>
            <a:ext cx="1247775" cy="894869"/>
          </a:xfrm>
          <a:prstGeom prst="rect">
            <a:avLst/>
          </a:prstGeom>
        </p:spPr>
      </p:pic>
      <p:pic>
        <p:nvPicPr>
          <p:cNvPr id="11" name="19">
            <a:extLst>
              <a:ext uri="{FF2B5EF4-FFF2-40B4-BE49-F238E27FC236}">
                <a16:creationId xmlns:a16="http://schemas.microsoft.com/office/drawing/2014/main" id="{A39B0529-7860-4221-BDA7-0CF817F4D2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66800" y="182424"/>
            <a:ext cx="1330058" cy="529084"/>
          </a:xfrm>
          <a:prstGeom prst="rect">
            <a:avLst/>
          </a:prstGeom>
        </p:spPr>
      </p:pic>
      <p:pic>
        <p:nvPicPr>
          <p:cNvPr id="12" name="6">
            <a:extLst>
              <a:ext uri="{FF2B5EF4-FFF2-40B4-BE49-F238E27FC236}">
                <a16:creationId xmlns:a16="http://schemas.microsoft.com/office/drawing/2014/main" id="{8D386344-2B28-432E-B545-0B39A5FE8DA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084531"/>
            <a:ext cx="12192000" cy="2773469"/>
          </a:xfrm>
          <a:prstGeom prst="rect">
            <a:avLst/>
          </a:prstGeom>
        </p:spPr>
      </p:pic>
    </p:spTree>
    <p:extLst>
      <p:ext uri="{BB962C8B-B14F-4D97-AF65-F5344CB8AC3E}">
        <p14:creationId xmlns:p14="http://schemas.microsoft.com/office/powerpoint/2010/main" val="4308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2C1745AF-A78E-48EB-B3D9-3C23E05A58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77AEE2-606E-44A7-9E7E-FE4E29B31F60}"/>
              </a:ext>
            </a:extLst>
          </p:cNvPr>
          <p:cNvSpPr/>
          <p:nvPr userDrawn="1"/>
        </p:nvSpPr>
        <p:spPr>
          <a:xfrm>
            <a:off x="138402" y="125599"/>
            <a:ext cx="11915196" cy="6606802"/>
          </a:xfrm>
          <a:prstGeom prst="rect">
            <a:avLst/>
          </a:prstGeom>
          <a:solidFill>
            <a:schemeClr val="bg1">
              <a:alpha val="74000"/>
            </a:schemeClr>
          </a:solidFill>
          <a:ln w="28575">
            <a:solidFill>
              <a:srgbClr val="DEA9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10">
            <a:extLst>
              <a:ext uri="{FF2B5EF4-FFF2-40B4-BE49-F238E27FC236}">
                <a16:creationId xmlns:a16="http://schemas.microsoft.com/office/drawing/2014/main" id="{A1BE1AD1-4E8C-423E-AED3-ECF988FF5A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6399" y="215673"/>
            <a:ext cx="786511" cy="584398"/>
          </a:xfrm>
          <a:prstGeom prst="rect">
            <a:avLst/>
          </a:prstGeom>
        </p:spPr>
      </p:pic>
      <p:sp>
        <p:nvSpPr>
          <p:cNvPr id="10" name="13">
            <a:extLst>
              <a:ext uri="{FF2B5EF4-FFF2-40B4-BE49-F238E27FC236}">
                <a16:creationId xmlns:a16="http://schemas.microsoft.com/office/drawing/2014/main" id="{50DF92FD-3E09-4A96-96C1-3AE7065CD0BA}"/>
              </a:ext>
            </a:extLst>
          </p:cNvPr>
          <p:cNvSpPr/>
          <p:nvPr userDrawn="1"/>
        </p:nvSpPr>
        <p:spPr>
          <a:xfrm>
            <a:off x="11699730" y="100388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14">
            <a:extLst>
              <a:ext uri="{FF2B5EF4-FFF2-40B4-BE49-F238E27FC236}">
                <a16:creationId xmlns:a16="http://schemas.microsoft.com/office/drawing/2014/main" id="{DFD796FF-9760-45F7-AB54-358BDA2584E0}"/>
              </a:ext>
            </a:extLst>
          </p:cNvPr>
          <p:cNvSpPr/>
          <p:nvPr userDrawn="1"/>
        </p:nvSpPr>
        <p:spPr>
          <a:xfrm>
            <a:off x="11712220" y="1524000"/>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9">
            <a:extLst>
              <a:ext uri="{FF2B5EF4-FFF2-40B4-BE49-F238E27FC236}">
                <a16:creationId xmlns:a16="http://schemas.microsoft.com/office/drawing/2014/main" id="{95DA08BF-84D5-445E-B7D4-F92EBA880B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4571" y="125599"/>
            <a:ext cx="1148179" cy="674472"/>
          </a:xfrm>
          <a:prstGeom prst="rect">
            <a:avLst/>
          </a:prstGeom>
        </p:spPr>
      </p:pic>
      <p:pic>
        <p:nvPicPr>
          <p:cNvPr id="13" name="6">
            <a:extLst>
              <a:ext uri="{FF2B5EF4-FFF2-40B4-BE49-F238E27FC236}">
                <a16:creationId xmlns:a16="http://schemas.microsoft.com/office/drawing/2014/main" id="{7BFBCEAF-B51B-4244-8A86-72D6F4C8D7F3}"/>
              </a:ext>
            </a:extLst>
          </p:cNvPr>
          <p:cNvPicPr>
            <a:picLocks noChangeAspect="1"/>
          </p:cNvPicPr>
          <p:nvPr userDrawn="1"/>
        </p:nvPicPr>
        <p:blipFill>
          <a:blip r:embed="rId6">
            <a:alphaModFix amt="41000"/>
            <a:extLst>
              <a:ext uri="{28A0092B-C50C-407E-A947-70E740481C1C}">
                <a14:useLocalDpi xmlns:a14="http://schemas.microsoft.com/office/drawing/2010/main" val="0"/>
              </a:ext>
            </a:extLst>
          </a:blip>
          <a:stretch>
            <a:fillRect/>
          </a:stretch>
        </p:blipFill>
        <p:spPr>
          <a:xfrm>
            <a:off x="0" y="4084531"/>
            <a:ext cx="12192000" cy="2773469"/>
          </a:xfrm>
          <a:prstGeom prst="rect">
            <a:avLst/>
          </a:prstGeom>
        </p:spPr>
      </p:pic>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3">
            <a:extLst>
              <a:ext uri="{FF2B5EF4-FFF2-40B4-BE49-F238E27FC236}">
                <a16:creationId xmlns:a16="http://schemas.microsoft.com/office/drawing/2014/main" id="{6C19E804-B336-4B6C-B68E-38CE7244E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EEE208-0AA2-4E27-805E-B6B829E78BDA}"/>
              </a:ext>
            </a:extLst>
          </p:cNvPr>
          <p:cNvSpPr/>
          <p:nvPr userDrawn="1"/>
        </p:nvSpPr>
        <p:spPr>
          <a:xfrm>
            <a:off x="138402" y="125599"/>
            <a:ext cx="11915196" cy="6606802"/>
          </a:xfrm>
          <a:prstGeom prst="rect">
            <a:avLst/>
          </a:prstGeom>
          <a:solidFill>
            <a:schemeClr val="bg1">
              <a:alpha val="74000"/>
            </a:schemeClr>
          </a:solidFill>
          <a:ln w="28575">
            <a:solidFill>
              <a:srgbClr val="DEA9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10">
            <a:extLst>
              <a:ext uri="{FF2B5EF4-FFF2-40B4-BE49-F238E27FC236}">
                <a16:creationId xmlns:a16="http://schemas.microsoft.com/office/drawing/2014/main" id="{FB02F19D-0148-4F8F-88FB-F5482CED4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6399" y="215673"/>
            <a:ext cx="786511" cy="584398"/>
          </a:xfrm>
          <a:prstGeom prst="rect">
            <a:avLst/>
          </a:prstGeom>
        </p:spPr>
      </p:pic>
      <p:sp>
        <p:nvSpPr>
          <p:cNvPr id="6" name="13">
            <a:extLst>
              <a:ext uri="{FF2B5EF4-FFF2-40B4-BE49-F238E27FC236}">
                <a16:creationId xmlns:a16="http://schemas.microsoft.com/office/drawing/2014/main" id="{467EA4DF-BCE8-4C37-A4F5-5359F1A93F9B}"/>
              </a:ext>
            </a:extLst>
          </p:cNvPr>
          <p:cNvSpPr/>
          <p:nvPr userDrawn="1"/>
        </p:nvSpPr>
        <p:spPr>
          <a:xfrm>
            <a:off x="11699730" y="100388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14">
            <a:extLst>
              <a:ext uri="{FF2B5EF4-FFF2-40B4-BE49-F238E27FC236}">
                <a16:creationId xmlns:a16="http://schemas.microsoft.com/office/drawing/2014/main" id="{A01DC9A1-9E57-47BA-8816-F8F1F986D525}"/>
              </a:ext>
            </a:extLst>
          </p:cNvPr>
          <p:cNvSpPr/>
          <p:nvPr userDrawn="1"/>
        </p:nvSpPr>
        <p:spPr>
          <a:xfrm>
            <a:off x="11712220" y="1524000"/>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9">
            <a:extLst>
              <a:ext uri="{FF2B5EF4-FFF2-40B4-BE49-F238E27FC236}">
                <a16:creationId xmlns:a16="http://schemas.microsoft.com/office/drawing/2014/main" id="{48F398B5-BFE0-417C-8F89-30881E9FE6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4571" y="125599"/>
            <a:ext cx="1148179" cy="674472"/>
          </a:xfrm>
          <a:prstGeom prst="rect">
            <a:avLst/>
          </a:prstGeom>
        </p:spPr>
      </p:pic>
    </p:spTree>
    <p:extLst>
      <p:ext uri="{BB962C8B-B14F-4D97-AF65-F5344CB8AC3E}">
        <p14:creationId xmlns:p14="http://schemas.microsoft.com/office/powerpoint/2010/main" val="1791170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728AC4-029A-478E-86C4-F411D470A1EC}"/>
              </a:ext>
            </a:extLst>
          </p:cNvPr>
          <p:cNvSpPr txBox="1"/>
          <p:nvPr userDrawn="1"/>
        </p:nvSpPr>
        <p:spPr>
          <a:xfrm>
            <a:off x="3886200" y="2743200"/>
            <a:ext cx="5410200"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dist"/>
            <a:r>
              <a:rPr lang="en-US" sz="6000">
                <a:solidFill>
                  <a:srgbClr val="00B050"/>
                </a:solidFill>
                <a:effectLst>
                  <a:outerShdw blurRad="38100" dist="38100" dir="2700000" algn="tl">
                    <a:srgbClr val="000000">
                      <a:alpha val="43137"/>
                    </a:srgbClr>
                  </a:outerShdw>
                </a:effectLst>
                <a:latin typeface="#9Slide07 SFU Rhythm" panose="00000400000000000000" pitchFamily="2" charset="0"/>
              </a:rPr>
              <a:t>LUYỆN</a:t>
            </a:r>
            <a:r>
              <a:rPr lang="en-US" sz="6000" baseline="0">
                <a:solidFill>
                  <a:srgbClr val="00B050"/>
                </a:solidFill>
                <a:effectLst>
                  <a:outerShdw blurRad="38100" dist="38100" dir="2700000" algn="tl">
                    <a:srgbClr val="000000">
                      <a:alpha val="43137"/>
                    </a:srgbClr>
                  </a:outerShdw>
                </a:effectLst>
                <a:latin typeface="#9Slide07 SFU Rhythm" panose="00000400000000000000" pitchFamily="2" charset="0"/>
              </a:rPr>
              <a:t> ĐỌC LẠI</a:t>
            </a:r>
            <a:endParaRPr lang="en-US" sz="6000" dirty="0">
              <a:solidFill>
                <a:srgbClr val="00B050"/>
              </a:solidFill>
              <a:effectLst>
                <a:outerShdw blurRad="38100" dist="38100" dir="2700000" algn="tl">
                  <a:srgbClr val="000000">
                    <a:alpha val="43137"/>
                  </a:srgbClr>
                </a:outerShdw>
              </a:effectLst>
              <a:latin typeface="#9Slide07 SFU Rhythm" panose="00000400000000000000" pitchFamily="2" charset="0"/>
            </a:endParaRPr>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12/20/2021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18CB826-0F6D-471F-804A-0E6C8735E56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18">
            <a:extLst>
              <a:ext uri="{FF2B5EF4-FFF2-40B4-BE49-F238E27FC236}">
                <a16:creationId xmlns:a16="http://schemas.microsoft.com/office/drawing/2014/main" id="{2196D08D-FB3E-4FC6-8840-59F5058BAE1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E41046C-0EA5-431E-B783-D8D8DEBC86D2}"/>
              </a:ext>
            </a:extLst>
          </p:cNvPr>
          <p:cNvPicPr>
            <a:picLocks noChangeAspect="1"/>
          </p:cNvPicPr>
          <p:nvPr userDrawn="1"/>
        </p:nvPicPr>
        <p:blipFill>
          <a:blip r:embed="rId17"/>
          <a:stretch>
            <a:fillRect/>
          </a:stretch>
        </p:blipFill>
        <p:spPr>
          <a:xfrm>
            <a:off x="-11683019" y="2999195"/>
            <a:ext cx="810838" cy="859611"/>
          </a:xfrm>
          <a:prstGeom prst="rect">
            <a:avLst/>
          </a:prstGeom>
        </p:spPr>
      </p:pic>
      <p:pic>
        <p:nvPicPr>
          <p:cNvPr id="5" name="Picture 4">
            <a:extLst>
              <a:ext uri="{FF2B5EF4-FFF2-40B4-BE49-F238E27FC236}">
                <a16:creationId xmlns:a16="http://schemas.microsoft.com/office/drawing/2014/main" id="{C1818B08-3E26-4350-9848-7C5951A8E15F}"/>
              </a:ext>
            </a:extLst>
          </p:cNvPr>
          <p:cNvPicPr>
            <a:picLocks noChangeAspect="1"/>
          </p:cNvPicPr>
          <p:nvPr userDrawn="1"/>
        </p:nvPicPr>
        <p:blipFill>
          <a:blip r:embed="rId17"/>
          <a:stretch>
            <a:fillRect/>
          </a:stretch>
        </p:blipFill>
        <p:spPr>
          <a:xfrm>
            <a:off x="5690581" y="13534721"/>
            <a:ext cx="810838" cy="859611"/>
          </a:xfrm>
          <a:prstGeom prst="rect">
            <a:avLst/>
          </a:prstGeom>
        </p:spPr>
      </p:pic>
      <p:pic>
        <p:nvPicPr>
          <p:cNvPr id="6" name="Picture 5">
            <a:extLst>
              <a:ext uri="{FF2B5EF4-FFF2-40B4-BE49-F238E27FC236}">
                <a16:creationId xmlns:a16="http://schemas.microsoft.com/office/drawing/2014/main" id="{BBF47B7B-BCA2-4E31-A253-420F3D349FA2}"/>
              </a:ext>
            </a:extLst>
          </p:cNvPr>
          <p:cNvPicPr>
            <a:picLocks noChangeAspect="1"/>
          </p:cNvPicPr>
          <p:nvPr userDrawn="1"/>
        </p:nvPicPr>
        <p:blipFill>
          <a:blip r:embed="rId17"/>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17"/>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gif"/><Relationship Id="rId12"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8.png"/><Relationship Id="rId5" Type="http://schemas.openxmlformats.org/officeDocument/2006/relationships/image" Target="../media/image23.gif"/><Relationship Id="rId15" Type="http://schemas.openxmlformats.org/officeDocument/2006/relationships/image" Target="../media/image30.png"/><Relationship Id="rId10" Type="http://schemas.openxmlformats.org/officeDocument/2006/relationships/slide" Target="slide4.xml"/><Relationship Id="rId4" Type="http://schemas.openxmlformats.org/officeDocument/2006/relationships/slide" Target="slide7.xml"/><Relationship Id="rId9" Type="http://schemas.openxmlformats.org/officeDocument/2006/relationships/image" Target="../media/image27.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9B120-7C4D-47CB-BB7F-E56BB0407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3" name="TextBox 2">
            <a:extLst>
              <a:ext uri="{FF2B5EF4-FFF2-40B4-BE49-F238E27FC236}">
                <a16:creationId xmlns:a16="http://schemas.microsoft.com/office/drawing/2014/main" id="{C13CB0F5-0894-4084-9CE0-59022B0AB999}"/>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4" name="TextBox 3">
            <a:extLst>
              <a:ext uri="{FF2B5EF4-FFF2-40B4-BE49-F238E27FC236}">
                <a16:creationId xmlns:a16="http://schemas.microsoft.com/office/drawing/2014/main" id="{C9C4EEFE-D348-430D-B09B-C261067D281B}"/>
              </a:ext>
            </a:extLst>
          </p:cNvPr>
          <p:cNvSpPr txBox="1"/>
          <p:nvPr/>
        </p:nvSpPr>
        <p:spPr>
          <a:xfrm>
            <a:off x="2108572" y="2057400"/>
            <a:ext cx="7974856" cy="2123658"/>
          </a:xfrm>
          <a:prstGeom prst="rect">
            <a:avLst/>
          </a:prstGeom>
          <a:noFill/>
        </p:spPr>
        <p:txBody>
          <a:bodyPr wrap="square" rtlCol="0">
            <a:spAutoFit/>
          </a:bodyPr>
          <a:lstStyle/>
          <a:p>
            <a:pPr algn="ctr"/>
            <a:r>
              <a:rPr lang="en-US" sz="6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6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2263708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18619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8" y="1329396"/>
            <a:ext cx="2032604" cy="2032604"/>
          </a:xfrm>
          <a:prstGeom prst="rect">
            <a:avLst/>
          </a:prstGeom>
        </p:spPr>
      </p:pic>
      <p:pic>
        <p:nvPicPr>
          <p:cNvPr id="3" name="Picture 2">
            <a:extLst>
              <a:ext uri="{FF2B5EF4-FFF2-40B4-BE49-F238E27FC236}">
                <a16:creationId xmlns:a16="http://schemas.microsoft.com/office/drawing/2014/main" id="{B78D701B-1ADD-46DC-A88F-D63B5E752887}"/>
              </a:ext>
            </a:extLst>
          </p:cNvPr>
          <p:cNvPicPr>
            <a:picLocks noChangeAspect="1"/>
          </p:cNvPicPr>
          <p:nvPr/>
        </p:nvPicPr>
        <p:blipFill>
          <a:blip r:embed="rId3"/>
          <a:stretch>
            <a:fillRect/>
          </a:stretch>
        </p:blipFill>
        <p:spPr>
          <a:xfrm>
            <a:off x="2705100" y="3623614"/>
            <a:ext cx="6781800" cy="1957266"/>
          </a:xfrm>
          <a:prstGeom prst="rect">
            <a:avLst/>
          </a:prstGeom>
        </p:spPr>
      </p:pic>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pic>
        <p:nvPicPr>
          <p:cNvPr id="8" name="Picture 7">
            <a:extLst>
              <a:ext uri="{FF2B5EF4-FFF2-40B4-BE49-F238E27FC236}">
                <a16:creationId xmlns:a16="http://schemas.microsoft.com/office/drawing/2014/main" id="{8BE5F1F9-FF94-4F48-8086-EFF426A64355}"/>
              </a:ext>
            </a:extLst>
          </p:cNvPr>
          <p:cNvPicPr>
            <a:picLocks noChangeAspect="1"/>
          </p:cNvPicPr>
          <p:nvPr/>
        </p:nvPicPr>
        <p:blipFill rotWithShape="1">
          <a:blip r:embed="rId4"/>
          <a:srcRect l="18630"/>
          <a:stretch/>
        </p:blipFill>
        <p:spPr>
          <a:xfrm>
            <a:off x="5562599" y="23030"/>
            <a:ext cx="6055616" cy="6686360"/>
          </a:xfrm>
          <a:prstGeom prst="rect">
            <a:avLst/>
          </a:prstGeom>
          <a:effectLst>
            <a:softEdge rad="317500"/>
          </a:effectLst>
        </p:spPr>
      </p:pic>
      <p:grpSp>
        <p:nvGrpSpPr>
          <p:cNvPr id="7" name="Group 6">
            <a:extLst>
              <a:ext uri="{FF2B5EF4-FFF2-40B4-BE49-F238E27FC236}">
                <a16:creationId xmlns:a16="http://schemas.microsoft.com/office/drawing/2014/main" id="{17444AFC-3A65-4FEE-AF8E-7F4106FD7CB8}"/>
              </a:ext>
            </a:extLst>
          </p:cNvPr>
          <p:cNvGrpSpPr/>
          <p:nvPr/>
        </p:nvGrpSpPr>
        <p:grpSpPr>
          <a:xfrm>
            <a:off x="573785" y="1371601"/>
            <a:ext cx="6055616" cy="3318076"/>
            <a:chOff x="7467600" y="990830"/>
            <a:chExt cx="3250279" cy="1661708"/>
          </a:xfrm>
        </p:grpSpPr>
        <p:pic>
          <p:nvPicPr>
            <p:cNvPr id="9" name="Picture 8">
              <a:extLst>
                <a:ext uri="{FF2B5EF4-FFF2-40B4-BE49-F238E27FC236}">
                  <a16:creationId xmlns:a16="http://schemas.microsoft.com/office/drawing/2014/main" id="{63929E9A-0C60-4A04-B129-DC9882349F6B}"/>
                </a:ext>
              </a:extLst>
            </p:cNvPr>
            <p:cNvPicPr>
              <a:picLocks noChangeAspect="1"/>
            </p:cNvPicPr>
            <p:nvPr/>
          </p:nvPicPr>
          <p:blipFill>
            <a:blip r:embed="rId5">
              <a:duotone>
                <a:schemeClr val="accent6">
                  <a:shade val="45000"/>
                  <a:satMod val="135000"/>
                </a:schemeClr>
                <a:prstClr val="white"/>
              </a:duotone>
            </a:blip>
            <a:stretch>
              <a:fillRect/>
            </a:stretch>
          </p:blipFill>
          <p:spPr>
            <a:xfrm flipH="1">
              <a:off x="7467600" y="990830"/>
              <a:ext cx="3250279" cy="1661708"/>
            </a:xfrm>
            <a:prstGeom prst="rect">
              <a:avLst/>
            </a:prstGeom>
          </p:spPr>
        </p:pic>
        <p:sp>
          <p:nvSpPr>
            <p:cNvPr id="11" name="TextBox 10">
              <a:extLst>
                <a:ext uri="{FF2B5EF4-FFF2-40B4-BE49-F238E27FC236}">
                  <a16:creationId xmlns:a16="http://schemas.microsoft.com/office/drawing/2014/main" id="{EC4932FF-4F97-4DA2-8E8E-AE1FAC1A1BB4}"/>
                </a:ext>
              </a:extLst>
            </p:cNvPr>
            <p:cNvSpPr txBox="1"/>
            <p:nvPr/>
          </p:nvSpPr>
          <p:spPr>
            <a:xfrm>
              <a:off x="7805570" y="1563249"/>
              <a:ext cx="2626012" cy="662784"/>
            </a:xfrm>
            <a:prstGeom prst="rect">
              <a:avLst/>
            </a:prstGeom>
            <a:noFill/>
          </p:spPr>
          <p:txBody>
            <a:bodyPr wrap="square" rtlCol="0">
              <a:spAutoFit/>
            </a:bodyPr>
            <a:lstStyle/>
            <a:p>
              <a:pPr algn="ctr"/>
              <a:r>
                <a:rPr lang="en-US" sz="4000">
                  <a:solidFill>
                    <a:schemeClr val="tx1">
                      <a:lumMod val="85000"/>
                      <a:lumOff val="15000"/>
                    </a:schemeClr>
                  </a:solidFill>
                </a:rPr>
                <a:t>Quan sát và nêu nội dung của bức tranh</a:t>
              </a:r>
              <a:endParaRPr lang="en-US" sz="4000" i="1">
                <a:solidFill>
                  <a:schemeClr val="tx1">
                    <a:lumMod val="85000"/>
                    <a:lumOff val="15000"/>
                  </a:schemeClr>
                </a:solidFill>
              </a:endParaRPr>
            </a:p>
          </p:txBody>
        </p:sp>
      </p:grpSp>
    </p:spTree>
    <p:extLst>
      <p:ext uri="{BB962C8B-B14F-4D97-AF65-F5344CB8AC3E}">
        <p14:creationId xmlns:p14="http://schemas.microsoft.com/office/powerpoint/2010/main" val="31710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773D96-5518-4AC7-B8FC-E439CED28464}"/>
              </a:ext>
            </a:extLst>
          </p:cNvPr>
          <p:cNvPicPr>
            <a:picLocks noChangeAspect="1"/>
          </p:cNvPicPr>
          <p:nvPr/>
        </p:nvPicPr>
        <p:blipFill rotWithShape="1">
          <a:blip r:embed="rId2"/>
          <a:srcRect l="18630"/>
          <a:stretch/>
        </p:blipFill>
        <p:spPr>
          <a:xfrm>
            <a:off x="6876336" y="74141"/>
            <a:ext cx="3886200" cy="4290980"/>
          </a:xfrm>
          <a:prstGeom prst="rect">
            <a:avLst/>
          </a:prstGeom>
          <a:effectLst>
            <a:softEdge rad="317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10" name="TextBox 9">
            <a:extLst>
              <a:ext uri="{FF2B5EF4-FFF2-40B4-BE49-F238E27FC236}">
                <a16:creationId xmlns:a16="http://schemas.microsoft.com/office/drawing/2014/main" id="{17634A7E-B59C-40BC-8AC0-52C0C303D9EE}"/>
              </a:ext>
            </a:extLst>
          </p:cNvPr>
          <p:cNvSpPr txBox="1"/>
          <p:nvPr/>
        </p:nvSpPr>
        <p:spPr>
          <a:xfrm>
            <a:off x="4016058" y="235224"/>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21458A5-8845-49B9-90CD-BB8D67BCE4B7}"/>
              </a:ext>
            </a:extLst>
          </p:cNvPr>
          <p:cNvSpPr txBox="1"/>
          <p:nvPr/>
        </p:nvSpPr>
        <p:spPr>
          <a:xfrm>
            <a:off x="609600" y="1196876"/>
            <a:ext cx="5747425" cy="2308324"/>
          </a:xfrm>
          <a:prstGeom prst="rect">
            <a:avLst/>
          </a:prstGeom>
          <a:noFill/>
        </p:spPr>
        <p:txBody>
          <a:bodyPr wrap="square" rtlCol="0">
            <a:spAutoFit/>
          </a:bodyPr>
          <a:lstStyle/>
          <a:p>
            <a:pPr indent="228594"/>
            <a:r>
              <a:rPr lang="en-US" sz="3600">
                <a:cs typeface="Times New Roman" panose="02020603050405020304" pitchFamily="18" charset="0"/>
              </a:rPr>
              <a:t>Ngày cháu còn thấp bé</a:t>
            </a:r>
          </a:p>
          <a:p>
            <a:pPr indent="228594"/>
            <a:r>
              <a:rPr lang="en-US" sz="3600">
                <a:cs typeface="Times New Roman" panose="02020603050405020304" pitchFamily="18" charset="0"/>
              </a:rPr>
              <a:t>Cánh cửa có hai then</a:t>
            </a:r>
          </a:p>
          <a:p>
            <a:pPr indent="228594"/>
            <a:r>
              <a:rPr lang="en-US" sz="3600">
                <a:cs typeface="Times New Roman" panose="02020603050405020304" pitchFamily="18" charset="0"/>
              </a:rPr>
              <a:t>Cháu chỉ cài then dưới</a:t>
            </a:r>
          </a:p>
          <a:p>
            <a:pPr indent="228594"/>
            <a:r>
              <a:rPr lang="en-US" sz="3600">
                <a:cs typeface="Times New Roman" panose="02020603050405020304" pitchFamily="18" charset="0"/>
              </a:rPr>
              <a:t>Nhờ bà cài then trên</a:t>
            </a:r>
            <a:endParaRPr lang="en-US" sz="3600" dirty="0">
              <a:cs typeface="Times New Roman" panose="02020603050405020304" pitchFamily="18" charset="0"/>
            </a:endParaRPr>
          </a:p>
        </p:txBody>
      </p:sp>
      <p:sp>
        <p:nvSpPr>
          <p:cNvPr id="15" name="TextBox 14">
            <a:extLst>
              <a:ext uri="{FF2B5EF4-FFF2-40B4-BE49-F238E27FC236}">
                <a16:creationId xmlns:a16="http://schemas.microsoft.com/office/drawing/2014/main" id="{5AB8CB10-6FA4-4CD5-836F-714731D2BD39}"/>
              </a:ext>
            </a:extLst>
          </p:cNvPr>
          <p:cNvSpPr txBox="1"/>
          <p:nvPr/>
        </p:nvSpPr>
        <p:spPr>
          <a:xfrm>
            <a:off x="8935923" y="6320135"/>
            <a:ext cx="3163010" cy="461665"/>
          </a:xfrm>
          <a:prstGeom prst="rect">
            <a:avLst/>
          </a:prstGeom>
          <a:noFill/>
        </p:spPr>
        <p:txBody>
          <a:bodyPr wrap="square" rtlCol="0">
            <a:spAutoFit/>
          </a:bodyPr>
          <a:lstStyle/>
          <a:p>
            <a:pPr indent="228594"/>
            <a:r>
              <a:rPr lang="en-US" sz="2400" i="1" dirty="0">
                <a:latin typeface="+mj-lt"/>
                <a:cs typeface="Times New Roman" panose="02020603050405020304" pitchFamily="18" charset="0"/>
              </a:rPr>
              <a:t>(</a:t>
            </a:r>
            <a:r>
              <a:rPr lang="en-US" sz="2400" i="1" dirty="0" err="1">
                <a:latin typeface="+mj-lt"/>
                <a:cs typeface="Times New Roman" panose="02020603050405020304" pitchFamily="18" charset="0"/>
              </a:rPr>
              <a:t>Đoàn</a:t>
            </a:r>
            <a:r>
              <a:rPr lang="en-US" sz="2400" i="1" dirty="0">
                <a:latin typeface="+mj-lt"/>
                <a:cs typeface="Times New Roman" panose="02020603050405020304" pitchFamily="18" charset="0"/>
              </a:rPr>
              <a:t> </a:t>
            </a:r>
            <a:r>
              <a:rPr lang="en-US" sz="2400" i="1" dirty="0" err="1">
                <a:latin typeface="+mj-lt"/>
                <a:cs typeface="Times New Roman" panose="02020603050405020304" pitchFamily="18" charset="0"/>
              </a:rPr>
              <a:t>Thị</a:t>
            </a:r>
            <a:r>
              <a:rPr lang="en-US" sz="2400" i="1" dirty="0">
                <a:latin typeface="+mj-lt"/>
                <a:cs typeface="Times New Roman" panose="02020603050405020304" pitchFamily="18" charset="0"/>
              </a:rPr>
              <a:t> Lam </a:t>
            </a:r>
            <a:r>
              <a:rPr lang="en-US" sz="2400" i="1" dirty="0" err="1">
                <a:latin typeface="+mj-lt"/>
                <a:cs typeface="Times New Roman" panose="02020603050405020304" pitchFamily="18" charset="0"/>
              </a:rPr>
              <a:t>Luyến</a:t>
            </a:r>
            <a:r>
              <a:rPr lang="en-US" sz="2400" i="1" dirty="0">
                <a:latin typeface="+mj-lt"/>
                <a:cs typeface="Times New Roman" panose="02020603050405020304" pitchFamily="18" charset="0"/>
              </a:rPr>
              <a:t>)</a:t>
            </a:r>
          </a:p>
        </p:txBody>
      </p:sp>
      <p:sp>
        <p:nvSpPr>
          <p:cNvPr id="16" name="TextBox 15">
            <a:extLst>
              <a:ext uri="{FF2B5EF4-FFF2-40B4-BE49-F238E27FC236}">
                <a16:creationId xmlns:a16="http://schemas.microsoft.com/office/drawing/2014/main" id="{9E9BCEEC-568E-4537-A3FE-1149214053DF}"/>
              </a:ext>
            </a:extLst>
          </p:cNvPr>
          <p:cNvSpPr txBox="1"/>
          <p:nvPr/>
        </p:nvSpPr>
        <p:spPr>
          <a:xfrm>
            <a:off x="609600" y="4086740"/>
            <a:ext cx="5747425" cy="2308324"/>
          </a:xfrm>
          <a:prstGeom prst="rect">
            <a:avLst/>
          </a:prstGeom>
          <a:noFill/>
        </p:spPr>
        <p:txBody>
          <a:bodyPr wrap="square" rtlCol="0">
            <a:spAutoFit/>
          </a:bodyPr>
          <a:lstStyle/>
          <a:p>
            <a:pPr indent="228594"/>
            <a:r>
              <a:rPr lang="en-US" sz="3600">
                <a:cs typeface="Times New Roman" panose="02020603050405020304" pitchFamily="18" charset="0"/>
              </a:rPr>
              <a:t>Mỗi năm cháu lớn lên</a:t>
            </a:r>
          </a:p>
          <a:p>
            <a:pPr indent="228594"/>
            <a:r>
              <a:rPr lang="en-US" sz="3600">
                <a:cs typeface="Times New Roman" panose="02020603050405020304" pitchFamily="18" charset="0"/>
              </a:rPr>
              <a:t>Bà lưng còng cắm cúi</a:t>
            </a:r>
          </a:p>
          <a:p>
            <a:pPr indent="228594"/>
            <a:r>
              <a:rPr lang="en-US" sz="3600">
                <a:cs typeface="Times New Roman" panose="02020603050405020304" pitchFamily="18" charset="0"/>
              </a:rPr>
              <a:t>Cháu cài được then trên</a:t>
            </a:r>
          </a:p>
          <a:p>
            <a:pPr indent="228594"/>
            <a:r>
              <a:rPr lang="en-US" sz="3600">
                <a:cs typeface="Times New Roman" panose="02020603050405020304" pitchFamily="18" charset="0"/>
              </a:rPr>
              <a:t>Bà chỉ cài then dưới…</a:t>
            </a:r>
            <a:endParaRPr lang="en-US" sz="3600" dirty="0">
              <a:cs typeface="Times New Roman" panose="02020603050405020304" pitchFamily="18" charset="0"/>
            </a:endParaRPr>
          </a:p>
        </p:txBody>
      </p:sp>
      <p:sp>
        <p:nvSpPr>
          <p:cNvPr id="17" name="TextBox 16">
            <a:extLst>
              <a:ext uri="{FF2B5EF4-FFF2-40B4-BE49-F238E27FC236}">
                <a16:creationId xmlns:a16="http://schemas.microsoft.com/office/drawing/2014/main" id="{11D888B4-1F0C-4720-9F0E-C635D49486D8}"/>
              </a:ext>
            </a:extLst>
          </p:cNvPr>
          <p:cNvSpPr txBox="1"/>
          <p:nvPr/>
        </p:nvSpPr>
        <p:spPr>
          <a:xfrm>
            <a:off x="6825576" y="4086740"/>
            <a:ext cx="5273358" cy="2308324"/>
          </a:xfrm>
          <a:prstGeom prst="rect">
            <a:avLst/>
          </a:prstGeom>
          <a:noFill/>
        </p:spPr>
        <p:txBody>
          <a:bodyPr wrap="square" rtlCol="0">
            <a:spAutoFit/>
          </a:bodyPr>
          <a:lstStyle/>
          <a:p>
            <a:pPr indent="228594"/>
            <a:r>
              <a:rPr lang="en-US" sz="3600">
                <a:cs typeface="Times New Roman" panose="02020603050405020304" pitchFamily="18" charset="0"/>
              </a:rPr>
              <a:t>Nay cháu về nhà mới</a:t>
            </a:r>
          </a:p>
          <a:p>
            <a:pPr indent="228594"/>
            <a:r>
              <a:rPr lang="en-US" sz="3600">
                <a:cs typeface="Times New Roman" panose="02020603050405020304" pitchFamily="18" charset="0"/>
              </a:rPr>
              <a:t>Bao cánh cửa – ô trời</a:t>
            </a:r>
          </a:p>
          <a:p>
            <a:pPr indent="228594"/>
            <a:r>
              <a:rPr lang="en-US" sz="3600">
                <a:cs typeface="Times New Roman" panose="02020603050405020304" pitchFamily="18" charset="0"/>
              </a:rPr>
              <a:t>Mỗi lần tay đẩy cửa</a:t>
            </a:r>
          </a:p>
          <a:p>
            <a:pPr indent="228594"/>
            <a:r>
              <a:rPr lang="en-US" sz="3600">
                <a:cs typeface="Times New Roman" panose="02020603050405020304" pitchFamily="18" charset="0"/>
              </a:rPr>
              <a:t>Lại nhớ bà khôn nguôi.</a:t>
            </a:r>
            <a:endParaRPr lang="en-US" sz="3600" dirty="0">
              <a:cs typeface="Times New Roman" panose="02020603050405020304" pitchFamily="18" charset="0"/>
            </a:endParaRPr>
          </a:p>
        </p:txBody>
      </p:sp>
      <p:pic>
        <p:nvPicPr>
          <p:cNvPr id="9" name="Picture 8">
            <a:extLst>
              <a:ext uri="{FF2B5EF4-FFF2-40B4-BE49-F238E27FC236}">
                <a16:creationId xmlns:a16="http://schemas.microsoft.com/office/drawing/2014/main" id="{F69217E8-1A1F-451A-91CE-6914421B2D5C}"/>
              </a:ext>
            </a:extLst>
          </p:cNvPr>
          <p:cNvPicPr>
            <a:picLocks noChangeAspect="1"/>
          </p:cNvPicPr>
          <p:nvPr/>
        </p:nvPicPr>
        <p:blipFill rotWithShape="1">
          <a:blip r:embed="rId4"/>
          <a:srcRect l="28414" t="17105" r="9091" b="33057"/>
          <a:stretch/>
        </p:blipFill>
        <p:spPr>
          <a:xfrm>
            <a:off x="387413" y="1309239"/>
            <a:ext cx="538392" cy="512546"/>
          </a:xfrm>
          <a:prstGeom prst="rect">
            <a:avLst/>
          </a:prstGeom>
        </p:spPr>
      </p:pic>
      <p:pic>
        <p:nvPicPr>
          <p:cNvPr id="12" name="Picture 11">
            <a:extLst>
              <a:ext uri="{FF2B5EF4-FFF2-40B4-BE49-F238E27FC236}">
                <a16:creationId xmlns:a16="http://schemas.microsoft.com/office/drawing/2014/main" id="{6F102DBD-50F5-4454-851F-160B52EDE855}"/>
              </a:ext>
            </a:extLst>
          </p:cNvPr>
          <p:cNvPicPr>
            <a:picLocks noChangeAspect="1"/>
          </p:cNvPicPr>
          <p:nvPr/>
        </p:nvPicPr>
        <p:blipFill rotWithShape="1">
          <a:blip r:embed="rId5"/>
          <a:srcRect l="23584" t="12406" r="18949" b="29309"/>
          <a:stretch/>
        </p:blipFill>
        <p:spPr>
          <a:xfrm>
            <a:off x="364548" y="4111656"/>
            <a:ext cx="538392" cy="605690"/>
          </a:xfrm>
          <a:prstGeom prst="rect">
            <a:avLst/>
          </a:prstGeom>
        </p:spPr>
      </p:pic>
      <p:pic>
        <p:nvPicPr>
          <p:cNvPr id="13" name="Picture 12">
            <a:extLst>
              <a:ext uri="{FF2B5EF4-FFF2-40B4-BE49-F238E27FC236}">
                <a16:creationId xmlns:a16="http://schemas.microsoft.com/office/drawing/2014/main" id="{A6487DBC-E862-4739-B153-356AA2F27951}"/>
              </a:ext>
            </a:extLst>
          </p:cNvPr>
          <p:cNvPicPr>
            <a:picLocks noChangeAspect="1"/>
          </p:cNvPicPr>
          <p:nvPr/>
        </p:nvPicPr>
        <p:blipFill>
          <a:blip r:embed="rId6"/>
          <a:stretch>
            <a:fillRect/>
          </a:stretch>
        </p:blipFill>
        <p:spPr>
          <a:xfrm>
            <a:off x="6550535" y="4159037"/>
            <a:ext cx="576129" cy="549207"/>
          </a:xfrm>
          <a:prstGeom prst="rect">
            <a:avLst/>
          </a:prstGeom>
        </p:spPr>
      </p:pic>
    </p:spTree>
    <p:extLst>
      <p:ext uri="{BB962C8B-B14F-4D97-AF65-F5344CB8AC3E}">
        <p14:creationId xmlns:p14="http://schemas.microsoft.com/office/powerpoint/2010/main" val="184877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80">
                                          <p:stCondLst>
                                            <p:cond delay="0"/>
                                          </p:stCondLst>
                                        </p:cTn>
                                        <p:tgtEl>
                                          <p:spTgt spid="13"/>
                                        </p:tgtEl>
                                      </p:cBhvr>
                                    </p:animEffect>
                                    <p:anim calcmode="lin" valueType="num">
                                      <p:cBhvr>
                                        <p:cTn id="7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6" dur="26">
                                          <p:stCondLst>
                                            <p:cond delay="650"/>
                                          </p:stCondLst>
                                        </p:cTn>
                                        <p:tgtEl>
                                          <p:spTgt spid="13"/>
                                        </p:tgtEl>
                                      </p:cBhvr>
                                      <p:to x="100000" y="60000"/>
                                    </p:animScale>
                                    <p:animScale>
                                      <p:cBhvr>
                                        <p:cTn id="77" dur="166" decel="50000">
                                          <p:stCondLst>
                                            <p:cond delay="676"/>
                                          </p:stCondLst>
                                        </p:cTn>
                                        <p:tgtEl>
                                          <p:spTgt spid="13"/>
                                        </p:tgtEl>
                                      </p:cBhvr>
                                      <p:to x="100000" y="100000"/>
                                    </p:animScale>
                                    <p:animScale>
                                      <p:cBhvr>
                                        <p:cTn id="78" dur="26">
                                          <p:stCondLst>
                                            <p:cond delay="1312"/>
                                          </p:stCondLst>
                                        </p:cTn>
                                        <p:tgtEl>
                                          <p:spTgt spid="13"/>
                                        </p:tgtEl>
                                      </p:cBhvr>
                                      <p:to x="100000" y="80000"/>
                                    </p:animScale>
                                    <p:animScale>
                                      <p:cBhvr>
                                        <p:cTn id="79" dur="166" decel="50000">
                                          <p:stCondLst>
                                            <p:cond delay="1338"/>
                                          </p:stCondLst>
                                        </p:cTn>
                                        <p:tgtEl>
                                          <p:spTgt spid="13"/>
                                        </p:tgtEl>
                                      </p:cBhvr>
                                      <p:to x="100000" y="100000"/>
                                    </p:animScale>
                                    <p:animScale>
                                      <p:cBhvr>
                                        <p:cTn id="80" dur="26">
                                          <p:stCondLst>
                                            <p:cond delay="1642"/>
                                          </p:stCondLst>
                                        </p:cTn>
                                        <p:tgtEl>
                                          <p:spTgt spid="13"/>
                                        </p:tgtEl>
                                      </p:cBhvr>
                                      <p:to x="100000" y="90000"/>
                                    </p:animScale>
                                    <p:animScale>
                                      <p:cBhvr>
                                        <p:cTn id="81" dur="166" decel="50000">
                                          <p:stCondLst>
                                            <p:cond delay="1668"/>
                                          </p:stCondLst>
                                        </p:cTn>
                                        <p:tgtEl>
                                          <p:spTgt spid="13"/>
                                        </p:tgtEl>
                                      </p:cBhvr>
                                      <p:to x="100000" y="100000"/>
                                    </p:animScale>
                                    <p:animScale>
                                      <p:cBhvr>
                                        <p:cTn id="82" dur="26">
                                          <p:stCondLst>
                                            <p:cond delay="1808"/>
                                          </p:stCondLst>
                                        </p:cTn>
                                        <p:tgtEl>
                                          <p:spTgt spid="13"/>
                                        </p:tgtEl>
                                      </p:cBhvr>
                                      <p:to x="100000" y="95000"/>
                                    </p:animScale>
                                    <p:animScale>
                                      <p:cBhvr>
                                        <p:cTn id="83"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22C72-1757-4079-9367-37AB6DC03497}"/>
              </a:ext>
            </a:extLst>
          </p:cNvPr>
          <p:cNvPicPr>
            <a:picLocks noChangeAspect="1"/>
          </p:cNvPicPr>
          <p:nvPr/>
        </p:nvPicPr>
        <p:blipFill rotWithShape="1">
          <a:blip r:embed="rId2"/>
          <a:srcRect l="18630"/>
          <a:stretch/>
        </p:blipFill>
        <p:spPr>
          <a:xfrm>
            <a:off x="7086600" y="694465"/>
            <a:ext cx="3886200" cy="4290980"/>
          </a:xfrm>
          <a:prstGeom prst="rect">
            <a:avLst/>
          </a:prstGeom>
          <a:effectLst>
            <a:softEdge rad="317500"/>
          </a:effectLst>
        </p:spPr>
      </p:pic>
      <p:sp>
        <p:nvSpPr>
          <p:cNvPr id="3" name="TextBox 2">
            <a:extLst>
              <a:ext uri="{FF2B5EF4-FFF2-40B4-BE49-F238E27FC236}">
                <a16:creationId xmlns:a16="http://schemas.microsoft.com/office/drawing/2014/main" id="{2A9EEF6A-93C9-47DA-818C-82142908D173}"/>
              </a:ext>
            </a:extLst>
          </p:cNvPr>
          <p:cNvSpPr txBox="1"/>
          <p:nvPr/>
        </p:nvSpPr>
        <p:spPr>
          <a:xfrm>
            <a:off x="4226322" y="855548"/>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4FFF268-8D74-4C45-944A-98E4D95CE378}"/>
              </a:ext>
            </a:extLst>
          </p:cNvPr>
          <p:cNvSpPr txBox="1"/>
          <p:nvPr/>
        </p:nvSpPr>
        <p:spPr>
          <a:xfrm>
            <a:off x="598168" y="1685793"/>
            <a:ext cx="5747425" cy="2308324"/>
          </a:xfrm>
          <a:prstGeom prst="rect">
            <a:avLst/>
          </a:prstGeom>
          <a:noFill/>
        </p:spPr>
        <p:txBody>
          <a:bodyPr wrap="square" rtlCol="0">
            <a:spAutoFit/>
          </a:bodyPr>
          <a:lstStyle/>
          <a:p>
            <a:pPr indent="228594"/>
            <a:r>
              <a:rPr lang="en-US" sz="3600">
                <a:cs typeface="Times New Roman" panose="02020603050405020304" pitchFamily="18" charset="0"/>
              </a:rPr>
              <a:t>Ngày cháu còn thấp bé</a:t>
            </a:r>
          </a:p>
          <a:p>
            <a:pPr indent="228594"/>
            <a:r>
              <a:rPr lang="en-US" sz="3600">
                <a:cs typeface="Times New Roman" panose="02020603050405020304" pitchFamily="18" charset="0"/>
              </a:rPr>
              <a:t>Cánh cửa có hai then</a:t>
            </a:r>
          </a:p>
          <a:p>
            <a:pPr indent="228594"/>
            <a:r>
              <a:rPr lang="en-US" sz="3600">
                <a:cs typeface="Times New Roman" panose="02020603050405020304" pitchFamily="18" charset="0"/>
              </a:rPr>
              <a:t>Cháu chỉ cài then dưới</a:t>
            </a:r>
          </a:p>
          <a:p>
            <a:pPr indent="228594"/>
            <a:r>
              <a:rPr lang="en-US" sz="3600">
                <a:cs typeface="Times New Roman" panose="02020603050405020304" pitchFamily="18" charset="0"/>
              </a:rPr>
              <a:t>Nhờ bà cài then trên</a:t>
            </a:r>
            <a:endParaRPr lang="en-US" sz="3600" dirty="0">
              <a:cs typeface="Times New Roman" panose="02020603050405020304" pitchFamily="18" charset="0"/>
            </a:endParaRPr>
          </a:p>
        </p:txBody>
      </p:sp>
      <p:pic>
        <p:nvPicPr>
          <p:cNvPr id="5" name="Picture 4">
            <a:extLst>
              <a:ext uri="{FF2B5EF4-FFF2-40B4-BE49-F238E27FC236}">
                <a16:creationId xmlns:a16="http://schemas.microsoft.com/office/drawing/2014/main" id="{DEB585DE-E32A-4C89-928F-F23B2B05BA00}"/>
              </a:ext>
            </a:extLst>
          </p:cNvPr>
          <p:cNvPicPr>
            <a:picLocks noChangeAspect="1"/>
          </p:cNvPicPr>
          <p:nvPr/>
        </p:nvPicPr>
        <p:blipFill>
          <a:blip r:embed="rId3"/>
          <a:stretch>
            <a:fillRect/>
          </a:stretch>
        </p:blipFill>
        <p:spPr>
          <a:xfrm>
            <a:off x="0" y="48134"/>
            <a:ext cx="1147568" cy="646331"/>
          </a:xfrm>
          <a:prstGeom prst="rect">
            <a:avLst/>
          </a:prstGeom>
        </p:spPr>
      </p:pic>
      <p:sp>
        <p:nvSpPr>
          <p:cNvPr id="6" name="TextBox 5">
            <a:extLst>
              <a:ext uri="{FF2B5EF4-FFF2-40B4-BE49-F238E27FC236}">
                <a16:creationId xmlns:a16="http://schemas.microsoft.com/office/drawing/2014/main" id="{62F6920A-14AF-481A-BF62-B13E5E1926E9}"/>
              </a:ext>
            </a:extLst>
          </p:cNvPr>
          <p:cNvSpPr txBox="1"/>
          <p:nvPr/>
        </p:nvSpPr>
        <p:spPr>
          <a:xfrm>
            <a:off x="598168" y="1685793"/>
            <a:ext cx="5747425" cy="2308324"/>
          </a:xfrm>
          <a:prstGeom prst="rect">
            <a:avLst/>
          </a:prstGeom>
          <a:noFill/>
        </p:spPr>
        <p:txBody>
          <a:bodyPr wrap="square" rtlCol="0">
            <a:spAutoFit/>
          </a:bodyPr>
          <a:lstStyle/>
          <a:p>
            <a:pPr indent="228594"/>
            <a:r>
              <a:rPr lang="en-US" sz="3600">
                <a:cs typeface="Times New Roman" panose="02020603050405020304" pitchFamily="18" charset="0"/>
              </a:rPr>
              <a:t>Ngày cháu còn thấp bé</a:t>
            </a:r>
          </a:p>
          <a:p>
            <a:pPr indent="228594"/>
            <a:r>
              <a:rPr lang="en-US" sz="3600">
                <a:cs typeface="Times New Roman" panose="02020603050405020304" pitchFamily="18" charset="0"/>
              </a:rPr>
              <a:t>Cánh cửa có hai </a:t>
            </a:r>
            <a:r>
              <a:rPr lang="en-US" sz="3600">
                <a:solidFill>
                  <a:srgbClr val="FF0000"/>
                </a:solidFill>
                <a:cs typeface="Times New Roman" panose="02020603050405020304" pitchFamily="18" charset="0"/>
              </a:rPr>
              <a:t>then</a:t>
            </a:r>
          </a:p>
          <a:p>
            <a:pPr indent="228594"/>
            <a:r>
              <a:rPr lang="en-US" sz="3600">
                <a:cs typeface="Times New Roman" panose="02020603050405020304" pitchFamily="18" charset="0"/>
              </a:rPr>
              <a:t>Cháu chỉ cài then dưới</a:t>
            </a:r>
          </a:p>
          <a:p>
            <a:pPr indent="228594"/>
            <a:r>
              <a:rPr lang="en-US" sz="3600">
                <a:cs typeface="Times New Roman" panose="02020603050405020304" pitchFamily="18" charset="0"/>
              </a:rPr>
              <a:t>Nhờ bà cài then trên</a:t>
            </a:r>
            <a:endParaRPr lang="en-US" sz="3600" dirty="0">
              <a:cs typeface="Times New Roman" panose="02020603050405020304" pitchFamily="18" charset="0"/>
            </a:endParaRPr>
          </a:p>
        </p:txBody>
      </p:sp>
      <p:cxnSp>
        <p:nvCxnSpPr>
          <p:cNvPr id="7" name="Straight Connector 6">
            <a:extLst>
              <a:ext uri="{FF2B5EF4-FFF2-40B4-BE49-F238E27FC236}">
                <a16:creationId xmlns:a16="http://schemas.microsoft.com/office/drawing/2014/main" id="{79EC9A71-C7F6-413B-8E7D-8483661CD889}"/>
              </a:ext>
            </a:extLst>
          </p:cNvPr>
          <p:cNvCxnSpPr>
            <a:cxnSpLocks/>
          </p:cNvCxnSpPr>
          <p:nvPr/>
        </p:nvCxnSpPr>
        <p:spPr>
          <a:xfrm flipH="1">
            <a:off x="3803040" y="1765874"/>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2E618A-E26A-4F6D-A708-2053B44344CB}"/>
              </a:ext>
            </a:extLst>
          </p:cNvPr>
          <p:cNvCxnSpPr>
            <a:cxnSpLocks/>
          </p:cNvCxnSpPr>
          <p:nvPr/>
        </p:nvCxnSpPr>
        <p:spPr>
          <a:xfrm flipH="1">
            <a:off x="5386756" y="1765874"/>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184C253-0BC6-4AA0-A6CB-F3CEDB3D2C5D}"/>
              </a:ext>
            </a:extLst>
          </p:cNvPr>
          <p:cNvGrpSpPr/>
          <p:nvPr/>
        </p:nvGrpSpPr>
        <p:grpSpPr>
          <a:xfrm>
            <a:off x="4800600" y="3429000"/>
            <a:ext cx="207720" cy="498176"/>
            <a:chOff x="6629400" y="1504336"/>
            <a:chExt cx="207720" cy="498176"/>
          </a:xfrm>
        </p:grpSpPr>
        <p:cxnSp>
          <p:nvCxnSpPr>
            <p:cNvPr id="10" name="Straight Connector 9">
              <a:extLst>
                <a:ext uri="{FF2B5EF4-FFF2-40B4-BE49-F238E27FC236}">
                  <a16:creationId xmlns:a16="http://schemas.microsoft.com/office/drawing/2014/main" id="{7E1E1A82-F8ED-4EC8-B748-C275BA074B63}"/>
                </a:ext>
              </a:extLst>
            </p:cNvPr>
            <p:cNvCxnSpPr>
              <a:cxnSpLocks/>
            </p:cNvCxnSpPr>
            <p:nvPr/>
          </p:nvCxnSpPr>
          <p:spPr>
            <a:xfrm flipH="1">
              <a:off x="662940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FAA2C6-1B8E-45A9-9319-4FDFB3C89545}"/>
                </a:ext>
              </a:extLst>
            </p:cNvPr>
            <p:cNvCxnSpPr>
              <a:cxnSpLocks/>
            </p:cNvCxnSpPr>
            <p:nvPr/>
          </p:nvCxnSpPr>
          <p:spPr>
            <a:xfrm flipH="1">
              <a:off x="669864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42CAB20-E2D8-4641-AEEE-B74CFCAC43C3}"/>
              </a:ext>
            </a:extLst>
          </p:cNvPr>
          <p:cNvCxnSpPr>
            <a:cxnSpLocks/>
          </p:cNvCxnSpPr>
          <p:nvPr/>
        </p:nvCxnSpPr>
        <p:spPr>
          <a:xfrm flipH="1">
            <a:off x="2736240" y="2363117"/>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89751A-F363-4151-98E5-A804F261AF21}"/>
              </a:ext>
            </a:extLst>
          </p:cNvPr>
          <p:cNvCxnSpPr>
            <a:cxnSpLocks/>
          </p:cNvCxnSpPr>
          <p:nvPr/>
        </p:nvCxnSpPr>
        <p:spPr>
          <a:xfrm flipH="1">
            <a:off x="4967400" y="2363117"/>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A9732E-A207-4996-B5E8-A62E92080756}"/>
              </a:ext>
            </a:extLst>
          </p:cNvPr>
          <p:cNvCxnSpPr>
            <a:cxnSpLocks/>
          </p:cNvCxnSpPr>
          <p:nvPr/>
        </p:nvCxnSpPr>
        <p:spPr>
          <a:xfrm flipH="1">
            <a:off x="3255720" y="290065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69FBBF-539D-457F-A990-ECFDE3F2C72C}"/>
              </a:ext>
            </a:extLst>
          </p:cNvPr>
          <p:cNvCxnSpPr>
            <a:cxnSpLocks/>
          </p:cNvCxnSpPr>
          <p:nvPr/>
        </p:nvCxnSpPr>
        <p:spPr>
          <a:xfrm flipH="1">
            <a:off x="5174640" y="2910933"/>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A02601-102D-4F6F-A98B-F69F9CA42322}"/>
              </a:ext>
            </a:extLst>
          </p:cNvPr>
          <p:cNvCxnSpPr>
            <a:cxnSpLocks/>
          </p:cNvCxnSpPr>
          <p:nvPr/>
        </p:nvCxnSpPr>
        <p:spPr>
          <a:xfrm flipH="1">
            <a:off x="2341320" y="34340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E0DB4BA-882E-466E-B834-4EE18881DAAE}"/>
              </a:ext>
            </a:extLst>
          </p:cNvPr>
          <p:cNvGrpSpPr/>
          <p:nvPr/>
        </p:nvGrpSpPr>
        <p:grpSpPr>
          <a:xfrm>
            <a:off x="525456" y="4160547"/>
            <a:ext cx="3331584" cy="1973061"/>
            <a:chOff x="381000" y="317146"/>
            <a:chExt cx="3331584" cy="1973061"/>
          </a:xfrm>
        </p:grpSpPr>
        <p:pic>
          <p:nvPicPr>
            <p:cNvPr id="18" name="31">
              <a:extLst>
                <a:ext uri="{FF2B5EF4-FFF2-40B4-BE49-F238E27FC236}">
                  <a16:creationId xmlns:a16="http://schemas.microsoft.com/office/drawing/2014/main" id="{3B698258-8DD2-4A1D-955E-4E82B9262891}"/>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381000" y="317146"/>
              <a:ext cx="3331584" cy="1973061"/>
            </a:xfrm>
            <a:prstGeom prst="rect">
              <a:avLst/>
            </a:prstGeom>
          </p:spPr>
        </p:pic>
        <p:pic>
          <p:nvPicPr>
            <p:cNvPr id="19" name="Picture 18">
              <a:extLst>
                <a:ext uri="{FF2B5EF4-FFF2-40B4-BE49-F238E27FC236}">
                  <a16:creationId xmlns:a16="http://schemas.microsoft.com/office/drawing/2014/main" id="{5072FEFA-AD30-4FA4-A12C-6D1B34056524}"/>
                </a:ext>
              </a:extLst>
            </p:cNvPr>
            <p:cNvPicPr>
              <a:picLocks noChangeAspect="1"/>
            </p:cNvPicPr>
            <p:nvPr/>
          </p:nvPicPr>
          <p:blipFill>
            <a:blip r:embed="rId6"/>
            <a:stretch>
              <a:fillRect/>
            </a:stretch>
          </p:blipFill>
          <p:spPr>
            <a:xfrm>
              <a:off x="574750" y="663840"/>
              <a:ext cx="2996042" cy="1020185"/>
            </a:xfrm>
            <a:prstGeom prst="rect">
              <a:avLst/>
            </a:prstGeom>
          </p:spPr>
        </p:pic>
      </p:grpSp>
      <p:grpSp>
        <p:nvGrpSpPr>
          <p:cNvPr id="20" name="8">
            <a:extLst>
              <a:ext uri="{FF2B5EF4-FFF2-40B4-BE49-F238E27FC236}">
                <a16:creationId xmlns:a16="http://schemas.microsoft.com/office/drawing/2014/main" id="{CEE2D10D-765A-48EF-BD21-6E0BE8498AD3}"/>
              </a:ext>
            </a:extLst>
          </p:cNvPr>
          <p:cNvGrpSpPr/>
          <p:nvPr/>
        </p:nvGrpSpPr>
        <p:grpSpPr>
          <a:xfrm>
            <a:off x="3908998" y="5095173"/>
            <a:ext cx="6301802" cy="1630135"/>
            <a:chOff x="1154046" y="1943963"/>
            <a:chExt cx="5531928" cy="1630135"/>
          </a:xfrm>
        </p:grpSpPr>
        <p:sp>
          <p:nvSpPr>
            <p:cNvPr id="21" name="5">
              <a:extLst>
                <a:ext uri="{FF2B5EF4-FFF2-40B4-BE49-F238E27FC236}">
                  <a16:creationId xmlns:a16="http://schemas.microsoft.com/office/drawing/2014/main" id="{0D6782DF-ACB8-4565-B604-5BBA03E0DE2D}"/>
                </a:ext>
              </a:extLst>
            </p:cNvPr>
            <p:cNvSpPr/>
            <p:nvPr/>
          </p:nvSpPr>
          <p:spPr>
            <a:xfrm>
              <a:off x="2354530" y="1943963"/>
              <a:ext cx="4331444" cy="1569660"/>
            </a:xfrm>
            <a:prstGeom prst="rect">
              <a:avLst/>
            </a:prstGeom>
          </p:spPr>
          <p:txBody>
            <a:bodyPr wrap="square">
              <a:spAutoFit/>
            </a:bodyPr>
            <a:lstStyle/>
            <a:p>
              <a:pPr algn="just"/>
              <a:r>
                <a:rPr lang="en-US" sz="3200">
                  <a:solidFill>
                    <a:srgbClr val="FF0000"/>
                  </a:solidFill>
                  <a:latin typeface="+mj-lt"/>
                  <a:cs typeface="Times New Roman" panose="02020603050405020304" pitchFamily="18" charset="0"/>
                </a:rPr>
                <a:t>Then (cửa)</a:t>
              </a:r>
              <a:r>
                <a:rPr lang="vi-VN" sz="3200">
                  <a:solidFill>
                    <a:srgbClr val="FF0000"/>
                  </a:solidFill>
                  <a:latin typeface="+mj-lt"/>
                  <a:cs typeface="Times New Roman" panose="02020603050405020304" pitchFamily="18" charset="0"/>
                </a:rPr>
                <a:t>:</a:t>
              </a:r>
              <a:r>
                <a:rPr lang="vi-VN" sz="3200">
                  <a:solidFill>
                    <a:schemeClr val="accent6">
                      <a:lumMod val="50000"/>
                    </a:schemeClr>
                  </a:solidFill>
                  <a:latin typeface="+mj-lt"/>
                  <a:cs typeface="Times New Roman" panose="02020603050405020304" pitchFamily="18" charset="0"/>
                </a:rPr>
                <a:t> </a:t>
              </a:r>
              <a:r>
                <a:rPr lang="en-US" sz="3200">
                  <a:solidFill>
                    <a:schemeClr val="tx1">
                      <a:lumMod val="75000"/>
                      <a:lumOff val="25000"/>
                    </a:schemeClr>
                  </a:solidFill>
                  <a:latin typeface="+mj-lt"/>
                  <a:cs typeface="Times New Roman" panose="02020603050405020304" pitchFamily="18" charset="0"/>
                </a:rPr>
                <a:t>vật bằng tre, gỗ hoặc sắt, dùng để cài cửa</a:t>
              </a:r>
              <a:endParaRPr lang="zh-CN" altLang="en-US" sz="2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6">
              <a:extLst>
                <a:ext uri="{FF2B5EF4-FFF2-40B4-BE49-F238E27FC236}">
                  <a16:creationId xmlns:a16="http://schemas.microsoft.com/office/drawing/2014/main" id="{2F905BCD-5500-4FBD-ABB0-16EC80494F7F}"/>
                </a:ext>
              </a:extLst>
            </p:cNvPr>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sp>
          <p:nvSpPr>
            <p:cNvPr id="23" name="7">
              <a:extLst>
                <a:ext uri="{FF2B5EF4-FFF2-40B4-BE49-F238E27FC236}">
                  <a16:creationId xmlns:a16="http://schemas.microsoft.com/office/drawing/2014/main" id="{CE8D927D-C172-4C52-9272-AA775CCBD611}"/>
                </a:ext>
              </a:extLst>
            </p:cNvPr>
            <p:cNvSpPr txBox="1"/>
            <p:nvPr/>
          </p:nvSpPr>
          <p:spPr>
            <a:xfrm>
              <a:off x="1572256" y="2578216"/>
              <a:ext cx="328936" cy="584775"/>
            </a:xfrm>
            <a:prstGeom prst="rect">
              <a:avLst/>
            </a:prstGeom>
            <a:noFill/>
          </p:spPr>
          <p:txBody>
            <a:bodyPr wrap="none" rtlCol="0">
              <a:spAutoFit/>
            </a:bodyPr>
            <a:lstStyle/>
            <a:p>
              <a:r>
                <a:rPr lang="en-US" altLang="zh-CN" sz="3200" dirty="0"/>
                <a:t>1</a:t>
              </a:r>
              <a:endParaRPr lang="zh-CN" altLang="en-US" sz="3200" dirty="0"/>
            </a:p>
          </p:txBody>
        </p:sp>
      </p:grpSp>
    </p:spTree>
    <p:extLst>
      <p:ext uri="{BB962C8B-B14F-4D97-AF65-F5344CB8AC3E}">
        <p14:creationId xmlns:p14="http://schemas.microsoft.com/office/powerpoint/2010/main" val="3092991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0-#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par>
                                <p:cTn id="34" presetID="22" presetClass="entr" presetSubtype="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par>
                                <p:cTn id="37" presetID="22"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22" presetClass="entr" presetSubtype="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par>
                                <p:cTn id="43" presetID="22" presetClass="entr" presetSubtype="1"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B9279B-EDB1-4173-88F3-93F5AF121592}"/>
              </a:ext>
            </a:extLst>
          </p:cNvPr>
          <p:cNvPicPr>
            <a:picLocks noChangeAspect="1"/>
          </p:cNvPicPr>
          <p:nvPr/>
        </p:nvPicPr>
        <p:blipFill rotWithShape="1">
          <a:blip r:embed="rId2"/>
          <a:srcRect l="18630"/>
          <a:stretch/>
        </p:blipFill>
        <p:spPr>
          <a:xfrm>
            <a:off x="7074729" y="-31189"/>
            <a:ext cx="3886200" cy="4290980"/>
          </a:xfrm>
          <a:prstGeom prst="rect">
            <a:avLst/>
          </a:prstGeom>
          <a:effectLst>
            <a:softEdge rad="317500"/>
          </a:effectLst>
        </p:spPr>
      </p:pic>
      <p:sp>
        <p:nvSpPr>
          <p:cNvPr id="3" name="TextBox 2">
            <a:extLst>
              <a:ext uri="{FF2B5EF4-FFF2-40B4-BE49-F238E27FC236}">
                <a16:creationId xmlns:a16="http://schemas.microsoft.com/office/drawing/2014/main" id="{97F37C35-F258-4DD6-82D7-771A57EAFA47}"/>
              </a:ext>
            </a:extLst>
          </p:cNvPr>
          <p:cNvSpPr txBox="1"/>
          <p:nvPr/>
        </p:nvSpPr>
        <p:spPr>
          <a:xfrm>
            <a:off x="4214451" y="129894"/>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2B8AE68-384F-4538-8C72-D13E352117C1}"/>
              </a:ext>
            </a:extLst>
          </p:cNvPr>
          <p:cNvPicPr>
            <a:picLocks noChangeAspect="1"/>
          </p:cNvPicPr>
          <p:nvPr/>
        </p:nvPicPr>
        <p:blipFill>
          <a:blip r:embed="rId3"/>
          <a:stretch>
            <a:fillRect/>
          </a:stretch>
        </p:blipFill>
        <p:spPr>
          <a:xfrm>
            <a:off x="0" y="48134"/>
            <a:ext cx="1147568" cy="646331"/>
          </a:xfrm>
          <a:prstGeom prst="rect">
            <a:avLst/>
          </a:prstGeom>
        </p:spPr>
      </p:pic>
      <p:sp>
        <p:nvSpPr>
          <p:cNvPr id="5" name="TextBox 4">
            <a:extLst>
              <a:ext uri="{FF2B5EF4-FFF2-40B4-BE49-F238E27FC236}">
                <a16:creationId xmlns:a16="http://schemas.microsoft.com/office/drawing/2014/main" id="{B67841E9-0D85-4020-AC2C-00D6166135CF}"/>
              </a:ext>
            </a:extLst>
          </p:cNvPr>
          <p:cNvSpPr txBox="1"/>
          <p:nvPr/>
        </p:nvSpPr>
        <p:spPr>
          <a:xfrm>
            <a:off x="568008" y="959354"/>
            <a:ext cx="5747425" cy="2308324"/>
          </a:xfrm>
          <a:prstGeom prst="rect">
            <a:avLst/>
          </a:prstGeom>
          <a:noFill/>
        </p:spPr>
        <p:txBody>
          <a:bodyPr wrap="square" rtlCol="0">
            <a:spAutoFit/>
          </a:bodyPr>
          <a:lstStyle/>
          <a:p>
            <a:pPr indent="228594"/>
            <a:r>
              <a:rPr lang="en-US" sz="3600">
                <a:cs typeface="Times New Roman" panose="02020603050405020304" pitchFamily="18" charset="0"/>
              </a:rPr>
              <a:t>Mỗi năm cháu lớn lên</a:t>
            </a:r>
          </a:p>
          <a:p>
            <a:pPr indent="228594"/>
            <a:r>
              <a:rPr lang="en-US" sz="3600">
                <a:cs typeface="Times New Roman" panose="02020603050405020304" pitchFamily="18" charset="0"/>
              </a:rPr>
              <a:t>Bà lưng còng cắm cúi</a:t>
            </a:r>
          </a:p>
          <a:p>
            <a:pPr indent="228594"/>
            <a:r>
              <a:rPr lang="en-US" sz="3600">
                <a:cs typeface="Times New Roman" panose="02020603050405020304" pitchFamily="18" charset="0"/>
              </a:rPr>
              <a:t>Cháu cài được then trên</a:t>
            </a:r>
          </a:p>
          <a:p>
            <a:pPr indent="228594"/>
            <a:r>
              <a:rPr lang="en-US" sz="3600">
                <a:cs typeface="Times New Roman" panose="02020603050405020304" pitchFamily="18" charset="0"/>
              </a:rPr>
              <a:t>Bà chỉ cài then dưới…</a:t>
            </a:r>
            <a:endParaRPr lang="en-US" sz="3600" dirty="0">
              <a:cs typeface="Times New Roman" panose="02020603050405020304" pitchFamily="18" charset="0"/>
            </a:endParaRPr>
          </a:p>
        </p:txBody>
      </p:sp>
      <p:grpSp>
        <p:nvGrpSpPr>
          <p:cNvPr id="6" name="10">
            <a:extLst>
              <a:ext uri="{FF2B5EF4-FFF2-40B4-BE49-F238E27FC236}">
                <a16:creationId xmlns:a16="http://schemas.microsoft.com/office/drawing/2014/main" id="{4537C115-51B1-435B-96A7-A6A8EEDF2180}"/>
              </a:ext>
            </a:extLst>
          </p:cNvPr>
          <p:cNvGrpSpPr/>
          <p:nvPr/>
        </p:nvGrpSpPr>
        <p:grpSpPr>
          <a:xfrm>
            <a:off x="3782613" y="3847249"/>
            <a:ext cx="8262189" cy="2867843"/>
            <a:chOff x="1154045" y="1729576"/>
            <a:chExt cx="4983526" cy="2867843"/>
          </a:xfrm>
        </p:grpSpPr>
        <p:sp>
          <p:nvSpPr>
            <p:cNvPr id="7" name="1">
              <a:extLst>
                <a:ext uri="{FF2B5EF4-FFF2-40B4-BE49-F238E27FC236}">
                  <a16:creationId xmlns:a16="http://schemas.microsoft.com/office/drawing/2014/main" id="{B26993E0-05CD-41E3-AD7D-3A79B93628A5}"/>
                </a:ext>
              </a:extLst>
            </p:cNvPr>
            <p:cNvSpPr/>
            <p:nvPr/>
          </p:nvSpPr>
          <p:spPr>
            <a:xfrm>
              <a:off x="1806127" y="2042874"/>
              <a:ext cx="4331444" cy="2554545"/>
            </a:xfrm>
            <a:prstGeom prst="rect">
              <a:avLst/>
            </a:prstGeom>
          </p:spPr>
          <p:txBody>
            <a:bodyPr wrap="square">
              <a:spAutoFit/>
            </a:bodyPr>
            <a:lstStyle/>
            <a:p>
              <a:pPr algn="just"/>
              <a:r>
                <a:rPr lang="vi-VN" sz="3200">
                  <a:solidFill>
                    <a:srgbClr val="FF0000"/>
                  </a:solidFill>
                  <a:cs typeface="Times New Roman" panose="02020603050405020304" pitchFamily="18" charset="0"/>
                </a:rPr>
                <a:t>Cắm cúi: </a:t>
              </a:r>
              <a:r>
                <a:rPr lang="vi-VN" sz="3200">
                  <a:solidFill>
                    <a:schemeClr val="tx1">
                      <a:lumMod val="75000"/>
                      <a:lumOff val="25000"/>
                    </a:schemeClr>
                  </a:solidFill>
                  <a:cs typeface="Times New Roman" panose="02020603050405020304" pitchFamily="18" charset="0"/>
                </a:rPr>
                <a:t>Từ gợi tả dáng vẻ hơi cúi xuống, chăm chú và mải miết làm việc gì, không để ý đến xung quanh</a:t>
              </a:r>
              <a:endParaRPr lang="en-US" sz="3200" dirty="0">
                <a:solidFill>
                  <a:schemeClr val="tx1">
                    <a:lumMod val="75000"/>
                    <a:lumOff val="25000"/>
                  </a:schemeClr>
                </a:solidFill>
                <a:cs typeface="Times New Roman" panose="02020603050405020304" pitchFamily="18" charset="0"/>
              </a:endParaRPr>
            </a:p>
          </p:txBody>
        </p:sp>
        <p:pic>
          <p:nvPicPr>
            <p:cNvPr id="8" name="2">
              <a:extLst>
                <a:ext uri="{FF2B5EF4-FFF2-40B4-BE49-F238E27FC236}">
                  <a16:creationId xmlns:a16="http://schemas.microsoft.com/office/drawing/2014/main" id="{4197385C-6F9E-4954-8B93-149C1D7BB121}"/>
                </a:ext>
              </a:extLst>
            </p:cNvPr>
            <p:cNvPicPr>
              <a:picLocks noChangeAspect="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54045" y="1729576"/>
              <a:ext cx="744597" cy="1680177"/>
            </a:xfrm>
            <a:prstGeom prst="rect">
              <a:avLst/>
            </a:prstGeom>
          </p:spPr>
        </p:pic>
        <p:sp>
          <p:nvSpPr>
            <p:cNvPr id="9" name="3">
              <a:extLst>
                <a:ext uri="{FF2B5EF4-FFF2-40B4-BE49-F238E27FC236}">
                  <a16:creationId xmlns:a16="http://schemas.microsoft.com/office/drawing/2014/main" id="{D69B310C-7B05-4C2F-9BA3-EEA4FAFD7EB3}"/>
                </a:ext>
              </a:extLst>
            </p:cNvPr>
            <p:cNvSpPr txBox="1"/>
            <p:nvPr/>
          </p:nvSpPr>
          <p:spPr>
            <a:xfrm>
              <a:off x="1383464" y="2314885"/>
              <a:ext cx="404278" cy="584775"/>
            </a:xfrm>
            <a:prstGeom prst="rect">
              <a:avLst/>
            </a:prstGeom>
            <a:noFill/>
          </p:spPr>
          <p:txBody>
            <a:bodyPr wrap="none" rtlCol="0">
              <a:spAutoFit/>
            </a:bodyPr>
            <a:lstStyle/>
            <a:p>
              <a:r>
                <a:rPr lang="en-US" altLang="zh-CN" sz="3200" dirty="0"/>
                <a:t>2</a:t>
              </a:r>
              <a:endParaRPr lang="zh-CN" altLang="en-US" sz="3200" dirty="0"/>
            </a:p>
          </p:txBody>
        </p:sp>
      </p:grpSp>
      <p:grpSp>
        <p:nvGrpSpPr>
          <p:cNvPr id="10" name="Group 9">
            <a:extLst>
              <a:ext uri="{FF2B5EF4-FFF2-40B4-BE49-F238E27FC236}">
                <a16:creationId xmlns:a16="http://schemas.microsoft.com/office/drawing/2014/main" id="{581CA3B9-CC20-4949-A540-8A9B4E6FDDCF}"/>
              </a:ext>
            </a:extLst>
          </p:cNvPr>
          <p:cNvGrpSpPr/>
          <p:nvPr/>
        </p:nvGrpSpPr>
        <p:grpSpPr>
          <a:xfrm>
            <a:off x="525456" y="4160547"/>
            <a:ext cx="3331584" cy="1973061"/>
            <a:chOff x="381000" y="317146"/>
            <a:chExt cx="3331584" cy="1973061"/>
          </a:xfrm>
        </p:grpSpPr>
        <p:pic>
          <p:nvPicPr>
            <p:cNvPr id="11" name="31">
              <a:extLst>
                <a:ext uri="{FF2B5EF4-FFF2-40B4-BE49-F238E27FC236}">
                  <a16:creationId xmlns:a16="http://schemas.microsoft.com/office/drawing/2014/main" id="{E62ADDB7-49B9-4B7B-9CA1-D76394A930A6}"/>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381000" y="317146"/>
              <a:ext cx="3331584" cy="1973061"/>
            </a:xfrm>
            <a:prstGeom prst="rect">
              <a:avLst/>
            </a:prstGeom>
          </p:spPr>
        </p:pic>
        <p:pic>
          <p:nvPicPr>
            <p:cNvPr id="12" name="Picture 11">
              <a:extLst>
                <a:ext uri="{FF2B5EF4-FFF2-40B4-BE49-F238E27FC236}">
                  <a16:creationId xmlns:a16="http://schemas.microsoft.com/office/drawing/2014/main" id="{FD05D07D-8B97-4D27-8205-42363EECF653}"/>
                </a:ext>
              </a:extLst>
            </p:cNvPr>
            <p:cNvPicPr>
              <a:picLocks noChangeAspect="1"/>
            </p:cNvPicPr>
            <p:nvPr/>
          </p:nvPicPr>
          <p:blipFill>
            <a:blip r:embed="rId7"/>
            <a:stretch>
              <a:fillRect/>
            </a:stretch>
          </p:blipFill>
          <p:spPr>
            <a:xfrm>
              <a:off x="574750" y="663840"/>
              <a:ext cx="2996042" cy="1020185"/>
            </a:xfrm>
            <a:prstGeom prst="rect">
              <a:avLst/>
            </a:prstGeom>
          </p:spPr>
        </p:pic>
      </p:grpSp>
      <p:sp>
        <p:nvSpPr>
          <p:cNvPr id="13" name="TextBox 12">
            <a:extLst>
              <a:ext uri="{FF2B5EF4-FFF2-40B4-BE49-F238E27FC236}">
                <a16:creationId xmlns:a16="http://schemas.microsoft.com/office/drawing/2014/main" id="{C29EF9F3-466D-4924-A63F-324539895DCF}"/>
              </a:ext>
            </a:extLst>
          </p:cNvPr>
          <p:cNvSpPr txBox="1"/>
          <p:nvPr/>
        </p:nvSpPr>
        <p:spPr>
          <a:xfrm>
            <a:off x="561912" y="962622"/>
            <a:ext cx="5747425" cy="2308324"/>
          </a:xfrm>
          <a:prstGeom prst="rect">
            <a:avLst/>
          </a:prstGeom>
          <a:noFill/>
        </p:spPr>
        <p:txBody>
          <a:bodyPr wrap="square" rtlCol="0">
            <a:spAutoFit/>
          </a:bodyPr>
          <a:lstStyle/>
          <a:p>
            <a:pPr indent="228594"/>
            <a:r>
              <a:rPr lang="en-US" sz="3600">
                <a:cs typeface="Times New Roman" panose="02020603050405020304" pitchFamily="18" charset="0"/>
              </a:rPr>
              <a:t>Mỗi năm cháu lớn lên</a:t>
            </a:r>
          </a:p>
          <a:p>
            <a:pPr indent="228594"/>
            <a:r>
              <a:rPr lang="en-US" sz="3600">
                <a:cs typeface="Times New Roman" panose="02020603050405020304" pitchFamily="18" charset="0"/>
              </a:rPr>
              <a:t>Bà lưng còng </a:t>
            </a:r>
            <a:r>
              <a:rPr lang="en-US" sz="3600">
                <a:solidFill>
                  <a:srgbClr val="FF0000"/>
                </a:solidFill>
                <a:cs typeface="Times New Roman" panose="02020603050405020304" pitchFamily="18" charset="0"/>
              </a:rPr>
              <a:t>cắm cúi</a:t>
            </a:r>
          </a:p>
          <a:p>
            <a:pPr indent="228594"/>
            <a:r>
              <a:rPr lang="en-US" sz="3600">
                <a:cs typeface="Times New Roman" panose="02020603050405020304" pitchFamily="18" charset="0"/>
              </a:rPr>
              <a:t>Cháu cài được then trên</a:t>
            </a:r>
          </a:p>
          <a:p>
            <a:pPr indent="228594"/>
            <a:r>
              <a:rPr lang="en-US" sz="3600">
                <a:cs typeface="Times New Roman" panose="02020603050405020304" pitchFamily="18" charset="0"/>
              </a:rPr>
              <a:t>Bà chỉ cài then dưới…</a:t>
            </a:r>
            <a:endParaRPr lang="en-US" sz="3600" dirty="0">
              <a:cs typeface="Times New Roman" panose="02020603050405020304" pitchFamily="18" charset="0"/>
            </a:endParaRPr>
          </a:p>
        </p:txBody>
      </p:sp>
      <p:sp>
        <p:nvSpPr>
          <p:cNvPr id="14" name="TextBox 13">
            <a:extLst>
              <a:ext uri="{FF2B5EF4-FFF2-40B4-BE49-F238E27FC236}">
                <a16:creationId xmlns:a16="http://schemas.microsoft.com/office/drawing/2014/main" id="{834F8F1C-6706-4BD5-8BE6-2F0449FF5547}"/>
              </a:ext>
            </a:extLst>
          </p:cNvPr>
          <p:cNvSpPr txBox="1"/>
          <p:nvPr/>
        </p:nvSpPr>
        <p:spPr>
          <a:xfrm>
            <a:off x="5017081" y="5895378"/>
            <a:ext cx="5048177" cy="584775"/>
          </a:xfrm>
          <a:prstGeom prst="rect">
            <a:avLst/>
          </a:prstGeom>
          <a:noFill/>
        </p:spPr>
        <p:txBody>
          <a:bodyPr wrap="none" rtlCol="0">
            <a:spAutoFit/>
          </a:bodyPr>
          <a:lstStyle/>
          <a:p>
            <a:r>
              <a:rPr lang="en-US" sz="3200">
                <a:solidFill>
                  <a:srgbClr val="FF0000"/>
                </a:solidFill>
              </a:rPr>
              <a:t>Đặt một câu với từ  “cắm cúi”</a:t>
            </a:r>
          </a:p>
        </p:txBody>
      </p:sp>
      <p:cxnSp>
        <p:nvCxnSpPr>
          <p:cNvPr id="15" name="Straight Connector 14">
            <a:extLst>
              <a:ext uri="{FF2B5EF4-FFF2-40B4-BE49-F238E27FC236}">
                <a16:creationId xmlns:a16="http://schemas.microsoft.com/office/drawing/2014/main" id="{901F1D61-047D-493F-A378-5B2CC9AA74EA}"/>
              </a:ext>
            </a:extLst>
          </p:cNvPr>
          <p:cNvCxnSpPr>
            <a:cxnSpLocks/>
          </p:cNvCxnSpPr>
          <p:nvPr/>
        </p:nvCxnSpPr>
        <p:spPr>
          <a:xfrm flipH="1">
            <a:off x="3644133" y="107191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87800-70DF-4A4A-9D79-7F185A1F332E}"/>
              </a:ext>
            </a:extLst>
          </p:cNvPr>
          <p:cNvCxnSpPr>
            <a:cxnSpLocks/>
          </p:cNvCxnSpPr>
          <p:nvPr/>
        </p:nvCxnSpPr>
        <p:spPr>
          <a:xfrm flipH="1">
            <a:off x="5084973" y="1041114"/>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D59CB17-25B4-4226-AA39-21C928A692BA}"/>
              </a:ext>
            </a:extLst>
          </p:cNvPr>
          <p:cNvGrpSpPr/>
          <p:nvPr/>
        </p:nvGrpSpPr>
        <p:grpSpPr>
          <a:xfrm>
            <a:off x="5050353" y="2628021"/>
            <a:ext cx="207720" cy="498176"/>
            <a:chOff x="6629400" y="1504336"/>
            <a:chExt cx="207720" cy="498176"/>
          </a:xfrm>
        </p:grpSpPr>
        <p:cxnSp>
          <p:nvCxnSpPr>
            <p:cNvPr id="18" name="Straight Connector 17">
              <a:extLst>
                <a:ext uri="{FF2B5EF4-FFF2-40B4-BE49-F238E27FC236}">
                  <a16:creationId xmlns:a16="http://schemas.microsoft.com/office/drawing/2014/main" id="{6C4761CF-5EF7-435A-B69F-0493DD8B6B5A}"/>
                </a:ext>
              </a:extLst>
            </p:cNvPr>
            <p:cNvCxnSpPr>
              <a:cxnSpLocks/>
            </p:cNvCxnSpPr>
            <p:nvPr/>
          </p:nvCxnSpPr>
          <p:spPr>
            <a:xfrm flipH="1">
              <a:off x="662940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0E473F-CC66-4FD8-AFC7-6A2F7C6E1F6A}"/>
                </a:ext>
              </a:extLst>
            </p:cNvPr>
            <p:cNvCxnSpPr>
              <a:cxnSpLocks/>
            </p:cNvCxnSpPr>
            <p:nvPr/>
          </p:nvCxnSpPr>
          <p:spPr>
            <a:xfrm flipH="1">
              <a:off x="669864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D25C8BB3-1F3D-4DB6-853B-F8924DA4043B}"/>
              </a:ext>
            </a:extLst>
          </p:cNvPr>
          <p:cNvCxnSpPr>
            <a:cxnSpLocks/>
          </p:cNvCxnSpPr>
          <p:nvPr/>
        </p:nvCxnSpPr>
        <p:spPr>
          <a:xfrm flipH="1">
            <a:off x="3376889" y="1613350"/>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021583-6634-480A-91F4-FC958A9D9551}"/>
              </a:ext>
            </a:extLst>
          </p:cNvPr>
          <p:cNvCxnSpPr>
            <a:cxnSpLocks/>
          </p:cNvCxnSpPr>
          <p:nvPr/>
        </p:nvCxnSpPr>
        <p:spPr>
          <a:xfrm flipH="1">
            <a:off x="5084973" y="1601050"/>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CB4CEB-D2A1-4700-9E16-1D2380FB9574}"/>
              </a:ext>
            </a:extLst>
          </p:cNvPr>
          <p:cNvCxnSpPr>
            <a:cxnSpLocks/>
          </p:cNvCxnSpPr>
          <p:nvPr/>
        </p:nvCxnSpPr>
        <p:spPr>
          <a:xfrm flipH="1">
            <a:off x="3644133" y="214869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1A0EF0-CAC3-4DA7-9B44-496B9F06E0BD}"/>
              </a:ext>
            </a:extLst>
          </p:cNvPr>
          <p:cNvCxnSpPr>
            <a:cxnSpLocks/>
          </p:cNvCxnSpPr>
          <p:nvPr/>
        </p:nvCxnSpPr>
        <p:spPr>
          <a:xfrm flipH="1">
            <a:off x="5503777" y="2162724"/>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E216C5-C853-4399-8CF3-D5F548B96053}"/>
              </a:ext>
            </a:extLst>
          </p:cNvPr>
          <p:cNvCxnSpPr>
            <a:cxnSpLocks/>
          </p:cNvCxnSpPr>
          <p:nvPr/>
        </p:nvCxnSpPr>
        <p:spPr>
          <a:xfrm flipH="1">
            <a:off x="2667000" y="2646872"/>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44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par>
                                <p:cTn id="34" presetID="22" presetClass="entr" presetSubtype="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par>
                                <p:cTn id="40" presetID="22" presetClass="entr" presetSubtype="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par>
                                <p:cTn id="43" presetID="22" presetClass="entr" presetSubtype="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A37A5-D5FE-4F90-8323-92E2793AE754}"/>
              </a:ext>
            </a:extLst>
          </p:cNvPr>
          <p:cNvPicPr>
            <a:picLocks noChangeAspect="1"/>
          </p:cNvPicPr>
          <p:nvPr/>
        </p:nvPicPr>
        <p:blipFill rotWithShape="1">
          <a:blip r:embed="rId2"/>
          <a:srcRect l="18630"/>
          <a:stretch/>
        </p:blipFill>
        <p:spPr>
          <a:xfrm>
            <a:off x="6935160" y="260239"/>
            <a:ext cx="3886200" cy="4290980"/>
          </a:xfrm>
          <a:prstGeom prst="rect">
            <a:avLst/>
          </a:prstGeom>
          <a:effectLst>
            <a:softEdge rad="317500"/>
          </a:effectLst>
        </p:spPr>
      </p:pic>
      <p:sp>
        <p:nvSpPr>
          <p:cNvPr id="3" name="TextBox 2">
            <a:extLst>
              <a:ext uri="{FF2B5EF4-FFF2-40B4-BE49-F238E27FC236}">
                <a16:creationId xmlns:a16="http://schemas.microsoft.com/office/drawing/2014/main" id="{84D84DBF-3DB7-4536-91BB-19B24B41EB61}"/>
              </a:ext>
            </a:extLst>
          </p:cNvPr>
          <p:cNvSpPr txBox="1"/>
          <p:nvPr/>
        </p:nvSpPr>
        <p:spPr>
          <a:xfrm>
            <a:off x="4074882" y="421322"/>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B08AF63-E985-4119-A06A-55A13452EFDF}"/>
              </a:ext>
            </a:extLst>
          </p:cNvPr>
          <p:cNvPicPr>
            <a:picLocks noChangeAspect="1"/>
          </p:cNvPicPr>
          <p:nvPr/>
        </p:nvPicPr>
        <p:blipFill>
          <a:blip r:embed="rId3"/>
          <a:stretch>
            <a:fillRect/>
          </a:stretch>
        </p:blipFill>
        <p:spPr>
          <a:xfrm>
            <a:off x="0" y="48134"/>
            <a:ext cx="1147568" cy="646331"/>
          </a:xfrm>
          <a:prstGeom prst="rect">
            <a:avLst/>
          </a:prstGeom>
        </p:spPr>
      </p:pic>
      <p:sp>
        <p:nvSpPr>
          <p:cNvPr id="5" name="TextBox 4">
            <a:extLst>
              <a:ext uri="{FF2B5EF4-FFF2-40B4-BE49-F238E27FC236}">
                <a16:creationId xmlns:a16="http://schemas.microsoft.com/office/drawing/2014/main" id="{42493D35-704D-46AC-A57F-109637F0B4D0}"/>
              </a:ext>
            </a:extLst>
          </p:cNvPr>
          <p:cNvSpPr txBox="1"/>
          <p:nvPr/>
        </p:nvSpPr>
        <p:spPr>
          <a:xfrm>
            <a:off x="422344" y="1228736"/>
            <a:ext cx="5273358" cy="2308324"/>
          </a:xfrm>
          <a:prstGeom prst="rect">
            <a:avLst/>
          </a:prstGeom>
          <a:noFill/>
        </p:spPr>
        <p:txBody>
          <a:bodyPr wrap="square" rtlCol="0">
            <a:spAutoFit/>
          </a:bodyPr>
          <a:lstStyle/>
          <a:p>
            <a:pPr indent="228594"/>
            <a:r>
              <a:rPr lang="en-US" sz="3600">
                <a:cs typeface="Times New Roman" panose="02020603050405020304" pitchFamily="18" charset="0"/>
              </a:rPr>
              <a:t>Nay cháu về nhà mới</a:t>
            </a:r>
          </a:p>
          <a:p>
            <a:pPr indent="228594"/>
            <a:r>
              <a:rPr lang="en-US" sz="3600">
                <a:cs typeface="Times New Roman" panose="02020603050405020304" pitchFamily="18" charset="0"/>
              </a:rPr>
              <a:t>Bao cánh cửa – ô trời</a:t>
            </a:r>
          </a:p>
          <a:p>
            <a:pPr indent="228594"/>
            <a:r>
              <a:rPr lang="en-US" sz="3600">
                <a:cs typeface="Times New Roman" panose="02020603050405020304" pitchFamily="18" charset="0"/>
              </a:rPr>
              <a:t>Mỗi lần tay đẩy cửa</a:t>
            </a:r>
          </a:p>
          <a:p>
            <a:pPr indent="228594"/>
            <a:r>
              <a:rPr lang="en-US" sz="3600">
                <a:cs typeface="Times New Roman" panose="02020603050405020304" pitchFamily="18" charset="0"/>
              </a:rPr>
              <a:t>Lại nhớ bà khôn nguôi.</a:t>
            </a:r>
            <a:endParaRPr lang="en-US" sz="3600" dirty="0">
              <a:cs typeface="Times New Roman" panose="02020603050405020304" pitchFamily="18" charset="0"/>
            </a:endParaRPr>
          </a:p>
        </p:txBody>
      </p:sp>
      <p:grpSp>
        <p:nvGrpSpPr>
          <p:cNvPr id="6" name="4">
            <a:extLst>
              <a:ext uri="{FF2B5EF4-FFF2-40B4-BE49-F238E27FC236}">
                <a16:creationId xmlns:a16="http://schemas.microsoft.com/office/drawing/2014/main" id="{4B426A28-1169-4CA8-836F-105B884F1D06}"/>
              </a:ext>
            </a:extLst>
          </p:cNvPr>
          <p:cNvGrpSpPr/>
          <p:nvPr/>
        </p:nvGrpSpPr>
        <p:grpSpPr>
          <a:xfrm>
            <a:off x="4953000" y="4936735"/>
            <a:ext cx="5648692" cy="1569660"/>
            <a:chOff x="1182327" y="1729576"/>
            <a:chExt cx="5648692" cy="1569660"/>
          </a:xfrm>
        </p:grpSpPr>
        <p:sp>
          <p:nvSpPr>
            <p:cNvPr id="7" name="5">
              <a:extLst>
                <a:ext uri="{FF2B5EF4-FFF2-40B4-BE49-F238E27FC236}">
                  <a16:creationId xmlns:a16="http://schemas.microsoft.com/office/drawing/2014/main" id="{CE189E19-88CE-4F99-8FC4-5F9C1E0879BA}"/>
                </a:ext>
              </a:extLst>
            </p:cNvPr>
            <p:cNvSpPr/>
            <p:nvPr/>
          </p:nvSpPr>
          <p:spPr>
            <a:xfrm>
              <a:off x="2384152" y="1729576"/>
              <a:ext cx="4446867" cy="1569660"/>
            </a:xfrm>
            <a:prstGeom prst="rect">
              <a:avLst/>
            </a:prstGeom>
          </p:spPr>
          <p:txBody>
            <a:bodyPr wrap="square">
              <a:spAutoFit/>
            </a:bodyPr>
            <a:lstStyle/>
            <a:p>
              <a:pPr algn="just"/>
              <a:r>
                <a:rPr lang="vi-VN" sz="3200">
                  <a:solidFill>
                    <a:srgbClr val="FF0000"/>
                  </a:solidFill>
                  <a:cs typeface="Times New Roman" panose="02020603050405020304" pitchFamily="18" charset="0"/>
                </a:rPr>
                <a:t>Khôn nguôi: </a:t>
              </a:r>
              <a:r>
                <a:rPr lang="vi-VN" sz="3200">
                  <a:cs typeface="Times New Roman" panose="02020603050405020304" pitchFamily="18" charset="0"/>
                </a:rPr>
                <a:t>Khó nguôi ngoai, khó dứt được tình cảm hoặc thôi suy nghĩ </a:t>
              </a:r>
              <a:endParaRPr lang="en-US" sz="3200" dirty="0">
                <a:cs typeface="Times New Roman" panose="02020603050405020304" pitchFamily="18" charset="0"/>
              </a:endParaRPr>
            </a:p>
          </p:txBody>
        </p:sp>
        <p:pic>
          <p:nvPicPr>
            <p:cNvPr id="8" name="6">
              <a:extLst>
                <a:ext uri="{FF2B5EF4-FFF2-40B4-BE49-F238E27FC236}">
                  <a16:creationId xmlns:a16="http://schemas.microsoft.com/office/drawing/2014/main" id="{614714AC-E56C-4980-813C-7E4931D4015A}"/>
                </a:ext>
              </a:extLst>
            </p:cNvPr>
            <p:cNvPicPr>
              <a:picLocks noChangeAspect="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82327" y="1729576"/>
              <a:ext cx="1084071" cy="1533435"/>
            </a:xfrm>
            <a:prstGeom prst="rect">
              <a:avLst/>
            </a:prstGeom>
          </p:spPr>
        </p:pic>
        <p:sp>
          <p:nvSpPr>
            <p:cNvPr id="9" name="7">
              <a:extLst>
                <a:ext uri="{FF2B5EF4-FFF2-40B4-BE49-F238E27FC236}">
                  <a16:creationId xmlns:a16="http://schemas.microsoft.com/office/drawing/2014/main" id="{804B8320-B03B-4F37-BDAE-7B352BE7F011}"/>
                </a:ext>
              </a:extLst>
            </p:cNvPr>
            <p:cNvSpPr txBox="1"/>
            <p:nvPr/>
          </p:nvSpPr>
          <p:spPr>
            <a:xfrm>
              <a:off x="1600537" y="2267129"/>
              <a:ext cx="404278" cy="584775"/>
            </a:xfrm>
            <a:prstGeom prst="rect">
              <a:avLst/>
            </a:prstGeom>
            <a:noFill/>
          </p:spPr>
          <p:txBody>
            <a:bodyPr wrap="none" rtlCol="0">
              <a:spAutoFit/>
            </a:bodyPr>
            <a:lstStyle/>
            <a:p>
              <a:r>
                <a:rPr lang="en-US" altLang="zh-CN" sz="3200" dirty="0"/>
                <a:t>3</a:t>
              </a:r>
              <a:endParaRPr lang="zh-CN" altLang="en-US" sz="3200" dirty="0"/>
            </a:p>
          </p:txBody>
        </p:sp>
      </p:grpSp>
      <p:sp>
        <p:nvSpPr>
          <p:cNvPr id="10" name="TextBox 9">
            <a:extLst>
              <a:ext uri="{FF2B5EF4-FFF2-40B4-BE49-F238E27FC236}">
                <a16:creationId xmlns:a16="http://schemas.microsoft.com/office/drawing/2014/main" id="{3F18780D-43B2-4533-B81A-AFE96AB1E0CF}"/>
              </a:ext>
            </a:extLst>
          </p:cNvPr>
          <p:cNvSpPr txBox="1"/>
          <p:nvPr/>
        </p:nvSpPr>
        <p:spPr>
          <a:xfrm>
            <a:off x="422344" y="1228736"/>
            <a:ext cx="5273358" cy="2308324"/>
          </a:xfrm>
          <a:prstGeom prst="rect">
            <a:avLst/>
          </a:prstGeom>
          <a:noFill/>
        </p:spPr>
        <p:txBody>
          <a:bodyPr wrap="square" rtlCol="0">
            <a:spAutoFit/>
          </a:bodyPr>
          <a:lstStyle/>
          <a:p>
            <a:pPr indent="228594"/>
            <a:r>
              <a:rPr lang="en-US" sz="3600">
                <a:cs typeface="Times New Roman" panose="02020603050405020304" pitchFamily="18" charset="0"/>
              </a:rPr>
              <a:t>Nay cháu về nhà mới</a:t>
            </a:r>
          </a:p>
          <a:p>
            <a:pPr indent="228594"/>
            <a:r>
              <a:rPr lang="en-US" sz="3600">
                <a:cs typeface="Times New Roman" panose="02020603050405020304" pitchFamily="18" charset="0"/>
              </a:rPr>
              <a:t>Bao cánh cửa – ô trời</a:t>
            </a:r>
          </a:p>
          <a:p>
            <a:pPr indent="228594"/>
            <a:r>
              <a:rPr lang="en-US" sz="3600">
                <a:cs typeface="Times New Roman" panose="02020603050405020304" pitchFamily="18" charset="0"/>
              </a:rPr>
              <a:t>Mỗi lần tay đẩy cửa</a:t>
            </a:r>
          </a:p>
          <a:p>
            <a:pPr indent="228594"/>
            <a:r>
              <a:rPr lang="en-US" sz="3600">
                <a:cs typeface="Times New Roman" panose="02020603050405020304" pitchFamily="18" charset="0"/>
              </a:rPr>
              <a:t>Lại nhớ bà </a:t>
            </a:r>
            <a:r>
              <a:rPr lang="en-US" sz="3600">
                <a:solidFill>
                  <a:srgbClr val="FF0000"/>
                </a:solidFill>
                <a:cs typeface="Times New Roman" panose="02020603050405020304" pitchFamily="18" charset="0"/>
              </a:rPr>
              <a:t>khôn nguôi.</a:t>
            </a:r>
            <a:endParaRPr lang="en-US" sz="3600" dirty="0">
              <a:solidFill>
                <a:srgbClr val="FF0000"/>
              </a:solidFill>
              <a:cs typeface="Times New Roman" panose="02020603050405020304" pitchFamily="18" charset="0"/>
            </a:endParaRPr>
          </a:p>
        </p:txBody>
      </p:sp>
      <p:grpSp>
        <p:nvGrpSpPr>
          <p:cNvPr id="11" name="Group 10">
            <a:extLst>
              <a:ext uri="{FF2B5EF4-FFF2-40B4-BE49-F238E27FC236}">
                <a16:creationId xmlns:a16="http://schemas.microsoft.com/office/drawing/2014/main" id="{70DEEDFB-813F-49C7-96A6-59A28256DC21}"/>
              </a:ext>
            </a:extLst>
          </p:cNvPr>
          <p:cNvGrpSpPr/>
          <p:nvPr/>
        </p:nvGrpSpPr>
        <p:grpSpPr>
          <a:xfrm>
            <a:off x="525456" y="4160547"/>
            <a:ext cx="3331584" cy="1973061"/>
            <a:chOff x="381000" y="317146"/>
            <a:chExt cx="3331584" cy="1973061"/>
          </a:xfrm>
        </p:grpSpPr>
        <p:pic>
          <p:nvPicPr>
            <p:cNvPr id="12" name="31">
              <a:extLst>
                <a:ext uri="{FF2B5EF4-FFF2-40B4-BE49-F238E27FC236}">
                  <a16:creationId xmlns:a16="http://schemas.microsoft.com/office/drawing/2014/main" id="{EEE09203-E604-496F-9819-B8CCBF71C9A9}"/>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381000" y="317146"/>
              <a:ext cx="3331584" cy="1973061"/>
            </a:xfrm>
            <a:prstGeom prst="rect">
              <a:avLst/>
            </a:prstGeom>
          </p:spPr>
        </p:pic>
        <p:pic>
          <p:nvPicPr>
            <p:cNvPr id="13" name="Picture 12">
              <a:extLst>
                <a:ext uri="{FF2B5EF4-FFF2-40B4-BE49-F238E27FC236}">
                  <a16:creationId xmlns:a16="http://schemas.microsoft.com/office/drawing/2014/main" id="{8091632F-E500-47A2-AC7C-DACE0B9A9374}"/>
                </a:ext>
              </a:extLst>
            </p:cNvPr>
            <p:cNvPicPr>
              <a:picLocks noChangeAspect="1"/>
            </p:cNvPicPr>
            <p:nvPr/>
          </p:nvPicPr>
          <p:blipFill>
            <a:blip r:embed="rId7"/>
            <a:stretch>
              <a:fillRect/>
            </a:stretch>
          </p:blipFill>
          <p:spPr>
            <a:xfrm>
              <a:off x="574750" y="663840"/>
              <a:ext cx="2996042" cy="1020185"/>
            </a:xfrm>
            <a:prstGeom prst="rect">
              <a:avLst/>
            </a:prstGeom>
          </p:spPr>
        </p:pic>
      </p:grpSp>
      <p:cxnSp>
        <p:nvCxnSpPr>
          <p:cNvPr id="14" name="Straight Connector 13">
            <a:extLst>
              <a:ext uri="{FF2B5EF4-FFF2-40B4-BE49-F238E27FC236}">
                <a16:creationId xmlns:a16="http://schemas.microsoft.com/office/drawing/2014/main" id="{6E2A2317-186D-412D-AC89-769740C48AF6}"/>
              </a:ext>
            </a:extLst>
          </p:cNvPr>
          <p:cNvCxnSpPr>
            <a:cxnSpLocks/>
          </p:cNvCxnSpPr>
          <p:nvPr/>
        </p:nvCxnSpPr>
        <p:spPr>
          <a:xfrm flipH="1">
            <a:off x="3102588" y="1303142"/>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D6049-A671-49F1-BCCC-A60CC4B67C55}"/>
              </a:ext>
            </a:extLst>
          </p:cNvPr>
          <p:cNvCxnSpPr>
            <a:cxnSpLocks/>
          </p:cNvCxnSpPr>
          <p:nvPr/>
        </p:nvCxnSpPr>
        <p:spPr>
          <a:xfrm flipH="1">
            <a:off x="4849368" y="1330574"/>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1D3D9F7-0152-4869-B8EC-DC6393A4B0C7}"/>
              </a:ext>
            </a:extLst>
          </p:cNvPr>
          <p:cNvGrpSpPr/>
          <p:nvPr/>
        </p:nvGrpSpPr>
        <p:grpSpPr>
          <a:xfrm>
            <a:off x="5122748" y="2993700"/>
            <a:ext cx="207720" cy="498176"/>
            <a:chOff x="6629400" y="1504336"/>
            <a:chExt cx="207720" cy="498176"/>
          </a:xfrm>
        </p:grpSpPr>
        <p:cxnSp>
          <p:nvCxnSpPr>
            <p:cNvPr id="17" name="Straight Connector 16">
              <a:extLst>
                <a:ext uri="{FF2B5EF4-FFF2-40B4-BE49-F238E27FC236}">
                  <a16:creationId xmlns:a16="http://schemas.microsoft.com/office/drawing/2014/main" id="{3C5F69A7-FF4D-43B0-8DC4-C6FA0FCD1F70}"/>
                </a:ext>
              </a:extLst>
            </p:cNvPr>
            <p:cNvCxnSpPr>
              <a:cxnSpLocks/>
            </p:cNvCxnSpPr>
            <p:nvPr/>
          </p:nvCxnSpPr>
          <p:spPr>
            <a:xfrm flipH="1">
              <a:off x="662940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18433C-0387-482D-8917-7E7DEED08A9B}"/>
                </a:ext>
              </a:extLst>
            </p:cNvPr>
            <p:cNvCxnSpPr>
              <a:cxnSpLocks/>
            </p:cNvCxnSpPr>
            <p:nvPr/>
          </p:nvCxnSpPr>
          <p:spPr>
            <a:xfrm flipH="1">
              <a:off x="669864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F905B91E-6B12-4406-BC5A-6676F472D05F}"/>
              </a:ext>
            </a:extLst>
          </p:cNvPr>
          <p:cNvCxnSpPr>
            <a:cxnSpLocks/>
          </p:cNvCxnSpPr>
          <p:nvPr/>
        </p:nvCxnSpPr>
        <p:spPr>
          <a:xfrm flipH="1">
            <a:off x="3366720" y="186595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5E888B-EF36-4FDF-B41C-385105828599}"/>
              </a:ext>
            </a:extLst>
          </p:cNvPr>
          <p:cNvCxnSpPr>
            <a:cxnSpLocks/>
          </p:cNvCxnSpPr>
          <p:nvPr/>
        </p:nvCxnSpPr>
        <p:spPr>
          <a:xfrm flipH="1">
            <a:off x="4777484" y="1927817"/>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FD58DA-D6D1-47C6-9F7A-F19B144A3171}"/>
              </a:ext>
            </a:extLst>
          </p:cNvPr>
          <p:cNvCxnSpPr>
            <a:cxnSpLocks/>
          </p:cNvCxnSpPr>
          <p:nvPr/>
        </p:nvCxnSpPr>
        <p:spPr>
          <a:xfrm flipH="1">
            <a:off x="2828060" y="246535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2A2D91-1AC6-45AB-A886-A3E4D695BE06}"/>
              </a:ext>
            </a:extLst>
          </p:cNvPr>
          <p:cNvCxnSpPr>
            <a:cxnSpLocks/>
          </p:cNvCxnSpPr>
          <p:nvPr/>
        </p:nvCxnSpPr>
        <p:spPr>
          <a:xfrm flipH="1">
            <a:off x="4490948" y="2475633"/>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51CBF4-3CF7-48DF-9636-6A3EF0802794}"/>
              </a:ext>
            </a:extLst>
          </p:cNvPr>
          <p:cNvCxnSpPr>
            <a:cxnSpLocks/>
          </p:cNvCxnSpPr>
          <p:nvPr/>
        </p:nvCxnSpPr>
        <p:spPr>
          <a:xfrm flipH="1">
            <a:off x="2681756" y="29987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115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par>
                                <p:cTn id="39" presetID="22" presetClass="entr" presetSubtype="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par>
                                <p:cTn id="42" presetID="22" presetClass="entr" presetSubtype="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773D96-5518-4AC7-B8FC-E439CED28464}"/>
              </a:ext>
            </a:extLst>
          </p:cNvPr>
          <p:cNvPicPr>
            <a:picLocks noChangeAspect="1"/>
          </p:cNvPicPr>
          <p:nvPr/>
        </p:nvPicPr>
        <p:blipFill rotWithShape="1">
          <a:blip r:embed="rId2"/>
          <a:srcRect l="18630"/>
          <a:stretch/>
        </p:blipFill>
        <p:spPr>
          <a:xfrm>
            <a:off x="6876336" y="74141"/>
            <a:ext cx="3886200" cy="4290980"/>
          </a:xfrm>
          <a:prstGeom prst="rect">
            <a:avLst/>
          </a:prstGeom>
          <a:effectLst>
            <a:softEdge rad="317500"/>
          </a:effectLst>
        </p:spPr>
      </p:pic>
      <p:pic>
        <p:nvPicPr>
          <p:cNvPr id="2" name="Picture 1">
            <a:extLst>
              <a:ext uri="{FF2B5EF4-FFF2-40B4-BE49-F238E27FC236}">
                <a16:creationId xmlns:a16="http://schemas.microsoft.com/office/drawing/2014/main" id="{177C349E-D051-417B-A840-49CCF41CC546}"/>
              </a:ext>
            </a:extLst>
          </p:cNvPr>
          <p:cNvPicPr>
            <a:picLocks noChangeAspect="1"/>
          </p:cNvPicPr>
          <p:nvPr/>
        </p:nvPicPr>
        <p:blipFill>
          <a:blip r:embed="rId3"/>
          <a:stretch>
            <a:fillRect/>
          </a:stretch>
        </p:blipFill>
        <p:spPr>
          <a:xfrm>
            <a:off x="0" y="48134"/>
            <a:ext cx="1147568" cy="646331"/>
          </a:xfrm>
          <a:prstGeom prst="rect">
            <a:avLst/>
          </a:prstGeom>
        </p:spPr>
      </p:pic>
      <p:sp>
        <p:nvSpPr>
          <p:cNvPr id="10" name="TextBox 9">
            <a:extLst>
              <a:ext uri="{FF2B5EF4-FFF2-40B4-BE49-F238E27FC236}">
                <a16:creationId xmlns:a16="http://schemas.microsoft.com/office/drawing/2014/main" id="{17634A7E-B59C-40BC-8AC0-52C0C303D9EE}"/>
              </a:ext>
            </a:extLst>
          </p:cNvPr>
          <p:cNvSpPr txBox="1"/>
          <p:nvPr/>
        </p:nvSpPr>
        <p:spPr>
          <a:xfrm>
            <a:off x="4016058" y="235224"/>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21458A5-8845-49B9-90CD-BB8D67BCE4B7}"/>
              </a:ext>
            </a:extLst>
          </p:cNvPr>
          <p:cNvSpPr txBox="1"/>
          <p:nvPr/>
        </p:nvSpPr>
        <p:spPr>
          <a:xfrm>
            <a:off x="609600" y="1196876"/>
            <a:ext cx="5747425" cy="2308324"/>
          </a:xfrm>
          <a:prstGeom prst="rect">
            <a:avLst/>
          </a:prstGeom>
          <a:noFill/>
        </p:spPr>
        <p:txBody>
          <a:bodyPr wrap="square" rtlCol="0">
            <a:spAutoFit/>
          </a:bodyPr>
          <a:lstStyle/>
          <a:p>
            <a:pPr indent="228594"/>
            <a:r>
              <a:rPr lang="en-US" sz="3600">
                <a:cs typeface="Times New Roman" panose="02020603050405020304" pitchFamily="18" charset="0"/>
              </a:rPr>
              <a:t>Ngày cháu còn thấp bé</a:t>
            </a:r>
          </a:p>
          <a:p>
            <a:pPr indent="228594"/>
            <a:r>
              <a:rPr lang="en-US" sz="3600">
                <a:cs typeface="Times New Roman" panose="02020603050405020304" pitchFamily="18" charset="0"/>
              </a:rPr>
              <a:t>Cánh cửa có hai then</a:t>
            </a:r>
          </a:p>
          <a:p>
            <a:pPr indent="228594"/>
            <a:r>
              <a:rPr lang="en-US" sz="3600">
                <a:cs typeface="Times New Roman" panose="02020603050405020304" pitchFamily="18" charset="0"/>
              </a:rPr>
              <a:t>Cháu chỉ cài then dưới</a:t>
            </a:r>
          </a:p>
          <a:p>
            <a:pPr indent="228594"/>
            <a:r>
              <a:rPr lang="en-US" sz="3600">
                <a:cs typeface="Times New Roman" panose="02020603050405020304" pitchFamily="18" charset="0"/>
              </a:rPr>
              <a:t>Nhờ bà cài then trên</a:t>
            </a:r>
            <a:endParaRPr lang="en-US" sz="3600" dirty="0">
              <a:cs typeface="Times New Roman" panose="02020603050405020304" pitchFamily="18" charset="0"/>
            </a:endParaRPr>
          </a:p>
        </p:txBody>
      </p:sp>
      <p:sp>
        <p:nvSpPr>
          <p:cNvPr id="15" name="TextBox 14">
            <a:extLst>
              <a:ext uri="{FF2B5EF4-FFF2-40B4-BE49-F238E27FC236}">
                <a16:creationId xmlns:a16="http://schemas.microsoft.com/office/drawing/2014/main" id="{5AB8CB10-6FA4-4CD5-836F-714731D2BD39}"/>
              </a:ext>
            </a:extLst>
          </p:cNvPr>
          <p:cNvSpPr txBox="1"/>
          <p:nvPr/>
        </p:nvSpPr>
        <p:spPr>
          <a:xfrm>
            <a:off x="8935923" y="6320135"/>
            <a:ext cx="3163010" cy="461665"/>
          </a:xfrm>
          <a:prstGeom prst="rect">
            <a:avLst/>
          </a:prstGeom>
          <a:noFill/>
        </p:spPr>
        <p:txBody>
          <a:bodyPr wrap="square" rtlCol="0">
            <a:spAutoFit/>
          </a:bodyPr>
          <a:lstStyle/>
          <a:p>
            <a:pPr indent="228594"/>
            <a:r>
              <a:rPr lang="en-US" sz="2400" i="1" dirty="0">
                <a:latin typeface="+mj-lt"/>
                <a:cs typeface="Times New Roman" panose="02020603050405020304" pitchFamily="18" charset="0"/>
              </a:rPr>
              <a:t>(</a:t>
            </a:r>
            <a:r>
              <a:rPr lang="en-US" sz="2400" i="1" dirty="0" err="1">
                <a:latin typeface="+mj-lt"/>
                <a:cs typeface="Times New Roman" panose="02020603050405020304" pitchFamily="18" charset="0"/>
              </a:rPr>
              <a:t>Đoàn</a:t>
            </a:r>
            <a:r>
              <a:rPr lang="en-US" sz="2400" i="1" dirty="0">
                <a:latin typeface="+mj-lt"/>
                <a:cs typeface="Times New Roman" panose="02020603050405020304" pitchFamily="18" charset="0"/>
              </a:rPr>
              <a:t> </a:t>
            </a:r>
            <a:r>
              <a:rPr lang="en-US" sz="2400" i="1" dirty="0" err="1">
                <a:latin typeface="+mj-lt"/>
                <a:cs typeface="Times New Roman" panose="02020603050405020304" pitchFamily="18" charset="0"/>
              </a:rPr>
              <a:t>Thị</a:t>
            </a:r>
            <a:r>
              <a:rPr lang="en-US" sz="2400" i="1" dirty="0">
                <a:latin typeface="+mj-lt"/>
                <a:cs typeface="Times New Roman" panose="02020603050405020304" pitchFamily="18" charset="0"/>
              </a:rPr>
              <a:t> Lam </a:t>
            </a:r>
            <a:r>
              <a:rPr lang="en-US" sz="2400" i="1" dirty="0" err="1">
                <a:latin typeface="+mj-lt"/>
                <a:cs typeface="Times New Roman" panose="02020603050405020304" pitchFamily="18" charset="0"/>
              </a:rPr>
              <a:t>Luyến</a:t>
            </a:r>
            <a:r>
              <a:rPr lang="en-US" sz="2400" i="1" dirty="0">
                <a:latin typeface="+mj-lt"/>
                <a:cs typeface="Times New Roman" panose="02020603050405020304" pitchFamily="18" charset="0"/>
              </a:rPr>
              <a:t>)</a:t>
            </a:r>
          </a:p>
        </p:txBody>
      </p:sp>
      <p:sp>
        <p:nvSpPr>
          <p:cNvPr id="16" name="TextBox 15">
            <a:extLst>
              <a:ext uri="{FF2B5EF4-FFF2-40B4-BE49-F238E27FC236}">
                <a16:creationId xmlns:a16="http://schemas.microsoft.com/office/drawing/2014/main" id="{9E9BCEEC-568E-4537-A3FE-1149214053DF}"/>
              </a:ext>
            </a:extLst>
          </p:cNvPr>
          <p:cNvSpPr txBox="1"/>
          <p:nvPr/>
        </p:nvSpPr>
        <p:spPr>
          <a:xfrm>
            <a:off x="609600" y="4086740"/>
            <a:ext cx="5747425" cy="2308324"/>
          </a:xfrm>
          <a:prstGeom prst="rect">
            <a:avLst/>
          </a:prstGeom>
          <a:noFill/>
        </p:spPr>
        <p:txBody>
          <a:bodyPr wrap="square" rtlCol="0">
            <a:spAutoFit/>
          </a:bodyPr>
          <a:lstStyle/>
          <a:p>
            <a:pPr indent="228594"/>
            <a:r>
              <a:rPr lang="en-US" sz="3600">
                <a:cs typeface="Times New Roman" panose="02020603050405020304" pitchFamily="18" charset="0"/>
              </a:rPr>
              <a:t>Mỗi năm cháu lớn lên</a:t>
            </a:r>
          </a:p>
          <a:p>
            <a:pPr indent="228594"/>
            <a:r>
              <a:rPr lang="en-US" sz="3600">
                <a:cs typeface="Times New Roman" panose="02020603050405020304" pitchFamily="18" charset="0"/>
              </a:rPr>
              <a:t>Bà lưng còng cắm cúi</a:t>
            </a:r>
          </a:p>
          <a:p>
            <a:pPr indent="228594"/>
            <a:r>
              <a:rPr lang="en-US" sz="3600">
                <a:cs typeface="Times New Roman" panose="02020603050405020304" pitchFamily="18" charset="0"/>
              </a:rPr>
              <a:t>Cháu cài được then trên</a:t>
            </a:r>
          </a:p>
          <a:p>
            <a:pPr indent="228594"/>
            <a:r>
              <a:rPr lang="en-US" sz="3600">
                <a:cs typeface="Times New Roman" panose="02020603050405020304" pitchFamily="18" charset="0"/>
              </a:rPr>
              <a:t>Bà chỉ cài then dưới…</a:t>
            </a:r>
            <a:endParaRPr lang="en-US" sz="3600" dirty="0">
              <a:cs typeface="Times New Roman" panose="02020603050405020304" pitchFamily="18" charset="0"/>
            </a:endParaRPr>
          </a:p>
        </p:txBody>
      </p:sp>
      <p:sp>
        <p:nvSpPr>
          <p:cNvPr id="17" name="TextBox 16">
            <a:extLst>
              <a:ext uri="{FF2B5EF4-FFF2-40B4-BE49-F238E27FC236}">
                <a16:creationId xmlns:a16="http://schemas.microsoft.com/office/drawing/2014/main" id="{11D888B4-1F0C-4720-9F0E-C635D49486D8}"/>
              </a:ext>
            </a:extLst>
          </p:cNvPr>
          <p:cNvSpPr txBox="1"/>
          <p:nvPr/>
        </p:nvSpPr>
        <p:spPr>
          <a:xfrm>
            <a:off x="6825576" y="4086740"/>
            <a:ext cx="5273358" cy="2308324"/>
          </a:xfrm>
          <a:prstGeom prst="rect">
            <a:avLst/>
          </a:prstGeom>
          <a:noFill/>
        </p:spPr>
        <p:txBody>
          <a:bodyPr wrap="square" rtlCol="0">
            <a:spAutoFit/>
          </a:bodyPr>
          <a:lstStyle/>
          <a:p>
            <a:pPr indent="228594"/>
            <a:r>
              <a:rPr lang="en-US" sz="3600">
                <a:cs typeface="Times New Roman" panose="02020603050405020304" pitchFamily="18" charset="0"/>
              </a:rPr>
              <a:t>Nay cháu về nhà mới</a:t>
            </a:r>
          </a:p>
          <a:p>
            <a:pPr indent="228594"/>
            <a:r>
              <a:rPr lang="en-US" sz="3600">
                <a:cs typeface="Times New Roman" panose="02020603050405020304" pitchFamily="18" charset="0"/>
              </a:rPr>
              <a:t>Bao cánh cửa – ô trời</a:t>
            </a:r>
          </a:p>
          <a:p>
            <a:pPr indent="228594"/>
            <a:r>
              <a:rPr lang="en-US" sz="3600">
                <a:cs typeface="Times New Roman" panose="02020603050405020304" pitchFamily="18" charset="0"/>
              </a:rPr>
              <a:t>Mỗi lần tay đẩy cửa</a:t>
            </a:r>
          </a:p>
          <a:p>
            <a:pPr indent="228594"/>
            <a:r>
              <a:rPr lang="en-US" sz="3600">
                <a:cs typeface="Times New Roman" panose="02020603050405020304" pitchFamily="18" charset="0"/>
              </a:rPr>
              <a:t>Lại nhớ bà khôn nguôi.</a:t>
            </a:r>
            <a:endParaRPr lang="en-US" sz="3600" dirty="0">
              <a:cs typeface="Times New Roman" panose="02020603050405020304" pitchFamily="18" charset="0"/>
            </a:endParaRPr>
          </a:p>
        </p:txBody>
      </p:sp>
      <p:pic>
        <p:nvPicPr>
          <p:cNvPr id="24" name="Picture 23">
            <a:extLst>
              <a:ext uri="{FF2B5EF4-FFF2-40B4-BE49-F238E27FC236}">
                <a16:creationId xmlns:a16="http://schemas.microsoft.com/office/drawing/2014/main" id="{46610191-2D42-4DE1-9781-751BA2A2FA1A}"/>
              </a:ext>
            </a:extLst>
          </p:cNvPr>
          <p:cNvPicPr>
            <a:picLocks noChangeAspect="1"/>
          </p:cNvPicPr>
          <p:nvPr/>
        </p:nvPicPr>
        <p:blipFill rotWithShape="1">
          <a:blip r:embed="rId4"/>
          <a:srcRect l="28414" t="17105" r="9091" b="33057"/>
          <a:stretch/>
        </p:blipFill>
        <p:spPr>
          <a:xfrm>
            <a:off x="387413" y="1309239"/>
            <a:ext cx="538392" cy="512546"/>
          </a:xfrm>
          <a:prstGeom prst="rect">
            <a:avLst/>
          </a:prstGeom>
        </p:spPr>
      </p:pic>
      <p:pic>
        <p:nvPicPr>
          <p:cNvPr id="25" name="Picture 24">
            <a:extLst>
              <a:ext uri="{FF2B5EF4-FFF2-40B4-BE49-F238E27FC236}">
                <a16:creationId xmlns:a16="http://schemas.microsoft.com/office/drawing/2014/main" id="{81F2EDD2-5554-49F5-9EBE-A206176BC14B}"/>
              </a:ext>
            </a:extLst>
          </p:cNvPr>
          <p:cNvPicPr>
            <a:picLocks noChangeAspect="1"/>
          </p:cNvPicPr>
          <p:nvPr/>
        </p:nvPicPr>
        <p:blipFill rotWithShape="1">
          <a:blip r:embed="rId5"/>
          <a:srcRect l="23584" t="12406" r="18949" b="29309"/>
          <a:stretch/>
        </p:blipFill>
        <p:spPr>
          <a:xfrm>
            <a:off x="364548" y="4111656"/>
            <a:ext cx="538392" cy="605690"/>
          </a:xfrm>
          <a:prstGeom prst="rect">
            <a:avLst/>
          </a:prstGeom>
        </p:spPr>
      </p:pic>
      <p:pic>
        <p:nvPicPr>
          <p:cNvPr id="26" name="Picture 25">
            <a:extLst>
              <a:ext uri="{FF2B5EF4-FFF2-40B4-BE49-F238E27FC236}">
                <a16:creationId xmlns:a16="http://schemas.microsoft.com/office/drawing/2014/main" id="{87112830-67A3-4FA1-9B12-9BA817CA1943}"/>
              </a:ext>
            </a:extLst>
          </p:cNvPr>
          <p:cNvPicPr>
            <a:picLocks noChangeAspect="1"/>
          </p:cNvPicPr>
          <p:nvPr/>
        </p:nvPicPr>
        <p:blipFill>
          <a:blip r:embed="rId6"/>
          <a:stretch>
            <a:fillRect/>
          </a:stretch>
        </p:blipFill>
        <p:spPr>
          <a:xfrm>
            <a:off x="6550535" y="4159037"/>
            <a:ext cx="576129" cy="549207"/>
          </a:xfrm>
          <a:prstGeom prst="rect">
            <a:avLst/>
          </a:prstGeom>
        </p:spPr>
      </p:pic>
    </p:spTree>
    <p:extLst>
      <p:ext uri="{BB962C8B-B14F-4D97-AF65-F5344CB8AC3E}">
        <p14:creationId xmlns:p14="http://schemas.microsoft.com/office/powerpoint/2010/main" val="42151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80">
                                          <p:stCondLst>
                                            <p:cond delay="0"/>
                                          </p:stCondLst>
                                        </p:cTn>
                                        <p:tgtEl>
                                          <p:spTgt spid="26"/>
                                        </p:tgtEl>
                                      </p:cBhvr>
                                    </p:animEffect>
                                    <p:anim calcmode="lin" valueType="num">
                                      <p:cBhvr>
                                        <p:cTn id="4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9" dur="26">
                                          <p:stCondLst>
                                            <p:cond delay="650"/>
                                          </p:stCondLst>
                                        </p:cTn>
                                        <p:tgtEl>
                                          <p:spTgt spid="26"/>
                                        </p:tgtEl>
                                      </p:cBhvr>
                                      <p:to x="100000" y="60000"/>
                                    </p:animScale>
                                    <p:animScale>
                                      <p:cBhvr>
                                        <p:cTn id="50" dur="166" decel="50000">
                                          <p:stCondLst>
                                            <p:cond delay="676"/>
                                          </p:stCondLst>
                                        </p:cTn>
                                        <p:tgtEl>
                                          <p:spTgt spid="26"/>
                                        </p:tgtEl>
                                      </p:cBhvr>
                                      <p:to x="100000" y="100000"/>
                                    </p:animScale>
                                    <p:animScale>
                                      <p:cBhvr>
                                        <p:cTn id="51" dur="26">
                                          <p:stCondLst>
                                            <p:cond delay="1312"/>
                                          </p:stCondLst>
                                        </p:cTn>
                                        <p:tgtEl>
                                          <p:spTgt spid="26"/>
                                        </p:tgtEl>
                                      </p:cBhvr>
                                      <p:to x="100000" y="80000"/>
                                    </p:animScale>
                                    <p:animScale>
                                      <p:cBhvr>
                                        <p:cTn id="52" dur="166" decel="50000">
                                          <p:stCondLst>
                                            <p:cond delay="1338"/>
                                          </p:stCondLst>
                                        </p:cTn>
                                        <p:tgtEl>
                                          <p:spTgt spid="26"/>
                                        </p:tgtEl>
                                      </p:cBhvr>
                                      <p:to x="100000" y="100000"/>
                                    </p:animScale>
                                    <p:animScale>
                                      <p:cBhvr>
                                        <p:cTn id="53" dur="26">
                                          <p:stCondLst>
                                            <p:cond delay="1642"/>
                                          </p:stCondLst>
                                        </p:cTn>
                                        <p:tgtEl>
                                          <p:spTgt spid="26"/>
                                        </p:tgtEl>
                                      </p:cBhvr>
                                      <p:to x="100000" y="90000"/>
                                    </p:animScale>
                                    <p:animScale>
                                      <p:cBhvr>
                                        <p:cTn id="54" dur="166" decel="50000">
                                          <p:stCondLst>
                                            <p:cond delay="1668"/>
                                          </p:stCondLst>
                                        </p:cTn>
                                        <p:tgtEl>
                                          <p:spTgt spid="26"/>
                                        </p:tgtEl>
                                      </p:cBhvr>
                                      <p:to x="100000" y="100000"/>
                                    </p:animScale>
                                    <p:animScale>
                                      <p:cBhvr>
                                        <p:cTn id="55" dur="26">
                                          <p:stCondLst>
                                            <p:cond delay="1808"/>
                                          </p:stCondLst>
                                        </p:cTn>
                                        <p:tgtEl>
                                          <p:spTgt spid="26"/>
                                        </p:tgtEl>
                                      </p:cBhvr>
                                      <p:to x="100000" y="95000"/>
                                    </p:animScale>
                                    <p:animScale>
                                      <p:cBhvr>
                                        <p:cTn id="56" dur="166" decel="50000">
                                          <p:stCondLst>
                                            <p:cond delay="1834"/>
                                          </p:stCondLst>
                                        </p:cTn>
                                        <p:tgtEl>
                                          <p:spTgt spid="2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4">
            <a:extLst>
              <a:ext uri="{FF2B5EF4-FFF2-40B4-BE49-F238E27FC236}">
                <a16:creationId xmlns:a16="http://schemas.microsoft.com/office/drawing/2014/main" id="{2A86889E-7720-4AA0-AB1D-4B2092C1C3FA}"/>
              </a:ext>
            </a:extLst>
          </p:cNvPr>
          <p:cNvSpPr txBox="1">
            <a:spLocks/>
          </p:cNvSpPr>
          <p:nvPr/>
        </p:nvSpPr>
        <p:spPr>
          <a:xfrm>
            <a:off x="152400" y="12357"/>
            <a:ext cx="20574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16</a:t>
            </a:r>
          </a:p>
        </p:txBody>
      </p:sp>
      <p:sp>
        <p:nvSpPr>
          <p:cNvPr id="11" name="1">
            <a:extLst>
              <a:ext uri="{FF2B5EF4-FFF2-40B4-BE49-F238E27FC236}">
                <a16:creationId xmlns:a16="http://schemas.microsoft.com/office/drawing/2014/main" id="{24CF76BF-6EED-481F-A87E-89319A2F831B}"/>
              </a:ext>
            </a:extLst>
          </p:cNvPr>
          <p:cNvSpPr>
            <a:spLocks noGrp="1"/>
          </p:cNvSpPr>
          <p:nvPr/>
        </p:nvSpPr>
        <p:spPr>
          <a:xfrm>
            <a:off x="5334000" y="46482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2</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12" name="Picture 11">
            <a:extLst>
              <a:ext uri="{FF2B5EF4-FFF2-40B4-BE49-F238E27FC236}">
                <a16:creationId xmlns:a16="http://schemas.microsoft.com/office/drawing/2014/main" id="{CB3309CC-CC27-49E2-9D69-53904C972B79}"/>
              </a:ext>
            </a:extLst>
          </p:cNvPr>
          <p:cNvPicPr>
            <a:picLocks noChangeAspect="1"/>
          </p:cNvPicPr>
          <p:nvPr/>
        </p:nvPicPr>
        <p:blipFill>
          <a:blip r:embed="rId2"/>
          <a:stretch>
            <a:fillRect/>
          </a:stretch>
        </p:blipFill>
        <p:spPr>
          <a:xfrm>
            <a:off x="751644" y="2317761"/>
            <a:ext cx="10688712" cy="2117720"/>
          </a:xfrm>
          <a:prstGeom prst="rect">
            <a:avLst/>
          </a:prstGeom>
        </p:spPr>
      </p:pic>
      <p:pic>
        <p:nvPicPr>
          <p:cNvPr id="13" name="Picture 12">
            <a:extLst>
              <a:ext uri="{FF2B5EF4-FFF2-40B4-BE49-F238E27FC236}">
                <a16:creationId xmlns:a16="http://schemas.microsoft.com/office/drawing/2014/main" id="{1F2C5E32-74BE-4E87-BC57-9BF2FB28EAA7}"/>
              </a:ext>
            </a:extLst>
          </p:cNvPr>
          <p:cNvPicPr>
            <a:picLocks noChangeAspect="1"/>
          </p:cNvPicPr>
          <p:nvPr/>
        </p:nvPicPr>
        <p:blipFill>
          <a:blip r:embed="rId3"/>
          <a:stretch>
            <a:fillRect/>
          </a:stretch>
        </p:blipFill>
        <p:spPr>
          <a:xfrm>
            <a:off x="3221487" y="630799"/>
            <a:ext cx="5749026" cy="1579001"/>
          </a:xfrm>
          <a:prstGeom prst="rect">
            <a:avLst/>
          </a:prstGeom>
        </p:spPr>
      </p:pic>
    </p:spTree>
    <p:extLst>
      <p:ext uri="{BB962C8B-B14F-4D97-AF65-F5344CB8AC3E}">
        <p14:creationId xmlns:p14="http://schemas.microsoft.com/office/powerpoint/2010/main" val="170752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750" fill="hold"/>
                                        <p:tgtEl>
                                          <p:spTgt spid="11"/>
                                        </p:tgtEl>
                                        <p:attrNameLst>
                                          <p:attrName>ppt_w</p:attrName>
                                        </p:attrNameLst>
                                      </p:cBhvr>
                                      <p:tavLst>
                                        <p:tav tm="0">
                                          <p:val>
                                            <p:fltVal val="0"/>
                                          </p:val>
                                        </p:tav>
                                        <p:tav tm="100000">
                                          <p:val>
                                            <p:strVal val="#ppt_w"/>
                                          </p:val>
                                        </p:tav>
                                      </p:tavLst>
                                    </p:anim>
                                    <p:anim calcmode="lin" valueType="num">
                                      <p:cBhvr>
                                        <p:cTn id="24" dur="750" fill="hold"/>
                                        <p:tgtEl>
                                          <p:spTgt spid="11"/>
                                        </p:tgtEl>
                                        <p:attrNameLst>
                                          <p:attrName>ppt_h</p:attrName>
                                        </p:attrNameLst>
                                      </p:cBhvr>
                                      <p:tavLst>
                                        <p:tav tm="0">
                                          <p:val>
                                            <p:fltVal val="0"/>
                                          </p:val>
                                        </p:tav>
                                        <p:tav tm="100000">
                                          <p:val>
                                            <p:strVal val="#ppt_h"/>
                                          </p:val>
                                        </p:tav>
                                      </p:tavLst>
                                    </p:anim>
                                    <p:animEffect transition="in" filter="fade">
                                      <p:cBhvr>
                                        <p:cTn id="2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219200"/>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C0014DF6-FCB5-4CB0-9222-314D6448DADD}"/>
              </a:ext>
            </a:extLst>
          </p:cNvPr>
          <p:cNvPicPr>
            <a:picLocks noChangeAspect="1"/>
          </p:cNvPicPr>
          <p:nvPr/>
        </p:nvPicPr>
        <p:blipFill>
          <a:blip r:embed="rId2"/>
          <a:stretch>
            <a:fillRect/>
          </a:stretch>
        </p:blipFill>
        <p:spPr>
          <a:xfrm>
            <a:off x="5049671" y="1336776"/>
            <a:ext cx="2092659" cy="2092659"/>
          </a:xfrm>
          <a:prstGeom prst="rect">
            <a:avLst/>
          </a:prstGeom>
        </p:spPr>
      </p:pic>
      <p:pic>
        <p:nvPicPr>
          <p:cNvPr id="3" name="Picture 2">
            <a:extLst>
              <a:ext uri="{FF2B5EF4-FFF2-40B4-BE49-F238E27FC236}">
                <a16:creationId xmlns:a16="http://schemas.microsoft.com/office/drawing/2014/main" id="{60C570AC-6F29-42CA-8EEA-1AC664AD8DD5}"/>
              </a:ext>
            </a:extLst>
          </p:cNvPr>
          <p:cNvPicPr>
            <a:picLocks noChangeAspect="1"/>
          </p:cNvPicPr>
          <p:nvPr/>
        </p:nvPicPr>
        <p:blipFill>
          <a:blip r:embed="rId3"/>
          <a:stretch>
            <a:fillRect/>
          </a:stretch>
        </p:blipFill>
        <p:spPr>
          <a:xfrm>
            <a:off x="2712563" y="3657838"/>
            <a:ext cx="6766875" cy="1798476"/>
          </a:xfrm>
          <a:prstGeom prst="rect">
            <a:avLst/>
          </a:prstGeom>
        </p:spPr>
      </p:pic>
    </p:spTree>
    <p:extLst>
      <p:ext uri="{BB962C8B-B14F-4D97-AF65-F5344CB8AC3E}">
        <p14:creationId xmlns:p14="http://schemas.microsoft.com/office/powerpoint/2010/main" val="163751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a:solidFill>
                  <a:schemeClr val="tx1">
                    <a:lumMod val="75000"/>
                    <a:lumOff val="25000"/>
                  </a:schemeClr>
                </a:solidFill>
                <a:latin typeface="Arial-Rounded" panose="020B0500000000000000" charset="0"/>
                <a:ea typeface="Arial-Rounded" panose="020B0500000000000000" charset="0"/>
                <a:cs typeface="Arial-Rounded" panose="020B0500000000000000" charset="0"/>
              </a:rPr>
              <a:t>Ngày cháu còn nhỏ, ai thường cài then trên của cánh cửa?</a:t>
            </a:r>
            <a:endParaRPr lang="vi-VN" sz="4000" b="1">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1866901" y="5012769"/>
            <a:ext cx="9563099" cy="1464231"/>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algn="just"/>
            <a:r>
              <a:rPr lang="en-US" sz="4000">
                <a:solidFill>
                  <a:srgbClr val="FF5A34"/>
                </a:solidFill>
                <a:latin typeface="+mj-lt"/>
                <a:cs typeface="Times New Roman" panose="02020603050405020304" pitchFamily="18" charset="0"/>
              </a:rPr>
              <a:t>Ngày cháu còn nhỏ, bà thường cài then trên của cánh cửa.</a:t>
            </a:r>
            <a:endParaRPr lang="en-US" sz="4000" dirty="0">
              <a:solidFill>
                <a:srgbClr val="FF5A34"/>
              </a:solidFill>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375666"/>
            <a:ext cx="2057400" cy="2057400"/>
          </a:xfrm>
          <a:prstGeom prst="rect">
            <a:avLst/>
          </a:prstGeom>
        </p:spPr>
      </p:pic>
      <p:pic>
        <p:nvPicPr>
          <p:cNvPr id="9" name="Picture 8">
            <a:extLst>
              <a:ext uri="{FF2B5EF4-FFF2-40B4-BE49-F238E27FC236}">
                <a16:creationId xmlns:a16="http://schemas.microsoft.com/office/drawing/2014/main" id="{8A386C18-7B41-423C-89CB-4B5A79E09D73}"/>
              </a:ext>
            </a:extLst>
          </p:cNvPr>
          <p:cNvPicPr>
            <a:picLocks noChangeAspect="1"/>
          </p:cNvPicPr>
          <p:nvPr/>
        </p:nvPicPr>
        <p:blipFill rotWithShape="1">
          <a:blip r:embed="rId4"/>
          <a:srcRect l="18630"/>
          <a:stretch/>
        </p:blipFill>
        <p:spPr>
          <a:xfrm>
            <a:off x="3505200" y="853107"/>
            <a:ext cx="4629864" cy="4290980"/>
          </a:xfrm>
          <a:prstGeom prst="roundRect">
            <a:avLst/>
          </a:prstGeom>
          <a:effectLst>
            <a:softEdge rad="317500"/>
          </a:effectLst>
        </p:spPr>
      </p:pic>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3"/>
          <a:stretch>
            <a:fillRect/>
          </a:stretch>
        </p:blipFill>
        <p:spPr>
          <a:xfrm>
            <a:off x="5062595" y="1591034"/>
            <a:ext cx="2066811" cy="2048108"/>
          </a:xfrm>
          <a:prstGeom prst="rect">
            <a:avLst/>
          </a:prstGeom>
        </p:spPr>
      </p:pic>
      <p:pic>
        <p:nvPicPr>
          <p:cNvPr id="4" name="Picture 3">
            <a:extLst>
              <a:ext uri="{FF2B5EF4-FFF2-40B4-BE49-F238E27FC236}">
                <a16:creationId xmlns:a16="http://schemas.microsoft.com/office/drawing/2014/main" id="{50CEEEF7-BF43-40DE-BB6E-DE2E33CB7663}"/>
              </a:ext>
            </a:extLst>
          </p:cNvPr>
          <p:cNvPicPr>
            <a:picLocks noChangeAspect="1"/>
          </p:cNvPicPr>
          <p:nvPr/>
        </p:nvPicPr>
        <p:blipFill>
          <a:blip r:embed="rId4"/>
          <a:stretch>
            <a:fillRect/>
          </a:stretch>
        </p:blipFill>
        <p:spPr>
          <a:xfrm>
            <a:off x="3233680" y="3659358"/>
            <a:ext cx="5724640" cy="1798476"/>
          </a:xfrm>
          <a:prstGeom prst="rect">
            <a:avLst/>
          </a:prstGeom>
        </p:spPr>
      </p:pic>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a:t> </a:t>
            </a:r>
            <a:r>
              <a:rPr lang="en-US" sz="4000">
                <a:solidFill>
                  <a:schemeClr val="tx1">
                    <a:lumMod val="75000"/>
                    <a:lumOff val="25000"/>
                  </a:schemeClr>
                </a:solidFill>
                <a:cs typeface="Times New Roman" panose="02020603050405020304" pitchFamily="18" charset="0"/>
              </a:rPr>
              <a:t>Vì sao khi cháu lớn, bà lại là người cài then dưới của cánh cửa?</a:t>
            </a:r>
            <a:endParaRPr lang="vi-VN" sz="4000" b="1">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3352590" y="2895600"/>
            <a:ext cx="8448675" cy="2145268"/>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algn="just"/>
            <a:r>
              <a:rPr lang="en-US" sz="4000">
                <a:solidFill>
                  <a:srgbClr val="FF5A34"/>
                </a:solidFill>
                <a:cs typeface="Times New Roman" panose="02020603050405020304" pitchFamily="18" charset="0"/>
                <a:sym typeface="Wingdings" panose="05000000000000000000" pitchFamily="2" charset="2"/>
              </a:rPr>
              <a:t>Khi cháu lớn, bà lại là người cài then dưới của cánh cửa vì lưng bà đã còng nên bà không với tới then trên nữa</a:t>
            </a:r>
            <a:r>
              <a:rPr lang="en-US" sz="4000">
                <a:solidFill>
                  <a:srgbClr val="FF5A34"/>
                </a:solidFill>
                <a:cs typeface="Times New Roman" panose="02020603050405020304" pitchFamily="18" charset="0"/>
              </a:rPr>
              <a:t>.</a:t>
            </a:r>
            <a:endParaRPr lang="en-US" sz="4000" dirty="0">
              <a:solidFill>
                <a:srgbClr val="FF5A34"/>
              </a:solidFill>
              <a:cs typeface="Times New Roman" panose="02020603050405020304" pitchFamily="18"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465" y="2233880"/>
            <a:ext cx="1323439" cy="1323439"/>
          </a:xfrm>
          <a:prstGeom prst="rect">
            <a:avLst/>
          </a:prstGeom>
        </p:spPr>
      </p:pic>
      <p:pic>
        <p:nvPicPr>
          <p:cNvPr id="9" name="Picture 8">
            <a:extLst>
              <a:ext uri="{FF2B5EF4-FFF2-40B4-BE49-F238E27FC236}">
                <a16:creationId xmlns:a16="http://schemas.microsoft.com/office/drawing/2014/main" id="{D754EF03-5BAA-489F-8B71-3AA51E77C3E3}"/>
              </a:ext>
            </a:extLst>
          </p:cNvPr>
          <p:cNvPicPr>
            <a:picLocks noChangeAspect="1"/>
          </p:cNvPicPr>
          <p:nvPr/>
        </p:nvPicPr>
        <p:blipFill>
          <a:blip r:embed="rId4"/>
          <a:stretch>
            <a:fillRect/>
          </a:stretch>
        </p:blipFill>
        <p:spPr>
          <a:xfrm>
            <a:off x="390735" y="1975018"/>
            <a:ext cx="2742857" cy="3923809"/>
          </a:xfrm>
          <a:prstGeom prst="roundRect">
            <a:avLst>
              <a:gd name="adj" fmla="val 14045"/>
            </a:avLst>
          </a:prstGeom>
          <a:effectLst>
            <a:softEdge rad="31750"/>
          </a:effectLst>
        </p:spPr>
      </p:pic>
    </p:spTree>
    <p:extLst>
      <p:ext uri="{BB962C8B-B14F-4D97-AF65-F5344CB8AC3E}">
        <p14:creationId xmlns:p14="http://schemas.microsoft.com/office/powerpoint/2010/main" val="1619085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a:t> </a:t>
            </a:r>
            <a:r>
              <a:rPr lang="en-US" sz="4000">
                <a:solidFill>
                  <a:schemeClr val="tx1">
                    <a:lumMod val="75000"/>
                    <a:lumOff val="25000"/>
                  </a:schemeClr>
                </a:solidFill>
                <a:latin typeface="+mj-lt"/>
                <a:cs typeface="Times New Roman" panose="02020603050405020304" pitchFamily="18" charset="0"/>
              </a:rPr>
              <a:t>Sắp xếp các bức tranh sau theo thứ tự của 3 khổ thơ t</a:t>
            </a:r>
            <a:r>
              <a:rPr lang="vi-VN" sz="4000">
                <a:solidFill>
                  <a:schemeClr val="tx1">
                    <a:lumMod val="75000"/>
                    <a:lumOff val="25000"/>
                  </a:schemeClr>
                </a:solidFill>
                <a:latin typeface="+mj-lt"/>
                <a:cs typeface="Times New Roman" panose="02020603050405020304" pitchFamily="18" charset="0"/>
              </a:rPr>
              <a:t>rên</a:t>
            </a:r>
            <a:endParaRPr lang="vi-VN" sz="4000" b="1">
              <a:solidFill>
                <a:schemeClr val="tx1">
                  <a:lumMod val="75000"/>
                  <a:lumOff val="25000"/>
                </a:schemeClr>
              </a:solidFill>
              <a:latin typeface="+mj-lt"/>
            </a:endParaRPr>
          </a:p>
        </p:txBody>
      </p:sp>
      <p:pic>
        <p:nvPicPr>
          <p:cNvPr id="18" name="Picture 17">
            <a:extLst>
              <a:ext uri="{FF2B5EF4-FFF2-40B4-BE49-F238E27FC236}">
                <a16:creationId xmlns:a16="http://schemas.microsoft.com/office/drawing/2014/main" id="{FF9F05E2-0CDA-45FA-99F6-54E4B8DB2DB1}"/>
              </a:ext>
            </a:extLst>
          </p:cNvPr>
          <p:cNvPicPr>
            <a:picLocks noChangeAspect="1"/>
          </p:cNvPicPr>
          <p:nvPr/>
        </p:nvPicPr>
        <p:blipFill>
          <a:blip r:embed="rId3"/>
          <a:srcRect l="1708" t="1444" r="68952" b="2397"/>
          <a:stretch>
            <a:fillRect/>
          </a:stretch>
        </p:blipFill>
        <p:spPr>
          <a:xfrm>
            <a:off x="1233755" y="1623317"/>
            <a:ext cx="2819400" cy="4524054"/>
          </a:xfrm>
          <a:custGeom>
            <a:avLst/>
            <a:gdLst>
              <a:gd name="connsiteX0" fmla="*/ 254141 w 2819400"/>
              <a:gd name="connsiteY0" fmla="*/ 0 h 4524054"/>
              <a:gd name="connsiteX1" fmla="*/ 2565259 w 2819400"/>
              <a:gd name="connsiteY1" fmla="*/ 0 h 4524054"/>
              <a:gd name="connsiteX2" fmla="*/ 2819400 w 2819400"/>
              <a:gd name="connsiteY2" fmla="*/ 254141 h 4524054"/>
              <a:gd name="connsiteX3" fmla="*/ 2819400 w 2819400"/>
              <a:gd name="connsiteY3" fmla="*/ 4269913 h 4524054"/>
              <a:gd name="connsiteX4" fmla="*/ 2565259 w 2819400"/>
              <a:gd name="connsiteY4" fmla="*/ 4524054 h 4524054"/>
              <a:gd name="connsiteX5" fmla="*/ 254141 w 2819400"/>
              <a:gd name="connsiteY5" fmla="*/ 4524054 h 4524054"/>
              <a:gd name="connsiteX6" fmla="*/ 0 w 2819400"/>
              <a:gd name="connsiteY6" fmla="*/ 4269913 h 4524054"/>
              <a:gd name="connsiteX7" fmla="*/ 0 w 2819400"/>
              <a:gd name="connsiteY7" fmla="*/ 254141 h 4524054"/>
              <a:gd name="connsiteX8" fmla="*/ 254141 w 2819400"/>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400" h="4524054">
                <a:moveTo>
                  <a:pt x="254141" y="0"/>
                </a:moveTo>
                <a:lnTo>
                  <a:pt x="2565259" y="0"/>
                </a:lnTo>
                <a:cubicBezTo>
                  <a:pt x="2705617" y="0"/>
                  <a:pt x="2819400" y="113783"/>
                  <a:pt x="2819400" y="254141"/>
                </a:cubicBezTo>
                <a:lnTo>
                  <a:pt x="2819400" y="4269913"/>
                </a:lnTo>
                <a:cubicBezTo>
                  <a:pt x="2819400" y="4410271"/>
                  <a:pt x="2705617" y="4524054"/>
                  <a:pt x="2565259" y="4524054"/>
                </a:cubicBezTo>
                <a:lnTo>
                  <a:pt x="254141" y="4524054"/>
                </a:lnTo>
                <a:cubicBezTo>
                  <a:pt x="113783" y="4524054"/>
                  <a:pt x="0" y="4410271"/>
                  <a:pt x="0" y="4269913"/>
                </a:cubicBezTo>
                <a:lnTo>
                  <a:pt x="0" y="254141"/>
                </a:lnTo>
                <a:cubicBezTo>
                  <a:pt x="0" y="113783"/>
                  <a:pt x="113783" y="0"/>
                  <a:pt x="254141" y="0"/>
                </a:cubicBezTo>
                <a:close/>
              </a:path>
            </a:pathLst>
          </a:custGeom>
          <a:effectLst>
            <a:softEdge rad="63500"/>
          </a:effectLst>
        </p:spPr>
      </p:pic>
      <p:pic>
        <p:nvPicPr>
          <p:cNvPr id="16" name="Picture 15">
            <a:extLst>
              <a:ext uri="{FF2B5EF4-FFF2-40B4-BE49-F238E27FC236}">
                <a16:creationId xmlns:a16="http://schemas.microsoft.com/office/drawing/2014/main" id="{A5FE0340-7212-46A7-87BC-A99CEAD7FFAA}"/>
              </a:ext>
            </a:extLst>
          </p:cNvPr>
          <p:cNvPicPr>
            <a:picLocks noChangeAspect="1"/>
          </p:cNvPicPr>
          <p:nvPr/>
        </p:nvPicPr>
        <p:blipFill>
          <a:blip r:embed="rId3"/>
          <a:srcRect l="34068" t="1444" r="33937" b="2397"/>
          <a:stretch>
            <a:fillRect/>
          </a:stretch>
        </p:blipFill>
        <p:spPr>
          <a:xfrm>
            <a:off x="4419600" y="1623317"/>
            <a:ext cx="3074542" cy="4524054"/>
          </a:xfrm>
          <a:custGeom>
            <a:avLst/>
            <a:gdLst>
              <a:gd name="connsiteX0" fmla="*/ 277139 w 3074542"/>
              <a:gd name="connsiteY0" fmla="*/ 0 h 4524054"/>
              <a:gd name="connsiteX1" fmla="*/ 2797403 w 3074542"/>
              <a:gd name="connsiteY1" fmla="*/ 0 h 4524054"/>
              <a:gd name="connsiteX2" fmla="*/ 3074542 w 3074542"/>
              <a:gd name="connsiteY2" fmla="*/ 277139 h 4524054"/>
              <a:gd name="connsiteX3" fmla="*/ 3074542 w 3074542"/>
              <a:gd name="connsiteY3" fmla="*/ 4246915 h 4524054"/>
              <a:gd name="connsiteX4" fmla="*/ 2797403 w 3074542"/>
              <a:gd name="connsiteY4" fmla="*/ 4524054 h 4524054"/>
              <a:gd name="connsiteX5" fmla="*/ 277139 w 3074542"/>
              <a:gd name="connsiteY5" fmla="*/ 4524054 h 4524054"/>
              <a:gd name="connsiteX6" fmla="*/ 0 w 3074542"/>
              <a:gd name="connsiteY6" fmla="*/ 4246915 h 4524054"/>
              <a:gd name="connsiteX7" fmla="*/ 0 w 3074542"/>
              <a:gd name="connsiteY7" fmla="*/ 277139 h 4524054"/>
              <a:gd name="connsiteX8" fmla="*/ 277139 w 3074542"/>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542" h="4524054">
                <a:moveTo>
                  <a:pt x="277139" y="0"/>
                </a:moveTo>
                <a:lnTo>
                  <a:pt x="2797403" y="0"/>
                </a:lnTo>
                <a:cubicBezTo>
                  <a:pt x="2950463" y="0"/>
                  <a:pt x="3074542" y="124079"/>
                  <a:pt x="3074542" y="277139"/>
                </a:cubicBezTo>
                <a:lnTo>
                  <a:pt x="3074542" y="4246915"/>
                </a:lnTo>
                <a:cubicBezTo>
                  <a:pt x="3074542" y="4399975"/>
                  <a:pt x="2950463" y="4524054"/>
                  <a:pt x="2797403" y="4524054"/>
                </a:cubicBezTo>
                <a:lnTo>
                  <a:pt x="277139" y="4524054"/>
                </a:lnTo>
                <a:cubicBezTo>
                  <a:pt x="124079" y="4524054"/>
                  <a:pt x="0" y="4399975"/>
                  <a:pt x="0" y="4246915"/>
                </a:cubicBezTo>
                <a:lnTo>
                  <a:pt x="0" y="277139"/>
                </a:lnTo>
                <a:cubicBezTo>
                  <a:pt x="0" y="124079"/>
                  <a:pt x="124079" y="0"/>
                  <a:pt x="277139" y="0"/>
                </a:cubicBezTo>
                <a:close/>
              </a:path>
            </a:pathLst>
          </a:custGeom>
          <a:effectLst>
            <a:softEdge rad="63500"/>
          </a:effectLst>
        </p:spPr>
      </p:pic>
      <p:pic>
        <p:nvPicPr>
          <p:cNvPr id="15" name="Picture 14">
            <a:extLst>
              <a:ext uri="{FF2B5EF4-FFF2-40B4-BE49-F238E27FC236}">
                <a16:creationId xmlns:a16="http://schemas.microsoft.com/office/drawing/2014/main" id="{8A5CC879-EFD9-4432-8B42-081B93F13450}"/>
              </a:ext>
            </a:extLst>
          </p:cNvPr>
          <p:cNvPicPr>
            <a:picLocks noChangeAspect="1"/>
          </p:cNvPicPr>
          <p:nvPr/>
        </p:nvPicPr>
        <p:blipFill>
          <a:blip r:embed="rId3"/>
          <a:srcRect l="67007" t="1444" r="1435" b="2397"/>
          <a:stretch>
            <a:fillRect/>
          </a:stretch>
        </p:blipFill>
        <p:spPr>
          <a:xfrm>
            <a:off x="7864027" y="1623317"/>
            <a:ext cx="3032573" cy="4524054"/>
          </a:xfrm>
          <a:custGeom>
            <a:avLst/>
            <a:gdLst>
              <a:gd name="connsiteX0" fmla="*/ 273356 w 3032573"/>
              <a:gd name="connsiteY0" fmla="*/ 0 h 4524054"/>
              <a:gd name="connsiteX1" fmla="*/ 2759217 w 3032573"/>
              <a:gd name="connsiteY1" fmla="*/ 0 h 4524054"/>
              <a:gd name="connsiteX2" fmla="*/ 3032573 w 3032573"/>
              <a:gd name="connsiteY2" fmla="*/ 273356 h 4524054"/>
              <a:gd name="connsiteX3" fmla="*/ 3032573 w 3032573"/>
              <a:gd name="connsiteY3" fmla="*/ 4250698 h 4524054"/>
              <a:gd name="connsiteX4" fmla="*/ 2759217 w 3032573"/>
              <a:gd name="connsiteY4" fmla="*/ 4524054 h 4524054"/>
              <a:gd name="connsiteX5" fmla="*/ 273356 w 3032573"/>
              <a:gd name="connsiteY5" fmla="*/ 4524054 h 4524054"/>
              <a:gd name="connsiteX6" fmla="*/ 0 w 3032573"/>
              <a:gd name="connsiteY6" fmla="*/ 4250698 h 4524054"/>
              <a:gd name="connsiteX7" fmla="*/ 0 w 3032573"/>
              <a:gd name="connsiteY7" fmla="*/ 273356 h 4524054"/>
              <a:gd name="connsiteX8" fmla="*/ 273356 w 3032573"/>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2573" h="4524054">
                <a:moveTo>
                  <a:pt x="273356" y="0"/>
                </a:moveTo>
                <a:lnTo>
                  <a:pt x="2759217" y="0"/>
                </a:lnTo>
                <a:cubicBezTo>
                  <a:pt x="2910187" y="0"/>
                  <a:pt x="3032573" y="122386"/>
                  <a:pt x="3032573" y="273356"/>
                </a:cubicBezTo>
                <a:lnTo>
                  <a:pt x="3032573" y="4250698"/>
                </a:lnTo>
                <a:cubicBezTo>
                  <a:pt x="3032573" y="4401668"/>
                  <a:pt x="2910187" y="4524054"/>
                  <a:pt x="2759217" y="4524054"/>
                </a:cubicBezTo>
                <a:lnTo>
                  <a:pt x="273356" y="4524054"/>
                </a:lnTo>
                <a:cubicBezTo>
                  <a:pt x="122386" y="4524054"/>
                  <a:pt x="0" y="4401668"/>
                  <a:pt x="0" y="4250698"/>
                </a:cubicBezTo>
                <a:lnTo>
                  <a:pt x="0" y="273356"/>
                </a:lnTo>
                <a:cubicBezTo>
                  <a:pt x="0" y="122386"/>
                  <a:pt x="122386" y="0"/>
                  <a:pt x="273356" y="0"/>
                </a:cubicBezTo>
                <a:close/>
              </a:path>
            </a:pathLst>
          </a:custGeom>
          <a:effectLst>
            <a:softEdge rad="63500"/>
          </a:effectLst>
        </p:spPr>
      </p:pic>
    </p:spTree>
    <p:extLst>
      <p:ext uri="{BB962C8B-B14F-4D97-AF65-F5344CB8AC3E}">
        <p14:creationId xmlns:p14="http://schemas.microsoft.com/office/powerpoint/2010/main" val="381555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35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35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335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a:t> </a:t>
            </a:r>
            <a:r>
              <a:rPr lang="en-US" sz="4000">
                <a:solidFill>
                  <a:schemeClr val="tx1">
                    <a:lumMod val="75000"/>
                    <a:lumOff val="25000"/>
                  </a:schemeClr>
                </a:solidFill>
                <a:latin typeface="+mj-lt"/>
                <a:cs typeface="Times New Roman" panose="02020603050405020304" pitchFamily="18" charset="0"/>
              </a:rPr>
              <a:t>Sắp xếp các bức tranh sau theo thứ tự của 3 khổ thơ t</a:t>
            </a:r>
            <a:r>
              <a:rPr lang="vi-VN" sz="4000">
                <a:solidFill>
                  <a:schemeClr val="tx1">
                    <a:lumMod val="75000"/>
                    <a:lumOff val="25000"/>
                  </a:schemeClr>
                </a:solidFill>
                <a:latin typeface="+mj-lt"/>
                <a:cs typeface="Times New Roman" panose="02020603050405020304" pitchFamily="18" charset="0"/>
              </a:rPr>
              <a:t>rên</a:t>
            </a:r>
            <a:endParaRPr lang="vi-VN" sz="4000" b="1">
              <a:solidFill>
                <a:schemeClr val="tx1">
                  <a:lumMod val="75000"/>
                  <a:lumOff val="25000"/>
                </a:schemeClr>
              </a:solidFill>
              <a:latin typeface="+mj-lt"/>
            </a:endParaRPr>
          </a:p>
        </p:txBody>
      </p:sp>
      <p:pic>
        <p:nvPicPr>
          <p:cNvPr id="18" name="Picture 17">
            <a:extLst>
              <a:ext uri="{FF2B5EF4-FFF2-40B4-BE49-F238E27FC236}">
                <a16:creationId xmlns:a16="http://schemas.microsoft.com/office/drawing/2014/main" id="{FF9F05E2-0CDA-45FA-99F6-54E4B8DB2DB1}"/>
              </a:ext>
            </a:extLst>
          </p:cNvPr>
          <p:cNvPicPr>
            <a:picLocks noChangeAspect="1"/>
          </p:cNvPicPr>
          <p:nvPr/>
        </p:nvPicPr>
        <p:blipFill>
          <a:blip r:embed="rId3"/>
          <a:srcRect l="1708" t="1444" r="68952" b="2397"/>
          <a:stretch>
            <a:fillRect/>
          </a:stretch>
        </p:blipFill>
        <p:spPr>
          <a:xfrm>
            <a:off x="4713224" y="1591342"/>
            <a:ext cx="2819400" cy="4524054"/>
          </a:xfrm>
          <a:custGeom>
            <a:avLst/>
            <a:gdLst>
              <a:gd name="connsiteX0" fmla="*/ 254141 w 2819400"/>
              <a:gd name="connsiteY0" fmla="*/ 0 h 4524054"/>
              <a:gd name="connsiteX1" fmla="*/ 2565259 w 2819400"/>
              <a:gd name="connsiteY1" fmla="*/ 0 h 4524054"/>
              <a:gd name="connsiteX2" fmla="*/ 2819400 w 2819400"/>
              <a:gd name="connsiteY2" fmla="*/ 254141 h 4524054"/>
              <a:gd name="connsiteX3" fmla="*/ 2819400 w 2819400"/>
              <a:gd name="connsiteY3" fmla="*/ 4269913 h 4524054"/>
              <a:gd name="connsiteX4" fmla="*/ 2565259 w 2819400"/>
              <a:gd name="connsiteY4" fmla="*/ 4524054 h 4524054"/>
              <a:gd name="connsiteX5" fmla="*/ 254141 w 2819400"/>
              <a:gd name="connsiteY5" fmla="*/ 4524054 h 4524054"/>
              <a:gd name="connsiteX6" fmla="*/ 0 w 2819400"/>
              <a:gd name="connsiteY6" fmla="*/ 4269913 h 4524054"/>
              <a:gd name="connsiteX7" fmla="*/ 0 w 2819400"/>
              <a:gd name="connsiteY7" fmla="*/ 254141 h 4524054"/>
              <a:gd name="connsiteX8" fmla="*/ 254141 w 2819400"/>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400" h="4524054">
                <a:moveTo>
                  <a:pt x="254141" y="0"/>
                </a:moveTo>
                <a:lnTo>
                  <a:pt x="2565259" y="0"/>
                </a:lnTo>
                <a:cubicBezTo>
                  <a:pt x="2705617" y="0"/>
                  <a:pt x="2819400" y="113783"/>
                  <a:pt x="2819400" y="254141"/>
                </a:cubicBezTo>
                <a:lnTo>
                  <a:pt x="2819400" y="4269913"/>
                </a:lnTo>
                <a:cubicBezTo>
                  <a:pt x="2819400" y="4410271"/>
                  <a:pt x="2705617" y="4524054"/>
                  <a:pt x="2565259" y="4524054"/>
                </a:cubicBezTo>
                <a:lnTo>
                  <a:pt x="254141" y="4524054"/>
                </a:lnTo>
                <a:cubicBezTo>
                  <a:pt x="113783" y="4524054"/>
                  <a:pt x="0" y="4410271"/>
                  <a:pt x="0" y="4269913"/>
                </a:cubicBezTo>
                <a:lnTo>
                  <a:pt x="0" y="254141"/>
                </a:lnTo>
                <a:cubicBezTo>
                  <a:pt x="0" y="113783"/>
                  <a:pt x="113783" y="0"/>
                  <a:pt x="254141" y="0"/>
                </a:cubicBezTo>
                <a:close/>
              </a:path>
            </a:pathLst>
          </a:custGeom>
          <a:effectLst>
            <a:softEdge rad="63500"/>
          </a:effectLst>
        </p:spPr>
      </p:pic>
      <p:pic>
        <p:nvPicPr>
          <p:cNvPr id="16" name="Picture 15">
            <a:extLst>
              <a:ext uri="{FF2B5EF4-FFF2-40B4-BE49-F238E27FC236}">
                <a16:creationId xmlns:a16="http://schemas.microsoft.com/office/drawing/2014/main" id="{A5FE0340-7212-46A7-87BC-A99CEAD7FFAA}"/>
              </a:ext>
            </a:extLst>
          </p:cNvPr>
          <p:cNvPicPr>
            <a:picLocks noChangeAspect="1"/>
          </p:cNvPicPr>
          <p:nvPr/>
        </p:nvPicPr>
        <p:blipFill>
          <a:blip r:embed="rId3"/>
          <a:srcRect l="34068" t="1444" r="33937" b="2397"/>
          <a:stretch>
            <a:fillRect/>
          </a:stretch>
        </p:blipFill>
        <p:spPr>
          <a:xfrm>
            <a:off x="8267196" y="1591342"/>
            <a:ext cx="3074542" cy="4524054"/>
          </a:xfrm>
          <a:custGeom>
            <a:avLst/>
            <a:gdLst>
              <a:gd name="connsiteX0" fmla="*/ 277139 w 3074542"/>
              <a:gd name="connsiteY0" fmla="*/ 0 h 4524054"/>
              <a:gd name="connsiteX1" fmla="*/ 2797403 w 3074542"/>
              <a:gd name="connsiteY1" fmla="*/ 0 h 4524054"/>
              <a:gd name="connsiteX2" fmla="*/ 3074542 w 3074542"/>
              <a:gd name="connsiteY2" fmla="*/ 277139 h 4524054"/>
              <a:gd name="connsiteX3" fmla="*/ 3074542 w 3074542"/>
              <a:gd name="connsiteY3" fmla="*/ 4246915 h 4524054"/>
              <a:gd name="connsiteX4" fmla="*/ 2797403 w 3074542"/>
              <a:gd name="connsiteY4" fmla="*/ 4524054 h 4524054"/>
              <a:gd name="connsiteX5" fmla="*/ 277139 w 3074542"/>
              <a:gd name="connsiteY5" fmla="*/ 4524054 h 4524054"/>
              <a:gd name="connsiteX6" fmla="*/ 0 w 3074542"/>
              <a:gd name="connsiteY6" fmla="*/ 4246915 h 4524054"/>
              <a:gd name="connsiteX7" fmla="*/ 0 w 3074542"/>
              <a:gd name="connsiteY7" fmla="*/ 277139 h 4524054"/>
              <a:gd name="connsiteX8" fmla="*/ 277139 w 3074542"/>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542" h="4524054">
                <a:moveTo>
                  <a:pt x="277139" y="0"/>
                </a:moveTo>
                <a:lnTo>
                  <a:pt x="2797403" y="0"/>
                </a:lnTo>
                <a:cubicBezTo>
                  <a:pt x="2950463" y="0"/>
                  <a:pt x="3074542" y="124079"/>
                  <a:pt x="3074542" y="277139"/>
                </a:cubicBezTo>
                <a:lnTo>
                  <a:pt x="3074542" y="4246915"/>
                </a:lnTo>
                <a:cubicBezTo>
                  <a:pt x="3074542" y="4399975"/>
                  <a:pt x="2950463" y="4524054"/>
                  <a:pt x="2797403" y="4524054"/>
                </a:cubicBezTo>
                <a:lnTo>
                  <a:pt x="277139" y="4524054"/>
                </a:lnTo>
                <a:cubicBezTo>
                  <a:pt x="124079" y="4524054"/>
                  <a:pt x="0" y="4399975"/>
                  <a:pt x="0" y="4246915"/>
                </a:cubicBezTo>
                <a:lnTo>
                  <a:pt x="0" y="277139"/>
                </a:lnTo>
                <a:cubicBezTo>
                  <a:pt x="0" y="124079"/>
                  <a:pt x="124079" y="0"/>
                  <a:pt x="277139" y="0"/>
                </a:cubicBezTo>
                <a:close/>
              </a:path>
            </a:pathLst>
          </a:custGeom>
          <a:effectLst>
            <a:softEdge rad="63500"/>
          </a:effectLst>
        </p:spPr>
      </p:pic>
      <p:pic>
        <p:nvPicPr>
          <p:cNvPr id="15" name="Picture 14">
            <a:extLst>
              <a:ext uri="{FF2B5EF4-FFF2-40B4-BE49-F238E27FC236}">
                <a16:creationId xmlns:a16="http://schemas.microsoft.com/office/drawing/2014/main" id="{8A5CC879-EFD9-4432-8B42-081B93F13450}"/>
              </a:ext>
            </a:extLst>
          </p:cNvPr>
          <p:cNvPicPr>
            <a:picLocks noChangeAspect="1"/>
          </p:cNvPicPr>
          <p:nvPr/>
        </p:nvPicPr>
        <p:blipFill>
          <a:blip r:embed="rId3"/>
          <a:srcRect l="67007" t="1444" r="1435" b="2397"/>
          <a:stretch>
            <a:fillRect/>
          </a:stretch>
        </p:blipFill>
        <p:spPr>
          <a:xfrm>
            <a:off x="914400" y="1591342"/>
            <a:ext cx="3032573" cy="4524054"/>
          </a:xfrm>
          <a:custGeom>
            <a:avLst/>
            <a:gdLst>
              <a:gd name="connsiteX0" fmla="*/ 273356 w 3032573"/>
              <a:gd name="connsiteY0" fmla="*/ 0 h 4524054"/>
              <a:gd name="connsiteX1" fmla="*/ 2759217 w 3032573"/>
              <a:gd name="connsiteY1" fmla="*/ 0 h 4524054"/>
              <a:gd name="connsiteX2" fmla="*/ 3032573 w 3032573"/>
              <a:gd name="connsiteY2" fmla="*/ 273356 h 4524054"/>
              <a:gd name="connsiteX3" fmla="*/ 3032573 w 3032573"/>
              <a:gd name="connsiteY3" fmla="*/ 4250698 h 4524054"/>
              <a:gd name="connsiteX4" fmla="*/ 2759217 w 3032573"/>
              <a:gd name="connsiteY4" fmla="*/ 4524054 h 4524054"/>
              <a:gd name="connsiteX5" fmla="*/ 273356 w 3032573"/>
              <a:gd name="connsiteY5" fmla="*/ 4524054 h 4524054"/>
              <a:gd name="connsiteX6" fmla="*/ 0 w 3032573"/>
              <a:gd name="connsiteY6" fmla="*/ 4250698 h 4524054"/>
              <a:gd name="connsiteX7" fmla="*/ 0 w 3032573"/>
              <a:gd name="connsiteY7" fmla="*/ 273356 h 4524054"/>
              <a:gd name="connsiteX8" fmla="*/ 273356 w 3032573"/>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2573" h="4524054">
                <a:moveTo>
                  <a:pt x="273356" y="0"/>
                </a:moveTo>
                <a:lnTo>
                  <a:pt x="2759217" y="0"/>
                </a:lnTo>
                <a:cubicBezTo>
                  <a:pt x="2910187" y="0"/>
                  <a:pt x="3032573" y="122386"/>
                  <a:pt x="3032573" y="273356"/>
                </a:cubicBezTo>
                <a:lnTo>
                  <a:pt x="3032573" y="4250698"/>
                </a:lnTo>
                <a:cubicBezTo>
                  <a:pt x="3032573" y="4401668"/>
                  <a:pt x="2910187" y="4524054"/>
                  <a:pt x="2759217" y="4524054"/>
                </a:cubicBezTo>
                <a:lnTo>
                  <a:pt x="273356" y="4524054"/>
                </a:lnTo>
                <a:cubicBezTo>
                  <a:pt x="122386" y="4524054"/>
                  <a:pt x="0" y="4401668"/>
                  <a:pt x="0" y="4250698"/>
                </a:cubicBezTo>
                <a:lnTo>
                  <a:pt x="0" y="273356"/>
                </a:lnTo>
                <a:cubicBezTo>
                  <a:pt x="0" y="122386"/>
                  <a:pt x="122386" y="0"/>
                  <a:pt x="273356" y="0"/>
                </a:cubicBezTo>
                <a:close/>
              </a:path>
            </a:pathLst>
          </a:custGeom>
          <a:effectLst>
            <a:softEdge rad="63500"/>
          </a:effectLst>
        </p:spPr>
      </p:pic>
    </p:spTree>
    <p:extLst>
      <p:ext uri="{BB962C8B-B14F-4D97-AF65-F5344CB8AC3E}">
        <p14:creationId xmlns:p14="http://schemas.microsoft.com/office/powerpoint/2010/main" val="1348320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a:t> </a:t>
            </a:r>
            <a:r>
              <a:rPr lang="en-US" sz="4000">
                <a:solidFill>
                  <a:schemeClr val="tx1">
                    <a:lumMod val="75000"/>
                    <a:lumOff val="25000"/>
                  </a:schemeClr>
                </a:solidFill>
                <a:latin typeface="+mj-lt"/>
                <a:cs typeface="Times New Roman" panose="02020603050405020304" pitchFamily="18" charset="0"/>
              </a:rPr>
              <a:t>Câu thơ nào trong bài nói lên tình cảm của cháu đối với bà khi về nhà mới?</a:t>
            </a:r>
            <a:endParaRPr lang="vi-VN" sz="4000" b="1">
              <a:solidFill>
                <a:schemeClr val="tx1">
                  <a:lumMod val="75000"/>
                  <a:lumOff val="25000"/>
                </a:schemeClr>
              </a:solidFill>
              <a:latin typeface="+mj-lt"/>
            </a:endParaRPr>
          </a:p>
        </p:txBody>
      </p:sp>
      <p:pic>
        <p:nvPicPr>
          <p:cNvPr id="16" name="Picture 15">
            <a:extLst>
              <a:ext uri="{FF2B5EF4-FFF2-40B4-BE49-F238E27FC236}">
                <a16:creationId xmlns:a16="http://schemas.microsoft.com/office/drawing/2014/main" id="{A5FE0340-7212-46A7-87BC-A99CEAD7FFAA}"/>
              </a:ext>
            </a:extLst>
          </p:cNvPr>
          <p:cNvPicPr>
            <a:picLocks noChangeAspect="1"/>
          </p:cNvPicPr>
          <p:nvPr/>
        </p:nvPicPr>
        <p:blipFill>
          <a:blip r:embed="rId3"/>
          <a:srcRect l="34068" t="1444" r="33937" b="2397"/>
          <a:stretch>
            <a:fillRect/>
          </a:stretch>
        </p:blipFill>
        <p:spPr>
          <a:xfrm>
            <a:off x="1676400" y="1752600"/>
            <a:ext cx="3074542" cy="4524054"/>
          </a:xfrm>
          <a:custGeom>
            <a:avLst/>
            <a:gdLst>
              <a:gd name="connsiteX0" fmla="*/ 277139 w 3074542"/>
              <a:gd name="connsiteY0" fmla="*/ 0 h 4524054"/>
              <a:gd name="connsiteX1" fmla="*/ 2797403 w 3074542"/>
              <a:gd name="connsiteY1" fmla="*/ 0 h 4524054"/>
              <a:gd name="connsiteX2" fmla="*/ 3074542 w 3074542"/>
              <a:gd name="connsiteY2" fmla="*/ 277139 h 4524054"/>
              <a:gd name="connsiteX3" fmla="*/ 3074542 w 3074542"/>
              <a:gd name="connsiteY3" fmla="*/ 4246915 h 4524054"/>
              <a:gd name="connsiteX4" fmla="*/ 2797403 w 3074542"/>
              <a:gd name="connsiteY4" fmla="*/ 4524054 h 4524054"/>
              <a:gd name="connsiteX5" fmla="*/ 277139 w 3074542"/>
              <a:gd name="connsiteY5" fmla="*/ 4524054 h 4524054"/>
              <a:gd name="connsiteX6" fmla="*/ 0 w 3074542"/>
              <a:gd name="connsiteY6" fmla="*/ 4246915 h 4524054"/>
              <a:gd name="connsiteX7" fmla="*/ 0 w 3074542"/>
              <a:gd name="connsiteY7" fmla="*/ 277139 h 4524054"/>
              <a:gd name="connsiteX8" fmla="*/ 277139 w 3074542"/>
              <a:gd name="connsiteY8" fmla="*/ 0 h 45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4542" h="4524054">
                <a:moveTo>
                  <a:pt x="277139" y="0"/>
                </a:moveTo>
                <a:lnTo>
                  <a:pt x="2797403" y="0"/>
                </a:lnTo>
                <a:cubicBezTo>
                  <a:pt x="2950463" y="0"/>
                  <a:pt x="3074542" y="124079"/>
                  <a:pt x="3074542" y="277139"/>
                </a:cubicBezTo>
                <a:lnTo>
                  <a:pt x="3074542" y="4246915"/>
                </a:lnTo>
                <a:cubicBezTo>
                  <a:pt x="3074542" y="4399975"/>
                  <a:pt x="2950463" y="4524054"/>
                  <a:pt x="2797403" y="4524054"/>
                </a:cubicBezTo>
                <a:lnTo>
                  <a:pt x="277139" y="4524054"/>
                </a:lnTo>
                <a:cubicBezTo>
                  <a:pt x="124079" y="4524054"/>
                  <a:pt x="0" y="4399975"/>
                  <a:pt x="0" y="4246915"/>
                </a:cubicBezTo>
                <a:lnTo>
                  <a:pt x="0" y="277139"/>
                </a:lnTo>
                <a:cubicBezTo>
                  <a:pt x="0" y="124079"/>
                  <a:pt x="124079" y="0"/>
                  <a:pt x="277139" y="0"/>
                </a:cubicBezTo>
                <a:close/>
              </a:path>
            </a:pathLst>
          </a:custGeom>
          <a:effectLst>
            <a:softEdge rad="63500"/>
          </a:effectLst>
        </p:spPr>
      </p:pic>
      <p:sp>
        <p:nvSpPr>
          <p:cNvPr id="9" name="Rectangle: Rounded Corners 8">
            <a:extLst>
              <a:ext uri="{FF2B5EF4-FFF2-40B4-BE49-F238E27FC236}">
                <a16:creationId xmlns:a16="http://schemas.microsoft.com/office/drawing/2014/main" id="{DE54C24D-01E4-467E-A62D-D0A34EA83D4C}"/>
              </a:ext>
            </a:extLst>
          </p:cNvPr>
          <p:cNvSpPr/>
          <p:nvPr/>
        </p:nvSpPr>
        <p:spPr>
          <a:xfrm>
            <a:off x="5343526" y="3107769"/>
            <a:ext cx="5638799" cy="1464231"/>
          </a:xfrm>
          <a:prstGeom prst="roundRect">
            <a:avLst/>
          </a:prstGeom>
          <a:gradFill>
            <a:gsLst>
              <a:gs pos="0">
                <a:srgbClr val="BDE2C8"/>
              </a:gs>
              <a:gs pos="32000">
                <a:schemeClr val="bg1"/>
              </a:gs>
              <a:gs pos="83000">
                <a:schemeClr val="bg1"/>
              </a:gs>
              <a:gs pos="100000">
                <a:srgbClr val="BDE2C8"/>
              </a:gs>
            </a:gsLst>
            <a:lin ang="5400000" scaled="1"/>
          </a:gradFill>
          <a:ln>
            <a:noFill/>
          </a:ln>
        </p:spPr>
        <p:txBody>
          <a:bodyPr wrap="square">
            <a:spAutoFit/>
          </a:bodyPr>
          <a:lstStyle/>
          <a:p>
            <a:pPr indent="228594"/>
            <a:r>
              <a:rPr lang="en-US" sz="4000">
                <a:solidFill>
                  <a:srgbClr val="FF5A34"/>
                </a:solidFill>
                <a:cs typeface="Times New Roman" panose="02020603050405020304" pitchFamily="18" charset="0"/>
              </a:rPr>
              <a:t>Mỗi lần tay đẩy cửa</a:t>
            </a:r>
          </a:p>
          <a:p>
            <a:pPr indent="228594"/>
            <a:r>
              <a:rPr lang="en-US" sz="4000">
                <a:solidFill>
                  <a:srgbClr val="FF5A34"/>
                </a:solidFill>
                <a:cs typeface="Times New Roman" panose="02020603050405020304" pitchFamily="18" charset="0"/>
              </a:rPr>
              <a:t>Lại nhớ bà khôn nguôi.</a:t>
            </a:r>
            <a:endParaRPr lang="en-US" sz="4000" dirty="0">
              <a:solidFill>
                <a:srgbClr val="FF5A34"/>
              </a:solidFill>
              <a:cs typeface="Times New Roman" panose="02020603050405020304" pitchFamily="18" charset="0"/>
            </a:endParaRPr>
          </a:p>
        </p:txBody>
      </p:sp>
      <p:pic>
        <p:nvPicPr>
          <p:cNvPr id="10" name="Picture 9">
            <a:extLst>
              <a:ext uri="{FF2B5EF4-FFF2-40B4-BE49-F238E27FC236}">
                <a16:creationId xmlns:a16="http://schemas.microsoft.com/office/drawing/2014/main" id="{087D186F-30FD-465F-87A9-638D25E57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2446049"/>
            <a:ext cx="1323439" cy="1323439"/>
          </a:xfrm>
          <a:prstGeom prst="rect">
            <a:avLst/>
          </a:prstGeom>
        </p:spPr>
      </p:pic>
    </p:spTree>
    <p:extLst>
      <p:ext uri="{BB962C8B-B14F-4D97-AF65-F5344CB8AC3E}">
        <p14:creationId xmlns:p14="http://schemas.microsoft.com/office/powerpoint/2010/main" val="199915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700"/>
                            </p:stCondLst>
                            <p:childTnLst>
                              <p:par>
                                <p:cTn id="13" presetID="17" presetClass="entr" presetSubtype="1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219200"/>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40F65B35-EF4B-4925-88EB-2390FBA59D4A}"/>
              </a:ext>
            </a:extLst>
          </p:cNvPr>
          <p:cNvPicPr>
            <a:picLocks noChangeAspect="1"/>
          </p:cNvPicPr>
          <p:nvPr/>
        </p:nvPicPr>
        <p:blipFill>
          <a:blip r:embed="rId2"/>
          <a:stretch>
            <a:fillRect/>
          </a:stretch>
        </p:blipFill>
        <p:spPr>
          <a:xfrm>
            <a:off x="5083048" y="1357998"/>
            <a:ext cx="2032604" cy="2032604"/>
          </a:xfrm>
          <a:prstGeom prst="rect">
            <a:avLst/>
          </a:prstGeom>
        </p:spPr>
      </p:pic>
      <p:pic>
        <p:nvPicPr>
          <p:cNvPr id="3" name="Picture 2">
            <a:extLst>
              <a:ext uri="{FF2B5EF4-FFF2-40B4-BE49-F238E27FC236}">
                <a16:creationId xmlns:a16="http://schemas.microsoft.com/office/drawing/2014/main" id="{337DC916-7EA9-4761-927E-6D5EC324BFF3}"/>
              </a:ext>
            </a:extLst>
          </p:cNvPr>
          <p:cNvPicPr>
            <a:picLocks noChangeAspect="1"/>
          </p:cNvPicPr>
          <p:nvPr/>
        </p:nvPicPr>
        <p:blipFill>
          <a:blip r:embed="rId3"/>
          <a:stretch>
            <a:fillRect/>
          </a:stretch>
        </p:blipFill>
        <p:spPr>
          <a:xfrm>
            <a:off x="2925805" y="3538203"/>
            <a:ext cx="6340390" cy="1798476"/>
          </a:xfrm>
          <a:prstGeom prst="rect">
            <a:avLst/>
          </a:prstGeom>
        </p:spPr>
      </p:pic>
    </p:spTree>
    <p:extLst>
      <p:ext uri="{BB962C8B-B14F-4D97-AF65-F5344CB8AC3E}">
        <p14:creationId xmlns:p14="http://schemas.microsoft.com/office/powerpoint/2010/main" val="403954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F1DBF-02D9-4AD6-9F7B-FF4792DF4DF4}"/>
              </a:ext>
            </a:extLst>
          </p:cNvPr>
          <p:cNvPicPr>
            <a:picLocks noChangeAspect="1"/>
          </p:cNvPicPr>
          <p:nvPr/>
        </p:nvPicPr>
        <p:blipFill rotWithShape="1">
          <a:blip r:embed="rId2"/>
          <a:srcRect l="18630"/>
          <a:stretch/>
        </p:blipFill>
        <p:spPr>
          <a:xfrm>
            <a:off x="6876336" y="74141"/>
            <a:ext cx="3886200" cy="4290980"/>
          </a:xfrm>
          <a:prstGeom prst="rect">
            <a:avLst/>
          </a:prstGeom>
          <a:effectLst>
            <a:softEdge rad="317500"/>
          </a:effectLst>
        </p:spPr>
      </p:pic>
      <p:pic>
        <p:nvPicPr>
          <p:cNvPr id="3" name="Picture 2">
            <a:extLst>
              <a:ext uri="{FF2B5EF4-FFF2-40B4-BE49-F238E27FC236}">
                <a16:creationId xmlns:a16="http://schemas.microsoft.com/office/drawing/2014/main" id="{94E4758F-62AC-48BE-A1E1-9F8734AD6E49}"/>
              </a:ext>
            </a:extLst>
          </p:cNvPr>
          <p:cNvPicPr>
            <a:picLocks noChangeAspect="1"/>
          </p:cNvPicPr>
          <p:nvPr/>
        </p:nvPicPr>
        <p:blipFill>
          <a:blip r:embed="rId3"/>
          <a:stretch>
            <a:fillRect/>
          </a:stretch>
        </p:blipFill>
        <p:spPr>
          <a:xfrm>
            <a:off x="0" y="48134"/>
            <a:ext cx="1147568" cy="646331"/>
          </a:xfrm>
          <a:prstGeom prst="rect">
            <a:avLst/>
          </a:prstGeom>
        </p:spPr>
      </p:pic>
      <p:sp>
        <p:nvSpPr>
          <p:cNvPr id="4" name="TextBox 3">
            <a:extLst>
              <a:ext uri="{FF2B5EF4-FFF2-40B4-BE49-F238E27FC236}">
                <a16:creationId xmlns:a16="http://schemas.microsoft.com/office/drawing/2014/main" id="{B8E75822-C213-42AC-9711-D3ECE850F008}"/>
              </a:ext>
            </a:extLst>
          </p:cNvPr>
          <p:cNvSpPr txBox="1"/>
          <p:nvPr/>
        </p:nvSpPr>
        <p:spPr>
          <a:xfrm>
            <a:off x="4016058" y="235224"/>
            <a:ext cx="4159885"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CÁNH CỬA NHỚ BÀ</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61B3D80A-68D0-4E23-9092-9FDA19FE837B}"/>
              </a:ext>
            </a:extLst>
          </p:cNvPr>
          <p:cNvSpPr txBox="1"/>
          <p:nvPr/>
        </p:nvSpPr>
        <p:spPr>
          <a:xfrm>
            <a:off x="609600" y="1196876"/>
            <a:ext cx="5747425" cy="2308324"/>
          </a:xfrm>
          <a:prstGeom prst="rect">
            <a:avLst/>
          </a:prstGeom>
          <a:noFill/>
        </p:spPr>
        <p:txBody>
          <a:bodyPr wrap="square" rtlCol="0">
            <a:spAutoFit/>
          </a:bodyPr>
          <a:lstStyle/>
          <a:p>
            <a:pPr indent="228594"/>
            <a:r>
              <a:rPr lang="en-US" sz="3600">
                <a:cs typeface="Times New Roman" panose="02020603050405020304" pitchFamily="18" charset="0"/>
              </a:rPr>
              <a:t>Ngày cháu còn thấp bé</a:t>
            </a:r>
          </a:p>
          <a:p>
            <a:pPr indent="228594"/>
            <a:r>
              <a:rPr lang="en-US" sz="3600">
                <a:cs typeface="Times New Roman" panose="02020603050405020304" pitchFamily="18" charset="0"/>
              </a:rPr>
              <a:t>Cánh cửa có hai then</a:t>
            </a:r>
          </a:p>
          <a:p>
            <a:pPr indent="228594"/>
            <a:r>
              <a:rPr lang="en-US" sz="3600">
                <a:cs typeface="Times New Roman" panose="02020603050405020304" pitchFamily="18" charset="0"/>
              </a:rPr>
              <a:t>Cháu chỉ cài then dưới</a:t>
            </a:r>
          </a:p>
          <a:p>
            <a:pPr indent="228594"/>
            <a:r>
              <a:rPr lang="en-US" sz="3600">
                <a:cs typeface="Times New Roman" panose="02020603050405020304" pitchFamily="18" charset="0"/>
              </a:rPr>
              <a:t>Nhờ bà cài then trên</a:t>
            </a:r>
            <a:endParaRPr lang="en-US" sz="3600" dirty="0">
              <a:cs typeface="Times New Roman" panose="02020603050405020304" pitchFamily="18" charset="0"/>
            </a:endParaRPr>
          </a:p>
        </p:txBody>
      </p:sp>
      <p:sp>
        <p:nvSpPr>
          <p:cNvPr id="6" name="TextBox 5">
            <a:extLst>
              <a:ext uri="{FF2B5EF4-FFF2-40B4-BE49-F238E27FC236}">
                <a16:creationId xmlns:a16="http://schemas.microsoft.com/office/drawing/2014/main" id="{BE377FC5-6743-4876-876A-542A927E11F8}"/>
              </a:ext>
            </a:extLst>
          </p:cNvPr>
          <p:cNvSpPr txBox="1"/>
          <p:nvPr/>
        </p:nvSpPr>
        <p:spPr>
          <a:xfrm>
            <a:off x="8935923" y="6320135"/>
            <a:ext cx="3163010" cy="461665"/>
          </a:xfrm>
          <a:prstGeom prst="rect">
            <a:avLst/>
          </a:prstGeom>
          <a:noFill/>
        </p:spPr>
        <p:txBody>
          <a:bodyPr wrap="square" rtlCol="0">
            <a:spAutoFit/>
          </a:bodyPr>
          <a:lstStyle/>
          <a:p>
            <a:pPr indent="228594"/>
            <a:r>
              <a:rPr lang="en-US" sz="2400" i="1" dirty="0">
                <a:latin typeface="+mj-lt"/>
                <a:cs typeface="Times New Roman" panose="02020603050405020304" pitchFamily="18" charset="0"/>
              </a:rPr>
              <a:t>(</a:t>
            </a:r>
            <a:r>
              <a:rPr lang="en-US" sz="2400" i="1" dirty="0" err="1">
                <a:latin typeface="+mj-lt"/>
                <a:cs typeface="Times New Roman" panose="02020603050405020304" pitchFamily="18" charset="0"/>
              </a:rPr>
              <a:t>Đoàn</a:t>
            </a:r>
            <a:r>
              <a:rPr lang="en-US" sz="2400" i="1" dirty="0">
                <a:latin typeface="+mj-lt"/>
                <a:cs typeface="Times New Roman" panose="02020603050405020304" pitchFamily="18" charset="0"/>
              </a:rPr>
              <a:t> </a:t>
            </a:r>
            <a:r>
              <a:rPr lang="en-US" sz="2400" i="1" dirty="0" err="1">
                <a:latin typeface="+mj-lt"/>
                <a:cs typeface="Times New Roman" panose="02020603050405020304" pitchFamily="18" charset="0"/>
              </a:rPr>
              <a:t>Thị</a:t>
            </a:r>
            <a:r>
              <a:rPr lang="en-US" sz="2400" i="1" dirty="0">
                <a:latin typeface="+mj-lt"/>
                <a:cs typeface="Times New Roman" panose="02020603050405020304" pitchFamily="18" charset="0"/>
              </a:rPr>
              <a:t> Lam </a:t>
            </a:r>
            <a:r>
              <a:rPr lang="en-US" sz="2400" i="1" dirty="0" err="1">
                <a:latin typeface="+mj-lt"/>
                <a:cs typeface="Times New Roman" panose="02020603050405020304" pitchFamily="18" charset="0"/>
              </a:rPr>
              <a:t>Luyến</a:t>
            </a:r>
            <a:r>
              <a:rPr lang="en-US" sz="2400" i="1" dirty="0">
                <a:latin typeface="+mj-lt"/>
                <a:cs typeface="Times New Roman" panose="02020603050405020304" pitchFamily="18" charset="0"/>
              </a:rPr>
              <a:t>)</a:t>
            </a:r>
          </a:p>
        </p:txBody>
      </p:sp>
      <p:sp>
        <p:nvSpPr>
          <p:cNvPr id="7" name="TextBox 6">
            <a:extLst>
              <a:ext uri="{FF2B5EF4-FFF2-40B4-BE49-F238E27FC236}">
                <a16:creationId xmlns:a16="http://schemas.microsoft.com/office/drawing/2014/main" id="{05997F57-8E1D-4F62-8A37-D7CAD0DD1608}"/>
              </a:ext>
            </a:extLst>
          </p:cNvPr>
          <p:cNvSpPr txBox="1"/>
          <p:nvPr/>
        </p:nvSpPr>
        <p:spPr>
          <a:xfrm>
            <a:off x="609600" y="4086740"/>
            <a:ext cx="5747425" cy="2308324"/>
          </a:xfrm>
          <a:prstGeom prst="rect">
            <a:avLst/>
          </a:prstGeom>
          <a:noFill/>
        </p:spPr>
        <p:txBody>
          <a:bodyPr wrap="square" rtlCol="0">
            <a:spAutoFit/>
          </a:bodyPr>
          <a:lstStyle/>
          <a:p>
            <a:pPr indent="228594"/>
            <a:r>
              <a:rPr lang="en-US" sz="3600">
                <a:cs typeface="Times New Roman" panose="02020603050405020304" pitchFamily="18" charset="0"/>
              </a:rPr>
              <a:t>Mỗi năm cháu lớn lên</a:t>
            </a:r>
          </a:p>
          <a:p>
            <a:pPr indent="228594"/>
            <a:r>
              <a:rPr lang="en-US" sz="3600">
                <a:cs typeface="Times New Roman" panose="02020603050405020304" pitchFamily="18" charset="0"/>
              </a:rPr>
              <a:t>Bà lưng còng cắm cúi</a:t>
            </a:r>
          </a:p>
          <a:p>
            <a:pPr indent="228594"/>
            <a:r>
              <a:rPr lang="en-US" sz="3600">
                <a:cs typeface="Times New Roman" panose="02020603050405020304" pitchFamily="18" charset="0"/>
              </a:rPr>
              <a:t>Cháu cài được then trên</a:t>
            </a:r>
          </a:p>
          <a:p>
            <a:pPr indent="228594"/>
            <a:r>
              <a:rPr lang="en-US" sz="3600">
                <a:cs typeface="Times New Roman" panose="02020603050405020304" pitchFamily="18" charset="0"/>
              </a:rPr>
              <a:t>Bà chỉ cài then dưới…</a:t>
            </a:r>
            <a:endParaRPr lang="en-US" sz="3600" dirty="0">
              <a:cs typeface="Times New Roman" panose="02020603050405020304" pitchFamily="18" charset="0"/>
            </a:endParaRPr>
          </a:p>
        </p:txBody>
      </p:sp>
      <p:sp>
        <p:nvSpPr>
          <p:cNvPr id="8" name="TextBox 7">
            <a:extLst>
              <a:ext uri="{FF2B5EF4-FFF2-40B4-BE49-F238E27FC236}">
                <a16:creationId xmlns:a16="http://schemas.microsoft.com/office/drawing/2014/main" id="{059D6FB0-3AA2-483A-87D3-5764E59B994A}"/>
              </a:ext>
            </a:extLst>
          </p:cNvPr>
          <p:cNvSpPr txBox="1"/>
          <p:nvPr/>
        </p:nvSpPr>
        <p:spPr>
          <a:xfrm>
            <a:off x="6825576" y="4086740"/>
            <a:ext cx="5273358" cy="2308324"/>
          </a:xfrm>
          <a:prstGeom prst="rect">
            <a:avLst/>
          </a:prstGeom>
          <a:noFill/>
        </p:spPr>
        <p:txBody>
          <a:bodyPr wrap="square" rtlCol="0">
            <a:spAutoFit/>
          </a:bodyPr>
          <a:lstStyle/>
          <a:p>
            <a:pPr indent="228594"/>
            <a:r>
              <a:rPr lang="en-US" sz="3600">
                <a:cs typeface="Times New Roman" panose="02020603050405020304" pitchFamily="18" charset="0"/>
              </a:rPr>
              <a:t>Nay cháu về nhà mới</a:t>
            </a:r>
          </a:p>
          <a:p>
            <a:pPr indent="228594"/>
            <a:r>
              <a:rPr lang="en-US" sz="3600">
                <a:cs typeface="Times New Roman" panose="02020603050405020304" pitchFamily="18" charset="0"/>
              </a:rPr>
              <a:t>Bao cánh cửa – ô trời</a:t>
            </a:r>
          </a:p>
          <a:p>
            <a:pPr indent="228594"/>
            <a:r>
              <a:rPr lang="en-US" sz="3600">
                <a:cs typeface="Times New Roman" panose="02020603050405020304" pitchFamily="18" charset="0"/>
              </a:rPr>
              <a:t>Mỗi lần tay đẩy cửa</a:t>
            </a:r>
          </a:p>
          <a:p>
            <a:pPr indent="228594"/>
            <a:r>
              <a:rPr lang="en-US" sz="3600">
                <a:cs typeface="Times New Roman" panose="02020603050405020304" pitchFamily="18" charset="0"/>
              </a:rPr>
              <a:t>Lại nhớ bà khôn nguôi.</a:t>
            </a:r>
            <a:endParaRPr lang="en-US" sz="3600" dirty="0">
              <a:cs typeface="Times New Roman" panose="02020603050405020304" pitchFamily="18" charset="0"/>
            </a:endParaRPr>
          </a:p>
        </p:txBody>
      </p:sp>
      <p:pic>
        <p:nvPicPr>
          <p:cNvPr id="9" name="Picture 8">
            <a:extLst>
              <a:ext uri="{FF2B5EF4-FFF2-40B4-BE49-F238E27FC236}">
                <a16:creationId xmlns:a16="http://schemas.microsoft.com/office/drawing/2014/main" id="{FA461493-9826-4B25-9A95-23B9944B8A1A}"/>
              </a:ext>
            </a:extLst>
          </p:cNvPr>
          <p:cNvPicPr>
            <a:picLocks noChangeAspect="1"/>
          </p:cNvPicPr>
          <p:nvPr/>
        </p:nvPicPr>
        <p:blipFill rotWithShape="1">
          <a:blip r:embed="rId4"/>
          <a:srcRect l="28414" t="17105" r="9091" b="33057"/>
          <a:stretch/>
        </p:blipFill>
        <p:spPr>
          <a:xfrm>
            <a:off x="387413" y="1309239"/>
            <a:ext cx="538392" cy="512546"/>
          </a:xfrm>
          <a:prstGeom prst="rect">
            <a:avLst/>
          </a:prstGeom>
        </p:spPr>
      </p:pic>
      <p:pic>
        <p:nvPicPr>
          <p:cNvPr id="10" name="Picture 9">
            <a:extLst>
              <a:ext uri="{FF2B5EF4-FFF2-40B4-BE49-F238E27FC236}">
                <a16:creationId xmlns:a16="http://schemas.microsoft.com/office/drawing/2014/main" id="{11E84777-D392-497C-A75D-F0A70EA0FD55}"/>
              </a:ext>
            </a:extLst>
          </p:cNvPr>
          <p:cNvPicPr>
            <a:picLocks noChangeAspect="1"/>
          </p:cNvPicPr>
          <p:nvPr/>
        </p:nvPicPr>
        <p:blipFill rotWithShape="1">
          <a:blip r:embed="rId5"/>
          <a:srcRect l="23584" t="12406" r="18949" b="29309"/>
          <a:stretch/>
        </p:blipFill>
        <p:spPr>
          <a:xfrm>
            <a:off x="364548" y="4111656"/>
            <a:ext cx="538392" cy="605690"/>
          </a:xfrm>
          <a:prstGeom prst="rect">
            <a:avLst/>
          </a:prstGeom>
        </p:spPr>
      </p:pic>
      <p:pic>
        <p:nvPicPr>
          <p:cNvPr id="11" name="Picture 10">
            <a:extLst>
              <a:ext uri="{FF2B5EF4-FFF2-40B4-BE49-F238E27FC236}">
                <a16:creationId xmlns:a16="http://schemas.microsoft.com/office/drawing/2014/main" id="{5BEDDDDE-FB29-4DBF-938F-EA6C13A6395A}"/>
              </a:ext>
            </a:extLst>
          </p:cNvPr>
          <p:cNvPicPr>
            <a:picLocks noChangeAspect="1"/>
          </p:cNvPicPr>
          <p:nvPr/>
        </p:nvPicPr>
        <p:blipFill>
          <a:blip r:embed="rId6"/>
          <a:stretch>
            <a:fillRect/>
          </a:stretch>
        </p:blipFill>
        <p:spPr>
          <a:xfrm>
            <a:off x="6550535" y="4159037"/>
            <a:ext cx="576129" cy="549207"/>
          </a:xfrm>
          <a:prstGeom prst="rect">
            <a:avLst/>
          </a:prstGeom>
        </p:spPr>
      </p:pic>
    </p:spTree>
    <p:extLst>
      <p:ext uri="{BB962C8B-B14F-4D97-AF65-F5344CB8AC3E}">
        <p14:creationId xmlns:p14="http://schemas.microsoft.com/office/powerpoint/2010/main" val="3892539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506724"/>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B41236D5-199E-4D85-A37A-3B911C8CDE7A}"/>
              </a:ext>
            </a:extLst>
          </p:cNvPr>
          <p:cNvPicPr>
            <a:picLocks noChangeAspect="1"/>
          </p:cNvPicPr>
          <p:nvPr/>
        </p:nvPicPr>
        <p:blipFill>
          <a:blip r:embed="rId2"/>
          <a:stretch>
            <a:fillRect/>
          </a:stretch>
        </p:blipFill>
        <p:spPr>
          <a:xfrm>
            <a:off x="5041218" y="1588195"/>
            <a:ext cx="2133600" cy="2133600"/>
          </a:xfrm>
          <a:prstGeom prst="rect">
            <a:avLst/>
          </a:prstGeom>
        </p:spPr>
      </p:pic>
      <p:pic>
        <p:nvPicPr>
          <p:cNvPr id="3" name="Picture 2">
            <a:extLst>
              <a:ext uri="{FF2B5EF4-FFF2-40B4-BE49-F238E27FC236}">
                <a16:creationId xmlns:a16="http://schemas.microsoft.com/office/drawing/2014/main" id="{9C839784-03EE-428B-8C58-39590D2036AF}"/>
              </a:ext>
            </a:extLst>
          </p:cNvPr>
          <p:cNvPicPr>
            <a:picLocks noChangeAspect="1"/>
          </p:cNvPicPr>
          <p:nvPr/>
        </p:nvPicPr>
        <p:blipFill>
          <a:blip r:embed="rId3"/>
          <a:stretch>
            <a:fillRect/>
          </a:stretch>
        </p:blipFill>
        <p:spPr>
          <a:xfrm>
            <a:off x="3102604" y="3803266"/>
            <a:ext cx="5986791" cy="1798476"/>
          </a:xfrm>
          <a:prstGeom prst="rect">
            <a:avLst/>
          </a:prstGeom>
        </p:spPr>
      </p:pic>
    </p:spTree>
    <p:extLst>
      <p:ext uri="{BB962C8B-B14F-4D97-AF65-F5344CB8AC3E}">
        <p14:creationId xmlns:p14="http://schemas.microsoft.com/office/powerpoint/2010/main" val="91035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3"/>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776088" cy="769441"/>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vi-VN" sz="4400" b="1"/>
              <a:t> </a:t>
            </a:r>
            <a:r>
              <a:rPr lang="en-US" sz="4400">
                <a:solidFill>
                  <a:schemeClr val="tx1">
                    <a:lumMod val="75000"/>
                    <a:lumOff val="25000"/>
                  </a:schemeClr>
                </a:solidFill>
                <a:latin typeface="+mj-lt"/>
                <a:cs typeface="Times New Roman" panose="02020603050405020304" pitchFamily="18" charset="0"/>
              </a:rPr>
              <a:t>Những từ nào dưới đây chỉ </a:t>
            </a:r>
            <a:r>
              <a:rPr lang="en-US" sz="4400">
                <a:solidFill>
                  <a:schemeClr val="accent6"/>
                </a:solidFill>
                <a:latin typeface="+mj-lt"/>
                <a:cs typeface="Times New Roman" panose="02020603050405020304" pitchFamily="18" charset="0"/>
              </a:rPr>
              <a:t>hoạt động</a:t>
            </a:r>
            <a:r>
              <a:rPr lang="en-US" sz="4400">
                <a:solidFill>
                  <a:schemeClr val="tx1">
                    <a:lumMod val="75000"/>
                    <a:lumOff val="25000"/>
                  </a:schemeClr>
                </a:solidFill>
                <a:latin typeface="+mj-lt"/>
                <a:cs typeface="Times New Roman" panose="02020603050405020304" pitchFamily="18" charset="0"/>
              </a:rPr>
              <a:t>?</a:t>
            </a:r>
            <a:endParaRPr lang="vi-VN" sz="42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grpSp>
        <p:nvGrpSpPr>
          <p:cNvPr id="8" name="Group 7">
            <a:extLst>
              <a:ext uri="{FF2B5EF4-FFF2-40B4-BE49-F238E27FC236}">
                <a16:creationId xmlns:a16="http://schemas.microsoft.com/office/drawing/2014/main" id="{CC04D12F-28F3-4B1A-A852-5BDE12B27878}"/>
              </a:ext>
            </a:extLst>
          </p:cNvPr>
          <p:cNvGrpSpPr/>
          <p:nvPr/>
        </p:nvGrpSpPr>
        <p:grpSpPr>
          <a:xfrm>
            <a:off x="1447800" y="1334561"/>
            <a:ext cx="2895600" cy="1535545"/>
            <a:chOff x="914400" y="1334561"/>
            <a:chExt cx="2895600" cy="1535545"/>
          </a:xfrm>
        </p:grpSpPr>
        <p:pic>
          <p:nvPicPr>
            <p:cNvPr id="18" name="Picture 17">
              <a:extLst>
                <a:ext uri="{FF2B5EF4-FFF2-40B4-BE49-F238E27FC236}">
                  <a16:creationId xmlns:a16="http://schemas.microsoft.com/office/drawing/2014/main" id="{CCAD60BD-1749-429B-B423-9A044E525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34561"/>
              <a:ext cx="2895600" cy="1535545"/>
            </a:xfrm>
            <a:prstGeom prst="rect">
              <a:avLst/>
            </a:prstGeom>
          </p:spPr>
        </p:pic>
        <p:sp>
          <p:nvSpPr>
            <p:cNvPr id="7" name="TextBox 6">
              <a:extLst>
                <a:ext uri="{FF2B5EF4-FFF2-40B4-BE49-F238E27FC236}">
                  <a16:creationId xmlns:a16="http://schemas.microsoft.com/office/drawing/2014/main" id="{3FDD5D73-450F-4B59-965B-C6541DC9F163}"/>
                </a:ext>
              </a:extLst>
            </p:cNvPr>
            <p:cNvSpPr txBox="1"/>
            <p:nvPr/>
          </p:nvSpPr>
          <p:spPr>
            <a:xfrm>
              <a:off x="1371600" y="1764403"/>
              <a:ext cx="1959191" cy="646331"/>
            </a:xfrm>
            <a:prstGeom prst="rect">
              <a:avLst/>
            </a:prstGeom>
            <a:noFill/>
          </p:spPr>
          <p:txBody>
            <a:bodyPr wrap="none" rtlCol="0">
              <a:spAutoFit/>
            </a:bodyPr>
            <a:lstStyle/>
            <a:p>
              <a:r>
                <a:rPr lang="en-US" sz="3600">
                  <a:solidFill>
                    <a:schemeClr val="accent6">
                      <a:lumMod val="75000"/>
                    </a:schemeClr>
                  </a:solidFill>
                </a:rPr>
                <a:t>cánh cửa</a:t>
              </a:r>
            </a:p>
          </p:txBody>
        </p:sp>
      </p:grpSp>
      <p:grpSp>
        <p:nvGrpSpPr>
          <p:cNvPr id="21" name="Group 20">
            <a:extLst>
              <a:ext uri="{FF2B5EF4-FFF2-40B4-BE49-F238E27FC236}">
                <a16:creationId xmlns:a16="http://schemas.microsoft.com/office/drawing/2014/main" id="{97F22FA9-5EB1-490E-8520-6C23B18ECCD4}"/>
              </a:ext>
            </a:extLst>
          </p:cNvPr>
          <p:cNvGrpSpPr/>
          <p:nvPr/>
        </p:nvGrpSpPr>
        <p:grpSpPr>
          <a:xfrm>
            <a:off x="4988536" y="1542045"/>
            <a:ext cx="2057400" cy="1091045"/>
            <a:chOff x="1407136" y="1542045"/>
            <a:chExt cx="2057400" cy="1091045"/>
          </a:xfrm>
        </p:grpSpPr>
        <p:pic>
          <p:nvPicPr>
            <p:cNvPr id="28" name="Picture 27">
              <a:extLst>
                <a:ext uri="{FF2B5EF4-FFF2-40B4-BE49-F238E27FC236}">
                  <a16:creationId xmlns:a16="http://schemas.microsoft.com/office/drawing/2014/main" id="{B2DC90D6-9147-4315-82D0-5822B6F71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136" y="1542045"/>
              <a:ext cx="2057400" cy="1091045"/>
            </a:xfrm>
            <a:prstGeom prst="rect">
              <a:avLst/>
            </a:prstGeom>
          </p:spPr>
        </p:pic>
        <p:sp>
          <p:nvSpPr>
            <p:cNvPr id="29" name="TextBox 28">
              <a:extLst>
                <a:ext uri="{FF2B5EF4-FFF2-40B4-BE49-F238E27FC236}">
                  <a16:creationId xmlns:a16="http://schemas.microsoft.com/office/drawing/2014/main" id="{18BF47E5-D187-498B-98CA-878F71D67140}"/>
                </a:ext>
              </a:extLst>
            </p:cNvPr>
            <p:cNvSpPr txBox="1"/>
            <p:nvPr/>
          </p:nvSpPr>
          <p:spPr>
            <a:xfrm>
              <a:off x="2078492" y="1764403"/>
              <a:ext cx="740908" cy="646331"/>
            </a:xfrm>
            <a:prstGeom prst="rect">
              <a:avLst/>
            </a:prstGeom>
            <a:noFill/>
          </p:spPr>
          <p:txBody>
            <a:bodyPr wrap="none" rtlCol="0">
              <a:spAutoFit/>
            </a:bodyPr>
            <a:lstStyle/>
            <a:p>
              <a:r>
                <a:rPr lang="en-US" sz="3600">
                  <a:solidFill>
                    <a:schemeClr val="accent6">
                      <a:lumMod val="75000"/>
                    </a:schemeClr>
                  </a:solidFill>
                </a:rPr>
                <a:t>cài</a:t>
              </a:r>
            </a:p>
          </p:txBody>
        </p:sp>
      </p:grpSp>
      <p:grpSp>
        <p:nvGrpSpPr>
          <p:cNvPr id="30" name="Group 29">
            <a:extLst>
              <a:ext uri="{FF2B5EF4-FFF2-40B4-BE49-F238E27FC236}">
                <a16:creationId xmlns:a16="http://schemas.microsoft.com/office/drawing/2014/main" id="{1EAFC417-27C4-4CE3-9D54-49F447DDBB82}"/>
              </a:ext>
            </a:extLst>
          </p:cNvPr>
          <p:cNvGrpSpPr/>
          <p:nvPr/>
        </p:nvGrpSpPr>
        <p:grpSpPr>
          <a:xfrm>
            <a:off x="7848600" y="1406507"/>
            <a:ext cx="2630557" cy="1394992"/>
            <a:chOff x="1030357" y="1406507"/>
            <a:chExt cx="2630557" cy="1394992"/>
          </a:xfrm>
        </p:grpSpPr>
        <p:pic>
          <p:nvPicPr>
            <p:cNvPr id="31" name="Picture 30">
              <a:extLst>
                <a:ext uri="{FF2B5EF4-FFF2-40B4-BE49-F238E27FC236}">
                  <a16:creationId xmlns:a16="http://schemas.microsoft.com/office/drawing/2014/main" id="{ED12120D-2493-41D8-ADBE-C2AECAB04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57" y="1406507"/>
              <a:ext cx="2630557" cy="1394992"/>
            </a:xfrm>
            <a:prstGeom prst="rect">
              <a:avLst/>
            </a:prstGeom>
          </p:spPr>
        </p:pic>
        <p:sp>
          <p:nvSpPr>
            <p:cNvPr id="32" name="TextBox 31">
              <a:extLst>
                <a:ext uri="{FF2B5EF4-FFF2-40B4-BE49-F238E27FC236}">
                  <a16:creationId xmlns:a16="http://schemas.microsoft.com/office/drawing/2014/main" id="{7295F432-E17F-42EB-B018-A49C5DBA4418}"/>
                </a:ext>
              </a:extLst>
            </p:cNvPr>
            <p:cNvSpPr txBox="1"/>
            <p:nvPr/>
          </p:nvSpPr>
          <p:spPr>
            <a:xfrm>
              <a:off x="1868557" y="1764403"/>
              <a:ext cx="1029449" cy="646331"/>
            </a:xfrm>
            <a:prstGeom prst="rect">
              <a:avLst/>
            </a:prstGeom>
            <a:noFill/>
          </p:spPr>
          <p:txBody>
            <a:bodyPr wrap="none" rtlCol="0">
              <a:spAutoFit/>
            </a:bodyPr>
            <a:lstStyle/>
            <a:p>
              <a:r>
                <a:rPr lang="en-US" sz="3600">
                  <a:solidFill>
                    <a:schemeClr val="accent6">
                      <a:lumMod val="75000"/>
                    </a:schemeClr>
                  </a:solidFill>
                </a:rPr>
                <a:t>then</a:t>
              </a:r>
            </a:p>
          </p:txBody>
        </p:sp>
      </p:grpSp>
      <p:grpSp>
        <p:nvGrpSpPr>
          <p:cNvPr id="39" name="Group 38">
            <a:extLst>
              <a:ext uri="{FF2B5EF4-FFF2-40B4-BE49-F238E27FC236}">
                <a16:creationId xmlns:a16="http://schemas.microsoft.com/office/drawing/2014/main" id="{2A745416-F7A5-409C-943F-FC53474A2D0A}"/>
              </a:ext>
            </a:extLst>
          </p:cNvPr>
          <p:cNvGrpSpPr/>
          <p:nvPr/>
        </p:nvGrpSpPr>
        <p:grpSpPr>
          <a:xfrm>
            <a:off x="3429000" y="3220122"/>
            <a:ext cx="2895600" cy="1535545"/>
            <a:chOff x="914400" y="1334561"/>
            <a:chExt cx="2895600" cy="1535545"/>
          </a:xfrm>
        </p:grpSpPr>
        <p:pic>
          <p:nvPicPr>
            <p:cNvPr id="40" name="Picture 39">
              <a:extLst>
                <a:ext uri="{FF2B5EF4-FFF2-40B4-BE49-F238E27FC236}">
                  <a16:creationId xmlns:a16="http://schemas.microsoft.com/office/drawing/2014/main" id="{060D200C-3001-4801-AF72-6D875BF49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34561"/>
              <a:ext cx="2895600" cy="1535545"/>
            </a:xfrm>
            <a:prstGeom prst="rect">
              <a:avLst/>
            </a:prstGeom>
          </p:spPr>
        </p:pic>
        <p:sp>
          <p:nvSpPr>
            <p:cNvPr id="41" name="TextBox 40">
              <a:extLst>
                <a:ext uri="{FF2B5EF4-FFF2-40B4-BE49-F238E27FC236}">
                  <a16:creationId xmlns:a16="http://schemas.microsoft.com/office/drawing/2014/main" id="{7E11578C-190F-479F-9E86-BBC393AE6A15}"/>
                </a:ext>
              </a:extLst>
            </p:cNvPr>
            <p:cNvSpPr txBox="1"/>
            <p:nvPr/>
          </p:nvSpPr>
          <p:spPr>
            <a:xfrm>
              <a:off x="1847475" y="1779167"/>
              <a:ext cx="1029449" cy="646331"/>
            </a:xfrm>
            <a:prstGeom prst="rect">
              <a:avLst/>
            </a:prstGeom>
            <a:noFill/>
          </p:spPr>
          <p:txBody>
            <a:bodyPr wrap="none" rtlCol="0">
              <a:spAutoFit/>
            </a:bodyPr>
            <a:lstStyle/>
            <a:p>
              <a:r>
                <a:rPr lang="en-US" sz="3600">
                  <a:solidFill>
                    <a:schemeClr val="accent6">
                      <a:lumMod val="75000"/>
                    </a:schemeClr>
                  </a:solidFill>
                </a:rPr>
                <a:t>lưng</a:t>
              </a:r>
            </a:p>
          </p:txBody>
        </p:sp>
      </p:grpSp>
      <p:grpSp>
        <p:nvGrpSpPr>
          <p:cNvPr id="42" name="Group 41">
            <a:extLst>
              <a:ext uri="{FF2B5EF4-FFF2-40B4-BE49-F238E27FC236}">
                <a16:creationId xmlns:a16="http://schemas.microsoft.com/office/drawing/2014/main" id="{1A10B82B-75DC-4C4F-A0BD-5D360BB39328}"/>
              </a:ext>
            </a:extLst>
          </p:cNvPr>
          <p:cNvGrpSpPr/>
          <p:nvPr/>
        </p:nvGrpSpPr>
        <p:grpSpPr>
          <a:xfrm>
            <a:off x="493643" y="3299948"/>
            <a:ext cx="2630557" cy="1394992"/>
            <a:chOff x="1030357" y="1406507"/>
            <a:chExt cx="2630557" cy="1394992"/>
          </a:xfrm>
        </p:grpSpPr>
        <p:pic>
          <p:nvPicPr>
            <p:cNvPr id="43" name="Picture 42">
              <a:extLst>
                <a:ext uri="{FF2B5EF4-FFF2-40B4-BE49-F238E27FC236}">
                  <a16:creationId xmlns:a16="http://schemas.microsoft.com/office/drawing/2014/main" id="{9777A0C1-5FE6-4C8F-9B48-6D45D41B4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57" y="1406507"/>
              <a:ext cx="2630557" cy="1394992"/>
            </a:xfrm>
            <a:prstGeom prst="rect">
              <a:avLst/>
            </a:prstGeom>
          </p:spPr>
        </p:pic>
        <p:sp>
          <p:nvSpPr>
            <p:cNvPr id="44" name="TextBox 43">
              <a:extLst>
                <a:ext uri="{FF2B5EF4-FFF2-40B4-BE49-F238E27FC236}">
                  <a16:creationId xmlns:a16="http://schemas.microsoft.com/office/drawing/2014/main" id="{8B0E9BCA-5C22-413F-BC0D-293CDE1784C6}"/>
                </a:ext>
              </a:extLst>
            </p:cNvPr>
            <p:cNvSpPr txBox="1"/>
            <p:nvPr/>
          </p:nvSpPr>
          <p:spPr>
            <a:xfrm>
              <a:off x="1868557" y="1764403"/>
              <a:ext cx="894797" cy="646331"/>
            </a:xfrm>
            <a:prstGeom prst="rect">
              <a:avLst/>
            </a:prstGeom>
            <a:noFill/>
          </p:spPr>
          <p:txBody>
            <a:bodyPr wrap="none" rtlCol="0">
              <a:spAutoFit/>
            </a:bodyPr>
            <a:lstStyle/>
            <a:p>
              <a:r>
                <a:rPr lang="en-US" sz="3600">
                  <a:solidFill>
                    <a:schemeClr val="accent6">
                      <a:lumMod val="75000"/>
                    </a:schemeClr>
                  </a:solidFill>
                </a:rPr>
                <a:t>đẩy</a:t>
              </a:r>
            </a:p>
          </p:txBody>
        </p:sp>
      </p:grpSp>
      <p:grpSp>
        <p:nvGrpSpPr>
          <p:cNvPr id="45" name="Group 44">
            <a:extLst>
              <a:ext uri="{FF2B5EF4-FFF2-40B4-BE49-F238E27FC236}">
                <a16:creationId xmlns:a16="http://schemas.microsoft.com/office/drawing/2014/main" id="{2BCB77ED-4A54-427B-8FED-73FCADB45F9F}"/>
              </a:ext>
            </a:extLst>
          </p:cNvPr>
          <p:cNvGrpSpPr/>
          <p:nvPr/>
        </p:nvGrpSpPr>
        <p:grpSpPr>
          <a:xfrm>
            <a:off x="6553200" y="3333159"/>
            <a:ext cx="2630557" cy="1394992"/>
            <a:chOff x="1030357" y="1406507"/>
            <a:chExt cx="2630557" cy="1394992"/>
          </a:xfrm>
        </p:grpSpPr>
        <p:pic>
          <p:nvPicPr>
            <p:cNvPr id="46" name="Picture 45">
              <a:extLst>
                <a:ext uri="{FF2B5EF4-FFF2-40B4-BE49-F238E27FC236}">
                  <a16:creationId xmlns:a16="http://schemas.microsoft.com/office/drawing/2014/main" id="{616F273E-FF4D-4CB2-B417-005635B2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57" y="1406507"/>
              <a:ext cx="2630557" cy="1394992"/>
            </a:xfrm>
            <a:prstGeom prst="rect">
              <a:avLst/>
            </a:prstGeom>
          </p:spPr>
        </p:pic>
        <p:sp>
          <p:nvSpPr>
            <p:cNvPr id="47" name="TextBox 46">
              <a:extLst>
                <a:ext uri="{FF2B5EF4-FFF2-40B4-BE49-F238E27FC236}">
                  <a16:creationId xmlns:a16="http://schemas.microsoft.com/office/drawing/2014/main" id="{5403385F-07E4-4FEE-AAF2-DBF45BD81021}"/>
                </a:ext>
              </a:extLst>
            </p:cNvPr>
            <p:cNvSpPr txBox="1"/>
            <p:nvPr/>
          </p:nvSpPr>
          <p:spPr>
            <a:xfrm>
              <a:off x="2048592" y="1764403"/>
              <a:ext cx="622286" cy="646331"/>
            </a:xfrm>
            <a:prstGeom prst="rect">
              <a:avLst/>
            </a:prstGeom>
            <a:noFill/>
          </p:spPr>
          <p:txBody>
            <a:bodyPr wrap="none" rtlCol="0">
              <a:spAutoFit/>
            </a:bodyPr>
            <a:lstStyle/>
            <a:p>
              <a:r>
                <a:rPr lang="en-US" sz="3600">
                  <a:solidFill>
                    <a:schemeClr val="accent6">
                      <a:lumMod val="75000"/>
                    </a:schemeClr>
                  </a:solidFill>
                </a:rPr>
                <a:t>về</a:t>
              </a:r>
            </a:p>
          </p:txBody>
        </p:sp>
      </p:grpSp>
      <p:grpSp>
        <p:nvGrpSpPr>
          <p:cNvPr id="48" name="Group 47">
            <a:extLst>
              <a:ext uri="{FF2B5EF4-FFF2-40B4-BE49-F238E27FC236}">
                <a16:creationId xmlns:a16="http://schemas.microsoft.com/office/drawing/2014/main" id="{C3CB47B0-9CDC-4B5F-9920-DA9DCE9CDCE0}"/>
              </a:ext>
            </a:extLst>
          </p:cNvPr>
          <p:cNvGrpSpPr/>
          <p:nvPr/>
        </p:nvGrpSpPr>
        <p:grpSpPr>
          <a:xfrm>
            <a:off x="9448800" y="3432550"/>
            <a:ext cx="2408560" cy="1277266"/>
            <a:chOff x="1407136" y="1542045"/>
            <a:chExt cx="2057400" cy="1091045"/>
          </a:xfrm>
        </p:grpSpPr>
        <p:pic>
          <p:nvPicPr>
            <p:cNvPr id="49" name="Picture 48">
              <a:extLst>
                <a:ext uri="{FF2B5EF4-FFF2-40B4-BE49-F238E27FC236}">
                  <a16:creationId xmlns:a16="http://schemas.microsoft.com/office/drawing/2014/main" id="{D2AD492B-87BE-4BF6-B1B6-C59B0EF17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136" y="1542045"/>
              <a:ext cx="2057400" cy="1091045"/>
            </a:xfrm>
            <a:prstGeom prst="rect">
              <a:avLst/>
            </a:prstGeom>
          </p:spPr>
        </p:pic>
        <p:sp>
          <p:nvSpPr>
            <p:cNvPr id="50" name="TextBox 49">
              <a:extLst>
                <a:ext uri="{FF2B5EF4-FFF2-40B4-BE49-F238E27FC236}">
                  <a16:creationId xmlns:a16="http://schemas.microsoft.com/office/drawing/2014/main" id="{2D2ED72F-F690-4EBC-BAFB-A78839152C58}"/>
                </a:ext>
              </a:extLst>
            </p:cNvPr>
            <p:cNvSpPr txBox="1"/>
            <p:nvPr/>
          </p:nvSpPr>
          <p:spPr>
            <a:xfrm>
              <a:off x="2058039" y="1747199"/>
              <a:ext cx="798570" cy="552098"/>
            </a:xfrm>
            <a:prstGeom prst="rect">
              <a:avLst/>
            </a:prstGeom>
            <a:noFill/>
          </p:spPr>
          <p:txBody>
            <a:bodyPr wrap="none" rtlCol="0">
              <a:spAutoFit/>
            </a:bodyPr>
            <a:lstStyle/>
            <a:p>
              <a:r>
                <a:rPr lang="en-US" sz="3600">
                  <a:solidFill>
                    <a:schemeClr val="accent6">
                      <a:lumMod val="75000"/>
                    </a:schemeClr>
                  </a:solidFill>
                </a:rPr>
                <a:t>nhà</a:t>
              </a:r>
            </a:p>
          </p:txBody>
        </p:sp>
      </p:grpSp>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0"/>
                                        </p:tgtEl>
                                      </p:cBhvr>
                                    </p:animEffect>
                                    <p:anim calcmode="lin" valueType="num">
                                      <p:cBhvr>
                                        <p:cTn id="56" dur="1000"/>
                                        <p:tgtEl>
                                          <p:spTgt spid="30"/>
                                        </p:tgtEl>
                                        <p:attrNameLst>
                                          <p:attrName>ppt_x</p:attrName>
                                        </p:attrNameLst>
                                      </p:cBhvr>
                                      <p:tavLst>
                                        <p:tav tm="0">
                                          <p:val>
                                            <p:strVal val="ppt_x"/>
                                          </p:val>
                                        </p:tav>
                                        <p:tav tm="100000">
                                          <p:val>
                                            <p:strVal val="ppt_x"/>
                                          </p:val>
                                        </p:tav>
                                      </p:tavLst>
                                    </p:anim>
                                    <p:anim calcmode="lin" valueType="num">
                                      <p:cBhvr>
                                        <p:cTn id="57" dur="1000"/>
                                        <p:tgtEl>
                                          <p:spTgt spid="30"/>
                                        </p:tgtEl>
                                        <p:attrNameLst>
                                          <p:attrName>ppt_y</p:attrName>
                                        </p:attrNameLst>
                                      </p:cBhvr>
                                      <p:tavLst>
                                        <p:tav tm="0">
                                          <p:val>
                                            <p:strVal val="ppt_y"/>
                                          </p:val>
                                        </p:tav>
                                        <p:tav tm="100000">
                                          <p:val>
                                            <p:strVal val="ppt_y+.1"/>
                                          </p:val>
                                        </p:tav>
                                      </p:tavLst>
                                    </p:anim>
                                    <p:set>
                                      <p:cBhvr>
                                        <p:cTn id="58" dur="1" fill="hold">
                                          <p:stCondLst>
                                            <p:cond delay="999"/>
                                          </p:stCondLst>
                                        </p:cTn>
                                        <p:tgtEl>
                                          <p:spTgt spid="30"/>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9"/>
                                        </p:tgtEl>
                                      </p:cBhvr>
                                    </p:animEffect>
                                    <p:anim calcmode="lin" valueType="num">
                                      <p:cBhvr>
                                        <p:cTn id="61" dur="1000"/>
                                        <p:tgtEl>
                                          <p:spTgt spid="39"/>
                                        </p:tgtEl>
                                        <p:attrNameLst>
                                          <p:attrName>ppt_x</p:attrName>
                                        </p:attrNameLst>
                                      </p:cBhvr>
                                      <p:tavLst>
                                        <p:tav tm="0">
                                          <p:val>
                                            <p:strVal val="ppt_x"/>
                                          </p:val>
                                        </p:tav>
                                        <p:tav tm="100000">
                                          <p:val>
                                            <p:strVal val="ppt_x"/>
                                          </p:val>
                                        </p:tav>
                                      </p:tavLst>
                                    </p:anim>
                                    <p:anim calcmode="lin" valueType="num">
                                      <p:cBhvr>
                                        <p:cTn id="62" dur="1000"/>
                                        <p:tgtEl>
                                          <p:spTgt spid="39"/>
                                        </p:tgtEl>
                                        <p:attrNameLst>
                                          <p:attrName>ppt_y</p:attrName>
                                        </p:attrNameLst>
                                      </p:cBhvr>
                                      <p:tavLst>
                                        <p:tav tm="0">
                                          <p:val>
                                            <p:strVal val="ppt_y"/>
                                          </p:val>
                                        </p:tav>
                                        <p:tav tm="100000">
                                          <p:val>
                                            <p:strVal val="ppt_y+.1"/>
                                          </p:val>
                                        </p:tav>
                                      </p:tavLst>
                                    </p:anim>
                                    <p:set>
                                      <p:cBhvr>
                                        <p:cTn id="63" dur="1" fill="hold">
                                          <p:stCondLst>
                                            <p:cond delay="999"/>
                                          </p:stCondLst>
                                        </p:cTn>
                                        <p:tgtEl>
                                          <p:spTgt spid="39"/>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1000"/>
                                        <p:tgtEl>
                                          <p:spTgt spid="48"/>
                                        </p:tgtEl>
                                      </p:cBhvr>
                                    </p:animEffect>
                                    <p:anim calcmode="lin" valueType="num">
                                      <p:cBhvr>
                                        <p:cTn id="66" dur="1000"/>
                                        <p:tgtEl>
                                          <p:spTgt spid="48"/>
                                        </p:tgtEl>
                                        <p:attrNameLst>
                                          <p:attrName>ppt_x</p:attrName>
                                        </p:attrNameLst>
                                      </p:cBhvr>
                                      <p:tavLst>
                                        <p:tav tm="0">
                                          <p:val>
                                            <p:strVal val="ppt_x"/>
                                          </p:val>
                                        </p:tav>
                                        <p:tav tm="100000">
                                          <p:val>
                                            <p:strVal val="ppt_x"/>
                                          </p:val>
                                        </p:tav>
                                      </p:tavLst>
                                    </p:anim>
                                    <p:anim calcmode="lin" valueType="num">
                                      <p:cBhvr>
                                        <p:cTn id="67" dur="1000"/>
                                        <p:tgtEl>
                                          <p:spTgt spid="48"/>
                                        </p:tgtEl>
                                        <p:attrNameLst>
                                          <p:attrName>ppt_y</p:attrName>
                                        </p:attrNameLst>
                                      </p:cBhvr>
                                      <p:tavLst>
                                        <p:tav tm="0">
                                          <p:val>
                                            <p:strVal val="ppt_y"/>
                                          </p:val>
                                        </p:tav>
                                        <p:tav tm="100000">
                                          <p:val>
                                            <p:strVal val="ppt_y+.1"/>
                                          </p:val>
                                        </p:tav>
                                      </p:tavLst>
                                    </p:anim>
                                    <p:set>
                                      <p:cBhvr>
                                        <p:cTn id="6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87313" y="228600"/>
            <a:ext cx="10776088" cy="1446550"/>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vi-VN" sz="4400" b="1"/>
              <a:t> </a:t>
            </a:r>
            <a:r>
              <a:rPr lang="en-US" sz="4400">
                <a:solidFill>
                  <a:schemeClr val="tx1">
                    <a:lumMod val="75000"/>
                    <a:lumOff val="25000"/>
                  </a:schemeClr>
                </a:solidFill>
                <a:latin typeface="+mj-lt"/>
                <a:cs typeface="Times New Roman" panose="02020603050405020304" pitchFamily="18" charset="0"/>
              </a:rPr>
              <a:t>Tìm những từ ngữ chỉ hoạt động có thể kết hợp với từ </a:t>
            </a:r>
            <a:r>
              <a:rPr lang="en-US" sz="4400">
                <a:solidFill>
                  <a:schemeClr val="accent6"/>
                </a:solidFill>
                <a:latin typeface="+mj-lt"/>
                <a:cs typeface="Times New Roman" panose="02020603050405020304" pitchFamily="18" charset="0"/>
              </a:rPr>
              <a:t>“cửa”</a:t>
            </a:r>
            <a:r>
              <a:rPr lang="en-US" sz="4400">
                <a:solidFill>
                  <a:schemeClr val="tx1">
                    <a:lumMod val="75000"/>
                    <a:lumOff val="25000"/>
                  </a:schemeClr>
                </a:solidFill>
                <a:latin typeface="+mj-lt"/>
                <a:cs typeface="Times New Roman" panose="02020603050405020304" pitchFamily="18" charset="0"/>
              </a:rPr>
              <a:t>.</a:t>
            </a:r>
            <a:endParaRPr lang="vi-VN" sz="42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8E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34" name="Rounded Rectangle 5">
            <a:extLst>
              <a:ext uri="{FF2B5EF4-FFF2-40B4-BE49-F238E27FC236}">
                <a16:creationId xmlns:a16="http://schemas.microsoft.com/office/drawing/2014/main" id="{0F30F480-CE64-4310-A382-CF931BB7C38A}"/>
              </a:ext>
            </a:extLst>
          </p:cNvPr>
          <p:cNvSpPr/>
          <p:nvPr/>
        </p:nvSpPr>
        <p:spPr>
          <a:xfrm>
            <a:off x="4419600" y="3162300"/>
            <a:ext cx="3505200"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đóng </a:t>
            </a:r>
            <a:r>
              <a:rPr lang="en-US" sz="48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cửa</a:t>
            </a:r>
            <a:endParaRPr lang="vi-VN" sz="48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ounded Rectangle 5">
            <a:extLst>
              <a:ext uri="{FF2B5EF4-FFF2-40B4-BE49-F238E27FC236}">
                <a16:creationId xmlns:a16="http://schemas.microsoft.com/office/drawing/2014/main" id="{CE1EFEAC-884C-4FC8-BA63-85FF21D256A1}"/>
              </a:ext>
            </a:extLst>
          </p:cNvPr>
          <p:cNvSpPr/>
          <p:nvPr/>
        </p:nvSpPr>
        <p:spPr>
          <a:xfrm>
            <a:off x="4419600" y="1981200"/>
            <a:ext cx="3505200"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5">
            <a:extLst>
              <a:ext uri="{FF2B5EF4-FFF2-40B4-BE49-F238E27FC236}">
                <a16:creationId xmlns:a16="http://schemas.microsoft.com/office/drawing/2014/main" id="{45110C19-3858-4442-84EA-313CECD08E20}"/>
              </a:ext>
            </a:extLst>
          </p:cNvPr>
          <p:cNvSpPr/>
          <p:nvPr/>
        </p:nvSpPr>
        <p:spPr>
          <a:xfrm>
            <a:off x="4419600" y="4343400"/>
            <a:ext cx="3505200"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khép </a:t>
            </a:r>
            <a:r>
              <a:rPr lang="en-US" sz="48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cửa</a:t>
            </a:r>
            <a:endParaRPr lang="vi-VN" sz="48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F5CDAF2-FCA8-408B-B538-D454AFB05DDE}"/>
              </a:ext>
            </a:extLst>
          </p:cNvPr>
          <p:cNvSpPr txBox="1"/>
          <p:nvPr/>
        </p:nvSpPr>
        <p:spPr>
          <a:xfrm>
            <a:off x="5190956" y="1988403"/>
            <a:ext cx="1133644" cy="830997"/>
          </a:xfrm>
          <a:prstGeom prst="rect">
            <a:avLst/>
          </a:prstGeom>
          <a:noFill/>
        </p:spPr>
        <p:txBody>
          <a:bodyPr wrap="none" rtlCol="0">
            <a:spAutoFit/>
          </a:bodyPr>
          <a:lstStyle/>
          <a:p>
            <a:r>
              <a:rPr lang="en-US" sz="4800"/>
              <a:t>đẩy</a:t>
            </a:r>
          </a:p>
        </p:txBody>
      </p:sp>
      <p:sp>
        <p:nvSpPr>
          <p:cNvPr id="38" name="TextBox 37">
            <a:extLst>
              <a:ext uri="{FF2B5EF4-FFF2-40B4-BE49-F238E27FC236}">
                <a16:creationId xmlns:a16="http://schemas.microsoft.com/office/drawing/2014/main" id="{2869634D-AF82-4909-9ED5-B328F8CEC447}"/>
              </a:ext>
            </a:extLst>
          </p:cNvPr>
          <p:cNvSpPr txBox="1"/>
          <p:nvPr/>
        </p:nvSpPr>
        <p:spPr>
          <a:xfrm>
            <a:off x="6248400" y="1988403"/>
            <a:ext cx="1130438" cy="830997"/>
          </a:xfrm>
          <a:prstGeom prst="rect">
            <a:avLst/>
          </a:prstGeom>
          <a:noFill/>
        </p:spPr>
        <p:txBody>
          <a:bodyPr wrap="none" rtlCol="0">
            <a:spAutoFit/>
          </a:bodyPr>
          <a:lstStyle/>
          <a:p>
            <a:r>
              <a:rPr lang="en-US" sz="4800">
                <a:solidFill>
                  <a:schemeClr val="accent6"/>
                </a:solidFill>
              </a:rPr>
              <a:t>cửa</a:t>
            </a:r>
          </a:p>
        </p:txBody>
      </p:sp>
      <p:sp>
        <p:nvSpPr>
          <p:cNvPr id="51" name="Rounded Rectangle 5">
            <a:extLst>
              <a:ext uri="{FF2B5EF4-FFF2-40B4-BE49-F238E27FC236}">
                <a16:creationId xmlns:a16="http://schemas.microsoft.com/office/drawing/2014/main" id="{0A61B982-BB61-43D0-A90D-6F95251A63AF}"/>
              </a:ext>
            </a:extLst>
          </p:cNvPr>
          <p:cNvSpPr/>
          <p:nvPr/>
        </p:nvSpPr>
        <p:spPr>
          <a:xfrm>
            <a:off x="4419600" y="5501309"/>
            <a:ext cx="3505200"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14555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26" presetClass="emph" presetSubtype="0" fill="hold" grpId="1" nodeType="withEffect">
                                  <p:stCondLst>
                                    <p:cond delay="0"/>
                                  </p:stCondLst>
                                  <p:childTnLst>
                                    <p:animEffect transition="out" filter="fade">
                                      <p:cBhvr>
                                        <p:cTn id="18" dur="1000" tmFilter="0, 0; .2, .5; .8, .5; 1, 0"/>
                                        <p:tgtEl>
                                          <p:spTgt spid="35"/>
                                        </p:tgtEl>
                                      </p:cBhvr>
                                    </p:animEffect>
                                    <p:animScale>
                                      <p:cBhvr>
                                        <p:cTn id="19" dur="500" autoRev="1" fill="hold"/>
                                        <p:tgtEl>
                                          <p:spTgt spid="3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26" presetClass="emph" presetSubtype="0" fill="hold" grpId="1" nodeType="withEffect">
                                  <p:stCondLst>
                                    <p:cond delay="0"/>
                                  </p:stCondLst>
                                  <p:childTnLst>
                                    <p:animEffect transition="out" filter="fade">
                                      <p:cBhvr>
                                        <p:cTn id="36" dur="1000" tmFilter="0, 0; .2, .5; .8, .5; 1, 0"/>
                                        <p:tgtEl>
                                          <p:spTgt spid="34"/>
                                        </p:tgtEl>
                                      </p:cBhvr>
                                    </p:animEffect>
                                    <p:animScale>
                                      <p:cBhvr>
                                        <p:cTn id="37" dur="500" autoRev="1" fill="hold"/>
                                        <p:tgtEl>
                                          <p:spTgt spid="34"/>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26" presetClass="emph" presetSubtype="0" fill="hold" grpId="1" nodeType="withEffect">
                                  <p:stCondLst>
                                    <p:cond delay="0"/>
                                  </p:stCondLst>
                                  <p:childTnLst>
                                    <p:animEffect transition="out" filter="fade">
                                      <p:cBhvr>
                                        <p:cTn id="44" dur="1000" tmFilter="0, 0; .2, .5; .8, .5; 1, 0"/>
                                        <p:tgtEl>
                                          <p:spTgt spid="36"/>
                                        </p:tgtEl>
                                      </p:cBhvr>
                                    </p:animEffect>
                                    <p:animScale>
                                      <p:cBhvr>
                                        <p:cTn id="45" dur="500" autoRev="1" fill="hold"/>
                                        <p:tgtEl>
                                          <p:spTgt spid="36"/>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26" presetClass="emph" presetSubtype="0" fill="hold" grpId="1" nodeType="withEffect">
                                  <p:stCondLst>
                                    <p:cond delay="0"/>
                                  </p:stCondLst>
                                  <p:childTnLst>
                                    <p:animEffect transition="out" filter="fade">
                                      <p:cBhvr>
                                        <p:cTn id="52" dur="1000" tmFilter="0, 0; .2, .5; .8, .5; 1, 0"/>
                                        <p:tgtEl>
                                          <p:spTgt spid="51"/>
                                        </p:tgtEl>
                                      </p:cBhvr>
                                    </p:animEffect>
                                    <p:animScale>
                                      <p:cBhvr>
                                        <p:cTn id="53" dur="50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4" grpId="1" animBg="1"/>
      <p:bldP spid="35" grpId="0" animBg="1"/>
      <p:bldP spid="35" grpId="1" animBg="1"/>
      <p:bldP spid="36" grpId="0" animBg="1"/>
      <p:bldP spid="36" grpId="1" animBg="1"/>
      <p:bldP spid="9" grpId="0"/>
      <p:bldP spid="38" grpId="0"/>
      <p:bldP spid="51" grpId="0" animBg="1"/>
      <p:bldP spid="5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0A1C2-34F3-40A6-9448-286A8B7FDADE}"/>
              </a:ext>
            </a:extLst>
          </p:cNvPr>
          <p:cNvPicPr>
            <a:picLocks noChangeAspect="1"/>
          </p:cNvPicPr>
          <p:nvPr/>
        </p:nvPicPr>
        <p:blipFill>
          <a:blip r:embed="rId2"/>
          <a:stretch>
            <a:fillRect/>
          </a:stretch>
        </p:blipFill>
        <p:spPr>
          <a:xfrm>
            <a:off x="2819400" y="1295400"/>
            <a:ext cx="6553200" cy="4005874"/>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D44B63-AE2B-4630-A5BA-4243D9279473}"/>
              </a:ext>
            </a:extLst>
          </p:cNvPr>
          <p:cNvPicPr>
            <a:picLocks noChangeAspect="1"/>
          </p:cNvPicPr>
          <p:nvPr/>
        </p:nvPicPr>
        <p:blipFill>
          <a:blip r:embed="rId2"/>
          <a:stretch>
            <a:fillRect/>
          </a:stretch>
        </p:blipFill>
        <p:spPr>
          <a:xfrm>
            <a:off x="-12703" y="0"/>
            <a:ext cx="12204703" cy="6860546"/>
          </a:xfrm>
          <a:prstGeom prst="rect">
            <a:avLst/>
          </a:prstGeom>
        </p:spPr>
      </p:pic>
      <p:pic>
        <p:nvPicPr>
          <p:cNvPr id="2" name="Picture 1">
            <a:extLst>
              <a:ext uri="{FF2B5EF4-FFF2-40B4-BE49-F238E27FC236}">
                <a16:creationId xmlns:a16="http://schemas.microsoft.com/office/drawing/2014/main" id="{48D5E5AE-D817-43F5-ABE0-6C644BDCE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8378" y="996745"/>
            <a:ext cx="7175201" cy="4707146"/>
          </a:xfrm>
          <a:prstGeom prst="rect">
            <a:avLst/>
          </a:prstGeom>
        </p:spPr>
      </p:pic>
      <p:sp>
        <p:nvSpPr>
          <p:cNvPr id="17" name="Rectangle: Rounded Corners 16">
            <a:hlinkClick r:id="rId4" action="ppaction://hlinksldjump"/>
            <a:extLst>
              <a:ext uri="{FF2B5EF4-FFF2-40B4-BE49-F238E27FC236}">
                <a16:creationId xmlns:a16="http://schemas.microsoft.com/office/drawing/2014/main" id="{09032A48-37D1-40C8-94E4-F6786DB1FE17}"/>
              </a:ext>
            </a:extLst>
          </p:cNvPr>
          <p:cNvSpPr/>
          <p:nvPr/>
        </p:nvSpPr>
        <p:spPr>
          <a:xfrm>
            <a:off x="7695546" y="2415299"/>
            <a:ext cx="3029110" cy="2842501"/>
          </a:xfrm>
          <a:prstGeom prst="roundRect">
            <a:avLst>
              <a:gd name="adj" fmla="val 952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rPr>
              <a:t>Bài hát: </a:t>
            </a:r>
          </a:p>
          <a:p>
            <a:pPr algn="ctr"/>
            <a:r>
              <a:rPr lang="en-US" sz="3200" b="1">
                <a:solidFill>
                  <a:srgbClr val="FF0000"/>
                </a:solidFill>
              </a:rPr>
              <a:t>“Cháu yêu bà”</a:t>
            </a:r>
          </a:p>
        </p:txBody>
      </p:sp>
      <p:pic>
        <p:nvPicPr>
          <p:cNvPr id="3" name="Picture 2">
            <a:extLst>
              <a:ext uri="{FF2B5EF4-FFF2-40B4-BE49-F238E27FC236}">
                <a16:creationId xmlns:a16="http://schemas.microsoft.com/office/drawing/2014/main" id="{EC20D6A5-169F-4E26-B9A6-F0460A21D2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1968" y="1101452"/>
            <a:ext cx="1168595" cy="1168595"/>
          </a:xfrm>
          <a:prstGeom prst="rect">
            <a:avLst/>
          </a:prstGeom>
        </p:spPr>
      </p:pic>
      <p:pic>
        <p:nvPicPr>
          <p:cNvPr id="4" name="Picture 3">
            <a:extLst>
              <a:ext uri="{FF2B5EF4-FFF2-40B4-BE49-F238E27FC236}">
                <a16:creationId xmlns:a16="http://schemas.microsoft.com/office/drawing/2014/main" id="{684C5AA7-3CD8-4068-A5DF-4C6891544C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3" y="883975"/>
            <a:ext cx="1061107" cy="1061107"/>
          </a:xfrm>
          <a:prstGeom prst="rect">
            <a:avLst/>
          </a:prstGeom>
        </p:spPr>
      </p:pic>
      <p:pic>
        <p:nvPicPr>
          <p:cNvPr id="5" name="Picture 4">
            <a:extLst>
              <a:ext uri="{FF2B5EF4-FFF2-40B4-BE49-F238E27FC236}">
                <a16:creationId xmlns:a16="http://schemas.microsoft.com/office/drawing/2014/main" id="{75A09C18-9F1E-4767-8184-8A2E379D2F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88250" y="1738168"/>
            <a:ext cx="1127571" cy="1127571"/>
          </a:xfrm>
          <a:prstGeom prst="rect">
            <a:avLst/>
          </a:prstGeom>
        </p:spPr>
      </p:pic>
      <p:pic>
        <p:nvPicPr>
          <p:cNvPr id="6" name="Picture 5">
            <a:extLst>
              <a:ext uri="{FF2B5EF4-FFF2-40B4-BE49-F238E27FC236}">
                <a16:creationId xmlns:a16="http://schemas.microsoft.com/office/drawing/2014/main" id="{5E941FF7-E36E-4457-AFD2-2DAFA75810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691" y="-974833"/>
            <a:ext cx="1761897" cy="6059949"/>
          </a:xfrm>
          <a:prstGeom prst="rect">
            <a:avLst/>
          </a:prstGeom>
        </p:spPr>
      </p:pic>
      <p:pic>
        <p:nvPicPr>
          <p:cNvPr id="7" name="Picture 6">
            <a:extLst>
              <a:ext uri="{FF2B5EF4-FFF2-40B4-BE49-F238E27FC236}">
                <a16:creationId xmlns:a16="http://schemas.microsoft.com/office/drawing/2014/main" id="{A63860FC-289A-4A48-A497-53D041249CB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37939" y="5085116"/>
            <a:ext cx="647700" cy="904875"/>
          </a:xfrm>
          <a:prstGeom prst="rect">
            <a:avLst/>
          </a:prstGeom>
        </p:spPr>
      </p:pic>
      <p:pic>
        <p:nvPicPr>
          <p:cNvPr id="11" name="Google Shape;95;p1">
            <a:hlinkClick r:id="rId10" action="ppaction://hlinksldjump"/>
            <a:extLst>
              <a:ext uri="{FF2B5EF4-FFF2-40B4-BE49-F238E27FC236}">
                <a16:creationId xmlns:a16="http://schemas.microsoft.com/office/drawing/2014/main" id="{330F8097-5D7B-4A11-86AD-CF91FCF6F63C}"/>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752224" y="1088596"/>
            <a:ext cx="3608797" cy="23629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93;p1">
            <a:hlinkClick r:id="rId12" action="ppaction://hlinksldjump"/>
            <a:extLst>
              <a:ext uri="{FF2B5EF4-FFF2-40B4-BE49-F238E27FC236}">
                <a16:creationId xmlns:a16="http://schemas.microsoft.com/office/drawing/2014/main" id="{34C19F28-DDB8-4D2E-AADF-5C16FA2D489B}"/>
              </a:ext>
            </a:extLst>
          </p:cNvPr>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8293762" y="1101452"/>
            <a:ext cx="3444867" cy="23629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Google Shape;91;p1">
            <a:hlinkClick r:id="rId14" action="ppaction://hlinksldjump"/>
            <a:extLst>
              <a:ext uri="{FF2B5EF4-FFF2-40B4-BE49-F238E27FC236}">
                <a16:creationId xmlns:a16="http://schemas.microsoft.com/office/drawing/2014/main" id="{01EC1E91-1A40-44A5-8D04-68947074B58F}"/>
              </a:ext>
            </a:extLst>
          </p:cNvPr>
          <p:cNvPicPr preferRelativeResize="0"/>
          <p:nvPr/>
        </p:nvPicPr>
        <p:blipFill rotWithShape="1">
          <a:blip r:embed="rId15">
            <a:alphaModFix/>
          </a:blip>
          <a:srcRect/>
          <a:stretch/>
        </p:blipFill>
        <p:spPr>
          <a:xfrm>
            <a:off x="4752224" y="3556204"/>
            <a:ext cx="6986405" cy="234332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804001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70CF13DF-D704-4507-8A30-B9921E48BE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6121" y="5389588"/>
            <a:ext cx="2400300" cy="1468203"/>
          </a:xfrm>
          <a:prstGeom prst="rect">
            <a:avLst/>
          </a:prstGeom>
        </p:spPr>
      </p:pic>
      <p:sp>
        <p:nvSpPr>
          <p:cNvPr id="5" name="Snip Diagonal Corner Rectangle 39">
            <a:extLst>
              <a:ext uri="{FF2B5EF4-FFF2-40B4-BE49-F238E27FC236}">
                <a16:creationId xmlns:a16="http://schemas.microsoft.com/office/drawing/2014/main" id="{716D6FA0-481C-42D9-A487-3463F2DA377D}"/>
              </a:ext>
            </a:extLst>
          </p:cNvPr>
          <p:cNvSpPr/>
          <p:nvPr/>
        </p:nvSpPr>
        <p:spPr>
          <a:xfrm>
            <a:off x="834571" y="609600"/>
            <a:ext cx="10522857" cy="2065948"/>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a:p>
            <a:pPr algn="ctr"/>
            <a:r>
              <a:rPr lang="en-US" sz="3600" b="1">
                <a:solidFill>
                  <a:schemeClr val="tx1"/>
                </a:solidFill>
                <a:cs typeface="Calibri" panose="020F0502020204030204" pitchFamily="34" charset="0"/>
              </a:rPr>
              <a:t>Khi chơi trò chơi “ ăn cỗ”, bố và Hường đã xưng hô với nhau như thế nào?</a:t>
            </a:r>
            <a:endParaRPr lang="en-US" sz="3600" b="1" dirty="0">
              <a:solidFill>
                <a:schemeClr val="tx1"/>
              </a:solidFill>
            </a:endParaRPr>
          </a:p>
          <a:p>
            <a:pPr algn="ctr"/>
            <a:endParaRPr lang="en-US" sz="3200" b="1" dirty="0">
              <a:solidFill>
                <a:schemeClr val="tx1"/>
              </a:solidFill>
              <a:cs typeface="Calibri" panose="020F0502020204030204" pitchFamily="34" charset="0"/>
            </a:endParaRPr>
          </a:p>
        </p:txBody>
      </p:sp>
      <p:sp>
        <p:nvSpPr>
          <p:cNvPr id="6" name="Snip Diagonal Corner Rectangle 49">
            <a:extLst>
              <a:ext uri="{FF2B5EF4-FFF2-40B4-BE49-F238E27FC236}">
                <a16:creationId xmlns:a16="http://schemas.microsoft.com/office/drawing/2014/main" id="{70691B76-DBAF-4F5E-8295-5A1E4C6B31A5}"/>
              </a:ext>
            </a:extLst>
          </p:cNvPr>
          <p:cNvSpPr/>
          <p:nvPr/>
        </p:nvSpPr>
        <p:spPr>
          <a:xfrm>
            <a:off x="1046920" y="3459480"/>
            <a:ext cx="10310508" cy="1188720"/>
          </a:xfrm>
          <a:prstGeom prst="snip2Diag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tôi - bác</a:t>
            </a:r>
            <a:endParaRPr lang="en-US" sz="3600" b="1" dirty="0">
              <a:solidFill>
                <a:schemeClr val="bg1"/>
              </a:solidFill>
            </a:endParaRPr>
          </a:p>
        </p:txBody>
      </p:sp>
    </p:spTree>
    <p:extLst>
      <p:ext uri="{BB962C8B-B14F-4D97-AF65-F5344CB8AC3E}">
        <p14:creationId xmlns:p14="http://schemas.microsoft.com/office/powerpoint/2010/main" val="400721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0AA16727-88BD-46AC-9789-809317AAC0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6121" y="5389588"/>
            <a:ext cx="2400300" cy="1468203"/>
          </a:xfrm>
          <a:prstGeom prst="rect">
            <a:avLst/>
          </a:prstGeom>
        </p:spPr>
      </p:pic>
      <p:sp>
        <p:nvSpPr>
          <p:cNvPr id="9" name="Snip Diagonal Corner Rectangle 49">
            <a:extLst>
              <a:ext uri="{FF2B5EF4-FFF2-40B4-BE49-F238E27FC236}">
                <a16:creationId xmlns:a16="http://schemas.microsoft.com/office/drawing/2014/main" id="{64E5EBF3-5CFC-43E4-BFA3-2550CDB395B1}"/>
              </a:ext>
            </a:extLst>
          </p:cNvPr>
          <p:cNvSpPr/>
          <p:nvPr/>
        </p:nvSpPr>
        <p:spPr>
          <a:xfrm>
            <a:off x="1046920" y="3459480"/>
            <a:ext cx="10310508" cy="1188720"/>
          </a:xfrm>
          <a:prstGeom prst="snip2Diag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Có cử chỉ và lời nói lễ phép</a:t>
            </a:r>
            <a:endParaRPr lang="en-US" sz="3600" b="1" dirty="0">
              <a:solidFill>
                <a:schemeClr val="bg1"/>
              </a:solidFill>
            </a:endParaRPr>
          </a:p>
        </p:txBody>
      </p:sp>
      <p:sp>
        <p:nvSpPr>
          <p:cNvPr id="10" name="Snip Diagonal Corner Rectangle 39">
            <a:extLst>
              <a:ext uri="{FF2B5EF4-FFF2-40B4-BE49-F238E27FC236}">
                <a16:creationId xmlns:a16="http://schemas.microsoft.com/office/drawing/2014/main" id="{02F20877-422C-4D17-8AD4-18D787BD1A0E}"/>
              </a:ext>
            </a:extLst>
          </p:cNvPr>
          <p:cNvSpPr/>
          <p:nvPr/>
        </p:nvSpPr>
        <p:spPr>
          <a:xfrm>
            <a:off x="834571" y="645880"/>
            <a:ext cx="10522857" cy="2065948"/>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a:p>
            <a:pPr algn="ctr"/>
            <a:r>
              <a:rPr lang="en-US" sz="3200" b="1">
                <a:solidFill>
                  <a:schemeClr val="tx1"/>
                </a:solidFill>
                <a:cs typeface="Calibri" panose="020F0502020204030204" pitchFamily="34" charset="0"/>
              </a:rPr>
              <a:t>Qua trò chơi “ ăn cỗ”, bố đã dạy Hường nết ngoan gì?</a:t>
            </a:r>
            <a:endParaRPr lang="en-US" sz="3200" b="1" dirty="0">
              <a:solidFill>
                <a:schemeClr val="tx1"/>
              </a:solidFill>
            </a:endParaRPr>
          </a:p>
          <a:p>
            <a:pPr algn="ctr"/>
            <a:endParaRPr lang="en-US" sz="2800" b="1" dirty="0">
              <a:solidFill>
                <a:schemeClr val="tx1"/>
              </a:solidFill>
              <a:cs typeface="Calibri" panose="020F0502020204030204" pitchFamily="34" charset="0"/>
            </a:endParaRPr>
          </a:p>
        </p:txBody>
      </p:sp>
    </p:spTree>
    <p:extLst>
      <p:ext uri="{BB962C8B-B14F-4D97-AF65-F5344CB8AC3E}">
        <p14:creationId xmlns:p14="http://schemas.microsoft.com/office/powerpoint/2010/main" val="170907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9">
            <a:extLst>
              <a:ext uri="{FF2B5EF4-FFF2-40B4-BE49-F238E27FC236}">
                <a16:creationId xmlns:a16="http://schemas.microsoft.com/office/drawing/2014/main" id="{3E80CFA1-28E4-4F01-99AA-23C3B70E8C20}"/>
              </a:ext>
            </a:extLst>
          </p:cNvPr>
          <p:cNvSpPr/>
          <p:nvPr/>
        </p:nvSpPr>
        <p:spPr>
          <a:xfrm>
            <a:off x="834571" y="1066800"/>
            <a:ext cx="10522857" cy="3810000"/>
          </a:xfrm>
          <a:prstGeom prst="snip2DiagRect">
            <a:avLst/>
          </a:prstGeom>
          <a:solidFill>
            <a:schemeClr val="accent6">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solidFill>
            </a:endParaRPr>
          </a:p>
          <a:p>
            <a:pPr algn="ctr"/>
            <a:r>
              <a:rPr lang="en-US" sz="4400" b="1">
                <a:solidFill>
                  <a:schemeClr val="tx1"/>
                </a:solidFill>
                <a:cs typeface="Calibri" panose="020F0502020204030204" pitchFamily="34" charset="0"/>
              </a:rPr>
              <a:t>Con hãy đóng vai đáp lời dặn của mẹ trong tình huống:</a:t>
            </a:r>
          </a:p>
          <a:p>
            <a:pPr algn="ctr"/>
            <a:r>
              <a:rPr lang="en-US" sz="4400" b="1">
                <a:solidFill>
                  <a:schemeClr val="tx1"/>
                </a:solidFill>
                <a:cs typeface="Calibri" panose="020F0502020204030204" pitchFamily="34" charset="0"/>
              </a:rPr>
              <a:t> </a:t>
            </a:r>
            <a:r>
              <a:rPr lang="en-US" sz="4400" b="1">
                <a:solidFill>
                  <a:srgbClr val="FF0000"/>
                </a:solidFill>
                <a:cs typeface="Calibri" panose="020F0502020204030204" pitchFamily="34" charset="0"/>
              </a:rPr>
              <a:t>Mẹ có việc phải đi ra ngoài, mẹ dặn: </a:t>
            </a:r>
          </a:p>
          <a:p>
            <a:pPr algn="ctr"/>
            <a:r>
              <a:rPr lang="en-US" sz="4400" b="1">
                <a:solidFill>
                  <a:srgbClr val="FF0000"/>
                </a:solidFill>
                <a:cs typeface="Calibri" panose="020F0502020204030204" pitchFamily="34" charset="0"/>
              </a:rPr>
              <a:t>“Con ở nhà giúp mẹ trông em bé nhé!”</a:t>
            </a:r>
            <a:endParaRPr lang="en-US" sz="4400" b="1" dirty="0">
              <a:solidFill>
                <a:srgbClr val="FF0000"/>
              </a:solidFill>
            </a:endParaRPr>
          </a:p>
          <a:p>
            <a:pPr algn="ctr"/>
            <a:endParaRPr lang="en-US" sz="4000" b="1" dirty="0">
              <a:solidFill>
                <a:schemeClr val="tx1"/>
              </a:solidFill>
              <a:cs typeface="Calibri" panose="020F0502020204030204" pitchFamily="34" charset="0"/>
            </a:endParaRPr>
          </a:p>
        </p:txBody>
      </p:sp>
      <p:pic>
        <p:nvPicPr>
          <p:cNvPr id="4" name="Picture 3">
            <a:hlinkClick r:id="rId2" action="ppaction://hlinksldjump"/>
            <a:extLst>
              <a:ext uri="{FF2B5EF4-FFF2-40B4-BE49-F238E27FC236}">
                <a16:creationId xmlns:a16="http://schemas.microsoft.com/office/drawing/2014/main" id="{7B9AC52F-A190-42A9-943C-FEFA2D8CB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86121" y="5389588"/>
            <a:ext cx="2400300" cy="1468203"/>
          </a:xfrm>
          <a:prstGeom prst="rect">
            <a:avLst/>
          </a:prstGeom>
        </p:spPr>
      </p:pic>
    </p:spTree>
    <p:extLst>
      <p:ext uri="{BB962C8B-B14F-4D97-AF65-F5344CB8AC3E}">
        <p14:creationId xmlns:p14="http://schemas.microsoft.com/office/powerpoint/2010/main" val="310944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áu Yêu Bà  Nhạc Cho Trẻ Mầm Non_v720P">
            <a:hlinkClick r:id="" action="ppaction://media"/>
            <a:extLst>
              <a:ext uri="{FF2B5EF4-FFF2-40B4-BE49-F238E27FC236}">
                <a16:creationId xmlns:a16="http://schemas.microsoft.com/office/drawing/2014/main" id="{3529109B-E110-4A54-967C-13F012D43B1F}"/>
              </a:ext>
            </a:extLst>
          </p:cNvPr>
          <p:cNvPicPr>
            <a:picLocks noChangeAspect="1"/>
          </p:cNvPicPr>
          <p:nvPr>
            <a:videoFile r:link="rId1"/>
            <p:extLst>
              <p:ext uri="{DAA4B4D4-6D71-4841-9C94-3DE7FCFB9230}">
                <p14:media xmlns:p14="http://schemas.microsoft.com/office/powerpoint/2010/main" r:embed="rId2">
                  <p14:trim st="19981" end="4840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555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A125FC-999E-4396-B9FE-100CFCD365BB}"/>
              </a:ext>
            </a:extLst>
          </p:cNvPr>
          <p:cNvGrpSpPr/>
          <p:nvPr/>
        </p:nvGrpSpPr>
        <p:grpSpPr>
          <a:xfrm>
            <a:off x="228600" y="240464"/>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rgbClr val="5C8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3"/>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111769" y="263935"/>
            <a:ext cx="8702517" cy="707886"/>
          </a:xfrm>
          <a:prstGeom prst="rect">
            <a:avLst/>
          </a:prstGeom>
          <a:noFill/>
        </p:spPr>
        <p:txBody>
          <a:bodyPr wrap="square">
            <a:spAutoFit/>
          </a:bodyPr>
          <a:lstStyle/>
          <a:p>
            <a:pPr algn="just"/>
            <a:r>
              <a:rPr lang="en-US" sz="4000" b="1"/>
              <a:t>Nói về tình cảm của em đối với ông bà.</a:t>
            </a:r>
            <a:endParaRPr lang="en-US" sz="7200" b="1">
              <a:latin typeface="+mj-lt"/>
            </a:endParaRPr>
          </a:p>
        </p:txBody>
      </p:sp>
      <p:pic>
        <p:nvPicPr>
          <p:cNvPr id="13" name="Picture 12">
            <a:extLst>
              <a:ext uri="{FF2B5EF4-FFF2-40B4-BE49-F238E27FC236}">
                <a16:creationId xmlns:a16="http://schemas.microsoft.com/office/drawing/2014/main" id="{90518D5D-9729-47EE-8980-9387E7C32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897" y="959382"/>
            <a:ext cx="4355757" cy="2799059"/>
          </a:xfrm>
          <a:prstGeom prst="rect">
            <a:avLst/>
          </a:prstGeom>
          <a:effectLst>
            <a:softEdge rad="12700"/>
          </a:effectLst>
        </p:spPr>
      </p:pic>
      <p:pic>
        <p:nvPicPr>
          <p:cNvPr id="15" name="Picture 14">
            <a:extLst>
              <a:ext uri="{FF2B5EF4-FFF2-40B4-BE49-F238E27FC236}">
                <a16:creationId xmlns:a16="http://schemas.microsoft.com/office/drawing/2014/main" id="{C8D6A8B6-3105-4180-8035-58C06AD17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699" y="3772205"/>
            <a:ext cx="4640152" cy="2858930"/>
          </a:xfrm>
          <a:prstGeom prst="rect">
            <a:avLst/>
          </a:prstGeom>
          <a:effectLst>
            <a:softEdge rad="31750"/>
          </a:effectLst>
        </p:spPr>
      </p:pic>
      <p:sp>
        <p:nvSpPr>
          <p:cNvPr id="32" name="Subtitle 2">
            <a:extLst>
              <a:ext uri="{FF2B5EF4-FFF2-40B4-BE49-F238E27FC236}">
                <a16:creationId xmlns:a16="http://schemas.microsoft.com/office/drawing/2014/main" id="{9C4182E6-1C6D-4745-873F-2EC2F923EEB1}"/>
              </a:ext>
            </a:extLst>
          </p:cNvPr>
          <p:cNvSpPr txBox="1">
            <a:spLocks/>
          </p:cNvSpPr>
          <p:nvPr/>
        </p:nvSpPr>
        <p:spPr>
          <a:xfrm>
            <a:off x="586149" y="1890059"/>
            <a:ext cx="6417603" cy="32766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3000" dirty="0">
                <a:solidFill>
                  <a:schemeClr val="accent6"/>
                </a:solidFill>
                <a:latin typeface="+mj-lt"/>
                <a:cs typeface="Times New Roman" panose="02020603050405020304" pitchFamily="18" charset="0"/>
              </a:rPr>
              <a:t>- Bạn có sống cùng với ông bà không?</a:t>
            </a:r>
          </a:p>
          <a:p>
            <a:pPr marL="0" indent="0">
              <a:lnSpc>
                <a:spcPct val="120000"/>
              </a:lnSpc>
              <a:buNone/>
            </a:pPr>
            <a:r>
              <a:rPr lang="vi-VN" sz="3000" dirty="0">
                <a:solidFill>
                  <a:schemeClr val="accent6"/>
                </a:solidFill>
                <a:latin typeface="+mj-lt"/>
                <a:cs typeface="Times New Roman" panose="02020603050405020304" pitchFamily="18" charset="0"/>
              </a:rPr>
              <a:t>- Bạn có hay về quê thăm ông bà không?</a:t>
            </a:r>
          </a:p>
          <a:p>
            <a:pPr marL="0" indent="0">
              <a:lnSpc>
                <a:spcPct val="120000"/>
              </a:lnSpc>
              <a:buNone/>
            </a:pPr>
            <a:r>
              <a:rPr lang="vi-VN" sz="3000" dirty="0">
                <a:solidFill>
                  <a:schemeClr val="accent6"/>
                </a:solidFill>
                <a:latin typeface="+mj-lt"/>
                <a:cs typeface="Times New Roman" panose="02020603050405020304" pitchFamily="18" charset="0"/>
              </a:rPr>
              <a:t>- Ông bà thường làm gì cho em?</a:t>
            </a:r>
          </a:p>
          <a:p>
            <a:pPr marL="0" indent="0">
              <a:lnSpc>
                <a:spcPct val="120000"/>
              </a:lnSpc>
              <a:buNone/>
            </a:pPr>
            <a:r>
              <a:rPr lang="vi-VN" sz="3000" dirty="0">
                <a:solidFill>
                  <a:schemeClr val="accent6"/>
                </a:solidFill>
                <a:latin typeface="+mj-lt"/>
                <a:cs typeface="Times New Roman" panose="02020603050405020304" pitchFamily="18" charset="0"/>
              </a:rPr>
              <a:t>- Bạn thường làm gì cho ông bà?</a:t>
            </a:r>
          </a:p>
          <a:p>
            <a:pPr marL="0" indent="0">
              <a:lnSpc>
                <a:spcPct val="120000"/>
              </a:lnSpc>
              <a:buNone/>
            </a:pPr>
            <a:r>
              <a:rPr lang="vi-VN" sz="3000" dirty="0">
                <a:solidFill>
                  <a:schemeClr val="accent6"/>
                </a:solidFill>
                <a:latin typeface="+mj-lt"/>
                <a:cs typeface="Times New Roman" panose="02020603050405020304" pitchFamily="18" charset="0"/>
              </a:rPr>
              <a:t>- Tình cảm của bạn đối với ông bà như thế nào?</a:t>
            </a:r>
            <a:endParaRPr lang="en-US" sz="3000" dirty="0">
              <a:solidFill>
                <a:schemeClr val="accent6"/>
              </a:solidFill>
              <a:latin typeface="+mj-lt"/>
              <a:cs typeface="Times New Roman" panose="02020603050405020304" pitchFamily="18" charset="0"/>
            </a:endParaRPr>
          </a:p>
        </p:txBody>
      </p:sp>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95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450"/>
                            </p:stCondLst>
                            <p:childTnLst>
                              <p:par>
                                <p:cTn id="19" presetID="53"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wipe(left)">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wipe(left)">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xEl>
                                              <p:pRg st="2" end="2"/>
                                            </p:txEl>
                                          </p:spTgt>
                                        </p:tgtEl>
                                        <p:attrNameLst>
                                          <p:attrName>style.visibility</p:attrName>
                                        </p:attrNameLst>
                                      </p:cBhvr>
                                      <p:to>
                                        <p:strVal val="visible"/>
                                      </p:to>
                                    </p:set>
                                    <p:animEffect transition="in" filter="wipe(left)">
                                      <p:cBhvr>
                                        <p:cTn id="43" dur="500"/>
                                        <p:tgtEl>
                                          <p:spTgt spid="3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xEl>
                                              <p:pRg st="3" end="3"/>
                                            </p:txEl>
                                          </p:spTgt>
                                        </p:tgtEl>
                                        <p:attrNameLst>
                                          <p:attrName>style.visibility</p:attrName>
                                        </p:attrNameLst>
                                      </p:cBhvr>
                                      <p:to>
                                        <p:strVal val="visible"/>
                                      </p:to>
                                    </p:set>
                                    <p:animEffect transition="in" filter="wipe(left)">
                                      <p:cBhvr>
                                        <p:cTn id="48" dur="500"/>
                                        <p:tgtEl>
                                          <p:spTgt spid="3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2">
                                            <p:txEl>
                                              <p:pRg st="4" end="4"/>
                                            </p:txEl>
                                          </p:spTgt>
                                        </p:tgtEl>
                                        <p:attrNameLst>
                                          <p:attrName>style.visibility</p:attrName>
                                        </p:attrNameLst>
                                      </p:cBhvr>
                                      <p:to>
                                        <p:strVal val="visible"/>
                                      </p:to>
                                    </p:set>
                                    <p:animEffect transition="in" filter="wipe(left)">
                                      <p:cBhvr>
                                        <p:cTn id="53"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4">
            <a:extLst>
              <a:ext uri="{FF2B5EF4-FFF2-40B4-BE49-F238E27FC236}">
                <a16:creationId xmlns:a16="http://schemas.microsoft.com/office/drawing/2014/main" id="{378325A2-2719-4A56-B347-D951B21351E5}"/>
              </a:ext>
            </a:extLst>
          </p:cNvPr>
          <p:cNvSpPr txBox="1">
            <a:spLocks/>
          </p:cNvSpPr>
          <p:nvPr/>
        </p:nvSpPr>
        <p:spPr>
          <a:xfrm>
            <a:off x="152400" y="12357"/>
            <a:ext cx="20574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16</a:t>
            </a:r>
          </a:p>
        </p:txBody>
      </p:sp>
      <p:sp>
        <p:nvSpPr>
          <p:cNvPr id="19" name="1">
            <a:extLst>
              <a:ext uri="{FF2B5EF4-FFF2-40B4-BE49-F238E27FC236}">
                <a16:creationId xmlns:a16="http://schemas.microsoft.com/office/drawing/2014/main" id="{B7BDAEE3-B659-4942-92A1-947D1D0DE591}"/>
              </a:ext>
            </a:extLst>
          </p:cNvPr>
          <p:cNvSpPr>
            <a:spLocks noGrp="1"/>
          </p:cNvSpPr>
          <p:nvPr/>
        </p:nvSpPr>
        <p:spPr>
          <a:xfrm>
            <a:off x="5334000" y="46482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1</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4" name="Picture 3">
            <a:extLst>
              <a:ext uri="{FF2B5EF4-FFF2-40B4-BE49-F238E27FC236}">
                <a16:creationId xmlns:a16="http://schemas.microsoft.com/office/drawing/2014/main" id="{8ABBBB78-0F1A-4243-A809-3978EA4CD5B1}"/>
              </a:ext>
            </a:extLst>
          </p:cNvPr>
          <p:cNvPicPr>
            <a:picLocks noChangeAspect="1"/>
          </p:cNvPicPr>
          <p:nvPr/>
        </p:nvPicPr>
        <p:blipFill>
          <a:blip r:embed="rId2"/>
          <a:stretch>
            <a:fillRect/>
          </a:stretch>
        </p:blipFill>
        <p:spPr>
          <a:xfrm>
            <a:off x="751644" y="2317761"/>
            <a:ext cx="10688712" cy="2117720"/>
          </a:xfrm>
          <a:prstGeom prst="rect">
            <a:avLst/>
          </a:prstGeom>
        </p:spPr>
      </p:pic>
      <p:pic>
        <p:nvPicPr>
          <p:cNvPr id="23" name="Picture 22">
            <a:extLst>
              <a:ext uri="{FF2B5EF4-FFF2-40B4-BE49-F238E27FC236}">
                <a16:creationId xmlns:a16="http://schemas.microsoft.com/office/drawing/2014/main" id="{C5299BD0-0842-4268-8B98-E327A6609FAD}"/>
              </a:ext>
            </a:extLst>
          </p:cNvPr>
          <p:cNvPicPr>
            <a:picLocks noChangeAspect="1"/>
          </p:cNvPicPr>
          <p:nvPr/>
        </p:nvPicPr>
        <p:blipFill>
          <a:blip r:embed="rId3"/>
          <a:stretch>
            <a:fillRect/>
          </a:stretch>
        </p:blipFill>
        <p:spPr>
          <a:xfrm>
            <a:off x="3221487" y="630799"/>
            <a:ext cx="5749026" cy="1579001"/>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750" fill="hold"/>
                                        <p:tgtEl>
                                          <p:spTgt spid="19"/>
                                        </p:tgtEl>
                                        <p:attrNameLst>
                                          <p:attrName>ppt_w</p:attrName>
                                        </p:attrNameLst>
                                      </p:cBhvr>
                                      <p:tavLst>
                                        <p:tav tm="0">
                                          <p:val>
                                            <p:fltVal val="0"/>
                                          </p:val>
                                        </p:tav>
                                        <p:tav tm="100000">
                                          <p:val>
                                            <p:strVal val="#ppt_w"/>
                                          </p:val>
                                        </p:tav>
                                      </p:tavLst>
                                    </p:anim>
                                    <p:anim calcmode="lin" valueType="num">
                                      <p:cBhvr>
                                        <p:cTn id="24" dur="750" fill="hold"/>
                                        <p:tgtEl>
                                          <p:spTgt spid="19"/>
                                        </p:tgtEl>
                                        <p:attrNameLst>
                                          <p:attrName>ppt_h</p:attrName>
                                        </p:attrNameLst>
                                      </p:cBhvr>
                                      <p:tavLst>
                                        <p:tav tm="0">
                                          <p:val>
                                            <p:fltVal val="0"/>
                                          </p:val>
                                        </p:tav>
                                        <p:tav tm="100000">
                                          <p:val>
                                            <p:strVal val="#ppt_h"/>
                                          </p:val>
                                        </p:tav>
                                      </p:tavLst>
                                    </p:anim>
                                    <p:animEffect transition="in" filter="fade">
                                      <p:cBhvr>
                                        <p:cTn id="2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979</TotalTime>
  <Words>920</Words>
  <Application>Microsoft Office PowerPoint</Application>
  <PresentationFormat>Widescreen</PresentationFormat>
  <Paragraphs>133</Paragraphs>
  <Slides>29</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#9Slide07 SFU Rhythm</vt:lpstr>
      <vt:lpstr>Arial</vt:lpstr>
      <vt:lpstr>Arial-Rounded</vt:lpstr>
      <vt:lpstr>Calibri</vt:lpstr>
      <vt:lpstr>HP-167</vt:lpstr>
      <vt:lpstr>HP-168</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479</cp:revision>
  <dcterms:created xsi:type="dcterms:W3CDTF">2021-10-03T06:52:05Z</dcterms:created>
  <dcterms:modified xsi:type="dcterms:W3CDTF">2021-12-20T08:24:46Z</dcterms:modified>
  <cp:category>9Slide.vn</cp:category>
</cp:coreProperties>
</file>