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00" r:id="rId2"/>
    <p:sldId id="256" r:id="rId3"/>
    <p:sldId id="592" r:id="rId4"/>
    <p:sldId id="402" r:id="rId5"/>
    <p:sldId id="583" r:id="rId6"/>
    <p:sldId id="593" r:id="rId7"/>
    <p:sldId id="595" r:id="rId8"/>
    <p:sldId id="596" r:id="rId9"/>
    <p:sldId id="597" r:id="rId10"/>
    <p:sldId id="598" r:id="rId11"/>
    <p:sldId id="59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0B0"/>
    <a:srgbClr val="FF7D11"/>
    <a:srgbClr val="A0D468"/>
    <a:srgbClr val="58D166"/>
    <a:srgbClr val="DCF0E3"/>
    <a:srgbClr val="BEE3CA"/>
    <a:srgbClr val="B8E9CE"/>
    <a:srgbClr val="308F6A"/>
    <a:srgbClr val="5CB87B"/>
    <a:srgbClr val="8A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36" d="100"/>
          <a:sy n="36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bà nội của em. Bà là người chăm sóc cho em hằng ngày và kể cho em nghe những câu chuyện lí thú.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mẹ của em. Mẹ là người chăm sóc và dạy dỗ em khôn lớn từng ngày.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bố của em. Bố luôn dành tình yêu thương và những điều tốt đẹp nhất cho 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bà nội của em. Bà là người chăm sóc cho em hằng ngày và kể cho em nghe những câu chuyện lí thú.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mẹ của em. Mẹ là người chăm sóc và dạy dỗ em khôn lớn từng ngày.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rất yêu bố của em. Bố luôn dành tình yêu thương và những điều tốt đẹp nhất cho 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8">
            <a:extLst>
              <a:ext uri="{FF2B5EF4-FFF2-40B4-BE49-F238E27FC236}">
                <a16:creationId xmlns:a16="http://schemas.microsoft.com/office/drawing/2014/main" id="{2286716B-18FE-4750-9E5F-FA508D260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8">
            <a:extLst>
              <a:ext uri="{FF2B5EF4-FFF2-40B4-BE49-F238E27FC236}">
                <a16:creationId xmlns:a16="http://schemas.microsoft.com/office/drawing/2014/main" id="{0B2E76CD-4ACE-42E0-8192-758C4D374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254855"/>
            <a:ext cx="1330058" cy="529084"/>
          </a:xfrm>
          <a:prstGeom prst="rect">
            <a:avLst/>
          </a:prstGeom>
        </p:spPr>
      </p:pic>
      <p:pic>
        <p:nvPicPr>
          <p:cNvPr id="13" name="10">
            <a:extLst>
              <a:ext uri="{FF2B5EF4-FFF2-40B4-BE49-F238E27FC236}">
                <a16:creationId xmlns:a16="http://schemas.microsoft.com/office/drawing/2014/main" id="{85D98868-33A3-4EA6-B1A3-1AF829E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40" y="767775"/>
            <a:ext cx="3341464" cy="879706"/>
          </a:xfrm>
          <a:prstGeom prst="rect">
            <a:avLst/>
          </a:prstGeom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028A45D1-56ED-4308-8341-1C8D5DE558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7" y="-533400"/>
            <a:ext cx="4484913" cy="3091542"/>
          </a:xfrm>
          <a:prstGeom prst="rect">
            <a:avLst/>
          </a:prstGeom>
        </p:spPr>
      </p:pic>
      <p:pic>
        <p:nvPicPr>
          <p:cNvPr id="15" name="14">
            <a:extLst>
              <a:ext uri="{FF2B5EF4-FFF2-40B4-BE49-F238E27FC236}">
                <a16:creationId xmlns:a16="http://schemas.microsoft.com/office/drawing/2014/main" id="{896F0CDB-AC2F-4C1C-8926-6083815D1D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3113"/>
            <a:ext cx="2819400" cy="2451854"/>
          </a:xfrm>
          <a:prstGeom prst="rect">
            <a:avLst/>
          </a:prstGeom>
        </p:spPr>
      </p:pic>
      <p:pic>
        <p:nvPicPr>
          <p:cNvPr id="16" name="4">
            <a:extLst>
              <a:ext uri="{FF2B5EF4-FFF2-40B4-BE49-F238E27FC236}">
                <a16:creationId xmlns:a16="http://schemas.microsoft.com/office/drawing/2014/main" id="{8E4B1F18-D4A9-482E-863C-D54C8D24FB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370"/>
            <a:ext cx="12192000" cy="20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B4A9-1F2B-439C-8072-6812E13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164D-2B18-44EB-8FDF-5C19E16A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1500-F3AC-4857-BFB6-8B43B073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4A7-C15E-4B18-BDA1-EA785EED170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D47E-7D46-4FD0-8C3A-B6324C11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FABE-6915-480C-9F7C-5CB4A106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CBEF-95C4-42AE-B433-F765C610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8">
            <a:extLst>
              <a:ext uri="{FF2B5EF4-FFF2-40B4-BE49-F238E27FC236}">
                <a16:creationId xmlns:a16="http://schemas.microsoft.com/office/drawing/2014/main" id="{E097ECE8-1617-4BB0-A431-3A0FC9A3E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4">
            <a:extLst>
              <a:ext uri="{FF2B5EF4-FFF2-40B4-BE49-F238E27FC236}">
                <a16:creationId xmlns:a16="http://schemas.microsoft.com/office/drawing/2014/main" id="{58C6A1B2-8DCC-459E-8225-2995897C9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50"/>
            <a:ext cx="12192000" cy="1444250"/>
          </a:xfrm>
          <a:prstGeom prst="rect">
            <a:avLst/>
          </a:prstGeom>
        </p:spPr>
      </p:pic>
      <p:pic>
        <p:nvPicPr>
          <p:cNvPr id="10" name="9">
            <a:extLst>
              <a:ext uri="{FF2B5EF4-FFF2-40B4-BE49-F238E27FC236}">
                <a16:creationId xmlns:a16="http://schemas.microsoft.com/office/drawing/2014/main" id="{8923B59F-5728-4EBC-8503-335B89AFD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51813"/>
            <a:ext cx="3200400" cy="2628635"/>
          </a:xfrm>
          <a:prstGeom prst="rect">
            <a:avLst/>
          </a:prstGeom>
        </p:spPr>
      </p:pic>
      <p:pic>
        <p:nvPicPr>
          <p:cNvPr id="11" name="11">
            <a:extLst>
              <a:ext uri="{FF2B5EF4-FFF2-40B4-BE49-F238E27FC236}">
                <a16:creationId xmlns:a16="http://schemas.microsoft.com/office/drawing/2014/main" id="{0A56BF64-A129-4D25-A931-FF25B7D22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6363" y="2423887"/>
            <a:ext cx="3989081" cy="4410074"/>
          </a:xfrm>
          <a:prstGeom prst="rect">
            <a:avLst/>
          </a:prstGeom>
        </p:spPr>
      </p:pic>
      <p:pic>
        <p:nvPicPr>
          <p:cNvPr id="12" name="19">
            <a:extLst>
              <a:ext uri="{FF2B5EF4-FFF2-40B4-BE49-F238E27FC236}">
                <a16:creationId xmlns:a16="http://schemas.microsoft.com/office/drawing/2014/main" id="{99B509ED-30C2-4D15-AF4C-644406D189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626588"/>
            <a:ext cx="1330058" cy="5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">
            <a:extLst>
              <a:ext uri="{FF2B5EF4-FFF2-40B4-BE49-F238E27FC236}">
                <a16:creationId xmlns:a16="http://schemas.microsoft.com/office/drawing/2014/main" id="{88665B35-A852-48F2-8905-6D007BB1E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A54296-2DAF-4290-926D-1C875A8E4D6D}"/>
              </a:ext>
            </a:extLst>
          </p:cNvPr>
          <p:cNvSpPr/>
          <p:nvPr userDrawn="1"/>
        </p:nvSpPr>
        <p:spPr>
          <a:xfrm>
            <a:off x="62336" y="76141"/>
            <a:ext cx="12060253" cy="6424247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28575">
            <a:solidFill>
              <a:srgbClr val="BFE5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">
            <a:extLst>
              <a:ext uri="{FF2B5EF4-FFF2-40B4-BE49-F238E27FC236}">
                <a16:creationId xmlns:a16="http://schemas.microsoft.com/office/drawing/2014/main" id="{C802F7A6-D9D9-4397-84BD-90532319D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0799"/>
            <a:ext cx="12191999" cy="4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CAFB54E-DE3A-47FC-9F15-45F33A5F50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C74B9-A1E2-46B4-9DE8-D58BBDF6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6578C4-9F25-4877-B6A0-7F45058E0F19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F381A-3AC9-4B0B-9B73-545C0B6674C0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70936343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4000" b="1" i="0">
                <a:solidFill>
                  <a:srgbClr val="333333"/>
                </a:solidFill>
                <a:effectLst/>
                <a:latin typeface="+mj-lt"/>
              </a:rPr>
              <a:t>Viết 3 – 4 câu thể hiện tình cảm của em đối với người thân.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172CBF-4335-4822-8D82-B480E7CAE9D1}"/>
              </a:ext>
            </a:extLst>
          </p:cNvPr>
          <p:cNvSpPr/>
          <p:nvPr/>
        </p:nvSpPr>
        <p:spPr>
          <a:xfrm>
            <a:off x="4876802" y="3918483"/>
            <a:ext cx="2438394" cy="2438394"/>
          </a:xfrm>
          <a:custGeom>
            <a:avLst/>
            <a:gdLst>
              <a:gd name="connsiteX0" fmla="*/ 0 w 2438394"/>
              <a:gd name="connsiteY0" fmla="*/ 1219197 h 2438394"/>
              <a:gd name="connsiteX1" fmla="*/ 1219197 w 2438394"/>
              <a:gd name="connsiteY1" fmla="*/ 0 h 2438394"/>
              <a:gd name="connsiteX2" fmla="*/ 2438394 w 2438394"/>
              <a:gd name="connsiteY2" fmla="*/ 1219197 h 2438394"/>
              <a:gd name="connsiteX3" fmla="*/ 1219197 w 2438394"/>
              <a:gd name="connsiteY3" fmla="*/ 2438394 h 2438394"/>
              <a:gd name="connsiteX4" fmla="*/ 0 w 2438394"/>
              <a:gd name="connsiteY4" fmla="*/ 1219197 h 24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4" h="2438394">
                <a:moveTo>
                  <a:pt x="0" y="1219197"/>
                </a:moveTo>
                <a:cubicBezTo>
                  <a:pt x="0" y="545853"/>
                  <a:pt x="545853" y="0"/>
                  <a:pt x="1219197" y="0"/>
                </a:cubicBezTo>
                <a:cubicBezTo>
                  <a:pt x="1892541" y="0"/>
                  <a:pt x="2438394" y="545853"/>
                  <a:pt x="2438394" y="1219197"/>
                </a:cubicBezTo>
                <a:cubicBezTo>
                  <a:pt x="2438394" y="1892541"/>
                  <a:pt x="1892541" y="2438394"/>
                  <a:pt x="1219197" y="2438394"/>
                </a:cubicBezTo>
                <a:cubicBezTo>
                  <a:pt x="545853" y="2438394"/>
                  <a:pt x="0" y="1892541"/>
                  <a:pt x="0" y="12191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415" tIns="377415" rIns="377415" bIns="37741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/>
              <a:t>Lưu ý </a:t>
            </a:r>
            <a:br>
              <a:rPr lang="en-US" sz="3200" b="1" kern="1200"/>
            </a:br>
            <a:r>
              <a:rPr lang="en-US" sz="3200" b="1" kern="1200"/>
              <a:t>khi viết đoạn văn</a:t>
            </a:r>
            <a:endParaRPr lang="en-US" sz="3200" kern="120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BD1491-0D86-43E5-BA62-7F5EF2F5978D}"/>
              </a:ext>
            </a:extLst>
          </p:cNvPr>
          <p:cNvSpPr/>
          <p:nvPr/>
        </p:nvSpPr>
        <p:spPr>
          <a:xfrm rot="12900000">
            <a:off x="3398661" y="4423811"/>
            <a:ext cx="1503062" cy="61053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8CFFD3B-9C37-4C02-A8DD-8DAAF38E17C8}"/>
              </a:ext>
            </a:extLst>
          </p:cNvPr>
          <p:cNvSpPr/>
          <p:nvPr/>
        </p:nvSpPr>
        <p:spPr>
          <a:xfrm>
            <a:off x="609600" y="3483971"/>
            <a:ext cx="3321579" cy="1628095"/>
          </a:xfrm>
          <a:custGeom>
            <a:avLst/>
            <a:gdLst>
              <a:gd name="connsiteX0" fmla="*/ 0 w 3321579"/>
              <a:gd name="connsiteY0" fmla="*/ 162810 h 1628095"/>
              <a:gd name="connsiteX1" fmla="*/ 162810 w 3321579"/>
              <a:gd name="connsiteY1" fmla="*/ 0 h 1628095"/>
              <a:gd name="connsiteX2" fmla="*/ 3158770 w 3321579"/>
              <a:gd name="connsiteY2" fmla="*/ 0 h 1628095"/>
              <a:gd name="connsiteX3" fmla="*/ 3321580 w 3321579"/>
              <a:gd name="connsiteY3" fmla="*/ 162810 h 1628095"/>
              <a:gd name="connsiteX4" fmla="*/ 3321579 w 3321579"/>
              <a:gd name="connsiteY4" fmla="*/ 1465286 h 1628095"/>
              <a:gd name="connsiteX5" fmla="*/ 3158769 w 3321579"/>
              <a:gd name="connsiteY5" fmla="*/ 1628096 h 1628095"/>
              <a:gd name="connsiteX6" fmla="*/ 162810 w 3321579"/>
              <a:gd name="connsiteY6" fmla="*/ 1628095 h 1628095"/>
              <a:gd name="connsiteX7" fmla="*/ 0 w 3321579"/>
              <a:gd name="connsiteY7" fmla="*/ 1465285 h 1628095"/>
              <a:gd name="connsiteX8" fmla="*/ 0 w 3321579"/>
              <a:gd name="connsiteY8" fmla="*/ 162810 h 16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1579" h="1628095">
                <a:moveTo>
                  <a:pt x="0" y="162810"/>
                </a:moveTo>
                <a:cubicBezTo>
                  <a:pt x="0" y="72893"/>
                  <a:pt x="72893" y="0"/>
                  <a:pt x="162810" y="0"/>
                </a:cubicBezTo>
                <a:lnTo>
                  <a:pt x="3158770" y="0"/>
                </a:lnTo>
                <a:cubicBezTo>
                  <a:pt x="3248687" y="0"/>
                  <a:pt x="3321580" y="72893"/>
                  <a:pt x="3321580" y="162810"/>
                </a:cubicBezTo>
                <a:cubicBezTo>
                  <a:pt x="3321580" y="596969"/>
                  <a:pt x="3321579" y="1031127"/>
                  <a:pt x="3321579" y="1465286"/>
                </a:cubicBezTo>
                <a:cubicBezTo>
                  <a:pt x="3321579" y="1555203"/>
                  <a:pt x="3248686" y="1628096"/>
                  <a:pt x="3158769" y="1628096"/>
                </a:cubicBezTo>
                <a:lnTo>
                  <a:pt x="162810" y="1628095"/>
                </a:lnTo>
                <a:cubicBezTo>
                  <a:pt x="72893" y="1628095"/>
                  <a:pt x="0" y="1555202"/>
                  <a:pt x="0" y="1465285"/>
                </a:cubicBezTo>
                <a:lnTo>
                  <a:pt x="0" y="16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45" tIns="108645" rIns="108645" bIns="10864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/>
              <a:t>Tìm từ và lựa chọn chi tiết phù hợp</a:t>
            </a:r>
            <a:endParaRPr lang="en-US" sz="3200" kern="120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33F943E-3B25-4470-8398-47326E1B29D4}"/>
              </a:ext>
            </a:extLst>
          </p:cNvPr>
          <p:cNvSpPr/>
          <p:nvPr/>
        </p:nvSpPr>
        <p:spPr>
          <a:xfrm rot="16200000">
            <a:off x="5344468" y="2829401"/>
            <a:ext cx="1503062" cy="61053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280020"/>
              <a:satOff val="-1386"/>
              <a:lumOff val="3627"/>
              <a:alphaOff val="0"/>
            </a:schemeClr>
          </a:fillRef>
          <a:effectRef idx="0">
            <a:schemeClr val="accent2">
              <a:hueOff val="-2280020"/>
              <a:satOff val="-1386"/>
              <a:lumOff val="36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E4B26A-6901-4C04-8D04-228ADF259DAE}"/>
              </a:ext>
            </a:extLst>
          </p:cNvPr>
          <p:cNvSpPr/>
          <p:nvPr/>
        </p:nvSpPr>
        <p:spPr>
          <a:xfrm>
            <a:off x="4435209" y="1371600"/>
            <a:ext cx="3321579" cy="1628095"/>
          </a:xfrm>
          <a:custGeom>
            <a:avLst/>
            <a:gdLst>
              <a:gd name="connsiteX0" fmla="*/ 0 w 3321579"/>
              <a:gd name="connsiteY0" fmla="*/ 162810 h 1628095"/>
              <a:gd name="connsiteX1" fmla="*/ 162810 w 3321579"/>
              <a:gd name="connsiteY1" fmla="*/ 0 h 1628095"/>
              <a:gd name="connsiteX2" fmla="*/ 3158770 w 3321579"/>
              <a:gd name="connsiteY2" fmla="*/ 0 h 1628095"/>
              <a:gd name="connsiteX3" fmla="*/ 3321580 w 3321579"/>
              <a:gd name="connsiteY3" fmla="*/ 162810 h 1628095"/>
              <a:gd name="connsiteX4" fmla="*/ 3321579 w 3321579"/>
              <a:gd name="connsiteY4" fmla="*/ 1465286 h 1628095"/>
              <a:gd name="connsiteX5" fmla="*/ 3158769 w 3321579"/>
              <a:gd name="connsiteY5" fmla="*/ 1628096 h 1628095"/>
              <a:gd name="connsiteX6" fmla="*/ 162810 w 3321579"/>
              <a:gd name="connsiteY6" fmla="*/ 1628095 h 1628095"/>
              <a:gd name="connsiteX7" fmla="*/ 0 w 3321579"/>
              <a:gd name="connsiteY7" fmla="*/ 1465285 h 1628095"/>
              <a:gd name="connsiteX8" fmla="*/ 0 w 3321579"/>
              <a:gd name="connsiteY8" fmla="*/ 162810 h 16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1579" h="1628095">
                <a:moveTo>
                  <a:pt x="0" y="162810"/>
                </a:moveTo>
                <a:cubicBezTo>
                  <a:pt x="0" y="72893"/>
                  <a:pt x="72893" y="0"/>
                  <a:pt x="162810" y="0"/>
                </a:cubicBezTo>
                <a:lnTo>
                  <a:pt x="3158770" y="0"/>
                </a:lnTo>
                <a:cubicBezTo>
                  <a:pt x="3248687" y="0"/>
                  <a:pt x="3321580" y="72893"/>
                  <a:pt x="3321580" y="162810"/>
                </a:cubicBezTo>
                <a:cubicBezTo>
                  <a:pt x="3321580" y="596969"/>
                  <a:pt x="3321579" y="1031127"/>
                  <a:pt x="3321579" y="1465286"/>
                </a:cubicBezTo>
                <a:cubicBezTo>
                  <a:pt x="3321579" y="1555203"/>
                  <a:pt x="3248686" y="1628096"/>
                  <a:pt x="3158769" y="1628096"/>
                </a:cubicBezTo>
                <a:lnTo>
                  <a:pt x="162810" y="1628095"/>
                </a:lnTo>
                <a:cubicBezTo>
                  <a:pt x="72893" y="1628095"/>
                  <a:pt x="0" y="1555202"/>
                  <a:pt x="0" y="1465285"/>
                </a:cubicBezTo>
                <a:lnTo>
                  <a:pt x="0" y="16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280020"/>
              <a:satOff val="-1386"/>
              <a:lumOff val="3627"/>
              <a:alphaOff val="0"/>
            </a:schemeClr>
          </a:fillRef>
          <a:effectRef idx="0">
            <a:schemeClr val="accent2">
              <a:hueOff val="-2280020"/>
              <a:satOff val="-1386"/>
              <a:lumOff val="36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45" tIns="108645" rIns="108645" bIns="10864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/>
              <a:t>Viết câu đủ ý,</a:t>
            </a:r>
            <a:br>
              <a:rPr lang="en-US" sz="3200" b="1" kern="1200"/>
            </a:br>
            <a:r>
              <a:rPr lang="en-US" sz="3200" b="1" kern="1200"/>
              <a:t>diễn đạt rõ ràng, đúng chính tả</a:t>
            </a:r>
            <a:endParaRPr lang="en-US" sz="3200" kern="120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80B8E60-84E5-4DF9-9F87-6EF360F4B364}"/>
              </a:ext>
            </a:extLst>
          </p:cNvPr>
          <p:cNvSpPr/>
          <p:nvPr/>
        </p:nvSpPr>
        <p:spPr>
          <a:xfrm rot="19500000">
            <a:off x="7278182" y="4423811"/>
            <a:ext cx="1503062" cy="61053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560041"/>
              <a:satOff val="-2772"/>
              <a:lumOff val="7255"/>
              <a:alphaOff val="0"/>
            </a:schemeClr>
          </a:fillRef>
          <a:effectRef idx="0">
            <a:schemeClr val="accent2">
              <a:hueOff val="-4560041"/>
              <a:satOff val="-2772"/>
              <a:lumOff val="72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F44EA9-FF5A-4562-A6D6-0E14EAC089D9}"/>
              </a:ext>
            </a:extLst>
          </p:cNvPr>
          <p:cNvSpPr/>
          <p:nvPr/>
        </p:nvSpPr>
        <p:spPr>
          <a:xfrm>
            <a:off x="8203750" y="3483971"/>
            <a:ext cx="3321579" cy="1628095"/>
          </a:xfrm>
          <a:custGeom>
            <a:avLst/>
            <a:gdLst>
              <a:gd name="connsiteX0" fmla="*/ 0 w 3321579"/>
              <a:gd name="connsiteY0" fmla="*/ 162810 h 1628095"/>
              <a:gd name="connsiteX1" fmla="*/ 162810 w 3321579"/>
              <a:gd name="connsiteY1" fmla="*/ 0 h 1628095"/>
              <a:gd name="connsiteX2" fmla="*/ 3158770 w 3321579"/>
              <a:gd name="connsiteY2" fmla="*/ 0 h 1628095"/>
              <a:gd name="connsiteX3" fmla="*/ 3321580 w 3321579"/>
              <a:gd name="connsiteY3" fmla="*/ 162810 h 1628095"/>
              <a:gd name="connsiteX4" fmla="*/ 3321579 w 3321579"/>
              <a:gd name="connsiteY4" fmla="*/ 1465286 h 1628095"/>
              <a:gd name="connsiteX5" fmla="*/ 3158769 w 3321579"/>
              <a:gd name="connsiteY5" fmla="*/ 1628096 h 1628095"/>
              <a:gd name="connsiteX6" fmla="*/ 162810 w 3321579"/>
              <a:gd name="connsiteY6" fmla="*/ 1628095 h 1628095"/>
              <a:gd name="connsiteX7" fmla="*/ 0 w 3321579"/>
              <a:gd name="connsiteY7" fmla="*/ 1465285 h 1628095"/>
              <a:gd name="connsiteX8" fmla="*/ 0 w 3321579"/>
              <a:gd name="connsiteY8" fmla="*/ 162810 h 16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1579" h="1628095">
                <a:moveTo>
                  <a:pt x="0" y="162810"/>
                </a:moveTo>
                <a:cubicBezTo>
                  <a:pt x="0" y="72893"/>
                  <a:pt x="72893" y="0"/>
                  <a:pt x="162810" y="0"/>
                </a:cubicBezTo>
                <a:lnTo>
                  <a:pt x="3158770" y="0"/>
                </a:lnTo>
                <a:cubicBezTo>
                  <a:pt x="3248687" y="0"/>
                  <a:pt x="3321580" y="72893"/>
                  <a:pt x="3321580" y="162810"/>
                </a:cubicBezTo>
                <a:cubicBezTo>
                  <a:pt x="3321580" y="596969"/>
                  <a:pt x="3321579" y="1031127"/>
                  <a:pt x="3321579" y="1465286"/>
                </a:cubicBezTo>
                <a:cubicBezTo>
                  <a:pt x="3321579" y="1555203"/>
                  <a:pt x="3248686" y="1628096"/>
                  <a:pt x="3158769" y="1628096"/>
                </a:cubicBezTo>
                <a:lnTo>
                  <a:pt x="162810" y="1628095"/>
                </a:lnTo>
                <a:cubicBezTo>
                  <a:pt x="72893" y="1628095"/>
                  <a:pt x="0" y="1555202"/>
                  <a:pt x="0" y="1465285"/>
                </a:cubicBezTo>
                <a:lnTo>
                  <a:pt x="0" y="1628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560041"/>
              <a:satOff val="-2772"/>
              <a:lumOff val="7255"/>
              <a:alphaOff val="0"/>
            </a:schemeClr>
          </a:fillRef>
          <a:effectRef idx="0">
            <a:schemeClr val="accent2">
              <a:hueOff val="-4560041"/>
              <a:satOff val="-27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45" tIns="108645" rIns="108645" bIns="10864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/>
              <a:t>Ngồi đúng tư thế và tập trung khi viết bài</a:t>
            </a:r>
            <a:endParaRPr lang="en-US" sz="3200" kern="1200"/>
          </a:p>
        </p:txBody>
      </p:sp>
    </p:spTree>
    <p:extLst>
      <p:ext uri="{BB962C8B-B14F-4D97-AF65-F5344CB8AC3E}">
        <p14:creationId xmlns:p14="http://schemas.microsoft.com/office/powerpoint/2010/main" val="32843725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4000" b="1" i="0">
                <a:solidFill>
                  <a:srgbClr val="333333"/>
                </a:solidFill>
                <a:effectLst/>
                <a:latin typeface="+mj-lt"/>
              </a:rPr>
              <a:t>Viết 3 – 4 câu thể hiện tình cảm của em đối với người thân.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175126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40CB6-989B-4CB5-9E1D-B277BFCAFC2E}"/>
              </a:ext>
            </a:extLst>
          </p:cNvPr>
          <p:cNvSpPr txBox="1"/>
          <p:nvPr/>
        </p:nvSpPr>
        <p:spPr>
          <a:xfrm>
            <a:off x="2895600" y="1752600"/>
            <a:ext cx="6682741" cy="280076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ln>
                  <a:gradFill>
                    <a:gsLst>
                      <a:gs pos="0">
                        <a:srgbClr val="FEB5C8"/>
                      </a:gs>
                      <a:gs pos="74000">
                        <a:schemeClr val="bg1"/>
                      </a:gs>
                      <a:gs pos="83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effectLst>
                  <a:glow rad="63500">
                    <a:srgbClr val="E3F8C1">
                      <a:alpha val="40000"/>
                    </a:srgbClr>
                  </a:glow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HP-167" panose="020B0803050302020204" pitchFamily="34" charset="0"/>
              </a:rPr>
              <a:t>CỦNG CỐ BÀI HỌC</a:t>
            </a:r>
            <a:endParaRPr lang="en-US" sz="8800" dirty="0">
              <a:ln>
                <a:gradFill>
                  <a:gsLst>
                    <a:gs pos="0">
                      <a:srgbClr val="FEB5C8"/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olidFill>
                <a:srgbClr val="00B050"/>
              </a:solidFill>
              <a:effectLst>
                <a:glow rad="63500">
                  <a:srgbClr val="E3F8C1">
                    <a:alpha val="40000"/>
                  </a:srgbClr>
                </a:glow>
                <a:outerShdw blurRad="38100" dist="38100" dir="2700000" algn="tl">
                  <a:schemeClr val="tx1">
                    <a:lumMod val="50000"/>
                    <a:lumOff val="50000"/>
                    <a:alpha val="43000"/>
                  </a:schemeClr>
                </a:outerShdw>
              </a:effectLst>
              <a:latin typeface="HP-16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4">
            <a:extLst>
              <a:ext uri="{FF2B5EF4-FFF2-40B4-BE49-F238E27FC236}">
                <a16:creationId xmlns:a16="http://schemas.microsoft.com/office/drawing/2014/main" id="{345002EC-3A2E-4D86-8E2A-3CADE670E3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57400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15</a:t>
            </a: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0AD5CE76-5FC2-4C94-BA15-72F31835E867}"/>
              </a:ext>
            </a:extLst>
          </p:cNvPr>
          <p:cNvSpPr>
            <a:spLocks noGrp="1"/>
          </p:cNvSpPr>
          <p:nvPr/>
        </p:nvSpPr>
        <p:spPr>
          <a:xfrm>
            <a:off x="5669341" y="4343400"/>
            <a:ext cx="1524000" cy="60960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5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A633C-5D50-4469-BE7A-830DA793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79" y="181382"/>
            <a:ext cx="6485126" cy="2117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C4B-5A9A-4172-869C-FB06A031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51" y="2325255"/>
            <a:ext cx="846198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AC33F1-EA41-49FE-9661-2F6AF540C3C2}"/>
              </a:ext>
            </a:extLst>
          </p:cNvPr>
          <p:cNvGrpSpPr/>
          <p:nvPr/>
        </p:nvGrpSpPr>
        <p:grpSpPr>
          <a:xfrm>
            <a:off x="914578" y="1602970"/>
            <a:ext cx="10509082" cy="1575754"/>
            <a:chOff x="914578" y="1602970"/>
            <a:chExt cx="10509082" cy="15757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FE718C-B436-488E-AA7F-3ACB0011142F}"/>
                </a:ext>
              </a:extLst>
            </p:cNvPr>
            <p:cNvSpPr/>
            <p:nvPr/>
          </p:nvSpPr>
          <p:spPr>
            <a:xfrm>
              <a:off x="914578" y="1602970"/>
              <a:ext cx="1103028" cy="1575754"/>
            </a:xfrm>
            <a:custGeom>
              <a:avLst/>
              <a:gdLst>
                <a:gd name="connsiteX0" fmla="*/ 0 w 1575754"/>
                <a:gd name="connsiteY0" fmla="*/ 0 h 1103028"/>
                <a:gd name="connsiteX1" fmla="*/ 1024240 w 1575754"/>
                <a:gd name="connsiteY1" fmla="*/ 0 h 1103028"/>
                <a:gd name="connsiteX2" fmla="*/ 1575754 w 1575754"/>
                <a:gd name="connsiteY2" fmla="*/ 551514 h 1103028"/>
                <a:gd name="connsiteX3" fmla="*/ 1024240 w 1575754"/>
                <a:gd name="connsiteY3" fmla="*/ 1103028 h 1103028"/>
                <a:gd name="connsiteX4" fmla="*/ 0 w 1575754"/>
                <a:gd name="connsiteY4" fmla="*/ 1103028 h 1103028"/>
                <a:gd name="connsiteX5" fmla="*/ 551514 w 1575754"/>
                <a:gd name="connsiteY5" fmla="*/ 551514 h 1103028"/>
                <a:gd name="connsiteX6" fmla="*/ 0 w 1575754"/>
                <a:gd name="connsiteY6" fmla="*/ 0 h 11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754" h="1103028">
                  <a:moveTo>
                    <a:pt x="1575754" y="0"/>
                  </a:moveTo>
                  <a:lnTo>
                    <a:pt x="1575754" y="716968"/>
                  </a:lnTo>
                  <a:lnTo>
                    <a:pt x="787877" y="1103028"/>
                  </a:lnTo>
                  <a:lnTo>
                    <a:pt x="0" y="716968"/>
                  </a:lnTo>
                  <a:lnTo>
                    <a:pt x="0" y="0"/>
                  </a:lnTo>
                  <a:lnTo>
                    <a:pt x="787877" y="386060"/>
                  </a:lnTo>
                  <a:lnTo>
                    <a:pt x="1575754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69929" rIns="18415" bIns="569929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>
                  <a:latin typeface="HP-167" panose="020B0803050302020204" pitchFamily="34" charset="0"/>
                </a:rPr>
                <a:t>1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447684-9934-48AC-8D22-AEE5E3FCA751}"/>
                </a:ext>
              </a:extLst>
            </p:cNvPr>
            <p:cNvSpPr/>
            <p:nvPr/>
          </p:nvSpPr>
          <p:spPr>
            <a:xfrm>
              <a:off x="2017606" y="1605379"/>
              <a:ext cx="9406054" cy="1024240"/>
            </a:xfrm>
            <a:custGeom>
              <a:avLst/>
              <a:gdLst>
                <a:gd name="connsiteX0" fmla="*/ 170710 w 1024240"/>
                <a:gd name="connsiteY0" fmla="*/ 0 h 9406054"/>
                <a:gd name="connsiteX1" fmla="*/ 853530 w 1024240"/>
                <a:gd name="connsiteY1" fmla="*/ 0 h 9406054"/>
                <a:gd name="connsiteX2" fmla="*/ 1024240 w 1024240"/>
                <a:gd name="connsiteY2" fmla="*/ 170710 h 9406054"/>
                <a:gd name="connsiteX3" fmla="*/ 1024240 w 1024240"/>
                <a:gd name="connsiteY3" fmla="*/ 9406054 h 9406054"/>
                <a:gd name="connsiteX4" fmla="*/ 1024240 w 1024240"/>
                <a:gd name="connsiteY4" fmla="*/ 9406054 h 9406054"/>
                <a:gd name="connsiteX5" fmla="*/ 0 w 1024240"/>
                <a:gd name="connsiteY5" fmla="*/ 9406054 h 9406054"/>
                <a:gd name="connsiteX6" fmla="*/ 0 w 1024240"/>
                <a:gd name="connsiteY6" fmla="*/ 9406054 h 9406054"/>
                <a:gd name="connsiteX7" fmla="*/ 0 w 1024240"/>
                <a:gd name="connsiteY7" fmla="*/ 170710 h 9406054"/>
                <a:gd name="connsiteX8" fmla="*/ 170710 w 1024240"/>
                <a:gd name="connsiteY8" fmla="*/ 0 h 94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240" h="9406054">
                  <a:moveTo>
                    <a:pt x="1024240" y="1567709"/>
                  </a:moveTo>
                  <a:lnTo>
                    <a:pt x="1024240" y="7838345"/>
                  </a:lnTo>
                  <a:cubicBezTo>
                    <a:pt x="1024240" y="8704168"/>
                    <a:pt x="1015918" y="9406049"/>
                    <a:pt x="1005651" y="9406049"/>
                  </a:cubicBezTo>
                  <a:lnTo>
                    <a:pt x="0" y="9406049"/>
                  </a:lnTo>
                  <a:lnTo>
                    <a:pt x="0" y="940604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05651" y="5"/>
                  </a:lnTo>
                  <a:cubicBezTo>
                    <a:pt x="1015918" y="5"/>
                    <a:pt x="1024240" y="701886"/>
                    <a:pt x="1024240" y="156770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8413" rIns="68413" bIns="68415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/>
                <a:t>Con h</a:t>
              </a:r>
              <a:r>
                <a:rPr lang="en-US" sz="3200" kern="1200"/>
                <a:t>ãy kể những người thân trong gia đình.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6A768A-C197-49B1-B384-471CA279D7AB}"/>
              </a:ext>
            </a:extLst>
          </p:cNvPr>
          <p:cNvGrpSpPr/>
          <p:nvPr/>
        </p:nvGrpSpPr>
        <p:grpSpPr>
          <a:xfrm>
            <a:off x="914578" y="2986792"/>
            <a:ext cx="10509082" cy="1575754"/>
            <a:chOff x="914578" y="2986792"/>
            <a:chExt cx="10509082" cy="157575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508648-8974-45D0-8C75-D97187611909}"/>
                </a:ext>
              </a:extLst>
            </p:cNvPr>
            <p:cNvSpPr/>
            <p:nvPr/>
          </p:nvSpPr>
          <p:spPr>
            <a:xfrm>
              <a:off x="914578" y="2986792"/>
              <a:ext cx="1103028" cy="1575754"/>
            </a:xfrm>
            <a:custGeom>
              <a:avLst/>
              <a:gdLst>
                <a:gd name="connsiteX0" fmla="*/ 0 w 1575754"/>
                <a:gd name="connsiteY0" fmla="*/ 0 h 1103028"/>
                <a:gd name="connsiteX1" fmla="*/ 1024240 w 1575754"/>
                <a:gd name="connsiteY1" fmla="*/ 0 h 1103028"/>
                <a:gd name="connsiteX2" fmla="*/ 1575754 w 1575754"/>
                <a:gd name="connsiteY2" fmla="*/ 551514 h 1103028"/>
                <a:gd name="connsiteX3" fmla="*/ 1024240 w 1575754"/>
                <a:gd name="connsiteY3" fmla="*/ 1103028 h 1103028"/>
                <a:gd name="connsiteX4" fmla="*/ 0 w 1575754"/>
                <a:gd name="connsiteY4" fmla="*/ 1103028 h 1103028"/>
                <a:gd name="connsiteX5" fmla="*/ 551514 w 1575754"/>
                <a:gd name="connsiteY5" fmla="*/ 551514 h 1103028"/>
                <a:gd name="connsiteX6" fmla="*/ 0 w 1575754"/>
                <a:gd name="connsiteY6" fmla="*/ 0 h 11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754" h="1103028">
                  <a:moveTo>
                    <a:pt x="1575754" y="0"/>
                  </a:moveTo>
                  <a:lnTo>
                    <a:pt x="1575754" y="716968"/>
                  </a:lnTo>
                  <a:lnTo>
                    <a:pt x="787877" y="1103028"/>
                  </a:lnTo>
                  <a:lnTo>
                    <a:pt x="0" y="716968"/>
                  </a:lnTo>
                  <a:lnTo>
                    <a:pt x="0" y="0"/>
                  </a:lnTo>
                  <a:lnTo>
                    <a:pt x="787877" y="386060"/>
                  </a:lnTo>
                  <a:lnTo>
                    <a:pt x="1575754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2280020"/>
                <a:satOff val="-1386"/>
                <a:lumOff val="3627"/>
                <a:alphaOff val="0"/>
              </a:schemeClr>
            </a:lnRef>
            <a:fillRef idx="1">
              <a:schemeClr val="accent2">
                <a:hueOff val="-2280020"/>
                <a:satOff val="-1386"/>
                <a:lumOff val="3627"/>
                <a:alphaOff val="0"/>
              </a:schemeClr>
            </a:fillRef>
            <a:effectRef idx="0">
              <a:schemeClr val="accent2">
                <a:hueOff val="-2280020"/>
                <a:satOff val="-1386"/>
                <a:lumOff val="36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69929" rIns="18415" bIns="569929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>
                  <a:latin typeface="HP-167" panose="020B0803050302020204" pitchFamily="34" charset="0"/>
                </a:rPr>
                <a:t>2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075134-5C2E-48B6-9155-CE9C480248FD}"/>
                </a:ext>
              </a:extLst>
            </p:cNvPr>
            <p:cNvSpPr/>
            <p:nvPr/>
          </p:nvSpPr>
          <p:spPr>
            <a:xfrm>
              <a:off x="2017606" y="2986793"/>
              <a:ext cx="9406054" cy="1024240"/>
            </a:xfrm>
            <a:custGeom>
              <a:avLst/>
              <a:gdLst>
                <a:gd name="connsiteX0" fmla="*/ 170710 w 1024240"/>
                <a:gd name="connsiteY0" fmla="*/ 0 h 9406054"/>
                <a:gd name="connsiteX1" fmla="*/ 853530 w 1024240"/>
                <a:gd name="connsiteY1" fmla="*/ 0 h 9406054"/>
                <a:gd name="connsiteX2" fmla="*/ 1024240 w 1024240"/>
                <a:gd name="connsiteY2" fmla="*/ 170710 h 9406054"/>
                <a:gd name="connsiteX3" fmla="*/ 1024240 w 1024240"/>
                <a:gd name="connsiteY3" fmla="*/ 9406054 h 9406054"/>
                <a:gd name="connsiteX4" fmla="*/ 1024240 w 1024240"/>
                <a:gd name="connsiteY4" fmla="*/ 9406054 h 9406054"/>
                <a:gd name="connsiteX5" fmla="*/ 0 w 1024240"/>
                <a:gd name="connsiteY5" fmla="*/ 9406054 h 9406054"/>
                <a:gd name="connsiteX6" fmla="*/ 0 w 1024240"/>
                <a:gd name="connsiteY6" fmla="*/ 9406054 h 9406054"/>
                <a:gd name="connsiteX7" fmla="*/ 0 w 1024240"/>
                <a:gd name="connsiteY7" fmla="*/ 170710 h 9406054"/>
                <a:gd name="connsiteX8" fmla="*/ 170710 w 1024240"/>
                <a:gd name="connsiteY8" fmla="*/ 0 h 94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240" h="9406054">
                  <a:moveTo>
                    <a:pt x="1024240" y="1567709"/>
                  </a:moveTo>
                  <a:lnTo>
                    <a:pt x="1024240" y="7838345"/>
                  </a:lnTo>
                  <a:cubicBezTo>
                    <a:pt x="1024240" y="8704168"/>
                    <a:pt x="1015918" y="9406049"/>
                    <a:pt x="1005651" y="9406049"/>
                  </a:cubicBezTo>
                  <a:lnTo>
                    <a:pt x="0" y="9406049"/>
                  </a:lnTo>
                  <a:lnTo>
                    <a:pt x="0" y="940604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05651" y="5"/>
                  </a:lnTo>
                  <a:cubicBezTo>
                    <a:pt x="1015918" y="5"/>
                    <a:pt x="1024240" y="701886"/>
                    <a:pt x="1024240" y="156770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-2280020"/>
                <a:satOff val="-1386"/>
                <a:lumOff val="36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8413" rIns="68413" bIns="68415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/>
                <a:t>Con yêu quý ai nhất?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F9904F-D345-4EB9-86B0-4133363051FB}"/>
              </a:ext>
            </a:extLst>
          </p:cNvPr>
          <p:cNvGrpSpPr/>
          <p:nvPr/>
        </p:nvGrpSpPr>
        <p:grpSpPr>
          <a:xfrm>
            <a:off x="914578" y="4368206"/>
            <a:ext cx="10509082" cy="1575754"/>
            <a:chOff x="914578" y="4368206"/>
            <a:chExt cx="10509082" cy="15757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3BBFD1-81BC-44F4-AD93-B2B8B58CB503}"/>
                </a:ext>
              </a:extLst>
            </p:cNvPr>
            <p:cNvSpPr/>
            <p:nvPr/>
          </p:nvSpPr>
          <p:spPr>
            <a:xfrm>
              <a:off x="914578" y="4368206"/>
              <a:ext cx="1103028" cy="1575754"/>
            </a:xfrm>
            <a:custGeom>
              <a:avLst/>
              <a:gdLst>
                <a:gd name="connsiteX0" fmla="*/ 0 w 1575754"/>
                <a:gd name="connsiteY0" fmla="*/ 0 h 1103028"/>
                <a:gd name="connsiteX1" fmla="*/ 1024240 w 1575754"/>
                <a:gd name="connsiteY1" fmla="*/ 0 h 1103028"/>
                <a:gd name="connsiteX2" fmla="*/ 1575754 w 1575754"/>
                <a:gd name="connsiteY2" fmla="*/ 551514 h 1103028"/>
                <a:gd name="connsiteX3" fmla="*/ 1024240 w 1575754"/>
                <a:gd name="connsiteY3" fmla="*/ 1103028 h 1103028"/>
                <a:gd name="connsiteX4" fmla="*/ 0 w 1575754"/>
                <a:gd name="connsiteY4" fmla="*/ 1103028 h 1103028"/>
                <a:gd name="connsiteX5" fmla="*/ 551514 w 1575754"/>
                <a:gd name="connsiteY5" fmla="*/ 551514 h 1103028"/>
                <a:gd name="connsiteX6" fmla="*/ 0 w 1575754"/>
                <a:gd name="connsiteY6" fmla="*/ 0 h 11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754" h="1103028">
                  <a:moveTo>
                    <a:pt x="1575754" y="0"/>
                  </a:moveTo>
                  <a:lnTo>
                    <a:pt x="1575754" y="716968"/>
                  </a:lnTo>
                  <a:lnTo>
                    <a:pt x="787877" y="1103028"/>
                  </a:lnTo>
                  <a:lnTo>
                    <a:pt x="0" y="716968"/>
                  </a:lnTo>
                  <a:lnTo>
                    <a:pt x="0" y="0"/>
                  </a:lnTo>
                  <a:lnTo>
                    <a:pt x="787877" y="386060"/>
                  </a:lnTo>
                  <a:lnTo>
                    <a:pt x="1575754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4560041"/>
                <a:satOff val="-2772"/>
                <a:lumOff val="7255"/>
                <a:alphaOff val="0"/>
              </a:schemeClr>
            </a:lnRef>
            <a:fillRef idx="1">
              <a:schemeClr val="accent2">
                <a:hueOff val="-4560041"/>
                <a:satOff val="-2772"/>
                <a:lumOff val="7255"/>
                <a:alphaOff val="0"/>
              </a:schemeClr>
            </a:fillRef>
            <a:effectRef idx="0">
              <a:schemeClr val="accent2">
                <a:hueOff val="-4560041"/>
                <a:satOff val="-27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69929" rIns="18415" bIns="569929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>
                  <a:latin typeface="HP-167" panose="020B0803050302020204" pitchFamily="34" charset="0"/>
                </a:rPr>
                <a:t>3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C4ADC6-44C0-43D3-8C5C-C1E5335DD3F7}"/>
                </a:ext>
              </a:extLst>
            </p:cNvPr>
            <p:cNvSpPr/>
            <p:nvPr/>
          </p:nvSpPr>
          <p:spPr>
            <a:xfrm>
              <a:off x="2017606" y="4368207"/>
              <a:ext cx="9406054" cy="1024241"/>
            </a:xfrm>
            <a:custGeom>
              <a:avLst/>
              <a:gdLst>
                <a:gd name="connsiteX0" fmla="*/ 170710 w 1024240"/>
                <a:gd name="connsiteY0" fmla="*/ 0 h 9406054"/>
                <a:gd name="connsiteX1" fmla="*/ 853530 w 1024240"/>
                <a:gd name="connsiteY1" fmla="*/ 0 h 9406054"/>
                <a:gd name="connsiteX2" fmla="*/ 1024240 w 1024240"/>
                <a:gd name="connsiteY2" fmla="*/ 170710 h 9406054"/>
                <a:gd name="connsiteX3" fmla="*/ 1024240 w 1024240"/>
                <a:gd name="connsiteY3" fmla="*/ 9406054 h 9406054"/>
                <a:gd name="connsiteX4" fmla="*/ 1024240 w 1024240"/>
                <a:gd name="connsiteY4" fmla="*/ 9406054 h 9406054"/>
                <a:gd name="connsiteX5" fmla="*/ 0 w 1024240"/>
                <a:gd name="connsiteY5" fmla="*/ 9406054 h 9406054"/>
                <a:gd name="connsiteX6" fmla="*/ 0 w 1024240"/>
                <a:gd name="connsiteY6" fmla="*/ 9406054 h 9406054"/>
                <a:gd name="connsiteX7" fmla="*/ 0 w 1024240"/>
                <a:gd name="connsiteY7" fmla="*/ 170710 h 9406054"/>
                <a:gd name="connsiteX8" fmla="*/ 170710 w 1024240"/>
                <a:gd name="connsiteY8" fmla="*/ 0 h 94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240" h="9406054">
                  <a:moveTo>
                    <a:pt x="1024240" y="1567709"/>
                  </a:moveTo>
                  <a:lnTo>
                    <a:pt x="1024240" y="7838345"/>
                  </a:lnTo>
                  <a:cubicBezTo>
                    <a:pt x="1024240" y="8704168"/>
                    <a:pt x="1015918" y="9406049"/>
                    <a:pt x="1005651" y="9406049"/>
                  </a:cubicBezTo>
                  <a:lnTo>
                    <a:pt x="0" y="9406049"/>
                  </a:lnTo>
                  <a:lnTo>
                    <a:pt x="0" y="9406049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05651" y="5"/>
                  </a:lnTo>
                  <a:cubicBezTo>
                    <a:pt x="1015918" y="5"/>
                    <a:pt x="1024240" y="701886"/>
                    <a:pt x="1024240" y="156770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-4560041"/>
                <a:satOff val="-2772"/>
                <a:lumOff val="72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8413" rIns="68413" bIns="68416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/>
                <a:t>Con hãy nói về tình cảm của mình đối với người thân trong gia đình.  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BCECF52-E941-4A69-9385-B4806F86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39" y="-20724"/>
            <a:ext cx="659644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90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0B0C0D-9901-4C17-826C-BA376292ECA0}"/>
              </a:ext>
            </a:extLst>
          </p:cNvPr>
          <p:cNvSpPr txBox="1"/>
          <p:nvPr/>
        </p:nvSpPr>
        <p:spPr>
          <a:xfrm>
            <a:off x="685800" y="1295400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Lu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Ώ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ǝn ȫ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ʴt đo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ɝȰ</a:t>
            </a:r>
            <a:endParaRPr lang="en-GB" sz="199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73FA4-45DC-4256-951D-CCBE39FF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2772670" cy="6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09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Đọc đoạn văn và trả lời câu hỏi.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6376F29-D51A-44A5-9B8C-3ED79064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27" y="1466195"/>
            <a:ext cx="4096909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FF31F-8028-405E-9582-5A984283863E}"/>
              </a:ext>
            </a:extLst>
          </p:cNvPr>
          <p:cNvSpPr txBox="1"/>
          <p:nvPr/>
        </p:nvSpPr>
        <p:spPr>
          <a:xfrm>
            <a:off x="283901" y="1130212"/>
            <a:ext cx="76765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 nhà, mẹ là ng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luôn ở bên tôi. Mỗi khi tôi ốm hay mệt, mẹ thức thâu đêm chăm sóc tôi. Mỗi khi gặp bài khó, mẹ là ng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động viên, giúp đỡ tôi. Đ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ai khen, tôi nghĩ ngay đến mẹ . Tôi biết mẹ sẽ rất vui khi tôi làm đ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việc tốt. Tôi rất yêu mẹ tôi. </a:t>
            </a:r>
          </a:p>
        </p:txBody>
      </p:sp>
    </p:spTree>
    <p:extLst>
      <p:ext uri="{BB962C8B-B14F-4D97-AF65-F5344CB8AC3E}">
        <p14:creationId xmlns:p14="http://schemas.microsoft.com/office/powerpoint/2010/main" val="16332581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Đọc đoạn văn và trả lời câu hỏi.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DFF31F-8028-405E-9582-5A984283863E}"/>
              </a:ext>
            </a:extLst>
          </p:cNvPr>
          <p:cNvSpPr txBox="1"/>
          <p:nvPr/>
        </p:nvSpPr>
        <p:spPr>
          <a:xfrm>
            <a:off x="283901" y="1130212"/>
            <a:ext cx="11543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 nhà, mẹ là ng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luôn ở bên tôi. Mỗi khi tôi ốm hay mệt, mẹ thức thâu đêm chăm sóc tôi. Mỗi khi gặp bài khó, mẹ là ng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động viên, giúp đỡ tôi. Đ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ai khen, tôi nghĩ ngay đến mẹ . Tôi biết mẹ sẽ rất vui khi tôi làm đ</a:t>
            </a:r>
            <a:r>
              <a:rPr lang="vi-VN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việc tốt. Tôi rất yêu mẹ tôi.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3912E-782F-474C-AB90-2DE663E0C23E}"/>
              </a:ext>
            </a:extLst>
          </p:cNvPr>
          <p:cNvSpPr/>
          <p:nvPr/>
        </p:nvSpPr>
        <p:spPr>
          <a:xfrm>
            <a:off x="1171669" y="4703207"/>
            <a:ext cx="9922652" cy="783193"/>
          </a:xfrm>
          <a:prstGeom prst="roundRect">
            <a:avLst/>
          </a:prstGeom>
          <a:gradFill>
            <a:gsLst>
              <a:gs pos="0">
                <a:srgbClr val="BDE2C8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BDE2C8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a. Trong đoạn văn trên, bạn nhỏ kể về ai?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F6B6A-1919-4B3F-A02A-13AA6E2D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8" y="4012425"/>
            <a:ext cx="1323439" cy="1323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C88B5-A29C-4572-A8A9-2B4E6AE779AB}"/>
              </a:ext>
            </a:extLst>
          </p:cNvPr>
          <p:cNvSpPr txBox="1"/>
          <p:nvPr/>
        </p:nvSpPr>
        <p:spPr>
          <a:xfrm>
            <a:off x="3200400" y="1150582"/>
            <a:ext cx="990600" cy="646986"/>
          </a:xfrm>
          <a:prstGeom prst="roundRect">
            <a:avLst>
              <a:gd name="adj" fmla="val 50000"/>
            </a:avLst>
          </a:prstGeom>
          <a:solidFill>
            <a:srgbClr val="FF0000">
              <a:alpha val="21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+mj-lt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161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Đọc đoạn văn và trả lời câu hỏi.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DFF31F-8028-405E-9582-5A984283863E}"/>
              </a:ext>
            </a:extLst>
          </p:cNvPr>
          <p:cNvSpPr txBox="1"/>
          <p:nvPr/>
        </p:nvSpPr>
        <p:spPr>
          <a:xfrm>
            <a:off x="283901" y="1130212"/>
            <a:ext cx="115437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 nhà, mẹ là ng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luôn ở bên tôi. Mỗi khi tôi ốm hay mệt, mẹ thức thâu đêm chăm sóc tôi. Mỗi khi gặp bài khó, mẹ là ng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động viên, giúp đỡ tôi. Đ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ai khen, tôi nghĩ ngay đến mẹ . Tôi biết mẹ sẽ rất vui khi tôi làm đ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việc tốt. Tôi rất yêu mẹ tôi.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3912E-782F-474C-AB90-2DE663E0C23E}"/>
              </a:ext>
            </a:extLst>
          </p:cNvPr>
          <p:cNvSpPr/>
          <p:nvPr/>
        </p:nvSpPr>
        <p:spPr>
          <a:xfrm>
            <a:off x="1171669" y="4703207"/>
            <a:ext cx="9922652" cy="1464231"/>
          </a:xfrm>
          <a:prstGeom prst="roundRect">
            <a:avLst/>
          </a:prstGeom>
          <a:gradFill>
            <a:gsLst>
              <a:gs pos="0">
                <a:srgbClr val="BDE2C8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BDE2C8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b. Những câu nào thể hiện rõ tình cảm của bạn nhỏ đối với người đó?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F6B6A-1919-4B3F-A02A-13AA6E2D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8" y="4012425"/>
            <a:ext cx="1323439" cy="1323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C88B5-A29C-4572-A8A9-2B4E6AE779AB}"/>
              </a:ext>
            </a:extLst>
          </p:cNvPr>
          <p:cNvSpPr txBox="1"/>
          <p:nvPr/>
        </p:nvSpPr>
        <p:spPr>
          <a:xfrm>
            <a:off x="9982200" y="2354849"/>
            <a:ext cx="1845452" cy="562630"/>
          </a:xfrm>
          <a:prstGeom prst="roundRect">
            <a:avLst>
              <a:gd name="adj" fmla="val 50000"/>
            </a:avLst>
          </a:prstGeom>
          <a:solidFill>
            <a:srgbClr val="FF0000">
              <a:alpha val="21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+mj-lt"/>
              <a:cs typeface="#9Slide03 Arima Madurai ExtraBo" panose="000009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991E5-4F1D-413F-91A4-503341DBBB8C}"/>
              </a:ext>
            </a:extLst>
          </p:cNvPr>
          <p:cNvSpPr txBox="1"/>
          <p:nvPr/>
        </p:nvSpPr>
        <p:spPr>
          <a:xfrm>
            <a:off x="277723" y="2950868"/>
            <a:ext cx="5817606" cy="562630"/>
          </a:xfrm>
          <a:prstGeom prst="roundRect">
            <a:avLst>
              <a:gd name="adj" fmla="val 50000"/>
            </a:avLst>
          </a:prstGeom>
          <a:solidFill>
            <a:srgbClr val="FF0000">
              <a:alpha val="21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+mj-lt"/>
              <a:cs typeface="#9Slide03 Arima Madurai ExtraBo" panose="000009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F1132-D2E9-4AE9-A718-3C846D6F6913}"/>
              </a:ext>
            </a:extLst>
          </p:cNvPr>
          <p:cNvSpPr txBox="1"/>
          <p:nvPr/>
        </p:nvSpPr>
        <p:spPr>
          <a:xfrm>
            <a:off x="3924761" y="3546888"/>
            <a:ext cx="3754924" cy="562630"/>
          </a:xfrm>
          <a:prstGeom prst="roundRect">
            <a:avLst>
              <a:gd name="adj" fmla="val 50000"/>
            </a:avLst>
          </a:prstGeom>
          <a:solidFill>
            <a:srgbClr val="FF0000">
              <a:alpha val="21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+mj-lt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67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Đọc đoạn văn và trả lời câu hỏi.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DFF31F-8028-405E-9582-5A984283863E}"/>
              </a:ext>
            </a:extLst>
          </p:cNvPr>
          <p:cNvSpPr txBox="1"/>
          <p:nvPr/>
        </p:nvSpPr>
        <p:spPr>
          <a:xfrm>
            <a:off x="283901" y="990600"/>
            <a:ext cx="115437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 nhà, mẹ là ng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luôn ở bên tôi. Mỗi khi tôi ốm hay mệt, mẹ thức thâu đêm chăm sóc tôi. Mỗi khi gặp bài khó, mẹ là ng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ời động viên, giúp đỡ tôi. Đ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ai khen, tôi nghĩ ngay đến mẹ . Tôi biết mẹ sẽ rất vui khi tôi làm đ</a:t>
            </a:r>
            <a:r>
              <a:rPr lang="vi-VN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8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ợc việc tốt. Tôi rất yêu mẹ tôi.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3912E-782F-474C-AB90-2DE663E0C23E}"/>
              </a:ext>
            </a:extLst>
          </p:cNvPr>
          <p:cNvSpPr/>
          <p:nvPr/>
        </p:nvSpPr>
        <p:spPr>
          <a:xfrm>
            <a:off x="304801" y="4243120"/>
            <a:ext cx="11519026" cy="783193"/>
          </a:xfrm>
          <a:prstGeom prst="roundRect">
            <a:avLst/>
          </a:prstGeom>
          <a:gradFill>
            <a:gsLst>
              <a:gs pos="0">
                <a:srgbClr val="BDE2C8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BDE2C8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c. Vì sao 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</a:rPr>
              <a:t>mẹ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 được bạn nhỏ yêu quý?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F6B6A-1919-4B3F-A02A-13AA6E2D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6" y="3657600"/>
            <a:ext cx="1171039" cy="11710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EF0B42-2713-4BDB-801E-F061236B8E3C}"/>
              </a:ext>
            </a:extLst>
          </p:cNvPr>
          <p:cNvSpPr/>
          <p:nvPr/>
        </p:nvSpPr>
        <p:spPr>
          <a:xfrm>
            <a:off x="304800" y="5168543"/>
            <a:ext cx="11543751" cy="1464231"/>
          </a:xfrm>
          <a:prstGeom prst="roundRect">
            <a:avLst/>
          </a:prstGeom>
          <a:gradFill>
            <a:gsLst>
              <a:gs pos="0">
                <a:srgbClr val="BDE2C8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BDE2C8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308F6A"/>
                </a:solidFill>
                <a:latin typeface="+mj-lt"/>
              </a:rPr>
              <a:t> Mẹ được bạn nhỏ yêu quý là bởi vì bạn nhỏ nhận ra tình cảm to lớn mà mẹ dành cho mình.</a:t>
            </a:r>
            <a:endParaRPr lang="en-US" sz="4000">
              <a:solidFill>
                <a:srgbClr val="308F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272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EF46B3-EAB7-427B-9A64-4AC05A0EA78F}"/>
              </a:ext>
            </a:extLst>
          </p:cNvPr>
          <p:cNvSpPr txBox="1"/>
          <p:nvPr/>
        </p:nvSpPr>
        <p:spPr>
          <a:xfrm>
            <a:off x="990599" y="152400"/>
            <a:ext cx="10837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4000" b="1" i="0">
                <a:solidFill>
                  <a:srgbClr val="333333"/>
                </a:solidFill>
                <a:effectLst/>
                <a:latin typeface="+mj-lt"/>
              </a:rPr>
              <a:t>Viết 3 – 4 câu thể hiện tình cảm của em đối với người thân.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18E26C-6921-43B4-84D7-A448F2D70B67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36" name="51">
              <a:extLst>
                <a:ext uri="{FF2B5EF4-FFF2-40B4-BE49-F238E27FC236}">
                  <a16:creationId xmlns:a16="http://schemas.microsoft.com/office/drawing/2014/main" id="{7619D3D7-04EE-4D52-A5BF-A888372B937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E14B03-0DB1-4519-967E-A6524DBEA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BD8874-5589-48BF-AAEE-E9DA38E5A0BE}"/>
              </a:ext>
            </a:extLst>
          </p:cNvPr>
          <p:cNvSpPr/>
          <p:nvPr/>
        </p:nvSpPr>
        <p:spPr>
          <a:xfrm>
            <a:off x="1257815" y="2105561"/>
            <a:ext cx="10439400" cy="1323439"/>
          </a:xfrm>
          <a:custGeom>
            <a:avLst/>
            <a:gdLst>
              <a:gd name="connsiteX0" fmla="*/ 0 w 2713221"/>
              <a:gd name="connsiteY0" fmla="*/ 0 h 1809718"/>
              <a:gd name="connsiteX1" fmla="*/ 2713221 w 2713221"/>
              <a:gd name="connsiteY1" fmla="*/ 0 h 1809718"/>
              <a:gd name="connsiteX2" fmla="*/ 2713221 w 2713221"/>
              <a:gd name="connsiteY2" fmla="*/ 1809718 h 1809718"/>
              <a:gd name="connsiteX3" fmla="*/ 0 w 2713221"/>
              <a:gd name="connsiteY3" fmla="*/ 1809718 h 1809718"/>
              <a:gd name="connsiteX4" fmla="*/ 0 w 2713221"/>
              <a:gd name="connsiteY4" fmla="*/ 0 h 18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221" h="1809718">
                <a:moveTo>
                  <a:pt x="0" y="0"/>
                </a:moveTo>
                <a:lnTo>
                  <a:pt x="2713221" y="0"/>
                </a:lnTo>
                <a:lnTo>
                  <a:pt x="2713221" y="1809718"/>
                </a:lnTo>
                <a:lnTo>
                  <a:pt x="0" y="1809718"/>
                </a:lnTo>
                <a:lnTo>
                  <a:pt x="0" y="0"/>
                </a:lnTo>
                <a:close/>
              </a:path>
            </a:pathLst>
          </a:custGeom>
          <a:solidFill>
            <a:srgbClr val="58D166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4115" tIns="170688" rIns="170688" bIns="17068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4000" b="0" i="0" kern="1200">
                <a:solidFill>
                  <a:schemeClr val="bg1"/>
                </a:solidFill>
              </a:rPr>
              <a:t>- Em muốn kể về ai trong gia đình?</a:t>
            </a:r>
            <a:endParaRPr lang="en-US" sz="4000" kern="12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E48C49-D353-4894-AB15-CAB095F30539}"/>
              </a:ext>
            </a:extLst>
          </p:cNvPr>
          <p:cNvSpPr/>
          <p:nvPr/>
        </p:nvSpPr>
        <p:spPr>
          <a:xfrm>
            <a:off x="1257815" y="3994243"/>
            <a:ext cx="10439400" cy="1323439"/>
          </a:xfrm>
          <a:custGeom>
            <a:avLst/>
            <a:gdLst>
              <a:gd name="connsiteX0" fmla="*/ 0 w 2713221"/>
              <a:gd name="connsiteY0" fmla="*/ 0 h 1809718"/>
              <a:gd name="connsiteX1" fmla="*/ 2713221 w 2713221"/>
              <a:gd name="connsiteY1" fmla="*/ 0 h 1809718"/>
              <a:gd name="connsiteX2" fmla="*/ 2713221 w 2713221"/>
              <a:gd name="connsiteY2" fmla="*/ 1809718 h 1809718"/>
              <a:gd name="connsiteX3" fmla="*/ 0 w 2713221"/>
              <a:gd name="connsiteY3" fmla="*/ 1809718 h 1809718"/>
              <a:gd name="connsiteX4" fmla="*/ 0 w 2713221"/>
              <a:gd name="connsiteY4" fmla="*/ 0 h 18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221" h="1809718">
                <a:moveTo>
                  <a:pt x="0" y="0"/>
                </a:moveTo>
                <a:lnTo>
                  <a:pt x="2713221" y="0"/>
                </a:lnTo>
                <a:lnTo>
                  <a:pt x="2713221" y="1809718"/>
                </a:lnTo>
                <a:lnTo>
                  <a:pt x="0" y="1809718"/>
                </a:lnTo>
                <a:lnTo>
                  <a:pt x="0" y="0"/>
                </a:lnTo>
                <a:close/>
              </a:path>
            </a:pathLst>
          </a:custGeom>
          <a:solidFill>
            <a:srgbClr val="A0D468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4115" tIns="170688" rIns="170688" bIns="17068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4000" b="0" i="0" kern="1200">
                <a:solidFill>
                  <a:schemeClr val="bg1"/>
                </a:solidFill>
              </a:rPr>
              <a:t>- Em có tình cảm thế nào với người đó? Vì sao?</a:t>
            </a:r>
            <a:endParaRPr lang="en-US" sz="4000" kern="120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3C12FA-3492-4B9A-9A56-0AA31B8D9A8D}"/>
              </a:ext>
            </a:extLst>
          </p:cNvPr>
          <p:cNvSpPr/>
          <p:nvPr/>
        </p:nvSpPr>
        <p:spPr>
          <a:xfrm>
            <a:off x="314793" y="3039703"/>
            <a:ext cx="1266872" cy="1266872"/>
          </a:xfrm>
          <a:custGeom>
            <a:avLst/>
            <a:gdLst>
              <a:gd name="connsiteX0" fmla="*/ 0 w 1047249"/>
              <a:gd name="connsiteY0" fmla="*/ 523625 h 1047249"/>
              <a:gd name="connsiteX1" fmla="*/ 523625 w 1047249"/>
              <a:gd name="connsiteY1" fmla="*/ 0 h 1047249"/>
              <a:gd name="connsiteX2" fmla="*/ 1047250 w 1047249"/>
              <a:gd name="connsiteY2" fmla="*/ 523625 h 1047249"/>
              <a:gd name="connsiteX3" fmla="*/ 523625 w 1047249"/>
              <a:gd name="connsiteY3" fmla="*/ 1047250 h 1047249"/>
              <a:gd name="connsiteX4" fmla="*/ 0 w 1047249"/>
              <a:gd name="connsiteY4" fmla="*/ 523625 h 10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249" h="1047249">
                <a:moveTo>
                  <a:pt x="0" y="523625"/>
                </a:moveTo>
                <a:cubicBezTo>
                  <a:pt x="0" y="234435"/>
                  <a:pt x="234435" y="0"/>
                  <a:pt x="523625" y="0"/>
                </a:cubicBezTo>
                <a:cubicBezTo>
                  <a:pt x="812815" y="0"/>
                  <a:pt x="1047250" y="234435"/>
                  <a:pt x="1047250" y="523625"/>
                </a:cubicBezTo>
                <a:cubicBezTo>
                  <a:pt x="1047250" y="812815"/>
                  <a:pt x="812815" y="1047250"/>
                  <a:pt x="523625" y="1047250"/>
                </a:cubicBezTo>
                <a:cubicBezTo>
                  <a:pt x="234435" y="1047250"/>
                  <a:pt x="0" y="812815"/>
                  <a:pt x="0" y="523625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366" tIns="153366" rIns="153366" bIns="153366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kern="1200"/>
              <a:t>G:</a:t>
            </a:r>
          </a:p>
        </p:txBody>
      </p:sp>
    </p:spTree>
    <p:extLst>
      <p:ext uri="{BB962C8B-B14F-4D97-AF65-F5344CB8AC3E}">
        <p14:creationId xmlns:p14="http://schemas.microsoft.com/office/powerpoint/2010/main" val="23309340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856</TotalTime>
  <Words>775</Words>
  <Application>Microsoft Office PowerPoint</Application>
  <PresentationFormat>Widescreen</PresentationFormat>
  <Paragraphs>45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HP001</vt:lpstr>
      <vt:lpstr>HP-167</vt:lpstr>
      <vt:lpstr>HP-168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468</cp:revision>
  <dcterms:created xsi:type="dcterms:W3CDTF">2021-10-03T06:52:05Z</dcterms:created>
  <dcterms:modified xsi:type="dcterms:W3CDTF">2021-12-17T02:12:17Z</dcterms:modified>
  <cp:category>9Slide.vn</cp:category>
</cp:coreProperties>
</file>