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12.jpg" ContentType="image/pn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13" r:id="rId2"/>
    <p:sldId id="256" r:id="rId3"/>
    <p:sldId id="257" r:id="rId4"/>
    <p:sldId id="263" r:id="rId5"/>
    <p:sldId id="258" r:id="rId6"/>
    <p:sldId id="383" r:id="rId7"/>
    <p:sldId id="266" r:id="rId8"/>
    <p:sldId id="415" r:id="rId9"/>
    <p:sldId id="414" r:id="rId10"/>
    <p:sldId id="397" r:id="rId11"/>
    <p:sldId id="416" r:id="rId12"/>
    <p:sldId id="281" r:id="rId13"/>
    <p:sldId id="398" r:id="rId14"/>
    <p:sldId id="408" r:id="rId15"/>
    <p:sldId id="399" r:id="rId16"/>
    <p:sldId id="411" r:id="rId17"/>
    <p:sldId id="260" r:id="rId18"/>
    <p:sldId id="409" r:id="rId19"/>
    <p:sldId id="410" r:id="rId20"/>
    <p:sldId id="261" r:id="rId21"/>
    <p:sldId id="412" r:id="rId22"/>
    <p:sldId id="364" r:id="rId23"/>
    <p:sldId id="26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A34"/>
    <a:srgbClr val="00B050"/>
    <a:srgbClr val="B8E9CE"/>
    <a:srgbClr val="B8DCC3"/>
    <a:srgbClr val="15FF7F"/>
    <a:srgbClr val="FBFBF9"/>
    <a:srgbClr val="D44A6C"/>
    <a:srgbClr val="920F1D"/>
    <a:srgbClr val="C6E1CE"/>
    <a:srgbClr val="25AA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01" autoAdjust="0"/>
    <p:restoredTop sz="94608" autoAdjust="0"/>
  </p:normalViewPr>
  <p:slideViewPr>
    <p:cSldViewPr>
      <p:cViewPr varScale="1">
        <p:scale>
          <a:sx n="63" d="100"/>
          <a:sy n="63" d="100"/>
        </p:scale>
        <p:origin x="79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4765E-3A23-424C-9D1B-91196D7ABE34}" type="datetimeFigureOut">
              <a:rPr lang="en-US" smtClean="0"/>
              <a:t>12/13/2021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E78A2E-6084-495B-B7F9-EA8B207CE956}" type="slidenum">
              <a:rPr lang="en-US" smtClean="0"/>
              <a:t>‹#›</a:t>
            </a:fld>
            <a:endParaRPr lang="en-US"/>
          </a:p>
        </p:txBody>
      </p:sp>
    </p:spTree>
    <p:extLst>
      <p:ext uri="{BB962C8B-B14F-4D97-AF65-F5344CB8AC3E}">
        <p14:creationId xmlns:p14="http://schemas.microsoft.com/office/powerpoint/2010/main" val="944737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latinLnBrk="0"/>
            <a:r>
              <a:rPr lang="vi-VN" b="0" i="0">
                <a:solidFill>
                  <a:srgbClr val="333333"/>
                </a:solidFill>
                <a:effectLst/>
                <a:latin typeface="OpenSans"/>
              </a:rPr>
              <a:t>Những việc mà người thân đã làm để chăm sóc em khi trời lạnh là:</a:t>
            </a:r>
          </a:p>
          <a:p>
            <a:pPr algn="just" latinLnBrk="0"/>
            <a:r>
              <a:rPr lang="vi-VN" b="0" i="0">
                <a:solidFill>
                  <a:srgbClr val="333333"/>
                </a:solidFill>
                <a:effectLst/>
                <a:latin typeface="OpenSans"/>
              </a:rPr>
              <a:t>- Mẹ quàng thêm khăn cho tớ khi trời trở lạnh.</a:t>
            </a:r>
          </a:p>
          <a:p>
            <a:pPr algn="just" latinLnBrk="0"/>
            <a:r>
              <a:rPr lang="vi-VN" b="0" i="0">
                <a:solidFill>
                  <a:srgbClr val="333333"/>
                </a:solidFill>
                <a:effectLst/>
                <a:latin typeface="OpenSans"/>
              </a:rPr>
              <a:t>- Ông cùng tớ chơi trò chơi.</a:t>
            </a:r>
          </a:p>
          <a:p>
            <a:pPr algn="just" latinLnBrk="0"/>
            <a:r>
              <a:rPr lang="vi-VN" b="0" i="0">
                <a:solidFill>
                  <a:srgbClr val="333333"/>
                </a:solidFill>
                <a:effectLst/>
                <a:latin typeface="OpenSans"/>
              </a:rPr>
              <a:t>- Bà quạt cho tớ ngủ ngon khi trời nóng bức.</a:t>
            </a:r>
          </a:p>
          <a:p>
            <a:pPr algn="just" latinLnBrk="0"/>
            <a:r>
              <a:rPr lang="vi-VN" b="0" i="0">
                <a:solidFill>
                  <a:srgbClr val="333333"/>
                </a:solidFill>
                <a:effectLst/>
                <a:latin typeface="OpenSans"/>
              </a:rPr>
              <a:t>- Bố dạy tớ học bài.</a:t>
            </a:r>
          </a:p>
          <a:p>
            <a:pPr algn="just" latinLnBrk="0"/>
            <a:r>
              <a:rPr lang="vi-VN" b="0" i="0">
                <a:solidFill>
                  <a:srgbClr val="333333"/>
                </a:solidFill>
                <a:effectLst/>
                <a:latin typeface="OpenSans"/>
              </a:rPr>
              <a:t>- Mẹ nấu cơm cho tớ ăn hằng ngày.</a:t>
            </a:r>
          </a:p>
          <a:p>
            <a:pPr algn="just" latinLnBrk="0"/>
            <a:r>
              <a:rPr lang="vi-VN" b="0" i="0">
                <a:solidFill>
                  <a:srgbClr val="333333"/>
                </a:solidFill>
                <a:effectLst/>
                <a:latin typeface="OpenSans"/>
              </a:rPr>
              <a:t>- Bà kể chuyện cổ tích cho tớ nghe.</a:t>
            </a:r>
          </a:p>
          <a:p>
            <a:pPr algn="just" latinLnBrk="0"/>
            <a:r>
              <a:rPr lang="vi-VN" b="0" i="0">
                <a:solidFill>
                  <a:srgbClr val="333333"/>
                </a:solidFill>
                <a:effectLst/>
                <a:latin typeface="OpenSans"/>
              </a:rPr>
              <a:t>- Bố dạy tớ đi xem đạp.</a:t>
            </a:r>
          </a:p>
        </p:txBody>
      </p:sp>
      <p:sp>
        <p:nvSpPr>
          <p:cNvPr id="4" name="Slide Number Placeholder 3"/>
          <p:cNvSpPr>
            <a:spLocks noGrp="1"/>
          </p:cNvSpPr>
          <p:nvPr>
            <p:ph type="sldNum" sz="quarter" idx="5"/>
          </p:nvPr>
        </p:nvSpPr>
        <p:spPr/>
        <p:txBody>
          <a:bodyPr/>
          <a:lstStyle/>
          <a:p>
            <a:fld id="{08E78A2E-6084-495B-B7F9-EA8B207CE956}" type="slidenum">
              <a:rPr lang="en-US" smtClean="0"/>
              <a:t>4</a:t>
            </a:fld>
            <a:endParaRPr lang="en-US"/>
          </a:p>
        </p:txBody>
      </p:sp>
    </p:spTree>
    <p:extLst>
      <p:ext uri="{BB962C8B-B14F-4D97-AF65-F5344CB8AC3E}">
        <p14:creationId xmlns:p14="http://schemas.microsoft.com/office/powerpoint/2010/main" val="155131227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9000"/>
            <a:lum/>
          </a:blip>
          <a:srcRect/>
          <a:tile tx="0" ty="0" sx="100000" sy="100000" flip="none" algn="tl"/>
        </a:blipFill>
        <a:effectLst/>
      </p:bgPr>
    </p:bg>
    <p:spTree>
      <p:nvGrpSpPr>
        <p:cNvPr id="1" name=""/>
        <p:cNvGrpSpPr/>
        <p:nvPr/>
      </p:nvGrpSpPr>
      <p:grpSpPr>
        <a:xfrm>
          <a:off x="0" y="0"/>
          <a:ext cx="0" cy="0"/>
          <a:chOff x="0" y="0"/>
          <a:chExt cx="0" cy="0"/>
        </a:xfrm>
      </p:grpSpPr>
      <p:pic>
        <p:nvPicPr>
          <p:cNvPr id="4" name="18">
            <a:extLst>
              <a:ext uri="{FF2B5EF4-FFF2-40B4-BE49-F238E27FC236}">
                <a16:creationId xmlns:a16="http://schemas.microsoft.com/office/drawing/2014/main" id="{F4E1E528-D997-4F02-910E-BD9635C2F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8">
            <a:extLst>
              <a:ext uri="{FF2B5EF4-FFF2-40B4-BE49-F238E27FC236}">
                <a16:creationId xmlns:a16="http://schemas.microsoft.com/office/drawing/2014/main" id="{FB22C71F-6EB8-4849-8547-D61F7ED168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6400800" y="254855"/>
            <a:ext cx="1330058" cy="529084"/>
          </a:xfrm>
          <a:prstGeom prst="rect">
            <a:avLst/>
          </a:prstGeom>
        </p:spPr>
      </p:pic>
      <p:pic>
        <p:nvPicPr>
          <p:cNvPr id="6" name="10">
            <a:extLst>
              <a:ext uri="{FF2B5EF4-FFF2-40B4-BE49-F238E27FC236}">
                <a16:creationId xmlns:a16="http://schemas.microsoft.com/office/drawing/2014/main" id="{258887C9-C178-42B7-8A27-C1C04F5DE79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728140" y="767775"/>
            <a:ext cx="3341464" cy="879706"/>
          </a:xfrm>
          <a:prstGeom prst="rect">
            <a:avLst/>
          </a:prstGeom>
        </p:spPr>
      </p:pic>
      <p:pic>
        <p:nvPicPr>
          <p:cNvPr id="7" name="12">
            <a:extLst>
              <a:ext uri="{FF2B5EF4-FFF2-40B4-BE49-F238E27FC236}">
                <a16:creationId xmlns:a16="http://schemas.microsoft.com/office/drawing/2014/main" id="{9DA74567-32FE-4181-BA71-31C3E97EECC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11087" y="-533400"/>
            <a:ext cx="4484913" cy="3091542"/>
          </a:xfrm>
          <a:prstGeom prst="rect">
            <a:avLst/>
          </a:prstGeom>
        </p:spPr>
      </p:pic>
      <p:pic>
        <p:nvPicPr>
          <p:cNvPr id="8" name="14">
            <a:extLst>
              <a:ext uri="{FF2B5EF4-FFF2-40B4-BE49-F238E27FC236}">
                <a16:creationId xmlns:a16="http://schemas.microsoft.com/office/drawing/2014/main" id="{9943590F-DC83-40B6-87DD-C8B125FEF52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52400" y="2803113"/>
            <a:ext cx="2819400" cy="2451854"/>
          </a:xfrm>
          <a:prstGeom prst="rect">
            <a:avLst/>
          </a:prstGeom>
        </p:spPr>
      </p:pic>
      <p:pic>
        <p:nvPicPr>
          <p:cNvPr id="9" name="4">
            <a:extLst>
              <a:ext uri="{FF2B5EF4-FFF2-40B4-BE49-F238E27FC236}">
                <a16:creationId xmlns:a16="http://schemas.microsoft.com/office/drawing/2014/main" id="{C4D163C4-35D8-44C7-A578-1ACF6FBE157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4822370"/>
            <a:ext cx="12192000" cy="2050143"/>
          </a:xfrm>
          <a:prstGeom prst="rect">
            <a:avLst/>
          </a:prstGeom>
        </p:spPr>
      </p:pic>
    </p:spTree>
    <p:extLst>
      <p:ext uri="{BB962C8B-B14F-4D97-AF65-F5344CB8AC3E}">
        <p14:creationId xmlns:p14="http://schemas.microsoft.com/office/powerpoint/2010/main" val="399375697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750"/>
                                        <p:tgtEl>
                                          <p:spTgt spid="8"/>
                                        </p:tgtEl>
                                      </p:cBhvr>
                                    </p:animEffect>
                                  </p:childTnLst>
                                </p:cTn>
                              </p:par>
                            </p:childTnLst>
                          </p:cTn>
                        </p:par>
                        <p:par>
                          <p:cTn id="12" fill="hold">
                            <p:stCondLst>
                              <p:cond delay="1500"/>
                            </p:stCondLst>
                            <p:childTnLst>
                              <p:par>
                                <p:cTn id="13" presetID="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0-#ppt_w/2"/>
                                          </p:val>
                                        </p:tav>
                                        <p:tav tm="100000">
                                          <p:val>
                                            <p:strVal val="#ppt_x"/>
                                          </p:val>
                                        </p:tav>
                                      </p:tavLst>
                                    </p:anim>
                                    <p:anim calcmode="lin" valueType="num">
                                      <p:cBhvr additive="base">
                                        <p:cTn id="16" dur="75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750" fill="hold"/>
                                        <p:tgtEl>
                                          <p:spTgt spid="5"/>
                                        </p:tgtEl>
                                        <p:attrNameLst>
                                          <p:attrName>ppt_x</p:attrName>
                                        </p:attrNameLst>
                                      </p:cBhvr>
                                      <p:tavLst>
                                        <p:tav tm="0">
                                          <p:val>
                                            <p:strVal val="0-#ppt_w/2"/>
                                          </p:val>
                                        </p:tav>
                                        <p:tav tm="100000">
                                          <p:val>
                                            <p:strVal val="#ppt_x"/>
                                          </p:val>
                                        </p:tav>
                                      </p:tavLst>
                                    </p:anim>
                                    <p:anim calcmode="lin" valueType="num">
                                      <p:cBhvr additive="base">
                                        <p:cTn id="20" dur="75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750" fill="hold"/>
                                        <p:tgtEl>
                                          <p:spTgt spid="6"/>
                                        </p:tgtEl>
                                        <p:attrNameLst>
                                          <p:attrName>ppt_x</p:attrName>
                                        </p:attrNameLst>
                                      </p:cBhvr>
                                      <p:tavLst>
                                        <p:tav tm="0">
                                          <p:val>
                                            <p:strVal val="0-#ppt_w/2"/>
                                          </p:val>
                                        </p:tav>
                                        <p:tav tm="100000">
                                          <p:val>
                                            <p:strVal val="#ppt_x"/>
                                          </p:val>
                                        </p:tav>
                                      </p:tavLst>
                                    </p:anim>
                                    <p:anim calcmode="lin" valueType="num">
                                      <p:cBhvr additive="base">
                                        <p:cTn id="24"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5AA1-0564-4E5D-856D-F400B3A996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449DAB-1A7E-47A1-8BE0-10731FE1A19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1FEB7-BE6C-43DF-91CB-23C4B2D4EA9A}"/>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12/13/2021</a:t>
            </a:fld>
            <a:endParaRPr lang="en-US"/>
          </a:p>
        </p:txBody>
      </p:sp>
      <p:sp>
        <p:nvSpPr>
          <p:cNvPr id="5" name="Footer Placeholder 4">
            <a:extLst>
              <a:ext uri="{FF2B5EF4-FFF2-40B4-BE49-F238E27FC236}">
                <a16:creationId xmlns:a16="http://schemas.microsoft.com/office/drawing/2014/main" id="{9E17E451-88DF-44CE-8DBB-4CA3AD8AF6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CD2309-C0B5-48BE-A6CD-A6B1F4E96AE9}"/>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125810166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A7B72F-5362-4E31-BB79-4A0418010C3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B29E1F-ABE9-4306-97B6-BC71FA91D5F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116F6-698F-4CE9-B750-782B1637AA20}"/>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12/13/2021</a:t>
            </a:fld>
            <a:endParaRPr lang="en-US"/>
          </a:p>
        </p:txBody>
      </p:sp>
      <p:sp>
        <p:nvSpPr>
          <p:cNvPr id="5" name="Footer Placeholder 4">
            <a:extLst>
              <a:ext uri="{FF2B5EF4-FFF2-40B4-BE49-F238E27FC236}">
                <a16:creationId xmlns:a16="http://schemas.microsoft.com/office/drawing/2014/main" id="{5458FCED-E539-4660-971D-EFFE9E9BE6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25DC38D-F527-4CCD-B2B6-5EE073607D09}"/>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353361595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51493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12/13/2021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153824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3" name="18">
            <a:extLst>
              <a:ext uri="{FF2B5EF4-FFF2-40B4-BE49-F238E27FC236}">
                <a16:creationId xmlns:a16="http://schemas.microsoft.com/office/drawing/2014/main" id="{6525C21E-D246-48FD-80D0-062FE4897E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4">
            <a:extLst>
              <a:ext uri="{FF2B5EF4-FFF2-40B4-BE49-F238E27FC236}">
                <a16:creationId xmlns:a16="http://schemas.microsoft.com/office/drawing/2014/main" id="{D9496DEE-F285-470C-8933-A483405FB0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13750"/>
            <a:ext cx="12192000" cy="1444250"/>
          </a:xfrm>
          <a:prstGeom prst="rect">
            <a:avLst/>
          </a:prstGeom>
        </p:spPr>
      </p:pic>
      <p:pic>
        <p:nvPicPr>
          <p:cNvPr id="10" name="9">
            <a:extLst>
              <a:ext uri="{FF2B5EF4-FFF2-40B4-BE49-F238E27FC236}">
                <a16:creationId xmlns:a16="http://schemas.microsoft.com/office/drawing/2014/main" id="{48001359-449F-4107-BA94-5A4A59E9B23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0" y="3051813"/>
            <a:ext cx="3200400" cy="2628635"/>
          </a:xfrm>
          <a:prstGeom prst="rect">
            <a:avLst/>
          </a:prstGeom>
        </p:spPr>
      </p:pic>
      <p:pic>
        <p:nvPicPr>
          <p:cNvPr id="11" name="11">
            <a:extLst>
              <a:ext uri="{FF2B5EF4-FFF2-40B4-BE49-F238E27FC236}">
                <a16:creationId xmlns:a16="http://schemas.microsoft.com/office/drawing/2014/main" id="{37811E9F-A1CB-4569-9FF5-01D17797A97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9616363" y="2423887"/>
            <a:ext cx="3989081" cy="4410074"/>
          </a:xfrm>
          <a:prstGeom prst="rect">
            <a:avLst/>
          </a:prstGeom>
        </p:spPr>
      </p:pic>
      <p:pic>
        <p:nvPicPr>
          <p:cNvPr id="12" name="19">
            <a:extLst>
              <a:ext uri="{FF2B5EF4-FFF2-40B4-BE49-F238E27FC236}">
                <a16:creationId xmlns:a16="http://schemas.microsoft.com/office/drawing/2014/main" id="{51750B26-B318-4182-ACCE-B22F87C556D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3429000" y="626588"/>
            <a:ext cx="1330058" cy="529084"/>
          </a:xfrm>
          <a:prstGeom prst="rect">
            <a:avLst/>
          </a:prstGeom>
        </p:spPr>
      </p:pic>
    </p:spTree>
    <p:extLst>
      <p:ext uri="{BB962C8B-B14F-4D97-AF65-F5344CB8AC3E}">
        <p14:creationId xmlns:p14="http://schemas.microsoft.com/office/powerpoint/2010/main" val="165198586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pic>
        <p:nvPicPr>
          <p:cNvPr id="3" name="18">
            <a:extLst>
              <a:ext uri="{FF2B5EF4-FFF2-40B4-BE49-F238E27FC236}">
                <a16:creationId xmlns:a16="http://schemas.microsoft.com/office/drawing/2014/main" id="{2DF3895E-2A91-4120-9C11-7C06552348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E212472-F8C8-4BD1-BF02-9CEED6DA2174}"/>
              </a:ext>
            </a:extLst>
          </p:cNvPr>
          <p:cNvSpPr/>
          <p:nvPr userDrawn="1"/>
        </p:nvSpPr>
        <p:spPr>
          <a:xfrm>
            <a:off x="62336" y="76141"/>
            <a:ext cx="12060253" cy="6424247"/>
          </a:xfrm>
          <a:prstGeom prst="rect">
            <a:avLst/>
          </a:prstGeom>
          <a:solidFill>
            <a:schemeClr val="bg1">
              <a:lumMod val="95000"/>
              <a:alpha val="74000"/>
            </a:schemeClr>
          </a:solidFill>
          <a:ln w="28575">
            <a:solidFill>
              <a:srgbClr val="BFE5C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4">
            <a:extLst>
              <a:ext uri="{FF2B5EF4-FFF2-40B4-BE49-F238E27FC236}">
                <a16:creationId xmlns:a16="http://schemas.microsoft.com/office/drawing/2014/main" id="{4B53ABBD-499E-461D-8543-C5B797853B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6400799"/>
            <a:ext cx="12191999" cy="471713"/>
          </a:xfrm>
          <a:prstGeom prst="rect">
            <a:avLst/>
          </a:prstGeom>
        </p:spPr>
      </p:pic>
    </p:spTree>
    <p:extLst>
      <p:ext uri="{BB962C8B-B14F-4D97-AF65-F5344CB8AC3E}">
        <p14:creationId xmlns:p14="http://schemas.microsoft.com/office/powerpoint/2010/main" val="4308419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3" name="18">
            <a:extLst>
              <a:ext uri="{FF2B5EF4-FFF2-40B4-BE49-F238E27FC236}">
                <a16:creationId xmlns:a16="http://schemas.microsoft.com/office/drawing/2014/main" id="{D33E6C68-1849-4E3D-9714-0F7E1E5380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077AEE2-606E-44A7-9E7E-FE4E29B31F60}"/>
              </a:ext>
            </a:extLst>
          </p:cNvPr>
          <p:cNvSpPr/>
          <p:nvPr userDrawn="1"/>
        </p:nvSpPr>
        <p:spPr>
          <a:xfrm>
            <a:off x="62336" y="76141"/>
            <a:ext cx="12060253" cy="6424247"/>
          </a:xfrm>
          <a:prstGeom prst="rect">
            <a:avLst/>
          </a:prstGeom>
          <a:solidFill>
            <a:schemeClr val="bg1">
              <a:lumMod val="95000"/>
              <a:alpha val="74000"/>
            </a:schemeClr>
          </a:solidFill>
          <a:ln w="28575">
            <a:solidFill>
              <a:srgbClr val="BFE5C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4">
            <a:extLst>
              <a:ext uri="{FF2B5EF4-FFF2-40B4-BE49-F238E27FC236}">
                <a16:creationId xmlns:a16="http://schemas.microsoft.com/office/drawing/2014/main" id="{193522B3-F35A-4557-9742-63000CB257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6400799"/>
            <a:ext cx="12191999" cy="471713"/>
          </a:xfrm>
          <a:prstGeom prst="rect">
            <a:avLst/>
          </a:prstGeom>
        </p:spPr>
      </p:pic>
    </p:spTree>
    <p:extLst>
      <p:ext uri="{BB962C8B-B14F-4D97-AF65-F5344CB8AC3E}">
        <p14:creationId xmlns:p14="http://schemas.microsoft.com/office/powerpoint/2010/main" val="179290842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5728AC4-029A-478E-86C4-F411D470A1EC}"/>
              </a:ext>
            </a:extLst>
          </p:cNvPr>
          <p:cNvSpPr txBox="1"/>
          <p:nvPr userDrawn="1"/>
        </p:nvSpPr>
        <p:spPr>
          <a:xfrm>
            <a:off x="3429000" y="2819400"/>
            <a:ext cx="4794243" cy="1015663"/>
          </a:xfrm>
          <a:prstGeom prst="rect">
            <a:avLst/>
          </a:prstGeom>
          <a:noFill/>
          <a:effectLst>
            <a:glow rad="101600">
              <a:schemeClr val="accent4">
                <a:satMod val="175000"/>
                <a:alpha val="40000"/>
              </a:schemeClr>
            </a:glow>
            <a:outerShdw blurRad="50800" dist="50800" dir="5400000" algn="ctr" rotWithShape="0">
              <a:srgbClr val="71DDCC"/>
            </a:outerShdw>
            <a:softEdge rad="12700"/>
          </a:effectLst>
          <a:scene3d>
            <a:camera prst="orthographicFront"/>
            <a:lightRig rig="threePt" dir="t"/>
          </a:scene3d>
          <a:sp3d extrusionH="76200">
            <a:extrusionClr>
              <a:srgbClr val="28A48F"/>
            </a:extrusionClr>
          </a:sp3d>
        </p:spPr>
        <p:txBody>
          <a:bodyPr wrap="square" rtlCol="0">
            <a:spAutoFit/>
          </a:bodyPr>
          <a:lstStyle/>
          <a:p>
            <a:pPr algn="dist"/>
            <a:r>
              <a:rPr lang="en-US" sz="6000">
                <a:solidFill>
                  <a:srgbClr val="00B050"/>
                </a:solidFill>
                <a:effectLst>
                  <a:outerShdw blurRad="38100" dist="38100" dir="2700000" algn="tl">
                    <a:srgbClr val="000000">
                      <a:alpha val="43137"/>
                    </a:srgbClr>
                  </a:outerShdw>
                </a:effectLst>
                <a:latin typeface="#9Slide07 SFU Rhythm" panose="00000400000000000000" pitchFamily="2" charset="0"/>
              </a:rPr>
              <a:t>KHỞI ĐỘNG</a:t>
            </a:r>
            <a:endParaRPr lang="en-US" sz="6000" dirty="0">
              <a:solidFill>
                <a:srgbClr val="00B050"/>
              </a:solidFill>
              <a:effectLst>
                <a:outerShdw blurRad="38100" dist="38100" dir="2700000" algn="tl">
                  <a:srgbClr val="000000">
                    <a:alpha val="43137"/>
                  </a:srgbClr>
                </a:outerShdw>
              </a:effectLst>
              <a:latin typeface="#9Slide07 SFU Rhythm" panose="00000400000000000000" pitchFamily="2" charset="0"/>
            </a:endParaRPr>
          </a:p>
        </p:txBody>
      </p:sp>
    </p:spTree>
    <p:extLst>
      <p:ext uri="{BB962C8B-B14F-4D97-AF65-F5344CB8AC3E}">
        <p14:creationId xmlns:p14="http://schemas.microsoft.com/office/powerpoint/2010/main" val="53857758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CD93-E32D-4A44-B3C6-72BBB190A2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0EA8C91-491D-4D05-9699-432E1CD2870D}"/>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12/13/2021</a:t>
            </a:fld>
            <a:endParaRPr lang="en-US"/>
          </a:p>
        </p:txBody>
      </p:sp>
      <p:sp>
        <p:nvSpPr>
          <p:cNvPr id="4" name="Footer Placeholder 3">
            <a:extLst>
              <a:ext uri="{FF2B5EF4-FFF2-40B4-BE49-F238E27FC236}">
                <a16:creationId xmlns:a16="http://schemas.microsoft.com/office/drawing/2014/main" id="{FC4B7508-ADD8-4116-9D95-6AE11BCBA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684CD6-D490-4CC2-B6CE-55BD22A7003C}"/>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56403720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F44E52-B30A-44E7-A54F-1874E352C667}"/>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12/13/2021</a:t>
            </a:fld>
            <a:endParaRPr lang="en-US"/>
          </a:p>
        </p:txBody>
      </p:sp>
      <p:sp>
        <p:nvSpPr>
          <p:cNvPr id="3" name="Footer Placeholder 2">
            <a:extLst>
              <a:ext uri="{FF2B5EF4-FFF2-40B4-BE49-F238E27FC236}">
                <a16:creationId xmlns:a16="http://schemas.microsoft.com/office/drawing/2014/main" id="{08FC9984-9183-476D-9FC3-DFC5067E72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F5AAC8-2F53-47FF-A9EA-68C30E9A1D48}"/>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38203240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D8D77-1EE2-424B-AB35-22D88765BC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FAB928-CE35-46C3-8318-F2E20A7D3C0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827F9A-D9A1-40DD-885F-F323E1E9FB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13CF4A-E722-48C7-BD1C-26F0B2A2B22B}"/>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12/13/2021</a:t>
            </a:fld>
            <a:endParaRPr lang="en-US"/>
          </a:p>
        </p:txBody>
      </p:sp>
      <p:sp>
        <p:nvSpPr>
          <p:cNvPr id="6" name="Footer Placeholder 5">
            <a:extLst>
              <a:ext uri="{FF2B5EF4-FFF2-40B4-BE49-F238E27FC236}">
                <a16:creationId xmlns:a16="http://schemas.microsoft.com/office/drawing/2014/main" id="{C655FC8E-6694-48B2-9A40-C2A07DF52C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B25F9D-DF3D-4B31-8333-FBFB745342D2}"/>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86908789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E0269-FE0B-4066-835B-ECC0AA93AD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383AA3-2289-4CAF-86F9-01BE72AB44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1C0B9A-F33C-4622-A756-B2421AB817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A6281A-1830-4814-B723-E1F279007EDF}"/>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12/13/2021</a:t>
            </a:fld>
            <a:endParaRPr lang="en-US"/>
          </a:p>
        </p:txBody>
      </p:sp>
      <p:sp>
        <p:nvSpPr>
          <p:cNvPr id="6" name="Footer Placeholder 5">
            <a:extLst>
              <a:ext uri="{FF2B5EF4-FFF2-40B4-BE49-F238E27FC236}">
                <a16:creationId xmlns:a16="http://schemas.microsoft.com/office/drawing/2014/main" id="{EF000917-3CA7-4433-BD25-355BF2FEFE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2C198B6-AE48-49AD-B28F-70E324843949}"/>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245024158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E7C092A1-9495-43C0-ABB5-971B1B4265A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18">
            <a:extLst>
              <a:ext uri="{FF2B5EF4-FFF2-40B4-BE49-F238E27FC236}">
                <a16:creationId xmlns:a16="http://schemas.microsoft.com/office/drawing/2014/main" id="{2196D08D-FB3E-4FC6-8840-59F5058BAE1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HẠM DUYÊN">
            <a:extLst>
              <a:ext uri="{FF2B5EF4-FFF2-40B4-BE49-F238E27FC236}">
                <a16:creationId xmlns:a16="http://schemas.microsoft.com/office/drawing/2014/main" id="{7E41046C-0EA5-431E-B783-D8D8DEBC86D2}"/>
              </a:ext>
            </a:extLst>
          </p:cNvPr>
          <p:cNvPicPr>
            <a:picLocks noChangeAspect="1"/>
          </p:cNvPicPr>
          <p:nvPr userDrawn="1"/>
        </p:nvPicPr>
        <p:blipFill>
          <a:blip r:embed="rId16"/>
          <a:stretch>
            <a:fillRect/>
          </a:stretch>
        </p:blipFill>
        <p:spPr>
          <a:xfrm>
            <a:off x="-11683019" y="2999195"/>
            <a:ext cx="810838" cy="859611"/>
          </a:xfrm>
          <a:prstGeom prst="rect">
            <a:avLst/>
          </a:prstGeom>
        </p:spPr>
      </p:pic>
      <p:pic>
        <p:nvPicPr>
          <p:cNvPr id="5" name="Picture 4">
            <a:extLst>
              <a:ext uri="{FF2B5EF4-FFF2-40B4-BE49-F238E27FC236}">
                <a16:creationId xmlns:a16="http://schemas.microsoft.com/office/drawing/2014/main" id="{C1818B08-3E26-4350-9848-7C5951A8E15F}"/>
              </a:ext>
            </a:extLst>
          </p:cNvPr>
          <p:cNvPicPr>
            <a:picLocks noChangeAspect="1"/>
          </p:cNvPicPr>
          <p:nvPr userDrawn="1"/>
        </p:nvPicPr>
        <p:blipFill>
          <a:blip r:embed="rId16"/>
          <a:stretch>
            <a:fillRect/>
          </a:stretch>
        </p:blipFill>
        <p:spPr>
          <a:xfrm>
            <a:off x="5690581" y="13534721"/>
            <a:ext cx="810838" cy="859611"/>
          </a:xfrm>
          <a:prstGeom prst="rect">
            <a:avLst/>
          </a:prstGeom>
        </p:spPr>
      </p:pic>
      <p:pic>
        <p:nvPicPr>
          <p:cNvPr id="6" name="Picture 5">
            <a:extLst>
              <a:ext uri="{FF2B5EF4-FFF2-40B4-BE49-F238E27FC236}">
                <a16:creationId xmlns:a16="http://schemas.microsoft.com/office/drawing/2014/main" id="{BBF47B7B-BCA2-4E31-A253-420F3D349FA2}"/>
              </a:ext>
            </a:extLst>
          </p:cNvPr>
          <p:cNvPicPr>
            <a:picLocks noChangeAspect="1"/>
          </p:cNvPicPr>
          <p:nvPr userDrawn="1"/>
        </p:nvPicPr>
        <p:blipFill>
          <a:blip r:embed="rId16"/>
          <a:stretch>
            <a:fillRect/>
          </a:stretch>
        </p:blipFill>
        <p:spPr>
          <a:xfrm>
            <a:off x="23064181" y="2999195"/>
            <a:ext cx="810838" cy="859611"/>
          </a:xfrm>
          <a:prstGeom prst="rect">
            <a:avLst/>
          </a:prstGeom>
        </p:spPr>
      </p:pic>
      <p:pic>
        <p:nvPicPr>
          <p:cNvPr id="7" name="Picture 6">
            <a:extLst>
              <a:ext uri="{FF2B5EF4-FFF2-40B4-BE49-F238E27FC236}">
                <a16:creationId xmlns:a16="http://schemas.microsoft.com/office/drawing/2014/main" id="{F74560EF-B19B-44B9-9E2F-7962B55870FC}"/>
              </a:ext>
            </a:extLst>
          </p:cNvPr>
          <p:cNvPicPr>
            <a:picLocks noChangeAspect="1"/>
          </p:cNvPicPr>
          <p:nvPr userDrawn="1"/>
        </p:nvPicPr>
        <p:blipFill>
          <a:blip r:embed="rId16"/>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3530262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37.gif"/></Relationships>
</file>

<file path=ppt/slides/_rels/slide1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08599E-002F-4DDD-A33D-C5C5FE9F0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509" y="174522"/>
            <a:ext cx="1433052" cy="1433052"/>
          </a:xfrm>
          <a:prstGeom prst="rect">
            <a:avLst/>
          </a:prstGeom>
        </p:spPr>
      </p:pic>
      <p:sp>
        <p:nvSpPr>
          <p:cNvPr id="3" name="TextBox 2">
            <a:extLst>
              <a:ext uri="{FF2B5EF4-FFF2-40B4-BE49-F238E27FC236}">
                <a16:creationId xmlns:a16="http://schemas.microsoft.com/office/drawing/2014/main" id="{96B2AFFF-0170-4CE1-9237-CC0109D0AFC7}"/>
              </a:ext>
            </a:extLst>
          </p:cNvPr>
          <p:cNvSpPr txBox="1"/>
          <p:nvPr/>
        </p:nvSpPr>
        <p:spPr>
          <a:xfrm>
            <a:off x="3772878" y="525937"/>
            <a:ext cx="4488729" cy="954107"/>
          </a:xfrm>
          <a:prstGeom prst="rect">
            <a:avLst/>
          </a:prstGeom>
          <a:noFill/>
        </p:spPr>
        <p:txBody>
          <a:bodyPr wrap="none" rtlCol="0">
            <a:spAutoFit/>
          </a:bodyPr>
          <a:lstStyle/>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
        <p:nvSpPr>
          <p:cNvPr id="4" name="TextBox 3">
            <a:extLst>
              <a:ext uri="{FF2B5EF4-FFF2-40B4-BE49-F238E27FC236}">
                <a16:creationId xmlns:a16="http://schemas.microsoft.com/office/drawing/2014/main" id="{124D9753-2735-4398-A9DB-CAFE484991C2}"/>
              </a:ext>
            </a:extLst>
          </p:cNvPr>
          <p:cNvSpPr txBox="1"/>
          <p:nvPr/>
        </p:nvSpPr>
        <p:spPr>
          <a:xfrm>
            <a:off x="2611831" y="2440315"/>
            <a:ext cx="6810825" cy="1569660"/>
          </a:xfrm>
          <a:prstGeom prst="rect">
            <a:avLst/>
          </a:prstGeom>
          <a:noFill/>
        </p:spPr>
        <p:txBody>
          <a:bodyPr wrap="square" rtlCol="0">
            <a:spAutoFit/>
          </a:bodyPr>
          <a:lstStyle/>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CHÀO MỪNG CÁC EM </a:t>
            </a:r>
          </a:p>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 TIẾT TIẾNG VIỆT</a:t>
            </a:r>
          </a:p>
        </p:txBody>
      </p:sp>
    </p:spTree>
    <p:extLst>
      <p:ext uri="{BB962C8B-B14F-4D97-AF65-F5344CB8AC3E}">
        <p14:creationId xmlns:p14="http://schemas.microsoft.com/office/powerpoint/2010/main" val="50201994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4">
            <a:extLst>
              <a:ext uri="{FF2B5EF4-FFF2-40B4-BE49-F238E27FC236}">
                <a16:creationId xmlns:a16="http://schemas.microsoft.com/office/drawing/2014/main" id="{9AE70A0F-B5FA-40D4-A9C9-8CA5527EBB51}"/>
              </a:ext>
            </a:extLst>
          </p:cNvPr>
          <p:cNvSpPr txBox="1">
            <a:spLocks/>
          </p:cNvSpPr>
          <p:nvPr/>
        </p:nvSpPr>
        <p:spPr>
          <a:xfrm>
            <a:off x="0" y="0"/>
            <a:ext cx="2057400" cy="75885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en-GB" sz="3600">
                <a:ln>
                  <a:solidFill>
                    <a:schemeClr val="bg1"/>
                  </a:solidFill>
                </a:ln>
                <a:solidFill>
                  <a:schemeClr val="tx1">
                    <a:lumMod val="75000"/>
                    <a:lumOff val="25000"/>
                  </a:schemeClr>
                </a:solidFill>
                <a:latin typeface="HP-168" panose="020B0803050302020204" pitchFamily="34" charset="0"/>
                <a:ea typeface="华文彩云" panose="02010800040101010101" charset="-122"/>
                <a:cs typeface="Algerian" panose="04020705040A02060702" charset="0"/>
              </a:rPr>
              <a:t>TUẦN 15</a:t>
            </a:r>
          </a:p>
        </p:txBody>
      </p:sp>
      <p:sp>
        <p:nvSpPr>
          <p:cNvPr id="7" name="1">
            <a:extLst>
              <a:ext uri="{FF2B5EF4-FFF2-40B4-BE49-F238E27FC236}">
                <a16:creationId xmlns:a16="http://schemas.microsoft.com/office/drawing/2014/main" id="{AF1D4D5F-A59F-43E4-8F83-C564E19F5514}"/>
              </a:ext>
            </a:extLst>
          </p:cNvPr>
          <p:cNvSpPr>
            <a:spLocks noGrp="1"/>
          </p:cNvSpPr>
          <p:nvPr/>
        </p:nvSpPr>
        <p:spPr>
          <a:xfrm>
            <a:off x="5669341" y="4343400"/>
            <a:ext cx="1524000" cy="609600"/>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rPr>
              <a:t>TIẾT 2</a:t>
            </a:r>
            <a:endParaRPr lang="zh-CN" altLang="en-US" sz="2800" b="1" i="0" u="none" strike="noStrike" kern="2200" baseline="0" dirty="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endParaRPr>
          </a:p>
        </p:txBody>
      </p:sp>
      <p:pic>
        <p:nvPicPr>
          <p:cNvPr id="8" name="Picture 7">
            <a:extLst>
              <a:ext uri="{FF2B5EF4-FFF2-40B4-BE49-F238E27FC236}">
                <a16:creationId xmlns:a16="http://schemas.microsoft.com/office/drawing/2014/main" id="{A18CE1DC-A10D-4272-A5FF-6FED1C099C73}"/>
              </a:ext>
            </a:extLst>
          </p:cNvPr>
          <p:cNvPicPr>
            <a:picLocks noChangeAspect="1"/>
          </p:cNvPicPr>
          <p:nvPr/>
        </p:nvPicPr>
        <p:blipFill>
          <a:blip r:embed="rId2"/>
          <a:stretch>
            <a:fillRect/>
          </a:stretch>
        </p:blipFill>
        <p:spPr>
          <a:xfrm>
            <a:off x="3188779" y="181382"/>
            <a:ext cx="6485126" cy="2117720"/>
          </a:xfrm>
          <a:prstGeom prst="rect">
            <a:avLst/>
          </a:prstGeom>
        </p:spPr>
      </p:pic>
      <p:pic>
        <p:nvPicPr>
          <p:cNvPr id="9" name="Picture 8">
            <a:extLst>
              <a:ext uri="{FF2B5EF4-FFF2-40B4-BE49-F238E27FC236}">
                <a16:creationId xmlns:a16="http://schemas.microsoft.com/office/drawing/2014/main" id="{D2754FF4-A3D1-4404-9016-0D27419B393E}"/>
              </a:ext>
            </a:extLst>
          </p:cNvPr>
          <p:cNvPicPr>
            <a:picLocks noChangeAspect="1"/>
          </p:cNvPicPr>
          <p:nvPr/>
        </p:nvPicPr>
        <p:blipFill>
          <a:blip r:embed="rId3"/>
          <a:stretch>
            <a:fillRect/>
          </a:stretch>
        </p:blipFill>
        <p:spPr>
          <a:xfrm>
            <a:off x="2200351" y="2325255"/>
            <a:ext cx="8461981" cy="1676545"/>
          </a:xfrm>
          <a:prstGeom prst="rect">
            <a:avLst/>
          </a:prstGeom>
        </p:spPr>
      </p:pic>
    </p:spTree>
    <p:extLst>
      <p:ext uri="{BB962C8B-B14F-4D97-AF65-F5344CB8AC3E}">
        <p14:creationId xmlns:p14="http://schemas.microsoft.com/office/powerpoint/2010/main" val="170752265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750"/>
                                        <p:tgtEl>
                                          <p:spTgt spid="9"/>
                                        </p:tgtEl>
                                      </p:cBhvr>
                                    </p:animEffect>
                                  </p:childTnLst>
                                </p:cTn>
                              </p:par>
                            </p:childTnLst>
                          </p:cTn>
                        </p:par>
                        <p:par>
                          <p:cTn id="17" fill="hold">
                            <p:stCondLst>
                              <p:cond delay="1250"/>
                            </p:stCondLst>
                            <p:childTnLst>
                              <p:par>
                                <p:cTn id="18" presetID="53" presetClass="entr" presetSubtype="1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750" fill="hold"/>
                                        <p:tgtEl>
                                          <p:spTgt spid="7"/>
                                        </p:tgtEl>
                                        <p:attrNameLst>
                                          <p:attrName>ppt_w</p:attrName>
                                        </p:attrNameLst>
                                      </p:cBhvr>
                                      <p:tavLst>
                                        <p:tav tm="0">
                                          <p:val>
                                            <p:fltVal val="0"/>
                                          </p:val>
                                        </p:tav>
                                        <p:tav tm="100000">
                                          <p:val>
                                            <p:strVal val="#ppt_w"/>
                                          </p:val>
                                        </p:tav>
                                      </p:tavLst>
                                    </p:anim>
                                    <p:anim calcmode="lin" valueType="num">
                                      <p:cBhvr>
                                        <p:cTn id="21" dur="750" fill="hold"/>
                                        <p:tgtEl>
                                          <p:spTgt spid="7"/>
                                        </p:tgtEl>
                                        <p:attrNameLst>
                                          <p:attrName>ppt_h</p:attrName>
                                        </p:attrNameLst>
                                      </p:cBhvr>
                                      <p:tavLst>
                                        <p:tav tm="0">
                                          <p:val>
                                            <p:fltVal val="0"/>
                                          </p:val>
                                        </p:tav>
                                        <p:tav tm="100000">
                                          <p:val>
                                            <p:strVal val="#ppt_h"/>
                                          </p:val>
                                        </p:tav>
                                      </p:tavLst>
                                    </p:anim>
                                    <p:animEffect transition="in" filter="fade">
                                      <p:cBhvr>
                                        <p:cTn id="22"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A7245A-0858-43FB-91BE-B21FBCC60DA4}"/>
              </a:ext>
            </a:extLst>
          </p:cNvPr>
          <p:cNvSpPr txBox="1"/>
          <p:nvPr/>
        </p:nvSpPr>
        <p:spPr>
          <a:xfrm>
            <a:off x="2987041" y="1005298"/>
            <a:ext cx="10789847" cy="1077218"/>
          </a:xfrm>
          <a:prstGeom prst="rect">
            <a:avLst/>
          </a:prstGeom>
          <a:noFill/>
        </p:spPr>
        <p:txBody>
          <a:bodyPr wrap="square">
            <a:spAutoFit/>
          </a:bodyPr>
          <a:lstStyle/>
          <a:p>
            <a:pPr algn="just"/>
            <a:r>
              <a:rPr lang="en-US" sz="3200" b="1">
                <a:solidFill>
                  <a:srgbClr val="F65E00"/>
                </a:solidFill>
                <a:latin typeface="HP-167" panose="020B0803050302020204" pitchFamily="34" charset="0"/>
                <a:ea typeface="Arial-Rounded" panose="020B0500000000000000" pitchFamily="34" charset="0"/>
                <a:cs typeface="Arial-Rounded" panose="020B0500000000000000" pitchFamily="34" charset="0"/>
              </a:rPr>
              <a:t>1. </a:t>
            </a:r>
            <a:r>
              <a:rPr lang="en-US" sz="3200"/>
              <a:t>Hai bố con Hường chơi trò chơi gì </a:t>
            </a:r>
          </a:p>
          <a:p>
            <a:pPr algn="just"/>
            <a:r>
              <a:rPr lang="en-US" sz="3200"/>
              <a:t>cùng nhau</a:t>
            </a:r>
            <a:r>
              <a:rPr lang="vi-VN" sz="3200"/>
              <a:t>?</a:t>
            </a:r>
            <a:endParaRPr lang="vi-VN" sz="3200" b="1"/>
          </a:p>
        </p:txBody>
      </p:sp>
      <p:sp>
        <p:nvSpPr>
          <p:cNvPr id="3" name="TextBox 2">
            <a:extLst>
              <a:ext uri="{FF2B5EF4-FFF2-40B4-BE49-F238E27FC236}">
                <a16:creationId xmlns:a16="http://schemas.microsoft.com/office/drawing/2014/main" id="{35477954-EBDA-48EE-B227-8FBC9A1AF625}"/>
              </a:ext>
            </a:extLst>
          </p:cNvPr>
          <p:cNvSpPr txBox="1"/>
          <p:nvPr/>
        </p:nvSpPr>
        <p:spPr>
          <a:xfrm>
            <a:off x="2987040" y="2045946"/>
            <a:ext cx="10789847" cy="1077218"/>
          </a:xfrm>
          <a:prstGeom prst="rect">
            <a:avLst/>
          </a:prstGeom>
          <a:noFill/>
        </p:spPr>
        <p:txBody>
          <a:bodyPr wrap="square">
            <a:spAutoFit/>
          </a:bodyPr>
          <a:lstStyle/>
          <a:p>
            <a:pPr algn="just"/>
            <a:r>
              <a:rPr lang="en-US" sz="3200" b="1">
                <a:solidFill>
                  <a:srgbClr val="F65E00"/>
                </a:solidFill>
                <a:latin typeface="HP-167" panose="020B0803050302020204" pitchFamily="34" charset="0"/>
                <a:ea typeface="Arial-Rounded" panose="020B0500000000000000" pitchFamily="34" charset="0"/>
                <a:cs typeface="Arial-Rounded" panose="020B0500000000000000" pitchFamily="34" charset="0"/>
              </a:rPr>
              <a:t>2.</a:t>
            </a:r>
            <a:r>
              <a:rPr lang="en-US" sz="3200"/>
              <a:t> Khi chơi, hai bố con xưng hô với nhau </a:t>
            </a:r>
          </a:p>
          <a:p>
            <a:pPr algn="just"/>
            <a:r>
              <a:rPr lang="en-US" sz="3200"/>
              <a:t>như thế nào</a:t>
            </a:r>
            <a:r>
              <a:rPr lang="vi-VN" sz="3200"/>
              <a:t>?</a:t>
            </a:r>
            <a:endParaRPr lang="vi-VN" sz="3200" b="1"/>
          </a:p>
        </p:txBody>
      </p:sp>
      <p:sp>
        <p:nvSpPr>
          <p:cNvPr id="4" name="TextBox 3">
            <a:extLst>
              <a:ext uri="{FF2B5EF4-FFF2-40B4-BE49-F238E27FC236}">
                <a16:creationId xmlns:a16="http://schemas.microsoft.com/office/drawing/2014/main" id="{4EE1E948-691F-44C1-8C07-0D2DDD3DF8E6}"/>
              </a:ext>
            </a:extLst>
          </p:cNvPr>
          <p:cNvSpPr txBox="1"/>
          <p:nvPr/>
        </p:nvSpPr>
        <p:spPr>
          <a:xfrm>
            <a:off x="2987040" y="3042273"/>
            <a:ext cx="10789847" cy="1077218"/>
          </a:xfrm>
          <a:prstGeom prst="rect">
            <a:avLst/>
          </a:prstGeom>
          <a:noFill/>
        </p:spPr>
        <p:txBody>
          <a:bodyPr wrap="square">
            <a:spAutoFit/>
          </a:bodyPr>
          <a:lstStyle/>
          <a:p>
            <a:pPr algn="just"/>
            <a:r>
              <a:rPr lang="en-US" sz="3200" b="1">
                <a:solidFill>
                  <a:srgbClr val="F65E00"/>
                </a:solidFill>
                <a:latin typeface="HP-167" panose="020B0803050302020204" pitchFamily="34" charset="0"/>
                <a:ea typeface="Arial-Rounded" panose="020B0500000000000000" pitchFamily="34" charset="0"/>
                <a:cs typeface="Arial-Rounded" panose="020B0500000000000000" pitchFamily="34" charset="0"/>
              </a:rPr>
              <a:t>3.</a:t>
            </a:r>
            <a:r>
              <a:rPr lang="en-US" sz="3200"/>
              <a:t> Nhìn hai tay Hường đón bát cơm, </a:t>
            </a:r>
          </a:p>
          <a:p>
            <a:pPr algn="just"/>
            <a:r>
              <a:rPr lang="en-US" sz="3200"/>
              <a:t>mẹ nhớ tới điều gì</a:t>
            </a:r>
            <a:r>
              <a:rPr lang="vi-VN" sz="3200"/>
              <a:t>?</a:t>
            </a:r>
            <a:endParaRPr lang="vi-VN" sz="3200" b="1"/>
          </a:p>
        </p:txBody>
      </p:sp>
      <p:sp>
        <p:nvSpPr>
          <p:cNvPr id="5" name="TextBox 4">
            <a:extLst>
              <a:ext uri="{FF2B5EF4-FFF2-40B4-BE49-F238E27FC236}">
                <a16:creationId xmlns:a16="http://schemas.microsoft.com/office/drawing/2014/main" id="{C56CCEFB-9CB3-4D31-970F-F91F1FE97F14}"/>
              </a:ext>
            </a:extLst>
          </p:cNvPr>
          <p:cNvSpPr txBox="1"/>
          <p:nvPr/>
        </p:nvSpPr>
        <p:spPr>
          <a:xfrm>
            <a:off x="2971800" y="4038600"/>
            <a:ext cx="10789847" cy="1077218"/>
          </a:xfrm>
          <a:prstGeom prst="rect">
            <a:avLst/>
          </a:prstGeom>
          <a:noFill/>
        </p:spPr>
        <p:txBody>
          <a:bodyPr wrap="square">
            <a:spAutoFit/>
          </a:bodyPr>
          <a:lstStyle/>
          <a:p>
            <a:pPr algn="just"/>
            <a:r>
              <a:rPr lang="en-US" sz="3200" b="1">
                <a:solidFill>
                  <a:srgbClr val="F65E00"/>
                </a:solidFill>
                <a:latin typeface="HP-167" panose="020B0803050302020204" pitchFamily="34" charset="0"/>
                <a:ea typeface="Arial-Rounded" panose="020B0500000000000000" pitchFamily="34" charset="0"/>
                <a:cs typeface="Arial-Rounded" panose="020B0500000000000000" pitchFamily="34" charset="0"/>
              </a:rPr>
              <a:t>4.</a:t>
            </a:r>
            <a:r>
              <a:rPr lang="en-US" sz="3200"/>
              <a:t> Khi chơi cùng bố, Hường đã được </a:t>
            </a:r>
          </a:p>
          <a:p>
            <a:pPr algn="just"/>
            <a:r>
              <a:rPr lang="en-US" sz="3200"/>
              <a:t>bố dạy nết ngoan nào?</a:t>
            </a:r>
          </a:p>
        </p:txBody>
      </p:sp>
      <p:sp>
        <p:nvSpPr>
          <p:cNvPr id="6" name="1">
            <a:extLst>
              <a:ext uri="{FF2B5EF4-FFF2-40B4-BE49-F238E27FC236}">
                <a16:creationId xmlns:a16="http://schemas.microsoft.com/office/drawing/2014/main" id="{C2937AC9-E375-4181-9A7D-17A46E948D23}"/>
              </a:ext>
            </a:extLst>
          </p:cNvPr>
          <p:cNvSpPr/>
          <p:nvPr/>
        </p:nvSpPr>
        <p:spPr>
          <a:xfrm>
            <a:off x="267254" y="111024"/>
            <a:ext cx="1159501" cy="1159501"/>
          </a:xfrm>
          <a:prstGeom prst="ellipse">
            <a:avLst/>
          </a:prstGeom>
          <a:noFill/>
          <a:ln w="76200">
            <a:solidFill>
              <a:srgbClr val="28A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7" name="Picture 6">
            <a:extLst>
              <a:ext uri="{FF2B5EF4-FFF2-40B4-BE49-F238E27FC236}">
                <a16:creationId xmlns:a16="http://schemas.microsoft.com/office/drawing/2014/main" id="{20C90A57-85D6-4F0D-B52A-1AB9731A11C3}"/>
              </a:ext>
            </a:extLst>
          </p:cNvPr>
          <p:cNvPicPr>
            <a:picLocks noChangeAspect="1"/>
          </p:cNvPicPr>
          <p:nvPr/>
        </p:nvPicPr>
        <p:blipFill>
          <a:blip r:embed="rId2"/>
          <a:stretch>
            <a:fillRect/>
          </a:stretch>
        </p:blipFill>
        <p:spPr>
          <a:xfrm>
            <a:off x="361732" y="228600"/>
            <a:ext cx="932465" cy="932465"/>
          </a:xfrm>
          <a:prstGeom prst="rect">
            <a:avLst/>
          </a:prstGeom>
        </p:spPr>
      </p:pic>
      <p:pic>
        <p:nvPicPr>
          <p:cNvPr id="8" name="Picture 7">
            <a:extLst>
              <a:ext uri="{FF2B5EF4-FFF2-40B4-BE49-F238E27FC236}">
                <a16:creationId xmlns:a16="http://schemas.microsoft.com/office/drawing/2014/main" id="{EBFE470A-DE4C-4259-BBB6-5A89B42AEBCD}"/>
              </a:ext>
            </a:extLst>
          </p:cNvPr>
          <p:cNvPicPr>
            <a:picLocks noChangeAspect="1"/>
          </p:cNvPicPr>
          <p:nvPr/>
        </p:nvPicPr>
        <p:blipFill>
          <a:blip r:embed="rId3"/>
          <a:stretch>
            <a:fillRect/>
          </a:stretch>
        </p:blipFill>
        <p:spPr>
          <a:xfrm>
            <a:off x="1384377" y="66917"/>
            <a:ext cx="5486400" cy="1354383"/>
          </a:xfrm>
          <a:prstGeom prst="rect">
            <a:avLst/>
          </a:prstGeom>
        </p:spPr>
      </p:pic>
    </p:spTree>
    <p:extLst>
      <p:ext uri="{BB962C8B-B14F-4D97-AF65-F5344CB8AC3E}">
        <p14:creationId xmlns:p14="http://schemas.microsoft.com/office/powerpoint/2010/main" val="264220578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3"/>
                                        </p:tgtEl>
                                        <p:attrNameLst>
                                          <p:attrName>ppt_y</p:attrName>
                                        </p:attrNameLst>
                                      </p:cBhvr>
                                      <p:tavLst>
                                        <p:tav tm="0">
                                          <p:val>
                                            <p:strVal val="#ppt_y"/>
                                          </p:val>
                                        </p:tav>
                                        <p:tav tm="100000">
                                          <p:val>
                                            <p:strVal val="#ppt_y"/>
                                          </p:val>
                                        </p:tav>
                                      </p:tavLst>
                                    </p:anim>
                                    <p:anim calcmode="lin" valueType="num">
                                      <p:cBhvr>
                                        <p:cTn id="16"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3"/>
                                        </p:tgtEl>
                                      </p:cBhvr>
                                    </p:animEffect>
                                  </p:childTnLst>
                                </p:cTn>
                              </p:par>
                              <p:par>
                                <p:cTn id="19" presetID="41" presetClass="entr" presetSubtype="0" fill="hold" grpId="0" nodeType="with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 calcmode="lin" valueType="num">
                                      <p:cBhvr>
                                        <p:cTn id="21"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2" dur="250" fill="hold"/>
                                        <p:tgtEl>
                                          <p:spTgt spid="4"/>
                                        </p:tgtEl>
                                        <p:attrNameLst>
                                          <p:attrName>ppt_y</p:attrName>
                                        </p:attrNameLst>
                                      </p:cBhvr>
                                      <p:tavLst>
                                        <p:tav tm="0">
                                          <p:val>
                                            <p:strVal val="#ppt_y"/>
                                          </p:val>
                                        </p:tav>
                                        <p:tav tm="100000">
                                          <p:val>
                                            <p:strVal val="#ppt_y"/>
                                          </p:val>
                                        </p:tav>
                                      </p:tavLst>
                                    </p:anim>
                                    <p:anim calcmode="lin" valueType="num">
                                      <p:cBhvr>
                                        <p:cTn id="23"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4"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5" dur="250" tmFilter="0,0; .5, 1; 1, 1"/>
                                        <p:tgtEl>
                                          <p:spTgt spid="4"/>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5"/>
                                        </p:tgtEl>
                                        <p:attrNameLst>
                                          <p:attrName>style.visibility</p:attrName>
                                        </p:attrNameLst>
                                      </p:cBhvr>
                                      <p:to>
                                        <p:strVal val="visible"/>
                                      </p:to>
                                    </p:set>
                                    <p:anim calcmode="lin" valueType="num">
                                      <p:cBhvr>
                                        <p:cTn id="28"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5"/>
                                        </p:tgtEl>
                                        <p:attrNameLst>
                                          <p:attrName>ppt_y</p:attrName>
                                        </p:attrNameLst>
                                      </p:cBhvr>
                                      <p:tavLst>
                                        <p:tav tm="0">
                                          <p:val>
                                            <p:strVal val="#ppt_y"/>
                                          </p:val>
                                        </p:tav>
                                        <p:tav tm="100000">
                                          <p:val>
                                            <p:strVal val="#ppt_y"/>
                                          </p:val>
                                        </p:tav>
                                      </p:tavLst>
                                    </p:anim>
                                    <p:anim calcmode="lin" valueType="num">
                                      <p:cBhvr>
                                        <p:cTn id="30"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5"/>
                                        </p:tgtEl>
                                      </p:cBhvr>
                                    </p:animEffect>
                                  </p:childTnLst>
                                </p:cTn>
                              </p:par>
                              <p:par>
                                <p:cTn id="33" presetID="42"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6" presetClass="entr" presetSubtype="32" fill="hold" grpId="0" nodeType="withEffect">
                                  <p:stCondLst>
                                    <p:cond delay="1000"/>
                                  </p:stCondLst>
                                  <p:childTnLst>
                                    <p:set>
                                      <p:cBhvr>
                                        <p:cTn id="39" dur="1" fill="hold">
                                          <p:stCondLst>
                                            <p:cond delay="0"/>
                                          </p:stCondLst>
                                        </p:cTn>
                                        <p:tgtEl>
                                          <p:spTgt spid="6"/>
                                        </p:tgtEl>
                                        <p:attrNameLst>
                                          <p:attrName>style.visibility</p:attrName>
                                        </p:attrNameLst>
                                      </p:cBhvr>
                                      <p:to>
                                        <p:strVal val="visible"/>
                                      </p:to>
                                    </p:set>
                                    <p:animEffect transition="in" filter="circle(out)">
                                      <p:cBhvr>
                                        <p:cTn id="40" dur="2000"/>
                                        <p:tgtEl>
                                          <p:spTgt spid="6"/>
                                        </p:tgtEl>
                                      </p:cBhvr>
                                    </p:animEffect>
                                  </p:childTnLst>
                                </p:cTn>
                              </p:par>
                            </p:childTnLst>
                          </p:cTn>
                        </p:par>
                        <p:par>
                          <p:cTn id="41" fill="hold">
                            <p:stCondLst>
                              <p:cond delay="3000"/>
                            </p:stCondLst>
                            <p:childTnLst>
                              <p:par>
                                <p:cTn id="42" presetID="50" presetClass="entr" presetSubtype="0" decel="100000"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1000" fill="hold"/>
                                        <p:tgtEl>
                                          <p:spTgt spid="8"/>
                                        </p:tgtEl>
                                        <p:attrNameLst>
                                          <p:attrName>ppt_w</p:attrName>
                                        </p:attrNameLst>
                                      </p:cBhvr>
                                      <p:tavLst>
                                        <p:tav tm="0">
                                          <p:val>
                                            <p:strVal val="#ppt_w+.3"/>
                                          </p:val>
                                        </p:tav>
                                        <p:tav tm="100000">
                                          <p:val>
                                            <p:strVal val="#ppt_w"/>
                                          </p:val>
                                        </p:tav>
                                      </p:tavLst>
                                    </p:anim>
                                    <p:anim calcmode="lin" valueType="num">
                                      <p:cBhvr>
                                        <p:cTn id="45" dur="1000" fill="hold"/>
                                        <p:tgtEl>
                                          <p:spTgt spid="8"/>
                                        </p:tgtEl>
                                        <p:attrNameLst>
                                          <p:attrName>ppt_h</p:attrName>
                                        </p:attrNameLst>
                                      </p:cBhvr>
                                      <p:tavLst>
                                        <p:tav tm="0">
                                          <p:val>
                                            <p:strVal val="#ppt_h"/>
                                          </p:val>
                                        </p:tav>
                                        <p:tav tm="100000">
                                          <p:val>
                                            <p:strVal val="#ppt_h"/>
                                          </p:val>
                                        </p:tav>
                                      </p:tavLst>
                                    </p:anim>
                                    <p:animEffect transition="in" filter="fade">
                                      <p:cBhvr>
                                        <p:cTn id="4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187287" y="176269"/>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38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11" name="Rectangle: Rounded Corners 10">
            <a:extLst>
              <a:ext uri="{FF2B5EF4-FFF2-40B4-BE49-F238E27FC236}">
                <a16:creationId xmlns:a16="http://schemas.microsoft.com/office/drawing/2014/main" id="{79E19602-F98B-4A1E-B018-6B032AB4D4A8}"/>
              </a:ext>
            </a:extLst>
          </p:cNvPr>
          <p:cNvSpPr/>
          <p:nvPr/>
        </p:nvSpPr>
        <p:spPr>
          <a:xfrm>
            <a:off x="1866901" y="4784169"/>
            <a:ext cx="9563099" cy="783193"/>
          </a:xfrm>
          <a:prstGeom prst="roundRect">
            <a:avLst/>
          </a:prstGeom>
          <a:gradFill>
            <a:gsLst>
              <a:gs pos="0">
                <a:srgbClr val="BDE2C8"/>
              </a:gs>
              <a:gs pos="32000">
                <a:schemeClr val="bg1"/>
              </a:gs>
              <a:gs pos="83000">
                <a:schemeClr val="bg1"/>
              </a:gs>
              <a:gs pos="100000">
                <a:srgbClr val="BDE2C8"/>
              </a:gs>
            </a:gsLst>
            <a:lin ang="5400000" scaled="1"/>
          </a:gradFill>
          <a:ln>
            <a:noFill/>
          </a:ln>
        </p:spPr>
        <p:txBody>
          <a:bodyPr wrap="square">
            <a:spAutoFit/>
          </a:bodyPr>
          <a:lstStyle/>
          <a:p>
            <a:pPr algn="just"/>
            <a:r>
              <a:rPr lang="en-US" sz="4000">
                <a:solidFill>
                  <a:srgbClr val="FF5A34"/>
                </a:solidFill>
              </a:rPr>
              <a:t>Hai bố con chơi trò chơi ăn cỗ cùng nhau</a:t>
            </a:r>
            <a:r>
              <a:rPr lang="vi-VN" sz="4000">
                <a:solidFill>
                  <a:srgbClr val="FF5A34"/>
                </a:solidFill>
              </a:rPr>
              <a:t>.</a:t>
            </a:r>
            <a:endParaRPr lang="en-VN" sz="3800" dirty="0">
              <a:solidFill>
                <a:srgbClr val="FF5A34"/>
              </a:solidFill>
              <a:latin typeface="+mj-lt"/>
            </a:endParaRPr>
          </a:p>
        </p:txBody>
      </p:sp>
      <p:pic>
        <p:nvPicPr>
          <p:cNvPr id="17" name="Picture 16">
            <a:extLst>
              <a:ext uri="{FF2B5EF4-FFF2-40B4-BE49-F238E27FC236}">
                <a16:creationId xmlns:a16="http://schemas.microsoft.com/office/drawing/2014/main" id="{641F1C5F-8F9C-4355-AFA5-506F998EF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4147066"/>
            <a:ext cx="2057400" cy="2057400"/>
          </a:xfrm>
          <a:prstGeom prst="rect">
            <a:avLst/>
          </a:prstGeom>
        </p:spPr>
      </p:pic>
      <p:pic>
        <p:nvPicPr>
          <p:cNvPr id="9" name="Picture 8">
            <a:extLst>
              <a:ext uri="{FF2B5EF4-FFF2-40B4-BE49-F238E27FC236}">
                <a16:creationId xmlns:a16="http://schemas.microsoft.com/office/drawing/2014/main" id="{2ABBBC28-1601-4EA9-A9CB-E01A09DCB1DB}"/>
              </a:ext>
            </a:extLst>
          </p:cNvPr>
          <p:cNvPicPr>
            <a:picLocks noChangeAspect="1"/>
          </p:cNvPicPr>
          <p:nvPr/>
        </p:nvPicPr>
        <p:blipFill rotWithShape="1">
          <a:blip r:embed="rId4"/>
          <a:srcRect t="21477" r="23881"/>
          <a:stretch/>
        </p:blipFill>
        <p:spPr>
          <a:xfrm>
            <a:off x="3962400" y="1311638"/>
            <a:ext cx="4419600" cy="3153980"/>
          </a:xfrm>
          <a:prstGeom prst="ellipse">
            <a:avLst/>
          </a:prstGeom>
          <a:effectLst>
            <a:softEdge rad="63500"/>
          </a:effectLst>
        </p:spPr>
      </p:pic>
      <p:sp>
        <p:nvSpPr>
          <p:cNvPr id="10" name="TextBox 9">
            <a:extLst>
              <a:ext uri="{FF2B5EF4-FFF2-40B4-BE49-F238E27FC236}">
                <a16:creationId xmlns:a16="http://schemas.microsoft.com/office/drawing/2014/main" id="{609B2601-3265-4966-BC1C-287D2E1346AC}"/>
              </a:ext>
            </a:extLst>
          </p:cNvPr>
          <p:cNvSpPr txBox="1"/>
          <p:nvPr/>
        </p:nvSpPr>
        <p:spPr>
          <a:xfrm>
            <a:off x="1069638" y="267903"/>
            <a:ext cx="10789847" cy="707886"/>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1</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en-US" sz="4000"/>
              <a:t>Hai bố con Hường chơi trò chơi gì cùng nhau</a:t>
            </a:r>
            <a:r>
              <a:rPr lang="vi-VN" sz="4000"/>
              <a:t>?</a:t>
            </a:r>
            <a:endParaRPr lang="vi-VN" sz="4000" b="1"/>
          </a:p>
        </p:txBody>
      </p:sp>
    </p:spTree>
    <p:extLst>
      <p:ext uri="{BB962C8B-B14F-4D97-AF65-F5344CB8AC3E}">
        <p14:creationId xmlns:p14="http://schemas.microsoft.com/office/powerpoint/2010/main" val="193603593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0"/>
                                        </p:tgtEl>
                                        <p:attrNameLst>
                                          <p:attrName>style.visibility</p:attrName>
                                        </p:attrNameLst>
                                      </p:cBhvr>
                                      <p:to>
                                        <p:strVal val="visible"/>
                                      </p:to>
                                    </p:set>
                                    <p:anim calcmode="lin" valueType="num">
                                      <p:cBhvr>
                                        <p:cTn id="20"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1" dur="250" fill="hold"/>
                                        <p:tgtEl>
                                          <p:spTgt spid="10"/>
                                        </p:tgtEl>
                                        <p:attrNameLst>
                                          <p:attrName>ppt_y</p:attrName>
                                        </p:attrNameLst>
                                      </p:cBhvr>
                                      <p:tavLst>
                                        <p:tav tm="0">
                                          <p:val>
                                            <p:strVal val="#ppt_y"/>
                                          </p:val>
                                        </p:tav>
                                        <p:tav tm="100000">
                                          <p:val>
                                            <p:strVal val="#ppt_y"/>
                                          </p:val>
                                        </p:tav>
                                      </p:tavLst>
                                    </p:anim>
                                    <p:anim calcmode="lin" valueType="num">
                                      <p:cBhvr>
                                        <p:cTn id="22"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3"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4" dur="25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DCCFF4-1D3E-44A9-BADB-F0327BBB018D}"/>
              </a:ext>
            </a:extLst>
          </p:cNvPr>
          <p:cNvPicPr>
            <a:picLocks noChangeAspect="1"/>
          </p:cNvPicPr>
          <p:nvPr/>
        </p:nvPicPr>
        <p:blipFill>
          <a:blip r:embed="rId2"/>
          <a:stretch>
            <a:fillRect/>
          </a:stretch>
        </p:blipFill>
        <p:spPr>
          <a:xfrm>
            <a:off x="185666" y="1465691"/>
            <a:ext cx="7868444" cy="4077399"/>
          </a:xfrm>
          <a:prstGeom prst="rect">
            <a:avLst/>
          </a:prstGeom>
        </p:spPr>
      </p:pic>
      <p:grpSp>
        <p:nvGrpSpPr>
          <p:cNvPr id="2" name="Group 1">
            <a:extLst>
              <a:ext uri="{FF2B5EF4-FFF2-40B4-BE49-F238E27FC236}">
                <a16:creationId xmlns:a16="http://schemas.microsoft.com/office/drawing/2014/main" id="{F59BE714-3821-4B10-98EF-8B4E7A17B7D2}"/>
              </a:ext>
            </a:extLst>
          </p:cNvPr>
          <p:cNvGrpSpPr/>
          <p:nvPr/>
        </p:nvGrpSpPr>
        <p:grpSpPr>
          <a:xfrm>
            <a:off x="187287" y="176269"/>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38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3"/>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9638" y="267903"/>
            <a:ext cx="10789847" cy="1323439"/>
          </a:xfrm>
          <a:prstGeom prst="rect">
            <a:avLst/>
          </a:prstGeom>
          <a:noFill/>
        </p:spPr>
        <p:txBody>
          <a:bodyPr wrap="square">
            <a:spAutoFit/>
          </a:bodyPr>
          <a:lstStyle/>
          <a:p>
            <a:pPr algn="just"/>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2.</a:t>
            </a:r>
            <a:r>
              <a:rPr lang="en-US" sz="4000"/>
              <a:t> Khi chơi, hai bố con xưng hô với nhau như thế nào</a:t>
            </a:r>
            <a:r>
              <a:rPr lang="vi-VN" sz="4000"/>
              <a:t>?</a:t>
            </a:r>
            <a:endParaRPr lang="vi-VN" sz="4000" b="1"/>
          </a:p>
        </p:txBody>
      </p:sp>
      <p:sp>
        <p:nvSpPr>
          <p:cNvPr id="11" name="Rectangle: Rounded Corners 10">
            <a:extLst>
              <a:ext uri="{FF2B5EF4-FFF2-40B4-BE49-F238E27FC236}">
                <a16:creationId xmlns:a16="http://schemas.microsoft.com/office/drawing/2014/main" id="{79E19602-F98B-4A1E-B018-6B032AB4D4A8}"/>
              </a:ext>
            </a:extLst>
          </p:cNvPr>
          <p:cNvSpPr/>
          <p:nvPr/>
        </p:nvSpPr>
        <p:spPr>
          <a:xfrm>
            <a:off x="1228725" y="5538520"/>
            <a:ext cx="9591675" cy="783193"/>
          </a:xfrm>
          <a:prstGeom prst="roundRect">
            <a:avLst/>
          </a:prstGeom>
          <a:gradFill>
            <a:gsLst>
              <a:gs pos="0">
                <a:srgbClr val="BDE2C8"/>
              </a:gs>
              <a:gs pos="32000">
                <a:schemeClr val="bg1"/>
              </a:gs>
              <a:gs pos="83000">
                <a:schemeClr val="bg1"/>
              </a:gs>
              <a:gs pos="100000">
                <a:srgbClr val="BDE2C8"/>
              </a:gs>
            </a:gsLst>
            <a:lin ang="5400000" scaled="1"/>
          </a:gradFill>
          <a:ln>
            <a:noFill/>
          </a:ln>
        </p:spPr>
        <p:txBody>
          <a:bodyPr wrap="square">
            <a:spAutoFit/>
          </a:bodyPr>
          <a:lstStyle/>
          <a:p>
            <a:pPr algn="just"/>
            <a:r>
              <a:rPr lang="en-US" sz="4000">
                <a:solidFill>
                  <a:srgbClr val="FF5A34"/>
                </a:solidFill>
              </a:rPr>
              <a:t>Khi chơi, hai bố con xưng hô “bác” với “tôi”.</a:t>
            </a:r>
            <a:endParaRPr lang="vi-VN" sz="4000" dirty="0">
              <a:solidFill>
                <a:srgbClr val="FF5A34"/>
              </a:solidFill>
            </a:endParaRPr>
          </a:p>
        </p:txBody>
      </p:sp>
      <p:pic>
        <p:nvPicPr>
          <p:cNvPr id="17" name="Picture 16">
            <a:extLst>
              <a:ext uri="{FF2B5EF4-FFF2-40B4-BE49-F238E27FC236}">
                <a16:creationId xmlns:a16="http://schemas.microsoft.com/office/drawing/2014/main" id="{641F1C5F-8F9C-4355-AFA5-506F998EF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82" y="5279637"/>
            <a:ext cx="1323439" cy="1323439"/>
          </a:xfrm>
          <a:prstGeom prst="rect">
            <a:avLst/>
          </a:prstGeom>
        </p:spPr>
      </p:pic>
      <p:pic>
        <p:nvPicPr>
          <p:cNvPr id="9" name="Picture 8">
            <a:extLst>
              <a:ext uri="{FF2B5EF4-FFF2-40B4-BE49-F238E27FC236}">
                <a16:creationId xmlns:a16="http://schemas.microsoft.com/office/drawing/2014/main" id="{F92432FF-1CE0-43BA-86F0-54DCFABCD80D}"/>
              </a:ext>
            </a:extLst>
          </p:cNvPr>
          <p:cNvPicPr>
            <a:picLocks noChangeAspect="1"/>
          </p:cNvPicPr>
          <p:nvPr/>
        </p:nvPicPr>
        <p:blipFill rotWithShape="1">
          <a:blip r:embed="rId5"/>
          <a:srcRect t="21477" r="23881"/>
          <a:stretch/>
        </p:blipFill>
        <p:spPr>
          <a:xfrm>
            <a:off x="7303721" y="1799019"/>
            <a:ext cx="4419600" cy="3153980"/>
          </a:xfrm>
          <a:prstGeom prst="ellipse">
            <a:avLst/>
          </a:prstGeom>
          <a:effectLst>
            <a:softEdge rad="63500"/>
          </a:effectLst>
        </p:spPr>
      </p:pic>
      <p:sp>
        <p:nvSpPr>
          <p:cNvPr id="12" name="Rectangle: Rounded Corners 11">
            <a:extLst>
              <a:ext uri="{FF2B5EF4-FFF2-40B4-BE49-F238E27FC236}">
                <a16:creationId xmlns:a16="http://schemas.microsoft.com/office/drawing/2014/main" id="{4D8110C9-4CC7-42DB-9CFC-4C315D4FBA50}"/>
              </a:ext>
            </a:extLst>
          </p:cNvPr>
          <p:cNvSpPr/>
          <p:nvPr/>
        </p:nvSpPr>
        <p:spPr>
          <a:xfrm>
            <a:off x="1028910" y="2350482"/>
            <a:ext cx="392011" cy="304800"/>
          </a:xfrm>
          <a:prstGeom prst="roundRect">
            <a:avLst>
              <a:gd name="adj" fmla="val 25521"/>
            </a:avLst>
          </a:prstGeom>
          <a:solidFill>
            <a:srgbClr val="00B050">
              <a:alpha val="28000"/>
            </a:srgbClr>
          </a:solidFill>
          <a:ln>
            <a:noFill/>
          </a:ln>
          <a:effectLst>
            <a:glow rad="127000">
              <a:schemeClr val="accent1">
                <a:alpha val="0"/>
              </a:schemeClr>
            </a:glow>
            <a:outerShdw blurRad="50800" dist="152400" dir="5400000" algn="ctr" rotWithShape="0">
              <a:srgbClr val="FFBD8C">
                <a:alpha val="0"/>
              </a:srgbClr>
            </a:outerShdw>
            <a:reflection stA="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0C7B18C-A550-4FBE-8C2D-16AEC6322F74}"/>
              </a:ext>
            </a:extLst>
          </p:cNvPr>
          <p:cNvSpPr/>
          <p:nvPr/>
        </p:nvSpPr>
        <p:spPr>
          <a:xfrm>
            <a:off x="1803611" y="3455382"/>
            <a:ext cx="310940" cy="304800"/>
          </a:xfrm>
          <a:prstGeom prst="roundRect">
            <a:avLst>
              <a:gd name="adj" fmla="val 25521"/>
            </a:avLst>
          </a:prstGeom>
          <a:solidFill>
            <a:srgbClr val="00B050">
              <a:alpha val="28000"/>
            </a:srgbClr>
          </a:solidFill>
          <a:ln>
            <a:noFill/>
          </a:ln>
          <a:effectLst>
            <a:glow rad="127000">
              <a:schemeClr val="accent1">
                <a:alpha val="0"/>
              </a:schemeClr>
            </a:glow>
            <a:outerShdw blurRad="50800" dist="152400" dir="5400000" algn="ctr" rotWithShape="0">
              <a:srgbClr val="FFBD8C">
                <a:alpha val="0"/>
              </a:srgbClr>
            </a:outerShdw>
            <a:reflection stA="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908577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par>
                          <p:cTn id="12" fill="hold">
                            <p:stCondLst>
                              <p:cond delay="1250"/>
                            </p:stCondLst>
                            <p:childTnLst>
                              <p:par>
                                <p:cTn id="13" presetID="17"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strVal val="#ppt_h"/>
                                          </p:val>
                                        </p:tav>
                                        <p:tav tm="100000">
                                          <p:val>
                                            <p:strVal val="#ppt_h"/>
                                          </p:val>
                                        </p:tav>
                                      </p:tavLst>
                                    </p:anim>
                                  </p:childTnLst>
                                </p:cTn>
                              </p:par>
                            </p:childTnLst>
                          </p:cTn>
                        </p:par>
                        <p:par>
                          <p:cTn id="17" fill="hold">
                            <p:stCondLst>
                              <p:cond delay="1750"/>
                            </p:stCondLst>
                            <p:childTnLst>
                              <p:par>
                                <p:cTn id="18" presetID="17" presetClass="entr" presetSubtype="1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125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125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187287" y="176269"/>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38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9638" y="267903"/>
            <a:ext cx="10789847" cy="1323439"/>
          </a:xfrm>
          <a:prstGeom prst="rect">
            <a:avLst/>
          </a:prstGeom>
          <a:noFill/>
        </p:spPr>
        <p:txBody>
          <a:bodyPr wrap="square">
            <a:spAutoFit/>
          </a:bodyPr>
          <a:lstStyle/>
          <a:p>
            <a:pPr algn="just"/>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3.</a:t>
            </a:r>
            <a:r>
              <a:rPr lang="en-US" sz="4000"/>
              <a:t> Nhìn hai tay Hường đón bát cơm, mẹ nhớ tới điều gì</a:t>
            </a:r>
            <a:r>
              <a:rPr lang="vi-VN" sz="4000"/>
              <a:t>?</a:t>
            </a:r>
            <a:endParaRPr lang="vi-VN" sz="4000" b="1"/>
          </a:p>
        </p:txBody>
      </p:sp>
      <p:sp>
        <p:nvSpPr>
          <p:cNvPr id="11" name="Rectangle: Rounded Corners 10">
            <a:extLst>
              <a:ext uri="{FF2B5EF4-FFF2-40B4-BE49-F238E27FC236}">
                <a16:creationId xmlns:a16="http://schemas.microsoft.com/office/drawing/2014/main" id="{79E19602-F98B-4A1E-B018-6B032AB4D4A8}"/>
              </a:ext>
            </a:extLst>
          </p:cNvPr>
          <p:cNvSpPr/>
          <p:nvPr/>
        </p:nvSpPr>
        <p:spPr>
          <a:xfrm>
            <a:off x="349535" y="4631769"/>
            <a:ext cx="11509949" cy="1464231"/>
          </a:xfrm>
          <a:prstGeom prst="roundRect">
            <a:avLst/>
          </a:prstGeom>
          <a:gradFill>
            <a:gsLst>
              <a:gs pos="0">
                <a:srgbClr val="BDE2C8"/>
              </a:gs>
              <a:gs pos="32000">
                <a:schemeClr val="bg1"/>
              </a:gs>
              <a:gs pos="83000">
                <a:schemeClr val="bg1"/>
              </a:gs>
              <a:gs pos="100000">
                <a:srgbClr val="BDE2C8"/>
              </a:gs>
            </a:gsLst>
            <a:lin ang="5400000" scaled="1"/>
          </a:gradFill>
          <a:ln>
            <a:noFill/>
          </a:ln>
        </p:spPr>
        <p:txBody>
          <a:bodyPr wrap="square">
            <a:spAutoFit/>
          </a:bodyPr>
          <a:lstStyle/>
          <a:p>
            <a:pPr algn="just"/>
            <a:r>
              <a:rPr lang="en-US" sz="4000">
                <a:solidFill>
                  <a:srgbClr val="FF5A34"/>
                </a:solidFill>
              </a:rPr>
              <a:t>Nhìn hai tay Hường đón bát cơm, mẹ lại nhớ tới lúc hai bố con chơi với nhau.</a:t>
            </a:r>
            <a:endParaRPr lang="vi-VN" sz="4000" dirty="0">
              <a:solidFill>
                <a:srgbClr val="FF5A34"/>
              </a:solidFill>
            </a:endParaRPr>
          </a:p>
        </p:txBody>
      </p:sp>
      <p:pic>
        <p:nvPicPr>
          <p:cNvPr id="17" name="Picture 16">
            <a:extLst>
              <a:ext uri="{FF2B5EF4-FFF2-40B4-BE49-F238E27FC236}">
                <a16:creationId xmlns:a16="http://schemas.microsoft.com/office/drawing/2014/main" id="{641F1C5F-8F9C-4355-AFA5-506F998EF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82" y="3923601"/>
            <a:ext cx="1323439" cy="1323439"/>
          </a:xfrm>
          <a:prstGeom prst="rect">
            <a:avLst/>
          </a:prstGeom>
        </p:spPr>
      </p:pic>
      <p:pic>
        <p:nvPicPr>
          <p:cNvPr id="10" name="Picture 9">
            <a:extLst>
              <a:ext uri="{FF2B5EF4-FFF2-40B4-BE49-F238E27FC236}">
                <a16:creationId xmlns:a16="http://schemas.microsoft.com/office/drawing/2014/main" id="{966272F9-CCD7-43EF-84AE-A10E160D1699}"/>
              </a:ext>
            </a:extLst>
          </p:cNvPr>
          <p:cNvPicPr>
            <a:picLocks noChangeAspect="1"/>
          </p:cNvPicPr>
          <p:nvPr/>
        </p:nvPicPr>
        <p:blipFill rotWithShape="1">
          <a:blip r:embed="rId4"/>
          <a:srcRect t="21477" r="23881"/>
          <a:stretch/>
        </p:blipFill>
        <p:spPr>
          <a:xfrm>
            <a:off x="4038600" y="1591342"/>
            <a:ext cx="3962400" cy="2827706"/>
          </a:xfrm>
          <a:prstGeom prst="ellipse">
            <a:avLst/>
          </a:prstGeom>
          <a:effectLst>
            <a:softEdge rad="63500"/>
          </a:effectLst>
        </p:spPr>
      </p:pic>
    </p:spTree>
    <p:extLst>
      <p:ext uri="{BB962C8B-B14F-4D97-AF65-F5344CB8AC3E}">
        <p14:creationId xmlns:p14="http://schemas.microsoft.com/office/powerpoint/2010/main" val="181543392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17" presetClass="entr" presetSubtype="1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187287" y="176269"/>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38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9638" y="267903"/>
            <a:ext cx="10789847" cy="1323439"/>
          </a:xfrm>
          <a:prstGeom prst="rect">
            <a:avLst/>
          </a:prstGeom>
          <a:noFill/>
        </p:spPr>
        <p:txBody>
          <a:bodyPr wrap="square">
            <a:spAutoFit/>
          </a:bodyPr>
          <a:lstStyle/>
          <a:p>
            <a:pPr algn="just"/>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4.</a:t>
            </a:r>
            <a:r>
              <a:rPr lang="en-US" sz="4000"/>
              <a:t> Khi chơi cùng bố, Hường đã được bố dạy nết ngoan nào?</a:t>
            </a:r>
          </a:p>
        </p:txBody>
      </p:sp>
      <p:grpSp>
        <p:nvGrpSpPr>
          <p:cNvPr id="6" name="Group 5">
            <a:extLst>
              <a:ext uri="{FF2B5EF4-FFF2-40B4-BE49-F238E27FC236}">
                <a16:creationId xmlns:a16="http://schemas.microsoft.com/office/drawing/2014/main" id="{5359EE46-FFFA-4928-970E-803398E1A4FC}"/>
              </a:ext>
            </a:extLst>
          </p:cNvPr>
          <p:cNvGrpSpPr/>
          <p:nvPr/>
        </p:nvGrpSpPr>
        <p:grpSpPr>
          <a:xfrm>
            <a:off x="1752600" y="4002868"/>
            <a:ext cx="8448685" cy="2397932"/>
            <a:chOff x="2174400" y="2895600"/>
            <a:chExt cx="8448685" cy="2397932"/>
          </a:xfrm>
        </p:grpSpPr>
        <p:grpSp>
          <p:nvGrpSpPr>
            <p:cNvPr id="10" name="37">
              <a:extLst>
                <a:ext uri="{FF2B5EF4-FFF2-40B4-BE49-F238E27FC236}">
                  <a16:creationId xmlns:a16="http://schemas.microsoft.com/office/drawing/2014/main" id="{7CEFAAC6-1744-4614-8CCE-FED8B1627592}"/>
                </a:ext>
              </a:extLst>
            </p:cNvPr>
            <p:cNvGrpSpPr/>
            <p:nvPr/>
          </p:nvGrpSpPr>
          <p:grpSpPr>
            <a:xfrm>
              <a:off x="2174400" y="2895600"/>
              <a:ext cx="8448676" cy="676268"/>
              <a:chOff x="6778327" y="1872719"/>
              <a:chExt cx="7991111" cy="596932"/>
            </a:xfrm>
          </p:grpSpPr>
          <p:sp>
            <p:nvSpPr>
              <p:cNvPr id="22" name="47">
                <a:extLst>
                  <a:ext uri="{FF2B5EF4-FFF2-40B4-BE49-F238E27FC236}">
                    <a16:creationId xmlns:a16="http://schemas.microsoft.com/office/drawing/2014/main" id="{50C2BF33-C240-4AAC-A852-EEBCBB0484DA}"/>
                  </a:ext>
                </a:extLst>
              </p:cNvPr>
              <p:cNvSpPr/>
              <p:nvPr/>
            </p:nvSpPr>
            <p:spPr>
              <a:xfrm>
                <a:off x="6778327" y="1872719"/>
                <a:ext cx="747123" cy="461718"/>
              </a:xfrm>
              <a:prstGeom prst="rect">
                <a:avLst/>
              </a:prstGeom>
              <a:solidFill>
                <a:srgbClr val="FFB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latin typeface="思源黑体 Bold" panose="020B0800000000000000" pitchFamily="34" charset="-122"/>
                  <a:ea typeface="思源黑体 Bold" panose="020B0800000000000000" pitchFamily="34" charset="-122"/>
                </a:endParaRPr>
              </a:p>
            </p:txBody>
          </p:sp>
          <p:sp>
            <p:nvSpPr>
              <p:cNvPr id="23" name="3">
                <a:extLst>
                  <a:ext uri="{FF2B5EF4-FFF2-40B4-BE49-F238E27FC236}">
                    <a16:creationId xmlns:a16="http://schemas.microsoft.com/office/drawing/2014/main" id="{92189ADD-3651-4761-9D5B-2F2979B199E1}"/>
                  </a:ext>
                </a:extLst>
              </p:cNvPr>
              <p:cNvSpPr txBox="1"/>
              <p:nvPr/>
            </p:nvSpPr>
            <p:spPr>
              <a:xfrm>
                <a:off x="6814072" y="1899144"/>
                <a:ext cx="7955366" cy="570507"/>
              </a:xfrm>
              <a:prstGeom prst="rect">
                <a:avLst/>
              </a:prstGeom>
              <a:solidFill>
                <a:schemeClr val="bg1"/>
              </a:solidFill>
              <a:ln w="12700">
                <a:solidFill>
                  <a:srgbClr val="FF9D53"/>
                </a:solidFill>
              </a:ln>
            </p:spPr>
            <p:txBody>
              <a:bodyPr wrap="square" rtlCol="0">
                <a:spAutoFit/>
              </a:bodyPr>
              <a:lstStyle/>
              <a:p>
                <a:r>
                  <a:rPr kumimoji="1" lang="en-US" altLang="zh-CN" sz="3500" b="1">
                    <a:solidFill>
                      <a:srgbClr val="FF5A34"/>
                    </a:solidFill>
                    <a:latin typeface="+mj-lt"/>
                    <a:ea typeface="思源黑体 Bold" panose="020B0800000000000000" pitchFamily="34" charset="-122"/>
                  </a:rPr>
                  <a:t>a.</a:t>
                </a:r>
                <a:r>
                  <a:rPr kumimoji="1" lang="en-US" altLang="zh-CN" sz="3500" b="1">
                    <a:solidFill>
                      <a:srgbClr val="729AB3"/>
                    </a:solidFill>
                    <a:latin typeface="+mj-lt"/>
                    <a:ea typeface="思源黑体 Bold" panose="020B0800000000000000" pitchFamily="34" charset="-122"/>
                  </a:rPr>
                  <a:t>   	</a:t>
                </a:r>
                <a:r>
                  <a:rPr lang="en-US" sz="3600">
                    <a:latin typeface="+mj-lt"/>
                  </a:rPr>
                  <a:t>Biết nấu ăn</a:t>
                </a:r>
              </a:p>
            </p:txBody>
          </p:sp>
        </p:grpSp>
        <p:grpSp>
          <p:nvGrpSpPr>
            <p:cNvPr id="12" name="38">
              <a:extLst>
                <a:ext uri="{FF2B5EF4-FFF2-40B4-BE49-F238E27FC236}">
                  <a16:creationId xmlns:a16="http://schemas.microsoft.com/office/drawing/2014/main" id="{B82F1973-32C6-4B98-B684-BB72C4A05723}"/>
                </a:ext>
              </a:extLst>
            </p:cNvPr>
            <p:cNvGrpSpPr/>
            <p:nvPr/>
          </p:nvGrpSpPr>
          <p:grpSpPr>
            <a:xfrm>
              <a:off x="2174402" y="3777085"/>
              <a:ext cx="8448679" cy="671294"/>
              <a:chOff x="6778328" y="2491875"/>
              <a:chExt cx="7991115" cy="592538"/>
            </a:xfrm>
          </p:grpSpPr>
          <p:sp>
            <p:nvSpPr>
              <p:cNvPr id="20" name="45">
                <a:extLst>
                  <a:ext uri="{FF2B5EF4-FFF2-40B4-BE49-F238E27FC236}">
                    <a16:creationId xmlns:a16="http://schemas.microsoft.com/office/drawing/2014/main" id="{B22A1236-68E4-4B21-AFAD-6DB3A514ED30}"/>
                  </a:ext>
                </a:extLst>
              </p:cNvPr>
              <p:cNvSpPr/>
              <p:nvPr/>
            </p:nvSpPr>
            <p:spPr>
              <a:xfrm>
                <a:off x="6778328" y="2491875"/>
                <a:ext cx="747123" cy="461728"/>
              </a:xfrm>
              <a:prstGeom prst="rect">
                <a:avLst/>
              </a:prstGeom>
              <a:solidFill>
                <a:srgbClr val="FFB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latin typeface="思源黑体 Bold" panose="020B0800000000000000" pitchFamily="34" charset="-122"/>
                  <a:ea typeface="思源黑体 Bold" panose="020B0800000000000000" pitchFamily="34" charset="-122"/>
                </a:endParaRPr>
              </a:p>
            </p:txBody>
          </p:sp>
          <p:sp>
            <p:nvSpPr>
              <p:cNvPr id="21" name="4">
                <a:extLst>
                  <a:ext uri="{FF2B5EF4-FFF2-40B4-BE49-F238E27FC236}">
                    <a16:creationId xmlns:a16="http://schemas.microsoft.com/office/drawing/2014/main" id="{69D58C5C-2324-4E2D-9561-C63065C2F94E}"/>
                  </a:ext>
                </a:extLst>
              </p:cNvPr>
              <p:cNvSpPr txBox="1"/>
              <p:nvPr/>
            </p:nvSpPr>
            <p:spPr>
              <a:xfrm>
                <a:off x="6814065" y="2513910"/>
                <a:ext cx="7955378" cy="570503"/>
              </a:xfrm>
              <a:prstGeom prst="rect">
                <a:avLst/>
              </a:prstGeom>
              <a:solidFill>
                <a:schemeClr val="bg1"/>
              </a:solidFill>
              <a:ln w="12700">
                <a:solidFill>
                  <a:srgbClr val="FF9D53"/>
                </a:solidFill>
              </a:ln>
            </p:spPr>
            <p:txBody>
              <a:bodyPr wrap="square" rtlCol="0">
                <a:spAutoFit/>
              </a:bodyPr>
              <a:lstStyle/>
              <a:p>
                <a:r>
                  <a:rPr kumimoji="1" lang="en-US" altLang="zh-CN" sz="3500" b="1">
                    <a:solidFill>
                      <a:srgbClr val="FF5A34"/>
                    </a:solidFill>
                    <a:latin typeface="+mj-lt"/>
                    <a:ea typeface="思源黑体 Bold" panose="020B0800000000000000" pitchFamily="34" charset="-122"/>
                  </a:rPr>
                  <a:t>b.</a:t>
                </a:r>
                <a:r>
                  <a:rPr kumimoji="1" lang="en-US" altLang="zh-CN" sz="3500" b="1">
                    <a:solidFill>
                      <a:srgbClr val="729AB3"/>
                    </a:solidFill>
                    <a:latin typeface="+mj-lt"/>
                    <a:ea typeface="思源黑体 Bold" panose="020B0800000000000000" pitchFamily="34" charset="-122"/>
                  </a:rPr>
                  <a:t>   	</a:t>
                </a:r>
                <a:r>
                  <a:rPr lang="en-US" sz="3600">
                    <a:latin typeface="+mj-lt"/>
                  </a:rPr>
                  <a:t>Có cử chỉ và lời nói lễ phép</a:t>
                </a:r>
              </a:p>
            </p:txBody>
          </p:sp>
        </p:grpSp>
        <p:grpSp>
          <p:nvGrpSpPr>
            <p:cNvPr id="13" name="39">
              <a:extLst>
                <a:ext uri="{FF2B5EF4-FFF2-40B4-BE49-F238E27FC236}">
                  <a16:creationId xmlns:a16="http://schemas.microsoft.com/office/drawing/2014/main" id="{CAD55893-985F-4852-BB12-332DD53E7985}"/>
                </a:ext>
              </a:extLst>
            </p:cNvPr>
            <p:cNvGrpSpPr/>
            <p:nvPr/>
          </p:nvGrpSpPr>
          <p:grpSpPr>
            <a:xfrm>
              <a:off x="2174402" y="4618635"/>
              <a:ext cx="8448683" cy="674897"/>
              <a:chOff x="6778319" y="3075791"/>
              <a:chExt cx="7991115" cy="595719"/>
            </a:xfrm>
          </p:grpSpPr>
          <p:sp>
            <p:nvSpPr>
              <p:cNvPr id="18" name="43">
                <a:extLst>
                  <a:ext uri="{FF2B5EF4-FFF2-40B4-BE49-F238E27FC236}">
                    <a16:creationId xmlns:a16="http://schemas.microsoft.com/office/drawing/2014/main" id="{5B79E055-BAC4-4884-A54B-A2C43D00DF5C}"/>
                  </a:ext>
                </a:extLst>
              </p:cNvPr>
              <p:cNvSpPr/>
              <p:nvPr/>
            </p:nvSpPr>
            <p:spPr>
              <a:xfrm>
                <a:off x="6778319" y="3075791"/>
                <a:ext cx="747126" cy="461726"/>
              </a:xfrm>
              <a:prstGeom prst="rect">
                <a:avLst/>
              </a:prstGeom>
              <a:solidFill>
                <a:srgbClr val="FFB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latin typeface="思源黑体 Bold" panose="020B0800000000000000" pitchFamily="34" charset="-122"/>
                  <a:ea typeface="思源黑体 Bold" panose="020B0800000000000000" pitchFamily="34" charset="-122"/>
                </a:endParaRPr>
              </a:p>
            </p:txBody>
          </p:sp>
          <p:sp>
            <p:nvSpPr>
              <p:cNvPr id="19" name="7">
                <a:extLst>
                  <a:ext uri="{FF2B5EF4-FFF2-40B4-BE49-F238E27FC236}">
                    <a16:creationId xmlns:a16="http://schemas.microsoft.com/office/drawing/2014/main" id="{9BE7D399-F4D4-4027-8A5D-F23BE262D1F3}"/>
                  </a:ext>
                </a:extLst>
              </p:cNvPr>
              <p:cNvSpPr txBox="1"/>
              <p:nvPr/>
            </p:nvSpPr>
            <p:spPr>
              <a:xfrm>
                <a:off x="6814057" y="3101005"/>
                <a:ext cx="7955377" cy="570505"/>
              </a:xfrm>
              <a:prstGeom prst="rect">
                <a:avLst/>
              </a:prstGeom>
              <a:solidFill>
                <a:schemeClr val="bg1"/>
              </a:solidFill>
              <a:ln w="12700">
                <a:solidFill>
                  <a:srgbClr val="FF9D53"/>
                </a:solidFill>
              </a:ln>
            </p:spPr>
            <p:txBody>
              <a:bodyPr wrap="square" rtlCol="0">
                <a:spAutoFit/>
              </a:bodyPr>
              <a:lstStyle/>
              <a:p>
                <a:r>
                  <a:rPr kumimoji="1" lang="en-US" altLang="zh-CN" sz="3500" b="1">
                    <a:solidFill>
                      <a:srgbClr val="FF5A34"/>
                    </a:solidFill>
                    <a:latin typeface="+mj-lt"/>
                    <a:ea typeface="思源黑体 Bold" panose="020B0800000000000000" pitchFamily="34" charset="-122"/>
                  </a:rPr>
                  <a:t>c.</a:t>
                </a:r>
                <a:r>
                  <a:rPr kumimoji="1" lang="zh-CN" altLang="en-US" sz="3500" b="1">
                    <a:solidFill>
                      <a:srgbClr val="586F7D"/>
                    </a:solidFill>
                    <a:latin typeface="+mj-lt"/>
                    <a:ea typeface="思源黑体 Bold" panose="020B0800000000000000" pitchFamily="34" charset="-122"/>
                  </a:rPr>
                  <a:t>  </a:t>
                </a:r>
                <a:r>
                  <a:rPr kumimoji="1" lang="en-US" altLang="zh-CN" sz="3500" b="1">
                    <a:solidFill>
                      <a:srgbClr val="586F7D"/>
                    </a:solidFill>
                    <a:latin typeface="+mj-lt"/>
                    <a:ea typeface="思源黑体 Bold" panose="020B0800000000000000" pitchFamily="34" charset="-122"/>
                  </a:rPr>
                  <a:t>	</a:t>
                </a:r>
                <a:r>
                  <a:rPr lang="en-US" sz="3600">
                    <a:latin typeface="+mj-lt"/>
                  </a:rPr>
                  <a:t>Chăm làm và biết giúp đỡ bố mẹ</a:t>
                </a:r>
                <a:endParaRPr lang="vi-VN" sz="3600">
                  <a:latin typeface="+mj-lt"/>
                </a:endParaRPr>
              </a:p>
            </p:txBody>
          </p:sp>
        </p:grpSp>
      </p:grpSp>
      <p:sp>
        <p:nvSpPr>
          <p:cNvPr id="39" name="Rectangle: Rounded Corners 38">
            <a:extLst>
              <a:ext uri="{FF2B5EF4-FFF2-40B4-BE49-F238E27FC236}">
                <a16:creationId xmlns:a16="http://schemas.microsoft.com/office/drawing/2014/main" id="{D3871AED-6FBF-4274-911F-2111E0F6DDDD}"/>
              </a:ext>
            </a:extLst>
          </p:cNvPr>
          <p:cNvSpPr/>
          <p:nvPr/>
        </p:nvSpPr>
        <p:spPr>
          <a:xfrm>
            <a:off x="1819564" y="4967806"/>
            <a:ext cx="8326876" cy="515190"/>
          </a:xfrm>
          <a:prstGeom prst="roundRect">
            <a:avLst>
              <a:gd name="adj" fmla="val 25521"/>
            </a:avLst>
          </a:prstGeom>
          <a:solidFill>
            <a:srgbClr val="00B050">
              <a:alpha val="28000"/>
            </a:srgbClr>
          </a:solidFill>
          <a:ln>
            <a:noFill/>
          </a:ln>
          <a:effectLst>
            <a:glow rad="127000">
              <a:schemeClr val="accent1">
                <a:alpha val="0"/>
              </a:schemeClr>
            </a:glow>
            <a:outerShdw blurRad="50800" dist="152400" dir="5400000" algn="ctr" rotWithShape="0">
              <a:srgbClr val="FFBD8C">
                <a:alpha val="0"/>
              </a:srgbClr>
            </a:outerShdw>
            <a:reflection stA="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07E3FA0-B43E-44C0-AFC8-F8FCCE191BA5}"/>
              </a:ext>
            </a:extLst>
          </p:cNvPr>
          <p:cNvPicPr>
            <a:picLocks noChangeAspect="1"/>
          </p:cNvPicPr>
          <p:nvPr/>
        </p:nvPicPr>
        <p:blipFill rotWithShape="1">
          <a:blip r:embed="rId3"/>
          <a:srcRect t="21477" r="23881"/>
          <a:stretch/>
        </p:blipFill>
        <p:spPr>
          <a:xfrm>
            <a:off x="4114800" y="1132448"/>
            <a:ext cx="3962400" cy="2827706"/>
          </a:xfrm>
          <a:prstGeom prst="ellipse">
            <a:avLst/>
          </a:prstGeom>
          <a:effectLst>
            <a:softEdge rad="63500"/>
          </a:effectLst>
        </p:spPr>
      </p:pic>
    </p:spTree>
    <p:extLst>
      <p:ext uri="{BB962C8B-B14F-4D97-AF65-F5344CB8AC3E}">
        <p14:creationId xmlns:p14="http://schemas.microsoft.com/office/powerpoint/2010/main" val="74147804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par>
                              <p:cTn id="12" fill="hold">
                                <p:stCondLst>
                                  <p:cond delay="1325"/>
                                </p:stCondLst>
                                <p:childTnLst>
                                  <p:par>
                                    <p:cTn id="13" presetID="17" presetClass="entr" presetSubtype="1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464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46400">
                                          <p:cBhvr additive="base">
                                            <p:cTn id="21" dur="1250" fill="hold"/>
                                            <p:tgtEl>
                                              <p:spTgt spid="6"/>
                                            </p:tgtEl>
                                            <p:attrNameLst>
                                              <p:attrName>ppt_x</p:attrName>
                                            </p:attrNameLst>
                                          </p:cBhvr>
                                          <p:tavLst>
                                            <p:tav tm="0">
                                              <p:val>
                                                <p:strVal val="#ppt_x"/>
                                              </p:val>
                                            </p:tav>
                                            <p:tav tm="100000">
                                              <p:val>
                                                <p:strVal val="#ppt_x"/>
                                              </p:val>
                                            </p:tav>
                                          </p:tavLst>
                                        </p:anim>
                                        <p:anim calcmode="lin" valueType="num" p14:bounceEnd="46400">
                                          <p:cBhvr additive="base">
                                            <p:cTn id="22" dur="1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circle(in)">
                                          <p:cBhvr>
                                            <p:cTn id="27" dur="1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par>
                              <p:cTn id="12" fill="hold">
                                <p:stCondLst>
                                  <p:cond delay="1325"/>
                                </p:stCondLst>
                                <p:childTnLst>
                                  <p:par>
                                    <p:cTn id="13" presetID="17" presetClass="entr" presetSubtype="1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250" fill="hold"/>
                                            <p:tgtEl>
                                              <p:spTgt spid="6"/>
                                            </p:tgtEl>
                                            <p:attrNameLst>
                                              <p:attrName>ppt_x</p:attrName>
                                            </p:attrNameLst>
                                          </p:cBhvr>
                                          <p:tavLst>
                                            <p:tav tm="0">
                                              <p:val>
                                                <p:strVal val="#ppt_x"/>
                                              </p:val>
                                            </p:tav>
                                            <p:tav tm="100000">
                                              <p:val>
                                                <p:strVal val="#ppt_x"/>
                                              </p:val>
                                            </p:tav>
                                          </p:tavLst>
                                        </p:anim>
                                        <p:anim calcmode="lin" valueType="num">
                                          <p:cBhvr additive="base">
                                            <p:cTn id="22" dur="1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circle(in)">
                                          <p:cBhvr>
                                            <p:cTn id="27" dur="1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9"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C335987-A31B-41CD-ACCF-93D15926CAEB}"/>
              </a:ext>
            </a:extLst>
          </p:cNvPr>
          <p:cNvGrpSpPr/>
          <p:nvPr/>
        </p:nvGrpSpPr>
        <p:grpSpPr>
          <a:xfrm>
            <a:off x="304800" y="304800"/>
            <a:ext cx="3331584" cy="1973061"/>
            <a:chOff x="228600" y="221056"/>
            <a:chExt cx="3331584" cy="1973061"/>
          </a:xfrm>
        </p:grpSpPr>
        <p:pic>
          <p:nvPicPr>
            <p:cNvPr id="5" name="31">
              <a:extLst>
                <a:ext uri="{FF2B5EF4-FFF2-40B4-BE49-F238E27FC236}">
                  <a16:creationId xmlns:a16="http://schemas.microsoft.com/office/drawing/2014/main" id="{2FB00BD6-4C57-40F5-B9A6-D9EA28576806}"/>
                </a:ext>
              </a:extLst>
            </p:cNvPr>
            <p:cNvPicPr>
              <a:picLocks noChangeAspect="1"/>
            </p:cNvPicPr>
            <p:nvPr/>
          </p:nvPicPr>
          <p:blipFill>
            <a:blip r:embed="rId2">
              <a:duotone>
                <a:schemeClr val="accent6">
                  <a:shade val="45000"/>
                  <a:satMod val="135000"/>
                </a:schemeClr>
                <a:prstClr val="white"/>
              </a:duotone>
              <a:extLst>
                <a:ext uri="{96DAC541-7B7A-43D3-8B79-37D633B846F1}">
                  <asvg:svgBlip xmlns:asvg="http://schemas.microsoft.com/office/drawing/2016/SVG/main" r:embed="rId3"/>
                </a:ext>
              </a:extLst>
            </a:blip>
            <a:stretch>
              <a:fillRect/>
            </a:stretch>
          </p:blipFill>
          <p:spPr>
            <a:xfrm>
              <a:off x="228600" y="221056"/>
              <a:ext cx="3331584" cy="1973061"/>
            </a:xfrm>
            <a:prstGeom prst="rect">
              <a:avLst/>
            </a:prstGeom>
          </p:spPr>
        </p:pic>
        <p:pic>
          <p:nvPicPr>
            <p:cNvPr id="8" name="Picture 7">
              <a:extLst>
                <a:ext uri="{FF2B5EF4-FFF2-40B4-BE49-F238E27FC236}">
                  <a16:creationId xmlns:a16="http://schemas.microsoft.com/office/drawing/2014/main" id="{DEF4B192-218F-4BF0-B851-4CB5A1AA7D97}"/>
                </a:ext>
              </a:extLst>
            </p:cNvPr>
            <p:cNvPicPr>
              <a:picLocks noChangeAspect="1"/>
            </p:cNvPicPr>
            <p:nvPr/>
          </p:nvPicPr>
          <p:blipFill>
            <a:blip r:embed="rId4"/>
            <a:stretch>
              <a:fillRect/>
            </a:stretch>
          </p:blipFill>
          <p:spPr>
            <a:xfrm>
              <a:off x="609600" y="637929"/>
              <a:ext cx="2722067" cy="1010142"/>
            </a:xfrm>
            <a:prstGeom prst="rect">
              <a:avLst/>
            </a:prstGeom>
          </p:spPr>
        </p:pic>
      </p:grpSp>
      <p:sp>
        <p:nvSpPr>
          <p:cNvPr id="3" name="TextBox 2">
            <a:extLst>
              <a:ext uri="{FF2B5EF4-FFF2-40B4-BE49-F238E27FC236}">
                <a16:creationId xmlns:a16="http://schemas.microsoft.com/office/drawing/2014/main" id="{B8AA3BE7-90E9-4891-AE03-B5658F224DE4}"/>
              </a:ext>
            </a:extLst>
          </p:cNvPr>
          <p:cNvSpPr txBox="1"/>
          <p:nvPr/>
        </p:nvSpPr>
        <p:spPr>
          <a:xfrm>
            <a:off x="685800" y="2438400"/>
            <a:ext cx="10668000" cy="3170099"/>
          </a:xfrm>
          <a:prstGeom prst="rect">
            <a:avLst/>
          </a:prstGeom>
          <a:noFill/>
        </p:spPr>
        <p:txBody>
          <a:bodyPr wrap="square">
            <a:spAutoFit/>
          </a:bodyPr>
          <a:lstStyle/>
          <a:p>
            <a:pPr indent="457200" algn="just"/>
            <a:r>
              <a:rPr lang="vi-VN" sz="4000" b="0" i="0">
                <a:solidFill>
                  <a:srgbClr val="FF5A34"/>
                </a:solidFill>
                <a:effectLst/>
                <a:latin typeface="+mj-lt"/>
              </a:rPr>
              <a:t>Thông qua trò chơi ăn cỗ mà bố và Hường cùng chơi với nhau, bài đọc nói lên tình cảm giữa những người thân trong gia đình với nhau, các</a:t>
            </a:r>
            <a:r>
              <a:rPr lang="en-US" sz="4000">
                <a:solidFill>
                  <a:srgbClr val="FF5A34"/>
                </a:solidFill>
                <a:latin typeface="+mj-lt"/>
              </a:rPr>
              <a:t>h</a:t>
            </a:r>
            <a:r>
              <a:rPr lang="vi-VN" sz="4000" b="0" i="0">
                <a:solidFill>
                  <a:srgbClr val="FF5A34"/>
                </a:solidFill>
                <a:effectLst/>
                <a:latin typeface="+mj-lt"/>
              </a:rPr>
              <a:t> bố dạy Hường những điều cần biết trong nói năng và cư xử với người lớn.</a:t>
            </a:r>
            <a:endParaRPr lang="en-US" sz="4000">
              <a:solidFill>
                <a:srgbClr val="FF5A34"/>
              </a:solidFill>
              <a:latin typeface="+mj-lt"/>
            </a:endParaRPr>
          </a:p>
        </p:txBody>
      </p:sp>
    </p:spTree>
    <p:extLst>
      <p:ext uri="{BB962C8B-B14F-4D97-AF65-F5344CB8AC3E}">
        <p14:creationId xmlns:p14="http://schemas.microsoft.com/office/powerpoint/2010/main" val="69459087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219200"/>
            <a:ext cx="2319003" cy="2319003"/>
          </a:xfrm>
          <a:prstGeom prst="ellipse">
            <a:avLst/>
          </a:prstGeom>
          <a:noFill/>
          <a:ln w="76200">
            <a:solidFill>
              <a:srgbClr val="28A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5" name="Picture 4">
            <a:extLst>
              <a:ext uri="{FF2B5EF4-FFF2-40B4-BE49-F238E27FC236}">
                <a16:creationId xmlns:a16="http://schemas.microsoft.com/office/drawing/2014/main" id="{40F65B35-EF4B-4925-88EB-2390FBA59D4A}"/>
              </a:ext>
            </a:extLst>
          </p:cNvPr>
          <p:cNvPicPr>
            <a:picLocks noChangeAspect="1"/>
          </p:cNvPicPr>
          <p:nvPr/>
        </p:nvPicPr>
        <p:blipFill>
          <a:blip r:embed="rId2"/>
          <a:stretch>
            <a:fillRect/>
          </a:stretch>
        </p:blipFill>
        <p:spPr>
          <a:xfrm>
            <a:off x="5083048" y="1357998"/>
            <a:ext cx="2032604" cy="2032604"/>
          </a:xfrm>
          <a:prstGeom prst="rect">
            <a:avLst/>
          </a:prstGeom>
        </p:spPr>
      </p:pic>
      <p:pic>
        <p:nvPicPr>
          <p:cNvPr id="3" name="Picture 2">
            <a:extLst>
              <a:ext uri="{FF2B5EF4-FFF2-40B4-BE49-F238E27FC236}">
                <a16:creationId xmlns:a16="http://schemas.microsoft.com/office/drawing/2014/main" id="{C81D714F-EFF9-4F10-B0B1-E4E10648DDE0}"/>
              </a:ext>
            </a:extLst>
          </p:cNvPr>
          <p:cNvPicPr>
            <a:picLocks noChangeAspect="1"/>
          </p:cNvPicPr>
          <p:nvPr/>
        </p:nvPicPr>
        <p:blipFill>
          <a:blip r:embed="rId3"/>
          <a:stretch>
            <a:fillRect/>
          </a:stretch>
        </p:blipFill>
        <p:spPr>
          <a:xfrm>
            <a:off x="2743200" y="3390602"/>
            <a:ext cx="6943946" cy="1847248"/>
          </a:xfrm>
          <a:prstGeom prst="rect">
            <a:avLst/>
          </a:prstGeom>
        </p:spPr>
      </p:pic>
    </p:spTree>
    <p:extLst>
      <p:ext uri="{BB962C8B-B14F-4D97-AF65-F5344CB8AC3E}">
        <p14:creationId xmlns:p14="http://schemas.microsoft.com/office/powerpoint/2010/main" val="403954593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3"/>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FF177-2D75-43E3-9EF1-DC9CBEB491AF}"/>
              </a:ext>
            </a:extLst>
          </p:cNvPr>
          <p:cNvPicPr>
            <a:picLocks noChangeAspect="1"/>
          </p:cNvPicPr>
          <p:nvPr/>
        </p:nvPicPr>
        <p:blipFill>
          <a:blip r:embed="rId2"/>
          <a:stretch>
            <a:fillRect/>
          </a:stretch>
        </p:blipFill>
        <p:spPr>
          <a:xfrm>
            <a:off x="2133600" y="916754"/>
            <a:ext cx="7992275" cy="5529025"/>
          </a:xfrm>
          <a:prstGeom prst="rect">
            <a:avLst/>
          </a:prstGeom>
          <a:effectLst>
            <a:softEdge rad="63500"/>
          </a:effectLst>
        </p:spPr>
      </p:pic>
      <p:pic>
        <p:nvPicPr>
          <p:cNvPr id="2" name="Picture 1">
            <a:extLst>
              <a:ext uri="{FF2B5EF4-FFF2-40B4-BE49-F238E27FC236}">
                <a16:creationId xmlns:a16="http://schemas.microsoft.com/office/drawing/2014/main" id="{177C349E-D051-417B-A840-49CCF41CC546}"/>
              </a:ext>
            </a:extLst>
          </p:cNvPr>
          <p:cNvPicPr>
            <a:picLocks noChangeAspect="1"/>
          </p:cNvPicPr>
          <p:nvPr/>
        </p:nvPicPr>
        <p:blipFill>
          <a:blip r:embed="rId3"/>
          <a:stretch>
            <a:fillRect/>
          </a:stretch>
        </p:blipFill>
        <p:spPr>
          <a:xfrm>
            <a:off x="0" y="48134"/>
            <a:ext cx="1147568" cy="646331"/>
          </a:xfrm>
          <a:prstGeom prst="rect">
            <a:avLst/>
          </a:prstGeom>
        </p:spPr>
      </p:pic>
      <p:sp>
        <p:nvSpPr>
          <p:cNvPr id="10" name="TextBox 9">
            <a:extLst>
              <a:ext uri="{FF2B5EF4-FFF2-40B4-BE49-F238E27FC236}">
                <a16:creationId xmlns:a16="http://schemas.microsoft.com/office/drawing/2014/main" id="{17634A7E-B59C-40BC-8AC0-52C0C303D9EE}"/>
              </a:ext>
            </a:extLst>
          </p:cNvPr>
          <p:cNvSpPr txBox="1"/>
          <p:nvPr/>
        </p:nvSpPr>
        <p:spPr>
          <a:xfrm>
            <a:off x="3829244" y="276957"/>
            <a:ext cx="4511848" cy="707886"/>
          </a:xfrm>
          <a:prstGeom prst="rect">
            <a:avLst/>
          </a:prstGeom>
          <a:noFill/>
        </p:spPr>
        <p:txBody>
          <a:bodyPr wrap="square" rtlCol="0">
            <a:spAutoFit/>
          </a:bodyPr>
          <a:lstStyle/>
          <a:p>
            <a:pPr algn="ctr"/>
            <a:r>
              <a:rPr lang="en-US" sz="4000" b="1">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TRÒ CHƠI CỦA BỐ</a:t>
            </a:r>
            <a:endParaRPr lang="en-US" sz="40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1">
            <a:extLst>
              <a:ext uri="{FF2B5EF4-FFF2-40B4-BE49-F238E27FC236}">
                <a16:creationId xmlns:a16="http://schemas.microsoft.com/office/drawing/2014/main" id="{5F15446A-928F-4ED1-96AD-F12B1EA26F59}"/>
              </a:ext>
            </a:extLst>
          </p:cNvPr>
          <p:cNvSpPr/>
          <p:nvPr/>
        </p:nvSpPr>
        <p:spPr>
          <a:xfrm>
            <a:off x="162839" y="990600"/>
            <a:ext cx="11849621" cy="5660721"/>
          </a:xfrm>
          <a:prstGeom prst="rect">
            <a:avLst/>
          </a:prstGeom>
          <a:solidFill>
            <a:schemeClr val="bg1">
              <a:alpha val="90000"/>
            </a:schemeClr>
          </a:solidFill>
          <a:ln w="12700" cap="flat" cmpd="sng" algn="ctr">
            <a:noFill/>
            <a:prstDash val="solid"/>
            <a:miter lim="800000"/>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 Box 4">
            <a:extLst>
              <a:ext uri="{FF2B5EF4-FFF2-40B4-BE49-F238E27FC236}">
                <a16:creationId xmlns:a16="http://schemas.microsoft.com/office/drawing/2014/main" id="{8B5FD59A-3C70-4190-BB96-D3ADB7BE002A}"/>
              </a:ext>
            </a:extLst>
          </p:cNvPr>
          <p:cNvSpPr txBox="1"/>
          <p:nvPr/>
        </p:nvSpPr>
        <p:spPr>
          <a:xfrm>
            <a:off x="130737" y="1053230"/>
            <a:ext cx="11908863" cy="5478423"/>
          </a:xfrm>
          <a:prstGeom prst="rect">
            <a:avLst/>
          </a:prstGeom>
          <a:noFill/>
        </p:spPr>
        <p:txBody>
          <a:bodyPr wrap="square" rtlCol="0">
            <a:spAutoFit/>
          </a:bodyPr>
          <a:lstStyle/>
          <a:p>
            <a:pPr indent="463550" algn="just"/>
            <a:r>
              <a:rPr lang="en-US" sz="2500">
                <a:latin typeface="+mj-lt"/>
              </a:rPr>
              <a:t>Bố luôn dành cho Hường những điều ngạc nhiên. Lúc rảnh rỗi, hai bố con ngồi chơi với nhau như đôi bạn cùng tuổi.</a:t>
            </a:r>
          </a:p>
          <a:p>
            <a:pPr indent="463550" algn="just"/>
            <a:r>
              <a:rPr lang="en-US" sz="2500">
                <a:latin typeface="+mj-lt"/>
              </a:rPr>
              <a:t>Có lần, hai bố con chơi trò chơi “ăn cỗ”. Hường đưa cái bát nhựa cho bố:</a:t>
            </a:r>
          </a:p>
          <a:p>
            <a:pPr marL="403225" indent="53975" algn="just">
              <a:buFontTx/>
              <a:buChar char="-"/>
            </a:pPr>
            <a:r>
              <a:rPr lang="en-US" sz="2500">
                <a:latin typeface="+mj-lt"/>
              </a:rPr>
              <a:t> Mời bác xơi!</a:t>
            </a:r>
          </a:p>
          <a:p>
            <a:pPr marL="403225" indent="53975" algn="just"/>
            <a:r>
              <a:rPr lang="en-US" sz="2500">
                <a:latin typeface="+mj-lt"/>
              </a:rPr>
              <a:t>Bố đỡ bằng hai tay hẳn hoi và nói:</a:t>
            </a:r>
          </a:p>
          <a:p>
            <a:pPr marL="403225" indent="53975" algn="just">
              <a:buFontTx/>
              <a:buChar char="-"/>
            </a:pPr>
            <a:r>
              <a:rPr lang="en-US" sz="2500">
                <a:latin typeface="+mj-lt"/>
              </a:rPr>
              <a:t> Xin bác. Mời bác xơi!</a:t>
            </a:r>
          </a:p>
          <a:p>
            <a:pPr marL="403225" indent="53975" algn="just">
              <a:buFontTx/>
              <a:buChar char="-"/>
            </a:pPr>
            <a:r>
              <a:rPr lang="en-US" sz="2500">
                <a:latin typeface="+mj-lt"/>
              </a:rPr>
              <a:t> Bác xơi nữa không ạ?</a:t>
            </a:r>
          </a:p>
          <a:p>
            <a:pPr marL="403225" indent="53975" algn="just">
              <a:buFontTx/>
              <a:buChar char="-"/>
            </a:pPr>
            <a:r>
              <a:rPr lang="en-US" sz="2500">
                <a:latin typeface="+mj-lt"/>
              </a:rPr>
              <a:t> Cảm ơn bác! Tôi đủ rồi.</a:t>
            </a:r>
          </a:p>
          <a:p>
            <a:pPr marL="403225" indent="53975" algn="just"/>
            <a:r>
              <a:rPr lang="en-US" sz="2500">
                <a:latin typeface="+mj-lt"/>
              </a:rPr>
              <a:t>Hai bố con cùng phá lên cười. Lát sau, hai bố con đổi cho nhau. Bố hỏi:</a:t>
            </a:r>
          </a:p>
          <a:p>
            <a:pPr marL="403225" indent="53975" algn="just">
              <a:buFontTx/>
              <a:buChar char="-"/>
            </a:pPr>
            <a:r>
              <a:rPr lang="en-US" sz="2500">
                <a:latin typeface="+mj-lt"/>
              </a:rPr>
              <a:t> Bác xơi gì ạ?</a:t>
            </a:r>
          </a:p>
          <a:p>
            <a:pPr marL="403225" indent="53975" algn="just">
              <a:buFontTx/>
              <a:buChar char="-"/>
            </a:pPr>
            <a:r>
              <a:rPr lang="en-US" sz="2500">
                <a:latin typeface="+mj-lt"/>
              </a:rPr>
              <a:t> Dạ, xin bác bát miến ạ.</a:t>
            </a:r>
          </a:p>
          <a:p>
            <a:pPr marL="403225" indent="53975" algn="just">
              <a:buFontTx/>
              <a:buChar char="-"/>
            </a:pPr>
            <a:r>
              <a:rPr lang="en-US" sz="2500">
                <a:latin typeface="+mj-lt"/>
              </a:rPr>
              <a:t> Đây, mời bác.</a:t>
            </a:r>
          </a:p>
          <a:p>
            <a:pPr marL="403225" indent="53975" algn="just"/>
            <a:r>
              <a:rPr lang="en-US" sz="2500">
                <a:latin typeface="+mj-lt"/>
              </a:rPr>
              <a:t>Hường đưa tay ra cầm lấy cái bát nhựa. Bố bảo:</a:t>
            </a:r>
          </a:p>
          <a:p>
            <a:pPr marL="403225" indent="53975" algn="just">
              <a:buFontTx/>
              <a:buChar char="-"/>
            </a:pPr>
            <a:r>
              <a:rPr lang="en-US" sz="2500">
                <a:latin typeface="+mj-lt"/>
              </a:rPr>
              <a:t> Ấy, bác phải đỡ bằng hai tay. Tôi đưa cho bác bằng hai tay cơ mà!</a:t>
            </a:r>
          </a:p>
        </p:txBody>
      </p:sp>
      <p:pic>
        <p:nvPicPr>
          <p:cNvPr id="7" name="Picture 6">
            <a:extLst>
              <a:ext uri="{FF2B5EF4-FFF2-40B4-BE49-F238E27FC236}">
                <a16:creationId xmlns:a16="http://schemas.microsoft.com/office/drawing/2014/main" id="{8FCE737D-B2E8-403E-A411-9ED32B3E03B6}"/>
              </a:ext>
            </a:extLst>
          </p:cNvPr>
          <p:cNvPicPr>
            <a:picLocks noChangeAspect="1"/>
          </p:cNvPicPr>
          <p:nvPr/>
        </p:nvPicPr>
        <p:blipFill rotWithShape="1">
          <a:blip r:embed="rId4"/>
          <a:srcRect l="28414" t="17105" r="9091" b="33057"/>
          <a:stretch/>
        </p:blipFill>
        <p:spPr>
          <a:xfrm>
            <a:off x="169766" y="1053230"/>
            <a:ext cx="538392" cy="512546"/>
          </a:xfrm>
          <a:prstGeom prst="rect">
            <a:avLst/>
          </a:prstGeom>
        </p:spPr>
      </p:pic>
      <p:pic>
        <p:nvPicPr>
          <p:cNvPr id="11" name="Picture 10">
            <a:extLst>
              <a:ext uri="{FF2B5EF4-FFF2-40B4-BE49-F238E27FC236}">
                <a16:creationId xmlns:a16="http://schemas.microsoft.com/office/drawing/2014/main" id="{E4706AD9-70F2-49DD-BFDD-87DBD9C1CB27}"/>
              </a:ext>
            </a:extLst>
          </p:cNvPr>
          <p:cNvPicPr>
            <a:picLocks noChangeAspect="1"/>
          </p:cNvPicPr>
          <p:nvPr/>
        </p:nvPicPr>
        <p:blipFill rotWithShape="1">
          <a:blip r:embed="rId5"/>
          <a:srcRect l="23584" t="12406" r="18949" b="29309"/>
          <a:stretch/>
        </p:blipFill>
        <p:spPr>
          <a:xfrm>
            <a:off x="119020" y="4049162"/>
            <a:ext cx="538392" cy="605690"/>
          </a:xfrm>
          <a:prstGeom prst="rect">
            <a:avLst/>
          </a:prstGeom>
        </p:spPr>
      </p:pic>
    </p:spTree>
    <p:extLst>
      <p:ext uri="{BB962C8B-B14F-4D97-AF65-F5344CB8AC3E}">
        <p14:creationId xmlns:p14="http://schemas.microsoft.com/office/powerpoint/2010/main" val="295641608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FF177-2D75-43E3-9EF1-DC9CBEB491AF}"/>
              </a:ext>
            </a:extLst>
          </p:cNvPr>
          <p:cNvPicPr>
            <a:picLocks noChangeAspect="1"/>
          </p:cNvPicPr>
          <p:nvPr/>
        </p:nvPicPr>
        <p:blipFill>
          <a:blip r:embed="rId2"/>
          <a:stretch>
            <a:fillRect/>
          </a:stretch>
        </p:blipFill>
        <p:spPr>
          <a:xfrm>
            <a:off x="3543299" y="381000"/>
            <a:ext cx="5105400" cy="3531896"/>
          </a:xfrm>
          <a:prstGeom prst="rect">
            <a:avLst/>
          </a:prstGeom>
          <a:effectLst>
            <a:softEdge rad="63500"/>
          </a:effectLst>
        </p:spPr>
      </p:pic>
      <p:pic>
        <p:nvPicPr>
          <p:cNvPr id="2" name="Picture 1">
            <a:extLst>
              <a:ext uri="{FF2B5EF4-FFF2-40B4-BE49-F238E27FC236}">
                <a16:creationId xmlns:a16="http://schemas.microsoft.com/office/drawing/2014/main" id="{177C349E-D051-417B-A840-49CCF41CC546}"/>
              </a:ext>
            </a:extLst>
          </p:cNvPr>
          <p:cNvPicPr>
            <a:picLocks noChangeAspect="1"/>
          </p:cNvPicPr>
          <p:nvPr/>
        </p:nvPicPr>
        <p:blipFill>
          <a:blip r:embed="rId3"/>
          <a:stretch>
            <a:fillRect/>
          </a:stretch>
        </p:blipFill>
        <p:spPr>
          <a:xfrm>
            <a:off x="0" y="48134"/>
            <a:ext cx="1147568" cy="646331"/>
          </a:xfrm>
          <a:prstGeom prst="rect">
            <a:avLst/>
          </a:prstGeom>
        </p:spPr>
      </p:pic>
      <p:sp>
        <p:nvSpPr>
          <p:cNvPr id="9" name="Text Box 4">
            <a:extLst>
              <a:ext uri="{FF2B5EF4-FFF2-40B4-BE49-F238E27FC236}">
                <a16:creationId xmlns:a16="http://schemas.microsoft.com/office/drawing/2014/main" id="{8B5FD59A-3C70-4190-BB96-D3ADB7BE002A}"/>
              </a:ext>
            </a:extLst>
          </p:cNvPr>
          <p:cNvSpPr txBox="1"/>
          <p:nvPr/>
        </p:nvSpPr>
        <p:spPr>
          <a:xfrm>
            <a:off x="141568" y="4191000"/>
            <a:ext cx="11908863" cy="1815882"/>
          </a:xfrm>
          <a:prstGeom prst="rect">
            <a:avLst/>
          </a:prstGeom>
          <a:noFill/>
        </p:spPr>
        <p:txBody>
          <a:bodyPr wrap="square" rtlCol="0">
            <a:spAutoFit/>
          </a:bodyPr>
          <a:lstStyle/>
          <a:p>
            <a:pPr indent="457200" algn="just"/>
            <a:r>
              <a:rPr lang="en-US" sz="2800">
                <a:latin typeface="+mj-lt"/>
              </a:rPr>
              <a:t>Năm nay, bố đi công tác xa. Đến bữa ăn, nhìn hai bàn tay của Hường lễ phép đón bát cơm, mẹ lại nhớ đến lúc hai bố con chơi với nhau. Mẹ nghĩ, Hường không biết rằng ngay trong trò chơi ấy, bố đã dạy con một nết ngoan.</a:t>
            </a:r>
          </a:p>
          <a:p>
            <a:pPr indent="457200" algn="just"/>
            <a:r>
              <a:rPr lang="en-US" sz="2800">
                <a:latin typeface="+mj-lt"/>
              </a:rPr>
              <a:t>								</a:t>
            </a:r>
            <a:r>
              <a:rPr lang="en-US" sz="2400" i="1">
                <a:latin typeface="+mj-lt"/>
              </a:rPr>
              <a:t>(Theo Phong Thu)</a:t>
            </a:r>
            <a:endParaRPr lang="en-US" sz="2800" i="1" dirty="0">
              <a:latin typeface="+mj-lt"/>
            </a:endParaRPr>
          </a:p>
        </p:txBody>
      </p:sp>
      <p:pic>
        <p:nvPicPr>
          <p:cNvPr id="5" name="Picture 4">
            <a:extLst>
              <a:ext uri="{FF2B5EF4-FFF2-40B4-BE49-F238E27FC236}">
                <a16:creationId xmlns:a16="http://schemas.microsoft.com/office/drawing/2014/main" id="{88A67069-B714-458A-8243-87D48D5E5931}"/>
              </a:ext>
            </a:extLst>
          </p:cNvPr>
          <p:cNvPicPr>
            <a:picLocks noChangeAspect="1"/>
          </p:cNvPicPr>
          <p:nvPr/>
        </p:nvPicPr>
        <p:blipFill>
          <a:blip r:embed="rId4"/>
          <a:stretch>
            <a:fillRect/>
          </a:stretch>
        </p:blipFill>
        <p:spPr>
          <a:xfrm>
            <a:off x="104572" y="4198911"/>
            <a:ext cx="576129" cy="549207"/>
          </a:xfrm>
          <a:prstGeom prst="rect">
            <a:avLst/>
          </a:prstGeom>
        </p:spPr>
      </p:pic>
    </p:spTree>
    <p:extLst>
      <p:ext uri="{BB962C8B-B14F-4D97-AF65-F5344CB8AC3E}">
        <p14:creationId xmlns:p14="http://schemas.microsoft.com/office/powerpoint/2010/main" val="64892345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34">
            <a:extLst>
              <a:ext uri="{FF2B5EF4-FFF2-40B4-BE49-F238E27FC236}">
                <a16:creationId xmlns:a16="http://schemas.microsoft.com/office/drawing/2014/main" id="{378325A2-2719-4A56-B347-D951B21351E5}"/>
              </a:ext>
            </a:extLst>
          </p:cNvPr>
          <p:cNvSpPr txBox="1">
            <a:spLocks/>
          </p:cNvSpPr>
          <p:nvPr/>
        </p:nvSpPr>
        <p:spPr>
          <a:xfrm>
            <a:off x="0" y="0"/>
            <a:ext cx="2057400" cy="75885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en-GB" sz="3600">
                <a:ln>
                  <a:solidFill>
                    <a:schemeClr val="bg1"/>
                  </a:solidFill>
                </a:ln>
                <a:solidFill>
                  <a:schemeClr val="tx1">
                    <a:lumMod val="75000"/>
                    <a:lumOff val="25000"/>
                  </a:schemeClr>
                </a:solidFill>
                <a:latin typeface="HP-168" panose="020B0803050302020204" pitchFamily="34" charset="0"/>
                <a:ea typeface="华文彩云" panose="02010800040101010101" charset="-122"/>
                <a:cs typeface="Algerian" panose="04020705040A02060702" charset="0"/>
              </a:rPr>
              <a:t>TUẦN 15</a:t>
            </a:r>
          </a:p>
        </p:txBody>
      </p:sp>
      <p:sp>
        <p:nvSpPr>
          <p:cNvPr id="19" name="1">
            <a:extLst>
              <a:ext uri="{FF2B5EF4-FFF2-40B4-BE49-F238E27FC236}">
                <a16:creationId xmlns:a16="http://schemas.microsoft.com/office/drawing/2014/main" id="{B7BDAEE3-B659-4942-92A1-947D1D0DE591}"/>
              </a:ext>
            </a:extLst>
          </p:cNvPr>
          <p:cNvSpPr>
            <a:spLocks noGrp="1"/>
          </p:cNvSpPr>
          <p:nvPr/>
        </p:nvSpPr>
        <p:spPr>
          <a:xfrm>
            <a:off x="5669341" y="4343400"/>
            <a:ext cx="1524000" cy="609600"/>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rPr>
              <a:t>TIẾT1</a:t>
            </a:r>
            <a:endParaRPr lang="zh-CN" altLang="en-US" sz="2800" b="1" i="0" u="none" strike="noStrike" kern="2200" baseline="0" dirty="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endParaRPr>
          </a:p>
        </p:txBody>
      </p:sp>
      <p:pic>
        <p:nvPicPr>
          <p:cNvPr id="24" name="Picture 23">
            <a:extLst>
              <a:ext uri="{FF2B5EF4-FFF2-40B4-BE49-F238E27FC236}">
                <a16:creationId xmlns:a16="http://schemas.microsoft.com/office/drawing/2014/main" id="{1747DE4F-A076-4A4A-B288-B0CB7591C1FD}"/>
              </a:ext>
            </a:extLst>
          </p:cNvPr>
          <p:cNvPicPr>
            <a:picLocks noChangeAspect="1"/>
          </p:cNvPicPr>
          <p:nvPr/>
        </p:nvPicPr>
        <p:blipFill>
          <a:blip r:embed="rId2"/>
          <a:stretch>
            <a:fillRect/>
          </a:stretch>
        </p:blipFill>
        <p:spPr>
          <a:xfrm>
            <a:off x="3188779" y="181382"/>
            <a:ext cx="6485126" cy="2117720"/>
          </a:xfrm>
          <a:prstGeom prst="rect">
            <a:avLst/>
          </a:prstGeom>
        </p:spPr>
      </p:pic>
      <p:pic>
        <p:nvPicPr>
          <p:cNvPr id="2" name="Picture 1">
            <a:extLst>
              <a:ext uri="{FF2B5EF4-FFF2-40B4-BE49-F238E27FC236}">
                <a16:creationId xmlns:a16="http://schemas.microsoft.com/office/drawing/2014/main" id="{EBEF679C-9610-4245-8098-FDDCF976F9D2}"/>
              </a:ext>
            </a:extLst>
          </p:cNvPr>
          <p:cNvPicPr>
            <a:picLocks noChangeAspect="1"/>
          </p:cNvPicPr>
          <p:nvPr/>
        </p:nvPicPr>
        <p:blipFill>
          <a:blip r:embed="rId3"/>
          <a:stretch>
            <a:fillRect/>
          </a:stretch>
        </p:blipFill>
        <p:spPr>
          <a:xfrm>
            <a:off x="2200351" y="2325255"/>
            <a:ext cx="8461981" cy="1676545"/>
          </a:xfrm>
          <a:prstGeom prst="rect">
            <a:avLst/>
          </a:prstGeom>
        </p:spPr>
      </p:pic>
    </p:spTree>
    <p:extLst>
      <p:ext uri="{BB962C8B-B14F-4D97-AF65-F5344CB8AC3E}">
        <p14:creationId xmlns:p14="http://schemas.microsoft.com/office/powerpoint/2010/main" val="226648255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750"/>
                                        <p:tgtEl>
                                          <p:spTgt spid="2"/>
                                        </p:tgtEl>
                                      </p:cBhvr>
                                    </p:animEffect>
                                  </p:childTnLst>
                                </p:cTn>
                              </p:par>
                            </p:childTnLst>
                          </p:cTn>
                        </p:par>
                        <p:par>
                          <p:cTn id="17" fill="hold">
                            <p:stCondLst>
                              <p:cond delay="1250"/>
                            </p:stCondLst>
                            <p:childTnLst>
                              <p:par>
                                <p:cTn id="18" presetID="53" presetClass="entr" presetSubtype="16"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750" fill="hold"/>
                                        <p:tgtEl>
                                          <p:spTgt spid="19"/>
                                        </p:tgtEl>
                                        <p:attrNameLst>
                                          <p:attrName>ppt_w</p:attrName>
                                        </p:attrNameLst>
                                      </p:cBhvr>
                                      <p:tavLst>
                                        <p:tav tm="0">
                                          <p:val>
                                            <p:fltVal val="0"/>
                                          </p:val>
                                        </p:tav>
                                        <p:tav tm="100000">
                                          <p:val>
                                            <p:strVal val="#ppt_w"/>
                                          </p:val>
                                        </p:tav>
                                      </p:tavLst>
                                    </p:anim>
                                    <p:anim calcmode="lin" valueType="num">
                                      <p:cBhvr>
                                        <p:cTn id="21" dur="750" fill="hold"/>
                                        <p:tgtEl>
                                          <p:spTgt spid="19"/>
                                        </p:tgtEl>
                                        <p:attrNameLst>
                                          <p:attrName>ppt_h</p:attrName>
                                        </p:attrNameLst>
                                      </p:cBhvr>
                                      <p:tavLst>
                                        <p:tav tm="0">
                                          <p:val>
                                            <p:fltVal val="0"/>
                                          </p:val>
                                        </p:tav>
                                        <p:tav tm="100000">
                                          <p:val>
                                            <p:strVal val="#ppt_h"/>
                                          </p:val>
                                        </p:tav>
                                      </p:tavLst>
                                    </p:anim>
                                    <p:animEffect transition="in" filter="fade">
                                      <p:cBhvr>
                                        <p:cTn id="22"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506724"/>
            <a:ext cx="2319003" cy="2319003"/>
          </a:xfrm>
          <a:prstGeom prst="ellipse">
            <a:avLst/>
          </a:prstGeom>
          <a:noFill/>
          <a:ln w="76200">
            <a:solidFill>
              <a:srgbClr val="28A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6" name="Picture 5">
            <a:extLst>
              <a:ext uri="{FF2B5EF4-FFF2-40B4-BE49-F238E27FC236}">
                <a16:creationId xmlns:a16="http://schemas.microsoft.com/office/drawing/2014/main" id="{B41236D5-199E-4D85-A37A-3B911C8CDE7A}"/>
              </a:ext>
            </a:extLst>
          </p:cNvPr>
          <p:cNvPicPr>
            <a:picLocks noChangeAspect="1"/>
          </p:cNvPicPr>
          <p:nvPr/>
        </p:nvPicPr>
        <p:blipFill>
          <a:blip r:embed="rId2"/>
          <a:stretch>
            <a:fillRect/>
          </a:stretch>
        </p:blipFill>
        <p:spPr>
          <a:xfrm>
            <a:off x="5041218" y="1588195"/>
            <a:ext cx="2133600" cy="2133600"/>
          </a:xfrm>
          <a:prstGeom prst="rect">
            <a:avLst/>
          </a:prstGeom>
        </p:spPr>
      </p:pic>
      <p:pic>
        <p:nvPicPr>
          <p:cNvPr id="3" name="Picture 2">
            <a:extLst>
              <a:ext uri="{FF2B5EF4-FFF2-40B4-BE49-F238E27FC236}">
                <a16:creationId xmlns:a16="http://schemas.microsoft.com/office/drawing/2014/main" id="{9C839784-03EE-428B-8C58-39590D2036AF}"/>
              </a:ext>
            </a:extLst>
          </p:cNvPr>
          <p:cNvPicPr>
            <a:picLocks noChangeAspect="1"/>
          </p:cNvPicPr>
          <p:nvPr/>
        </p:nvPicPr>
        <p:blipFill>
          <a:blip r:embed="rId3"/>
          <a:stretch>
            <a:fillRect/>
          </a:stretch>
        </p:blipFill>
        <p:spPr>
          <a:xfrm>
            <a:off x="3102604" y="3803266"/>
            <a:ext cx="5986791" cy="1798476"/>
          </a:xfrm>
          <a:prstGeom prst="rect">
            <a:avLst/>
          </a:prstGeom>
        </p:spPr>
      </p:pic>
    </p:spTree>
    <p:extLst>
      <p:ext uri="{BB962C8B-B14F-4D97-AF65-F5344CB8AC3E}">
        <p14:creationId xmlns:p14="http://schemas.microsoft.com/office/powerpoint/2010/main" val="91035769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3"/>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3878B6-621D-4BB2-97F3-22D67B1FFCF9}"/>
              </a:ext>
            </a:extLst>
          </p:cNvPr>
          <p:cNvSpPr txBox="1"/>
          <p:nvPr/>
        </p:nvSpPr>
        <p:spPr>
          <a:xfrm>
            <a:off x="1120637" y="60903"/>
            <a:ext cx="11004687" cy="2092881"/>
          </a:xfrm>
          <a:prstGeom prst="rect">
            <a:avLst/>
          </a:prstGeom>
          <a:noFill/>
        </p:spPr>
        <p:txBody>
          <a:bodyPr wrap="square">
            <a:spAutoFit/>
          </a:bodyPr>
          <a:lstStyle/>
          <a:p>
            <a:r>
              <a:rPr lang="en-US" sz="4200" b="1">
                <a:solidFill>
                  <a:srgbClr val="F65E00"/>
                </a:solidFill>
                <a:latin typeface="HP-167" panose="020B0803050302020204" pitchFamily="34" charset="0"/>
                <a:ea typeface="Arial-Rounded" panose="020B0500000000000000" pitchFamily="34" charset="0"/>
                <a:cs typeface="Arial-Rounded" panose="020B0500000000000000" pitchFamily="34" charset="0"/>
              </a:rPr>
              <a:t>1.</a:t>
            </a:r>
            <a:r>
              <a:rPr lang="vi-VN" sz="4400" b="1"/>
              <a:t> </a:t>
            </a:r>
            <a:r>
              <a:rPr lang="en-US" sz="4400"/>
              <a:t>Những câu nói nào sau đây thể hiện thái độ lịch sự</a:t>
            </a:r>
            <a:r>
              <a:rPr lang="vi-VN" sz="4400"/>
              <a:t>?</a:t>
            </a:r>
            <a:endParaRPr lang="en-US" sz="4400"/>
          </a:p>
          <a:p>
            <a:endParaRPr lang="vi-VN" sz="4200" b="1">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F41822CA-8AEA-4E28-B56F-1A2F475F65F0}"/>
              </a:ext>
            </a:extLst>
          </p:cNvPr>
          <p:cNvGrpSpPr/>
          <p:nvPr/>
        </p:nvGrpSpPr>
        <p:grpSpPr>
          <a:xfrm>
            <a:off x="199177" y="184880"/>
            <a:ext cx="853942" cy="1068901"/>
            <a:chOff x="253799" y="259752"/>
            <a:chExt cx="853942" cy="1068901"/>
          </a:xfrm>
        </p:grpSpPr>
        <p:sp>
          <p:nvSpPr>
            <p:cNvPr id="4" name="51">
              <a:extLst>
                <a:ext uri="{FF2B5EF4-FFF2-40B4-BE49-F238E27FC236}">
                  <a16:creationId xmlns:a16="http://schemas.microsoft.com/office/drawing/2014/main" id="{A1526D02-8B7F-4A2C-A6E0-7E0D052BDF6E}"/>
                </a:ext>
              </a:extLst>
            </p:cNvPr>
            <p:cNvSpPr/>
            <p:nvPr/>
          </p:nvSpPr>
          <p:spPr>
            <a:xfrm>
              <a:off x="253799" y="259752"/>
              <a:ext cx="571915" cy="891155"/>
            </a:xfrm>
            <a:prstGeom prst="rect">
              <a:avLst/>
            </a:prstGeom>
            <a:solidFill>
              <a:srgbClr val="38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 name="Picture 4">
              <a:extLst>
                <a:ext uri="{FF2B5EF4-FFF2-40B4-BE49-F238E27FC236}">
                  <a16:creationId xmlns:a16="http://schemas.microsoft.com/office/drawing/2014/main" id="{12E09A92-18BA-4D1D-AB09-9F1012E484D9}"/>
                </a:ext>
              </a:extLst>
            </p:cNvPr>
            <p:cNvPicPr>
              <a:picLocks noChangeAspect="1"/>
            </p:cNvPicPr>
            <p:nvPr userDrawn="1"/>
          </p:nvPicPr>
          <p:blipFill>
            <a:blip r:embed="rId2"/>
            <a:stretch>
              <a:fillRect/>
            </a:stretch>
          </p:blipFill>
          <p:spPr>
            <a:xfrm>
              <a:off x="425879" y="646791"/>
              <a:ext cx="681862" cy="681862"/>
            </a:xfrm>
            <a:prstGeom prst="rect">
              <a:avLst/>
            </a:prstGeom>
          </p:spPr>
        </p:pic>
      </p:grpSp>
      <p:grpSp>
        <p:nvGrpSpPr>
          <p:cNvPr id="18" name="Group 17">
            <a:extLst>
              <a:ext uri="{FF2B5EF4-FFF2-40B4-BE49-F238E27FC236}">
                <a16:creationId xmlns:a16="http://schemas.microsoft.com/office/drawing/2014/main" id="{4EAA4F15-0C90-452F-B72A-0FFB179218F4}"/>
              </a:ext>
            </a:extLst>
          </p:cNvPr>
          <p:cNvGrpSpPr/>
          <p:nvPr/>
        </p:nvGrpSpPr>
        <p:grpSpPr>
          <a:xfrm>
            <a:off x="1752600" y="2153784"/>
            <a:ext cx="8448685" cy="2397932"/>
            <a:chOff x="2174400" y="2895600"/>
            <a:chExt cx="8448685" cy="2397932"/>
          </a:xfrm>
        </p:grpSpPr>
        <p:grpSp>
          <p:nvGrpSpPr>
            <p:cNvPr id="19" name="37">
              <a:extLst>
                <a:ext uri="{FF2B5EF4-FFF2-40B4-BE49-F238E27FC236}">
                  <a16:creationId xmlns:a16="http://schemas.microsoft.com/office/drawing/2014/main" id="{C52CF7D4-C1F2-4B17-9FC1-7502BAE26ADF}"/>
                </a:ext>
              </a:extLst>
            </p:cNvPr>
            <p:cNvGrpSpPr/>
            <p:nvPr/>
          </p:nvGrpSpPr>
          <p:grpSpPr>
            <a:xfrm>
              <a:off x="2174400" y="2895600"/>
              <a:ext cx="8448676" cy="676268"/>
              <a:chOff x="6778327" y="1872719"/>
              <a:chExt cx="7991111" cy="596932"/>
            </a:xfrm>
          </p:grpSpPr>
          <p:sp>
            <p:nvSpPr>
              <p:cNvPr id="32" name="47">
                <a:extLst>
                  <a:ext uri="{FF2B5EF4-FFF2-40B4-BE49-F238E27FC236}">
                    <a16:creationId xmlns:a16="http://schemas.microsoft.com/office/drawing/2014/main" id="{AA16844E-491E-4F8F-832B-F77631B0C2E8}"/>
                  </a:ext>
                </a:extLst>
              </p:cNvPr>
              <p:cNvSpPr/>
              <p:nvPr/>
            </p:nvSpPr>
            <p:spPr>
              <a:xfrm>
                <a:off x="6778327" y="1872719"/>
                <a:ext cx="747123" cy="461718"/>
              </a:xfrm>
              <a:prstGeom prst="rect">
                <a:avLst/>
              </a:prstGeom>
              <a:solidFill>
                <a:srgbClr val="FFB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latin typeface="思源黑体 Bold" panose="020B0800000000000000" pitchFamily="34" charset="-122"/>
                  <a:ea typeface="思源黑体 Bold" panose="020B0800000000000000" pitchFamily="34" charset="-122"/>
                </a:endParaRPr>
              </a:p>
            </p:txBody>
          </p:sp>
          <p:sp>
            <p:nvSpPr>
              <p:cNvPr id="33" name="3">
                <a:extLst>
                  <a:ext uri="{FF2B5EF4-FFF2-40B4-BE49-F238E27FC236}">
                    <a16:creationId xmlns:a16="http://schemas.microsoft.com/office/drawing/2014/main" id="{D6D3E60C-ABB0-4D73-A4DB-45939C239774}"/>
                  </a:ext>
                </a:extLst>
              </p:cNvPr>
              <p:cNvSpPr txBox="1"/>
              <p:nvPr/>
            </p:nvSpPr>
            <p:spPr>
              <a:xfrm>
                <a:off x="6814072" y="1899144"/>
                <a:ext cx="7955366" cy="570507"/>
              </a:xfrm>
              <a:prstGeom prst="rect">
                <a:avLst/>
              </a:prstGeom>
              <a:solidFill>
                <a:schemeClr val="bg1"/>
              </a:solidFill>
              <a:ln w="12700">
                <a:solidFill>
                  <a:srgbClr val="FF9D53"/>
                </a:solidFill>
              </a:ln>
            </p:spPr>
            <p:txBody>
              <a:bodyPr wrap="square" rtlCol="0">
                <a:spAutoFit/>
              </a:bodyPr>
              <a:lstStyle/>
              <a:p>
                <a:r>
                  <a:rPr kumimoji="1" lang="en-US" altLang="zh-CN" sz="3500" b="1">
                    <a:solidFill>
                      <a:srgbClr val="FF5A34"/>
                    </a:solidFill>
                    <a:latin typeface="+mj-lt"/>
                    <a:ea typeface="思源黑体 Bold" panose="020B0800000000000000" pitchFamily="34" charset="-122"/>
                  </a:rPr>
                  <a:t>a.</a:t>
                </a:r>
                <a:r>
                  <a:rPr kumimoji="1" lang="en-US" altLang="zh-CN" sz="3500" b="1">
                    <a:solidFill>
                      <a:srgbClr val="729AB3"/>
                    </a:solidFill>
                    <a:latin typeface="+mj-lt"/>
                    <a:ea typeface="思源黑体 Bold" panose="020B0800000000000000" pitchFamily="34" charset="-122"/>
                  </a:rPr>
                  <a:t>   	</a:t>
                </a:r>
                <a:r>
                  <a:rPr lang="en-US" sz="3600">
                    <a:latin typeface="+mj-lt"/>
                  </a:rPr>
                  <a:t> Cho tôi xin bát miến.</a:t>
                </a:r>
              </a:p>
            </p:txBody>
          </p:sp>
        </p:grpSp>
        <p:grpSp>
          <p:nvGrpSpPr>
            <p:cNvPr id="20" name="38">
              <a:extLst>
                <a:ext uri="{FF2B5EF4-FFF2-40B4-BE49-F238E27FC236}">
                  <a16:creationId xmlns:a16="http://schemas.microsoft.com/office/drawing/2014/main" id="{E9186CA5-7ABC-45DD-8910-B2CC9FA81C98}"/>
                </a:ext>
              </a:extLst>
            </p:cNvPr>
            <p:cNvGrpSpPr/>
            <p:nvPr/>
          </p:nvGrpSpPr>
          <p:grpSpPr>
            <a:xfrm>
              <a:off x="2174402" y="3777085"/>
              <a:ext cx="8448679" cy="671294"/>
              <a:chOff x="6778328" y="2491875"/>
              <a:chExt cx="7991115" cy="592538"/>
            </a:xfrm>
          </p:grpSpPr>
          <p:sp>
            <p:nvSpPr>
              <p:cNvPr id="30" name="45">
                <a:extLst>
                  <a:ext uri="{FF2B5EF4-FFF2-40B4-BE49-F238E27FC236}">
                    <a16:creationId xmlns:a16="http://schemas.microsoft.com/office/drawing/2014/main" id="{73AA2C60-02CB-4337-B8A6-C4C1B74F6C03}"/>
                  </a:ext>
                </a:extLst>
              </p:cNvPr>
              <p:cNvSpPr/>
              <p:nvPr/>
            </p:nvSpPr>
            <p:spPr>
              <a:xfrm>
                <a:off x="6778328" y="2491875"/>
                <a:ext cx="747123" cy="461728"/>
              </a:xfrm>
              <a:prstGeom prst="rect">
                <a:avLst/>
              </a:prstGeom>
              <a:solidFill>
                <a:srgbClr val="FFB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latin typeface="思源黑体 Bold" panose="020B0800000000000000" pitchFamily="34" charset="-122"/>
                  <a:ea typeface="思源黑体 Bold" panose="020B0800000000000000" pitchFamily="34" charset="-122"/>
                </a:endParaRPr>
              </a:p>
            </p:txBody>
          </p:sp>
          <p:sp>
            <p:nvSpPr>
              <p:cNvPr id="31" name="4">
                <a:extLst>
                  <a:ext uri="{FF2B5EF4-FFF2-40B4-BE49-F238E27FC236}">
                    <a16:creationId xmlns:a16="http://schemas.microsoft.com/office/drawing/2014/main" id="{7A1F5E1A-206B-427D-8A70-A1612E8BA6DF}"/>
                  </a:ext>
                </a:extLst>
              </p:cNvPr>
              <p:cNvSpPr txBox="1"/>
              <p:nvPr/>
            </p:nvSpPr>
            <p:spPr>
              <a:xfrm>
                <a:off x="6814065" y="2513910"/>
                <a:ext cx="7955378" cy="570503"/>
              </a:xfrm>
              <a:prstGeom prst="rect">
                <a:avLst/>
              </a:prstGeom>
              <a:solidFill>
                <a:schemeClr val="bg1"/>
              </a:solidFill>
              <a:ln w="12700">
                <a:solidFill>
                  <a:srgbClr val="FF9D53"/>
                </a:solidFill>
              </a:ln>
            </p:spPr>
            <p:txBody>
              <a:bodyPr wrap="square" rtlCol="0">
                <a:spAutoFit/>
              </a:bodyPr>
              <a:lstStyle/>
              <a:p>
                <a:r>
                  <a:rPr kumimoji="1" lang="en-US" altLang="zh-CN" sz="3500" b="1">
                    <a:solidFill>
                      <a:srgbClr val="FF5A34"/>
                    </a:solidFill>
                    <a:latin typeface="+mj-lt"/>
                    <a:ea typeface="思源黑体 Bold" panose="020B0800000000000000" pitchFamily="34" charset="-122"/>
                  </a:rPr>
                  <a:t>b.</a:t>
                </a:r>
                <a:r>
                  <a:rPr kumimoji="1" lang="en-US" altLang="zh-CN" sz="3500" b="1">
                    <a:solidFill>
                      <a:srgbClr val="729AB3"/>
                    </a:solidFill>
                    <a:latin typeface="+mj-lt"/>
                    <a:ea typeface="思源黑体 Bold" panose="020B0800000000000000" pitchFamily="34" charset="-122"/>
                  </a:rPr>
                  <a:t>   	</a:t>
                </a:r>
                <a:r>
                  <a:rPr lang="en-US" sz="3600">
                    <a:latin typeface="+mj-lt"/>
                  </a:rPr>
                  <a:t> Dạ, xin bác bát miến ạ.</a:t>
                </a:r>
              </a:p>
            </p:txBody>
          </p:sp>
        </p:grpSp>
        <p:grpSp>
          <p:nvGrpSpPr>
            <p:cNvPr id="21" name="39">
              <a:extLst>
                <a:ext uri="{FF2B5EF4-FFF2-40B4-BE49-F238E27FC236}">
                  <a16:creationId xmlns:a16="http://schemas.microsoft.com/office/drawing/2014/main" id="{1DF3B835-B027-49F3-B9D8-69C263EEC37C}"/>
                </a:ext>
              </a:extLst>
            </p:cNvPr>
            <p:cNvGrpSpPr/>
            <p:nvPr/>
          </p:nvGrpSpPr>
          <p:grpSpPr>
            <a:xfrm>
              <a:off x="2174402" y="4618635"/>
              <a:ext cx="8448683" cy="674897"/>
              <a:chOff x="6778319" y="3075791"/>
              <a:chExt cx="7991115" cy="595719"/>
            </a:xfrm>
          </p:grpSpPr>
          <p:sp>
            <p:nvSpPr>
              <p:cNvPr id="28" name="43">
                <a:extLst>
                  <a:ext uri="{FF2B5EF4-FFF2-40B4-BE49-F238E27FC236}">
                    <a16:creationId xmlns:a16="http://schemas.microsoft.com/office/drawing/2014/main" id="{82C43090-85C0-401F-85A8-7C02380BBC3C}"/>
                  </a:ext>
                </a:extLst>
              </p:cNvPr>
              <p:cNvSpPr/>
              <p:nvPr/>
            </p:nvSpPr>
            <p:spPr>
              <a:xfrm>
                <a:off x="6778319" y="3075791"/>
                <a:ext cx="747126" cy="461726"/>
              </a:xfrm>
              <a:prstGeom prst="rect">
                <a:avLst/>
              </a:prstGeom>
              <a:solidFill>
                <a:srgbClr val="FFB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latin typeface="思源黑体 Bold" panose="020B0800000000000000" pitchFamily="34" charset="-122"/>
                  <a:ea typeface="思源黑体 Bold" panose="020B0800000000000000" pitchFamily="34" charset="-122"/>
                </a:endParaRPr>
              </a:p>
            </p:txBody>
          </p:sp>
          <p:sp>
            <p:nvSpPr>
              <p:cNvPr id="29" name="7">
                <a:extLst>
                  <a:ext uri="{FF2B5EF4-FFF2-40B4-BE49-F238E27FC236}">
                    <a16:creationId xmlns:a16="http://schemas.microsoft.com/office/drawing/2014/main" id="{A754E8A7-FAD0-444E-A6A1-F4901AF54F8E}"/>
                  </a:ext>
                </a:extLst>
              </p:cNvPr>
              <p:cNvSpPr txBox="1"/>
              <p:nvPr/>
            </p:nvSpPr>
            <p:spPr>
              <a:xfrm>
                <a:off x="6814057" y="3101005"/>
                <a:ext cx="7955377" cy="570505"/>
              </a:xfrm>
              <a:prstGeom prst="rect">
                <a:avLst/>
              </a:prstGeom>
              <a:solidFill>
                <a:schemeClr val="bg1"/>
              </a:solidFill>
              <a:ln w="12700">
                <a:solidFill>
                  <a:srgbClr val="FF9D53"/>
                </a:solidFill>
              </a:ln>
            </p:spPr>
            <p:txBody>
              <a:bodyPr wrap="square" rtlCol="0">
                <a:spAutoFit/>
              </a:bodyPr>
              <a:lstStyle/>
              <a:p>
                <a:r>
                  <a:rPr kumimoji="1" lang="en-US" altLang="zh-CN" sz="3500" b="1">
                    <a:solidFill>
                      <a:srgbClr val="FF5A34"/>
                    </a:solidFill>
                    <a:latin typeface="+mj-lt"/>
                    <a:ea typeface="思源黑体 Bold" panose="020B0800000000000000" pitchFamily="34" charset="-122"/>
                  </a:rPr>
                  <a:t>c.</a:t>
                </a:r>
                <a:r>
                  <a:rPr kumimoji="1" lang="zh-CN" altLang="en-US" sz="3500" b="1">
                    <a:solidFill>
                      <a:srgbClr val="586F7D"/>
                    </a:solidFill>
                    <a:latin typeface="+mj-lt"/>
                    <a:ea typeface="思源黑体 Bold" panose="020B0800000000000000" pitchFamily="34" charset="-122"/>
                  </a:rPr>
                  <a:t>  </a:t>
                </a:r>
                <a:r>
                  <a:rPr kumimoji="1" lang="en-US" altLang="zh-CN" sz="3500" b="1">
                    <a:solidFill>
                      <a:srgbClr val="586F7D"/>
                    </a:solidFill>
                    <a:latin typeface="+mj-lt"/>
                    <a:ea typeface="思源黑体 Bold" panose="020B0800000000000000" pitchFamily="34" charset="-122"/>
                  </a:rPr>
                  <a:t>	</a:t>
                </a:r>
                <a:r>
                  <a:rPr lang="en-US" sz="3600">
                    <a:latin typeface="+mj-lt"/>
                  </a:rPr>
                  <a:t> Đưa tôi bát miến!</a:t>
                </a:r>
                <a:endParaRPr lang="vi-VN" sz="3600">
                  <a:latin typeface="+mj-lt"/>
                </a:endParaRPr>
              </a:p>
            </p:txBody>
          </p:sp>
        </p:grpSp>
      </p:grpSp>
      <p:sp>
        <p:nvSpPr>
          <p:cNvPr id="34" name="Rectangle: Rounded Corners 33">
            <a:extLst>
              <a:ext uri="{FF2B5EF4-FFF2-40B4-BE49-F238E27FC236}">
                <a16:creationId xmlns:a16="http://schemas.microsoft.com/office/drawing/2014/main" id="{CC8A7BF3-95C2-4179-928A-1DDF91F73A0E}"/>
              </a:ext>
            </a:extLst>
          </p:cNvPr>
          <p:cNvSpPr/>
          <p:nvPr/>
        </p:nvSpPr>
        <p:spPr>
          <a:xfrm>
            <a:off x="1839557" y="2249548"/>
            <a:ext cx="8326876" cy="515190"/>
          </a:xfrm>
          <a:prstGeom prst="roundRect">
            <a:avLst>
              <a:gd name="adj" fmla="val 25521"/>
            </a:avLst>
          </a:prstGeom>
          <a:solidFill>
            <a:srgbClr val="00B050">
              <a:alpha val="28000"/>
            </a:srgbClr>
          </a:solidFill>
          <a:ln>
            <a:noFill/>
          </a:ln>
          <a:effectLst>
            <a:glow rad="127000">
              <a:schemeClr val="accent1">
                <a:alpha val="0"/>
              </a:schemeClr>
            </a:glow>
            <a:outerShdw blurRad="50800" dist="152400" dir="5400000" algn="ctr" rotWithShape="0">
              <a:srgbClr val="FFBD8C">
                <a:alpha val="0"/>
              </a:srgbClr>
            </a:outerShdw>
            <a:reflection stA="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B30002F2-B191-41C3-A843-672491EE890D}"/>
              </a:ext>
            </a:extLst>
          </p:cNvPr>
          <p:cNvSpPr/>
          <p:nvPr/>
        </p:nvSpPr>
        <p:spPr>
          <a:xfrm>
            <a:off x="1848610" y="3133357"/>
            <a:ext cx="8326876" cy="515190"/>
          </a:xfrm>
          <a:prstGeom prst="roundRect">
            <a:avLst>
              <a:gd name="adj" fmla="val 25521"/>
            </a:avLst>
          </a:prstGeom>
          <a:solidFill>
            <a:srgbClr val="00B050">
              <a:alpha val="28000"/>
            </a:srgbClr>
          </a:solidFill>
          <a:ln>
            <a:noFill/>
          </a:ln>
          <a:effectLst>
            <a:glow rad="127000">
              <a:schemeClr val="accent1">
                <a:alpha val="0"/>
              </a:schemeClr>
            </a:glow>
            <a:outerShdw blurRad="50800" dist="152400" dir="5400000" algn="ctr" rotWithShape="0">
              <a:srgbClr val="FFBD8C">
                <a:alpha val="0"/>
              </a:srgbClr>
            </a:outerShdw>
            <a:reflection stA="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782FDAD4-8BCD-4F97-B59A-A2975ACF9CEB}"/>
              </a:ext>
            </a:extLst>
          </p:cNvPr>
          <p:cNvSpPr/>
          <p:nvPr/>
        </p:nvSpPr>
        <p:spPr>
          <a:xfrm>
            <a:off x="483613" y="5065674"/>
            <a:ext cx="11251187" cy="1122747"/>
          </a:xfrm>
          <a:prstGeom prst="roundRect">
            <a:avLst>
              <a:gd name="adj" fmla="val 20699"/>
            </a:avLst>
          </a:prstGeom>
          <a:solidFill>
            <a:srgbClr val="B8E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mj-lt"/>
                <a:ea typeface="Roboto" panose="02000000000000000000" pitchFamily="2" charset="0"/>
                <a:cs typeface="+mn-cs"/>
              </a:rPr>
              <a:t>Câu</a:t>
            </a:r>
            <a:r>
              <a:rPr kumimoji="0" lang="en-US" sz="4000" b="0"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 </a:t>
            </a:r>
            <a:r>
              <a:rPr kumimoji="0" lang="en-US" sz="4000" b="0" i="0" u="none" strike="noStrike" kern="1200" cap="none" spc="0" normalizeH="0" baseline="0" noProof="0" dirty="0">
                <a:ln>
                  <a:noFill/>
                </a:ln>
                <a:solidFill>
                  <a:srgbClr val="FF5A34"/>
                </a:solidFill>
                <a:effectLst/>
                <a:uLnTx/>
                <a:uFillTx/>
                <a:latin typeface="+mj-lt"/>
                <a:ea typeface="Roboto" panose="02000000000000000000" pitchFamily="2" charset="0"/>
                <a:cs typeface="+mn-cs"/>
              </a:rPr>
              <a:t>b</a:t>
            </a:r>
            <a:r>
              <a:rPr kumimoji="0" lang="en-US" sz="4000" b="0"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mj-lt"/>
                <a:ea typeface="Roboto" panose="02000000000000000000" pitchFamily="2" charset="0"/>
                <a:cs typeface="+mn-cs"/>
              </a:rPr>
              <a:t>có</a:t>
            </a:r>
            <a:r>
              <a:rPr kumimoji="0" lang="en-US" sz="4000" b="0"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mj-lt"/>
                <a:ea typeface="Roboto" panose="02000000000000000000" pitchFamily="2" charset="0"/>
                <a:cs typeface="+mn-cs"/>
              </a:rPr>
              <a:t>tính</a:t>
            </a:r>
            <a:r>
              <a:rPr kumimoji="0" lang="en-US" sz="4000" b="0"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mj-lt"/>
                <a:ea typeface="Roboto" panose="02000000000000000000" pitchFamily="2" charset="0"/>
                <a:cs typeface="+mn-cs"/>
              </a:rPr>
              <a:t>lịch</a:t>
            </a:r>
            <a:r>
              <a:rPr kumimoji="0" lang="en-US" sz="4000" b="0"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mj-lt"/>
                <a:ea typeface="Roboto" panose="02000000000000000000" pitchFamily="2" charset="0"/>
                <a:cs typeface="+mn-cs"/>
              </a:rPr>
              <a:t>sự</a:t>
            </a:r>
            <a:r>
              <a:rPr kumimoji="0" lang="en-US" sz="4000" b="0"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mj-lt"/>
                <a:ea typeface="Roboto" panose="02000000000000000000" pitchFamily="2" charset="0"/>
                <a:cs typeface="+mn-cs"/>
              </a:rPr>
              <a:t>cao</a:t>
            </a:r>
            <a:r>
              <a:rPr kumimoji="0" lang="en-US" sz="4000" b="0"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mj-lt"/>
                <a:ea typeface="Roboto" panose="02000000000000000000" pitchFamily="2" charset="0"/>
                <a:cs typeface="+mn-cs"/>
              </a:rPr>
              <a:t>nhất</a:t>
            </a:r>
            <a:r>
              <a:rPr kumimoji="0" lang="en-US" sz="4000" b="0"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mj-lt"/>
                <a:ea typeface="Roboto" panose="02000000000000000000" pitchFamily="2" charset="0"/>
                <a:cs typeface="+mn-cs"/>
              </a:rPr>
              <a:t>vì</a:t>
            </a:r>
            <a:r>
              <a:rPr kumimoji="0" lang="en-US" sz="4000" b="0"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mj-lt"/>
                <a:ea typeface="Roboto" panose="02000000000000000000" pitchFamily="2" charset="0"/>
                <a:cs typeface="+mn-cs"/>
              </a:rPr>
              <a:t>có</a:t>
            </a:r>
            <a:r>
              <a:rPr kumimoji="0" lang="en-US" sz="4000" b="0"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mj-lt"/>
                <a:ea typeface="Roboto" panose="02000000000000000000" pitchFamily="2" charset="0"/>
                <a:cs typeface="+mn-cs"/>
              </a:rPr>
              <a:t>từ</a:t>
            </a:r>
            <a:r>
              <a:rPr kumimoji="0" lang="en-US" sz="4000" b="0"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 </a:t>
            </a:r>
            <a:r>
              <a:rPr kumimoji="0" lang="en-US" sz="4000" b="0" i="0" u="none" strike="noStrike" kern="1200" cap="none" spc="0" normalizeH="0" baseline="0" noProof="0" dirty="0">
                <a:ln>
                  <a:noFill/>
                </a:ln>
                <a:solidFill>
                  <a:srgbClr val="FF5A34"/>
                </a:solidFill>
                <a:effectLst/>
                <a:uLnTx/>
                <a:uFillTx/>
                <a:latin typeface="+mj-lt"/>
                <a:ea typeface="Roboto" panose="02000000000000000000" pitchFamily="2" charset="0"/>
                <a:cs typeface="+mn-cs"/>
              </a:rPr>
              <a:t>“</a:t>
            </a:r>
            <a:r>
              <a:rPr kumimoji="0" lang="en-US" sz="4000" b="0" i="0" u="none" strike="noStrike" kern="1200" cap="none" spc="0" normalizeH="0" baseline="0" noProof="0" dirty="0" err="1">
                <a:ln>
                  <a:noFill/>
                </a:ln>
                <a:solidFill>
                  <a:srgbClr val="FF5A34"/>
                </a:solidFill>
                <a:effectLst/>
                <a:uLnTx/>
                <a:uFillTx/>
                <a:latin typeface="+mj-lt"/>
                <a:ea typeface="Roboto" panose="02000000000000000000" pitchFamily="2" charset="0"/>
                <a:cs typeface="+mn-cs"/>
              </a:rPr>
              <a:t>dạ</a:t>
            </a:r>
            <a:r>
              <a:rPr kumimoji="0" lang="en-US" sz="4000" b="0" i="0" u="none" strike="noStrike" kern="1200" cap="none" spc="0" normalizeH="0" baseline="0" noProof="0" dirty="0">
                <a:ln>
                  <a:noFill/>
                </a:ln>
                <a:solidFill>
                  <a:srgbClr val="FF5A34"/>
                </a:solidFill>
                <a:effectLst/>
                <a:uLnTx/>
                <a:uFillTx/>
                <a:latin typeface="+mj-lt"/>
                <a:ea typeface="Roboto" panose="02000000000000000000" pitchFamily="2" charset="0"/>
                <a:cs typeface="+mn-cs"/>
              </a:rPr>
              <a:t>”, “</a:t>
            </a:r>
            <a:r>
              <a:rPr kumimoji="0" lang="en-US" sz="4000" b="0" i="0" u="none" strike="noStrike" kern="1200" cap="none" spc="0" normalizeH="0" baseline="0" noProof="0" dirty="0" err="1">
                <a:ln>
                  <a:noFill/>
                </a:ln>
                <a:solidFill>
                  <a:srgbClr val="FF5A34"/>
                </a:solidFill>
                <a:effectLst/>
                <a:uLnTx/>
                <a:uFillTx/>
                <a:latin typeface="+mj-lt"/>
                <a:ea typeface="Roboto" panose="02000000000000000000" pitchFamily="2" charset="0"/>
                <a:cs typeface="+mn-cs"/>
              </a:rPr>
              <a:t>xin</a:t>
            </a:r>
            <a:r>
              <a:rPr kumimoji="0" lang="en-US" sz="4000" b="0" i="0" u="none" strike="noStrike" kern="1200" cap="none" spc="0" normalizeH="0" baseline="0" noProof="0" dirty="0">
                <a:ln>
                  <a:noFill/>
                </a:ln>
                <a:solidFill>
                  <a:srgbClr val="FF5A34"/>
                </a:solidFill>
                <a:effectLst/>
                <a:uLnTx/>
                <a:uFillTx/>
                <a:latin typeface="+mj-lt"/>
                <a:ea typeface="Roboto" panose="02000000000000000000" pitchFamily="2" charset="0"/>
                <a:cs typeface="+mn-cs"/>
              </a:rPr>
              <a:t>”, “ạ”</a:t>
            </a:r>
            <a:r>
              <a:rPr kumimoji="0" lang="en-US" sz="4000" b="0"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a:t>
            </a:r>
          </a:p>
        </p:txBody>
      </p:sp>
    </p:spTree>
    <p:extLst>
      <p:ext uri="{BB962C8B-B14F-4D97-AF65-F5344CB8AC3E}">
        <p14:creationId xmlns:p14="http://schemas.microsoft.com/office/powerpoint/2010/main" val="162241420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14:presetBounceEnd="46400">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14:bounceEnd="46400">
                                          <p:cBhvr additive="base">
                                            <p:cTn id="16" dur="1250" fill="hold"/>
                                            <p:tgtEl>
                                              <p:spTgt spid="18"/>
                                            </p:tgtEl>
                                            <p:attrNameLst>
                                              <p:attrName>ppt_x</p:attrName>
                                            </p:attrNameLst>
                                          </p:cBhvr>
                                          <p:tavLst>
                                            <p:tav tm="0">
                                              <p:val>
                                                <p:strVal val="#ppt_x"/>
                                              </p:val>
                                            </p:tav>
                                            <p:tav tm="100000">
                                              <p:val>
                                                <p:strVal val="#ppt_x"/>
                                              </p:val>
                                            </p:tav>
                                          </p:tavLst>
                                        </p:anim>
                                        <p:anim calcmode="lin" valueType="num" p14:bounceEnd="46400">
                                          <p:cBhvr additive="base">
                                            <p:cTn id="17"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ircle(in)">
                                          <p:cBhvr>
                                            <p:cTn id="22" dur="125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ircle(in)">
                                          <p:cBhvr>
                                            <p:cTn id="27" dur="125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animBg="1"/>
          <p:bldP spid="35"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250" fill="hold"/>
                                            <p:tgtEl>
                                              <p:spTgt spid="18"/>
                                            </p:tgtEl>
                                            <p:attrNameLst>
                                              <p:attrName>ppt_x</p:attrName>
                                            </p:attrNameLst>
                                          </p:cBhvr>
                                          <p:tavLst>
                                            <p:tav tm="0">
                                              <p:val>
                                                <p:strVal val="#ppt_x"/>
                                              </p:val>
                                            </p:tav>
                                            <p:tav tm="100000">
                                              <p:val>
                                                <p:strVal val="#ppt_x"/>
                                              </p:val>
                                            </p:tav>
                                          </p:tavLst>
                                        </p:anim>
                                        <p:anim calcmode="lin" valueType="num">
                                          <p:cBhvr additive="base">
                                            <p:cTn id="17"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ircle(in)">
                                          <p:cBhvr>
                                            <p:cTn id="22" dur="125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ircle(in)">
                                          <p:cBhvr>
                                            <p:cTn id="27" dur="125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animBg="1"/>
          <p:bldP spid="35" grpId="0" animBg="1"/>
          <p:bldP spid="22"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3878B6-621D-4BB2-97F3-22D67B1FFCF9}"/>
              </a:ext>
            </a:extLst>
          </p:cNvPr>
          <p:cNvSpPr txBox="1"/>
          <p:nvPr/>
        </p:nvSpPr>
        <p:spPr>
          <a:xfrm>
            <a:off x="1196837" y="89478"/>
            <a:ext cx="11004687" cy="1446550"/>
          </a:xfrm>
          <a:prstGeom prst="rect">
            <a:avLst/>
          </a:prstGeom>
          <a:noFill/>
        </p:spPr>
        <p:txBody>
          <a:bodyPr wrap="square">
            <a:spAutoFit/>
          </a:bodyPr>
          <a:lstStyle/>
          <a:p>
            <a:r>
              <a:rPr lang="en-US" sz="4200" b="1">
                <a:solidFill>
                  <a:srgbClr val="F65E00"/>
                </a:solidFill>
                <a:latin typeface="HP-167" panose="020B0803050302020204" pitchFamily="34" charset="0"/>
                <a:ea typeface="Arial-Rounded" panose="020B0500000000000000" pitchFamily="34" charset="0"/>
                <a:cs typeface="Arial-Rounded" panose="020B0500000000000000" pitchFamily="34" charset="0"/>
              </a:rPr>
              <a:t>2.</a:t>
            </a:r>
            <a:r>
              <a:rPr lang="vi-VN" sz="4400" b="1"/>
              <a:t> </a:t>
            </a:r>
            <a:r>
              <a:rPr lang="en-US" sz="4400"/>
              <a:t>Cùng bạn đóng vai nói và đáp lời yêu cầu, đề nghị.</a:t>
            </a:r>
          </a:p>
        </p:txBody>
      </p:sp>
      <p:grpSp>
        <p:nvGrpSpPr>
          <p:cNvPr id="3" name="Group 2">
            <a:extLst>
              <a:ext uri="{FF2B5EF4-FFF2-40B4-BE49-F238E27FC236}">
                <a16:creationId xmlns:a16="http://schemas.microsoft.com/office/drawing/2014/main" id="{F41822CA-8AEA-4E28-B56F-1A2F475F65F0}"/>
              </a:ext>
            </a:extLst>
          </p:cNvPr>
          <p:cNvGrpSpPr/>
          <p:nvPr/>
        </p:nvGrpSpPr>
        <p:grpSpPr>
          <a:xfrm>
            <a:off x="199177" y="184880"/>
            <a:ext cx="853942" cy="1068901"/>
            <a:chOff x="253799" y="259752"/>
            <a:chExt cx="853942" cy="1068901"/>
          </a:xfrm>
        </p:grpSpPr>
        <p:sp>
          <p:nvSpPr>
            <p:cNvPr id="4" name="51">
              <a:extLst>
                <a:ext uri="{FF2B5EF4-FFF2-40B4-BE49-F238E27FC236}">
                  <a16:creationId xmlns:a16="http://schemas.microsoft.com/office/drawing/2014/main" id="{A1526D02-8B7F-4A2C-A6E0-7E0D052BDF6E}"/>
                </a:ext>
              </a:extLst>
            </p:cNvPr>
            <p:cNvSpPr/>
            <p:nvPr/>
          </p:nvSpPr>
          <p:spPr>
            <a:xfrm>
              <a:off x="253799" y="259752"/>
              <a:ext cx="571915" cy="891155"/>
            </a:xfrm>
            <a:prstGeom prst="rect">
              <a:avLst/>
            </a:prstGeom>
            <a:solidFill>
              <a:srgbClr val="38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 name="Picture 4">
              <a:extLst>
                <a:ext uri="{FF2B5EF4-FFF2-40B4-BE49-F238E27FC236}">
                  <a16:creationId xmlns:a16="http://schemas.microsoft.com/office/drawing/2014/main" id="{12E09A92-18BA-4D1D-AB09-9F1012E484D9}"/>
                </a:ext>
              </a:extLst>
            </p:cNvPr>
            <p:cNvPicPr>
              <a:picLocks noChangeAspect="1"/>
            </p:cNvPicPr>
            <p:nvPr userDrawn="1"/>
          </p:nvPicPr>
          <p:blipFill>
            <a:blip r:embed="rId2"/>
            <a:stretch>
              <a:fillRect/>
            </a:stretch>
          </p:blipFill>
          <p:spPr>
            <a:xfrm>
              <a:off x="425879" y="646791"/>
              <a:ext cx="681862" cy="681862"/>
            </a:xfrm>
            <a:prstGeom prst="rect">
              <a:avLst/>
            </a:prstGeom>
          </p:spPr>
        </p:pic>
      </p:grpSp>
      <p:sp>
        <p:nvSpPr>
          <p:cNvPr id="6" name="TextBox 5">
            <a:extLst>
              <a:ext uri="{FF2B5EF4-FFF2-40B4-BE49-F238E27FC236}">
                <a16:creationId xmlns:a16="http://schemas.microsoft.com/office/drawing/2014/main" id="{02EDD4A7-59C0-42FB-B99E-CDF863E96E8C}"/>
              </a:ext>
            </a:extLst>
          </p:cNvPr>
          <p:cNvSpPr txBox="1"/>
          <p:nvPr/>
        </p:nvSpPr>
        <p:spPr>
          <a:xfrm>
            <a:off x="2272268" y="1905000"/>
            <a:ext cx="7647463" cy="3705823"/>
          </a:xfrm>
          <a:prstGeom prst="rect">
            <a:avLst/>
          </a:prstGeom>
          <a:noFill/>
        </p:spPr>
        <p:txBody>
          <a:bodyPr wrap="square" rtlCol="0">
            <a:spAutoFit/>
          </a:bodyPr>
          <a:lstStyle/>
          <a:p>
            <a:pPr algn="just">
              <a:lnSpc>
                <a:spcPct val="120000"/>
              </a:lnSpc>
            </a:pPr>
            <a:r>
              <a:rPr lang="en-US" sz="4000" dirty="0">
                <a:solidFill>
                  <a:srgbClr val="FF0000"/>
                </a:solidFill>
                <a:latin typeface="+mj-lt"/>
                <a:sym typeface="Wingdings" pitchFamily="2" charset="2"/>
              </a:rPr>
              <a:t>M: </a:t>
            </a:r>
          </a:p>
          <a:p>
            <a:pPr marL="380990" indent="-380990" algn="just">
              <a:lnSpc>
                <a:spcPct val="120000"/>
              </a:lnSpc>
              <a:buFontTx/>
              <a:buChar char="-"/>
            </a:pPr>
            <a:r>
              <a:rPr lang="en-US" sz="4000" dirty="0" err="1">
                <a:solidFill>
                  <a:srgbClr val="FF0000"/>
                </a:solidFill>
                <a:latin typeface="+mj-lt"/>
                <a:sym typeface="Wingdings" pitchFamily="2" charset="2"/>
              </a:rPr>
              <a:t>Bác</a:t>
            </a:r>
            <a:r>
              <a:rPr lang="en-US" sz="4000" dirty="0">
                <a:solidFill>
                  <a:srgbClr val="FF0000"/>
                </a:solidFill>
                <a:latin typeface="+mj-lt"/>
                <a:sym typeface="Wingdings" pitchFamily="2" charset="2"/>
              </a:rPr>
              <a:t> </a:t>
            </a:r>
            <a:r>
              <a:rPr lang="en-US" sz="4000" dirty="0" err="1">
                <a:solidFill>
                  <a:srgbClr val="FF0000"/>
                </a:solidFill>
                <a:latin typeface="+mj-lt"/>
                <a:sym typeface="Wingdings" pitchFamily="2" charset="2"/>
              </a:rPr>
              <a:t>cho</a:t>
            </a:r>
            <a:r>
              <a:rPr lang="en-US" sz="4000" dirty="0">
                <a:solidFill>
                  <a:srgbClr val="FF0000"/>
                </a:solidFill>
                <a:latin typeface="+mj-lt"/>
                <a:sym typeface="Wingdings" pitchFamily="2" charset="2"/>
              </a:rPr>
              <a:t> </a:t>
            </a:r>
            <a:r>
              <a:rPr lang="en-US" sz="4000" dirty="0" err="1">
                <a:solidFill>
                  <a:srgbClr val="FF0000"/>
                </a:solidFill>
                <a:latin typeface="+mj-lt"/>
                <a:sym typeface="Wingdings" pitchFamily="2" charset="2"/>
              </a:rPr>
              <a:t>tôi</a:t>
            </a:r>
            <a:r>
              <a:rPr lang="en-US" sz="4000" dirty="0">
                <a:solidFill>
                  <a:srgbClr val="FF0000"/>
                </a:solidFill>
                <a:latin typeface="+mj-lt"/>
                <a:sym typeface="Wingdings" pitchFamily="2" charset="2"/>
              </a:rPr>
              <a:t> </a:t>
            </a:r>
            <a:r>
              <a:rPr lang="en-US" sz="4000" dirty="0" err="1">
                <a:solidFill>
                  <a:srgbClr val="FF0000"/>
                </a:solidFill>
                <a:latin typeface="+mj-lt"/>
                <a:sym typeface="Wingdings" pitchFamily="2" charset="2"/>
              </a:rPr>
              <a:t>một</a:t>
            </a:r>
            <a:r>
              <a:rPr lang="en-US" sz="4000" dirty="0">
                <a:solidFill>
                  <a:srgbClr val="FF0000"/>
                </a:solidFill>
                <a:latin typeface="+mj-lt"/>
                <a:sym typeface="Wingdings" pitchFamily="2" charset="2"/>
              </a:rPr>
              <a:t> </a:t>
            </a:r>
            <a:r>
              <a:rPr lang="en-US" sz="4000" dirty="0" err="1">
                <a:solidFill>
                  <a:srgbClr val="FF0000"/>
                </a:solidFill>
                <a:latin typeface="+mj-lt"/>
                <a:sym typeface="Wingdings" pitchFamily="2" charset="2"/>
              </a:rPr>
              <a:t>bát</a:t>
            </a:r>
            <a:r>
              <a:rPr lang="en-US" sz="4000" dirty="0">
                <a:solidFill>
                  <a:srgbClr val="FF0000"/>
                </a:solidFill>
                <a:latin typeface="+mj-lt"/>
                <a:sym typeface="Wingdings" pitchFamily="2" charset="2"/>
              </a:rPr>
              <a:t> </a:t>
            </a:r>
            <a:r>
              <a:rPr lang="en-US" sz="4000" dirty="0" err="1">
                <a:solidFill>
                  <a:srgbClr val="FF0000"/>
                </a:solidFill>
                <a:latin typeface="+mj-lt"/>
                <a:sym typeface="Wingdings" pitchFamily="2" charset="2"/>
              </a:rPr>
              <a:t>phở</a:t>
            </a:r>
            <a:r>
              <a:rPr lang="en-US" sz="4000" dirty="0">
                <a:solidFill>
                  <a:srgbClr val="FF0000"/>
                </a:solidFill>
                <a:latin typeface="+mj-lt"/>
                <a:sym typeface="Wingdings" pitchFamily="2" charset="2"/>
              </a:rPr>
              <a:t> </a:t>
            </a:r>
            <a:r>
              <a:rPr lang="en-US" sz="4000" dirty="0" err="1">
                <a:solidFill>
                  <a:srgbClr val="FF0000"/>
                </a:solidFill>
                <a:latin typeface="+mj-lt"/>
                <a:sym typeface="Wingdings" pitchFamily="2" charset="2"/>
              </a:rPr>
              <a:t>gà</a:t>
            </a:r>
            <a:r>
              <a:rPr lang="en-US" sz="4000" dirty="0">
                <a:solidFill>
                  <a:srgbClr val="FF0000"/>
                </a:solidFill>
                <a:latin typeface="+mj-lt"/>
                <a:sym typeface="Wingdings" pitchFamily="2" charset="2"/>
              </a:rPr>
              <a:t>.</a:t>
            </a:r>
          </a:p>
          <a:p>
            <a:pPr marL="380990" indent="-380990" algn="just">
              <a:lnSpc>
                <a:spcPct val="120000"/>
              </a:lnSpc>
              <a:buFontTx/>
              <a:buChar char="-"/>
            </a:pPr>
            <a:r>
              <a:rPr lang="en-US" sz="4000" dirty="0">
                <a:solidFill>
                  <a:srgbClr val="00B050"/>
                </a:solidFill>
                <a:latin typeface="+mj-lt"/>
                <a:sym typeface="Wingdings" pitchFamily="2" charset="2"/>
              </a:rPr>
              <a:t>Xin </a:t>
            </a:r>
            <a:r>
              <a:rPr lang="en-US" sz="4000" dirty="0" err="1">
                <a:solidFill>
                  <a:srgbClr val="00B050"/>
                </a:solidFill>
                <a:latin typeface="+mj-lt"/>
                <a:sym typeface="Wingdings" pitchFamily="2" charset="2"/>
              </a:rPr>
              <a:t>lỗi</a:t>
            </a:r>
            <a:r>
              <a:rPr lang="en-US" sz="4000" dirty="0">
                <a:solidFill>
                  <a:srgbClr val="00B050"/>
                </a:solidFill>
                <a:latin typeface="+mj-lt"/>
                <a:sym typeface="Wingdings" pitchFamily="2" charset="2"/>
              </a:rPr>
              <a:t>, ở </a:t>
            </a:r>
            <a:r>
              <a:rPr lang="en-US" sz="4000" dirty="0" err="1">
                <a:solidFill>
                  <a:srgbClr val="00B050"/>
                </a:solidFill>
                <a:latin typeface="+mj-lt"/>
                <a:sym typeface="Wingdings" pitchFamily="2" charset="2"/>
              </a:rPr>
              <a:t>đây</a:t>
            </a:r>
            <a:r>
              <a:rPr lang="en-US" sz="4000" dirty="0">
                <a:solidFill>
                  <a:srgbClr val="00B050"/>
                </a:solidFill>
                <a:latin typeface="+mj-lt"/>
                <a:sym typeface="Wingdings" pitchFamily="2" charset="2"/>
              </a:rPr>
              <a:t> </a:t>
            </a:r>
            <a:r>
              <a:rPr lang="en-US" sz="4000" dirty="0" err="1">
                <a:solidFill>
                  <a:srgbClr val="00B050"/>
                </a:solidFill>
                <a:latin typeface="+mj-lt"/>
                <a:sym typeface="Wingdings" pitchFamily="2" charset="2"/>
              </a:rPr>
              <a:t>không</a:t>
            </a:r>
            <a:r>
              <a:rPr lang="en-US" sz="4000" dirty="0">
                <a:solidFill>
                  <a:srgbClr val="00B050"/>
                </a:solidFill>
                <a:latin typeface="+mj-lt"/>
                <a:sym typeface="Wingdings" pitchFamily="2" charset="2"/>
              </a:rPr>
              <a:t> </a:t>
            </a:r>
            <a:r>
              <a:rPr lang="en-US" sz="4000" dirty="0" err="1">
                <a:solidFill>
                  <a:srgbClr val="00B050"/>
                </a:solidFill>
                <a:latin typeface="+mj-lt"/>
                <a:sym typeface="Wingdings" pitchFamily="2" charset="2"/>
              </a:rPr>
              <a:t>có</a:t>
            </a:r>
            <a:r>
              <a:rPr lang="en-US" sz="4000" dirty="0">
                <a:solidFill>
                  <a:srgbClr val="00B050"/>
                </a:solidFill>
                <a:latin typeface="+mj-lt"/>
                <a:sym typeface="Wingdings" pitchFamily="2" charset="2"/>
              </a:rPr>
              <a:t> </a:t>
            </a:r>
            <a:r>
              <a:rPr lang="en-US" sz="4000" dirty="0" err="1">
                <a:solidFill>
                  <a:srgbClr val="00B050"/>
                </a:solidFill>
                <a:latin typeface="+mj-lt"/>
                <a:sym typeface="Wingdings" pitchFamily="2" charset="2"/>
              </a:rPr>
              <a:t>phở</a:t>
            </a:r>
            <a:r>
              <a:rPr lang="en-US" sz="4000" dirty="0">
                <a:solidFill>
                  <a:srgbClr val="00B050"/>
                </a:solidFill>
                <a:latin typeface="+mj-lt"/>
                <a:sym typeface="Wingdings" pitchFamily="2" charset="2"/>
              </a:rPr>
              <a:t> </a:t>
            </a:r>
            <a:r>
              <a:rPr lang="en-US" sz="4000" dirty="0" err="1">
                <a:solidFill>
                  <a:srgbClr val="00B050"/>
                </a:solidFill>
                <a:latin typeface="+mj-lt"/>
                <a:sym typeface="Wingdings" pitchFamily="2" charset="2"/>
              </a:rPr>
              <a:t>gà</a:t>
            </a:r>
            <a:r>
              <a:rPr lang="en-US" sz="4000" dirty="0">
                <a:solidFill>
                  <a:srgbClr val="00B050"/>
                </a:solidFill>
                <a:latin typeface="+mj-lt"/>
                <a:sym typeface="Wingdings" pitchFamily="2" charset="2"/>
              </a:rPr>
              <a:t>.</a:t>
            </a:r>
          </a:p>
          <a:p>
            <a:pPr marL="380990" indent="-380990" algn="just">
              <a:lnSpc>
                <a:spcPct val="120000"/>
              </a:lnSpc>
              <a:buFontTx/>
              <a:buChar char="-"/>
            </a:pPr>
            <a:r>
              <a:rPr lang="en-US" sz="4000" dirty="0" err="1">
                <a:solidFill>
                  <a:srgbClr val="FF0000"/>
                </a:solidFill>
                <a:latin typeface="+mj-lt"/>
                <a:sym typeface="Wingdings" pitchFamily="2" charset="2"/>
              </a:rPr>
              <a:t>Vậy</a:t>
            </a:r>
            <a:r>
              <a:rPr lang="en-US" sz="4000" dirty="0">
                <a:solidFill>
                  <a:srgbClr val="FF0000"/>
                </a:solidFill>
                <a:latin typeface="+mj-lt"/>
                <a:sym typeface="Wingdings" pitchFamily="2" charset="2"/>
              </a:rPr>
              <a:t> </a:t>
            </a:r>
            <a:r>
              <a:rPr lang="en-US" sz="4000" dirty="0" err="1">
                <a:solidFill>
                  <a:srgbClr val="FF0000"/>
                </a:solidFill>
                <a:latin typeface="+mj-lt"/>
                <a:sym typeface="Wingdings" pitchFamily="2" charset="2"/>
              </a:rPr>
              <a:t>bác</a:t>
            </a:r>
            <a:r>
              <a:rPr lang="en-US" sz="4000" dirty="0">
                <a:solidFill>
                  <a:srgbClr val="FF0000"/>
                </a:solidFill>
                <a:latin typeface="+mj-lt"/>
                <a:sym typeface="Wingdings" pitchFamily="2" charset="2"/>
              </a:rPr>
              <a:t> </a:t>
            </a:r>
            <a:r>
              <a:rPr lang="en-US" sz="4000" dirty="0" err="1">
                <a:solidFill>
                  <a:srgbClr val="FF0000"/>
                </a:solidFill>
                <a:latin typeface="+mj-lt"/>
                <a:sym typeface="Wingdings" pitchFamily="2" charset="2"/>
              </a:rPr>
              <a:t>cho</a:t>
            </a:r>
            <a:r>
              <a:rPr lang="en-US" sz="4000" dirty="0">
                <a:solidFill>
                  <a:srgbClr val="FF0000"/>
                </a:solidFill>
                <a:latin typeface="+mj-lt"/>
                <a:sym typeface="Wingdings" pitchFamily="2" charset="2"/>
              </a:rPr>
              <a:t> </a:t>
            </a:r>
            <a:r>
              <a:rPr lang="en-US" sz="4000" dirty="0" err="1">
                <a:solidFill>
                  <a:srgbClr val="FF0000"/>
                </a:solidFill>
                <a:latin typeface="+mj-lt"/>
                <a:sym typeface="Wingdings" pitchFamily="2" charset="2"/>
              </a:rPr>
              <a:t>tôi</a:t>
            </a:r>
            <a:r>
              <a:rPr lang="en-US" sz="4000" dirty="0">
                <a:solidFill>
                  <a:srgbClr val="FF0000"/>
                </a:solidFill>
                <a:latin typeface="+mj-lt"/>
                <a:sym typeface="Wingdings" pitchFamily="2" charset="2"/>
              </a:rPr>
              <a:t> </a:t>
            </a:r>
            <a:r>
              <a:rPr lang="en-US" sz="4000" dirty="0" err="1">
                <a:solidFill>
                  <a:srgbClr val="FF0000"/>
                </a:solidFill>
                <a:latin typeface="+mj-lt"/>
                <a:sym typeface="Wingdings" pitchFamily="2" charset="2"/>
              </a:rPr>
              <a:t>xin</a:t>
            </a:r>
            <a:r>
              <a:rPr lang="en-US" sz="4000" dirty="0">
                <a:solidFill>
                  <a:srgbClr val="FF0000"/>
                </a:solidFill>
                <a:latin typeface="+mj-lt"/>
                <a:sym typeface="Wingdings" pitchFamily="2" charset="2"/>
              </a:rPr>
              <a:t> </a:t>
            </a:r>
            <a:r>
              <a:rPr lang="en-US" sz="4000" dirty="0" err="1">
                <a:solidFill>
                  <a:srgbClr val="FF0000"/>
                </a:solidFill>
                <a:latin typeface="+mj-lt"/>
                <a:sym typeface="Wingdings" pitchFamily="2" charset="2"/>
              </a:rPr>
              <a:t>bát</a:t>
            </a:r>
            <a:r>
              <a:rPr lang="en-US" sz="4000" dirty="0">
                <a:solidFill>
                  <a:srgbClr val="FF0000"/>
                </a:solidFill>
                <a:latin typeface="+mj-lt"/>
                <a:sym typeface="Wingdings" pitchFamily="2" charset="2"/>
              </a:rPr>
              <a:t> </a:t>
            </a:r>
            <a:r>
              <a:rPr lang="en-US" sz="4000" dirty="0" err="1">
                <a:solidFill>
                  <a:srgbClr val="FF0000"/>
                </a:solidFill>
                <a:latin typeface="+mj-lt"/>
                <a:sym typeface="Wingdings" pitchFamily="2" charset="2"/>
              </a:rPr>
              <a:t>miến</a:t>
            </a:r>
            <a:r>
              <a:rPr lang="en-US" sz="4000" dirty="0">
                <a:solidFill>
                  <a:srgbClr val="FF0000"/>
                </a:solidFill>
                <a:latin typeface="+mj-lt"/>
                <a:sym typeface="Wingdings" pitchFamily="2" charset="2"/>
              </a:rPr>
              <a:t>.</a:t>
            </a:r>
          </a:p>
          <a:p>
            <a:pPr marL="380990" indent="-380990" algn="just">
              <a:lnSpc>
                <a:spcPct val="120000"/>
              </a:lnSpc>
              <a:buFontTx/>
              <a:buChar char="-"/>
            </a:pPr>
            <a:r>
              <a:rPr lang="en-US" sz="4000" dirty="0" err="1">
                <a:solidFill>
                  <a:srgbClr val="00B050"/>
                </a:solidFill>
                <a:latin typeface="+mj-lt"/>
                <a:sym typeface="Wingdings" pitchFamily="2" charset="2"/>
              </a:rPr>
              <a:t>Vâng</a:t>
            </a:r>
            <a:r>
              <a:rPr lang="en-US" sz="4000" dirty="0">
                <a:solidFill>
                  <a:srgbClr val="00B050"/>
                </a:solidFill>
                <a:latin typeface="+mj-lt"/>
                <a:sym typeface="Wingdings" pitchFamily="2" charset="2"/>
              </a:rPr>
              <a:t> ạ! </a:t>
            </a:r>
            <a:r>
              <a:rPr lang="en-US" sz="4000" dirty="0" err="1">
                <a:solidFill>
                  <a:srgbClr val="00B050"/>
                </a:solidFill>
                <a:latin typeface="+mj-lt"/>
                <a:sym typeface="Wingdings" pitchFamily="2" charset="2"/>
              </a:rPr>
              <a:t>Bác</a:t>
            </a:r>
            <a:r>
              <a:rPr lang="en-US" sz="4000" dirty="0">
                <a:solidFill>
                  <a:srgbClr val="00B050"/>
                </a:solidFill>
                <a:latin typeface="+mj-lt"/>
                <a:sym typeface="Wingdings" pitchFamily="2" charset="2"/>
              </a:rPr>
              <a:t> </a:t>
            </a:r>
            <a:r>
              <a:rPr lang="en-US" sz="4000" dirty="0" err="1">
                <a:solidFill>
                  <a:srgbClr val="00B050"/>
                </a:solidFill>
                <a:latin typeface="+mj-lt"/>
                <a:sym typeface="Wingdings" pitchFamily="2" charset="2"/>
              </a:rPr>
              <a:t>chờ</a:t>
            </a:r>
            <a:r>
              <a:rPr lang="en-US" sz="4000" dirty="0">
                <a:solidFill>
                  <a:srgbClr val="00B050"/>
                </a:solidFill>
                <a:latin typeface="+mj-lt"/>
                <a:sym typeface="Wingdings" pitchFamily="2" charset="2"/>
              </a:rPr>
              <a:t> </a:t>
            </a:r>
            <a:r>
              <a:rPr lang="en-US" sz="4000" dirty="0" err="1">
                <a:solidFill>
                  <a:srgbClr val="00B050"/>
                </a:solidFill>
                <a:latin typeface="+mj-lt"/>
                <a:sym typeface="Wingdings" pitchFamily="2" charset="2"/>
              </a:rPr>
              <a:t>một</a:t>
            </a:r>
            <a:r>
              <a:rPr lang="en-US" sz="4000" dirty="0">
                <a:solidFill>
                  <a:srgbClr val="00B050"/>
                </a:solidFill>
                <a:latin typeface="+mj-lt"/>
                <a:sym typeface="Wingdings" pitchFamily="2" charset="2"/>
              </a:rPr>
              <a:t> </a:t>
            </a:r>
            <a:r>
              <a:rPr lang="en-US" sz="4000" dirty="0" err="1">
                <a:solidFill>
                  <a:srgbClr val="00B050"/>
                </a:solidFill>
                <a:latin typeface="+mj-lt"/>
                <a:sym typeface="Wingdings" pitchFamily="2" charset="2"/>
              </a:rPr>
              <a:t>chút</a:t>
            </a:r>
            <a:r>
              <a:rPr lang="en-US" sz="4000" dirty="0">
                <a:solidFill>
                  <a:srgbClr val="00B050"/>
                </a:solidFill>
                <a:latin typeface="+mj-lt"/>
                <a:sym typeface="Wingdings" pitchFamily="2" charset="2"/>
              </a:rPr>
              <a:t>.</a:t>
            </a:r>
            <a:endParaRPr lang="vi-VN" sz="4000" dirty="0">
              <a:solidFill>
                <a:srgbClr val="00B050"/>
              </a:solidFill>
              <a:latin typeface="+mj-lt"/>
            </a:endParaRPr>
          </a:p>
        </p:txBody>
      </p:sp>
    </p:spTree>
    <p:extLst>
      <p:ext uri="{BB962C8B-B14F-4D97-AF65-F5344CB8AC3E}">
        <p14:creationId xmlns:p14="http://schemas.microsoft.com/office/powerpoint/2010/main" val="361087885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left)">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left)">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left)">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wipe(left)">
                                      <p:cBhvr>
                                        <p:cTn id="3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D0A1C2-34F3-40A6-9448-286A8B7FDADE}"/>
              </a:ext>
            </a:extLst>
          </p:cNvPr>
          <p:cNvPicPr>
            <a:picLocks noChangeAspect="1"/>
          </p:cNvPicPr>
          <p:nvPr/>
        </p:nvPicPr>
        <p:blipFill>
          <a:blip r:embed="rId2"/>
          <a:stretch>
            <a:fillRect/>
          </a:stretch>
        </p:blipFill>
        <p:spPr>
          <a:xfrm>
            <a:off x="3581400" y="1066800"/>
            <a:ext cx="6553200" cy="4005874"/>
          </a:xfrm>
          <a:prstGeom prst="rect">
            <a:avLst/>
          </a:prstGeom>
        </p:spPr>
      </p:pic>
    </p:spTree>
    <p:extLst>
      <p:ext uri="{BB962C8B-B14F-4D97-AF65-F5344CB8AC3E}">
        <p14:creationId xmlns:p14="http://schemas.microsoft.com/office/powerpoint/2010/main" val="92564020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6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56000">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455587"/>
            <a:ext cx="2319003" cy="2319003"/>
          </a:xfrm>
          <a:prstGeom prst="ellipse">
            <a:avLst/>
          </a:prstGeom>
          <a:noFill/>
          <a:ln w="76200">
            <a:solidFill>
              <a:srgbClr val="28A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3" name="Picture 2">
            <a:extLst>
              <a:ext uri="{FF2B5EF4-FFF2-40B4-BE49-F238E27FC236}">
                <a16:creationId xmlns:a16="http://schemas.microsoft.com/office/drawing/2014/main" id="{5E940415-6CC6-46A5-BA53-ABEF3FF055F8}"/>
              </a:ext>
            </a:extLst>
          </p:cNvPr>
          <p:cNvPicPr>
            <a:picLocks noChangeAspect="1"/>
          </p:cNvPicPr>
          <p:nvPr/>
        </p:nvPicPr>
        <p:blipFill>
          <a:blip r:embed="rId3"/>
          <a:stretch>
            <a:fillRect/>
          </a:stretch>
        </p:blipFill>
        <p:spPr>
          <a:xfrm>
            <a:off x="5062594" y="1591034"/>
            <a:ext cx="2066811" cy="2048108"/>
          </a:xfrm>
          <a:prstGeom prst="rect">
            <a:avLst/>
          </a:prstGeom>
        </p:spPr>
      </p:pic>
      <p:pic>
        <p:nvPicPr>
          <p:cNvPr id="4" name="Picture 3">
            <a:extLst>
              <a:ext uri="{FF2B5EF4-FFF2-40B4-BE49-F238E27FC236}">
                <a16:creationId xmlns:a16="http://schemas.microsoft.com/office/drawing/2014/main" id="{50CEEEF7-BF43-40DE-BB6E-DE2E33CB7663}"/>
              </a:ext>
            </a:extLst>
          </p:cNvPr>
          <p:cNvPicPr>
            <a:picLocks noChangeAspect="1"/>
          </p:cNvPicPr>
          <p:nvPr/>
        </p:nvPicPr>
        <p:blipFill>
          <a:blip r:embed="rId4"/>
          <a:stretch>
            <a:fillRect/>
          </a:stretch>
        </p:blipFill>
        <p:spPr>
          <a:xfrm>
            <a:off x="3233679" y="3659358"/>
            <a:ext cx="5724640" cy="1798476"/>
          </a:xfrm>
          <a:prstGeom prst="rect">
            <a:avLst/>
          </a:prstGeom>
        </p:spPr>
      </p:pic>
    </p:spTree>
    <p:extLst>
      <p:ext uri="{BB962C8B-B14F-4D97-AF65-F5344CB8AC3E}">
        <p14:creationId xmlns:p14="http://schemas.microsoft.com/office/powerpoint/2010/main" val="191789698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CA125FC-999E-4396-B9FE-100CFCD365BB}"/>
              </a:ext>
            </a:extLst>
          </p:cNvPr>
          <p:cNvGrpSpPr/>
          <p:nvPr/>
        </p:nvGrpSpPr>
        <p:grpSpPr>
          <a:xfrm>
            <a:off x="228600" y="240464"/>
            <a:ext cx="764048" cy="764048"/>
            <a:chOff x="378952" y="299732"/>
            <a:chExt cx="1407309" cy="1407309"/>
          </a:xfrm>
        </p:grpSpPr>
        <p:sp>
          <p:nvSpPr>
            <p:cNvPr id="4" name="1">
              <a:extLst>
                <a:ext uri="{FF2B5EF4-FFF2-40B4-BE49-F238E27FC236}">
                  <a16:creationId xmlns:a16="http://schemas.microsoft.com/office/drawing/2014/main" id="{CF08445E-FECC-4EB0-8194-CE1962B5453C}"/>
                </a:ext>
              </a:extLst>
            </p:cNvPr>
            <p:cNvSpPr/>
            <p:nvPr/>
          </p:nvSpPr>
          <p:spPr>
            <a:xfrm>
              <a:off x="378952" y="299732"/>
              <a:ext cx="1407309" cy="1407309"/>
            </a:xfrm>
            <a:prstGeom prst="ellipse">
              <a:avLst/>
            </a:prstGeom>
            <a:noFill/>
            <a:ln w="28575">
              <a:solidFill>
                <a:srgbClr val="5C86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47156"/>
                </a:solidFill>
                <a:cs typeface="+mn-ea"/>
                <a:sym typeface="+mn-lt"/>
              </a:endParaRPr>
            </a:p>
          </p:txBody>
        </p:sp>
        <p:pic>
          <p:nvPicPr>
            <p:cNvPr id="5" name="Picture 4">
              <a:extLst>
                <a:ext uri="{FF2B5EF4-FFF2-40B4-BE49-F238E27FC236}">
                  <a16:creationId xmlns:a16="http://schemas.microsoft.com/office/drawing/2014/main" id="{9CFED048-4D02-4809-8E9B-B2CB7F53C9D4}"/>
                </a:ext>
              </a:extLst>
            </p:cNvPr>
            <p:cNvPicPr>
              <a:picLocks noChangeAspect="1"/>
            </p:cNvPicPr>
            <p:nvPr/>
          </p:nvPicPr>
          <p:blipFill>
            <a:blip r:embed="rId3"/>
            <a:stretch>
              <a:fillRect/>
            </a:stretch>
          </p:blipFill>
          <p:spPr>
            <a:xfrm>
              <a:off x="457200" y="381000"/>
              <a:ext cx="1254264" cy="1242914"/>
            </a:xfrm>
            <a:prstGeom prst="rect">
              <a:avLst/>
            </a:prstGeom>
          </p:spPr>
        </p:pic>
      </p:grpSp>
      <p:sp>
        <p:nvSpPr>
          <p:cNvPr id="8" name="TextBox 7">
            <a:extLst>
              <a:ext uri="{FF2B5EF4-FFF2-40B4-BE49-F238E27FC236}">
                <a16:creationId xmlns:a16="http://schemas.microsoft.com/office/drawing/2014/main" id="{B6D35AFD-B623-4A96-B765-CFD0584ED1B4}"/>
              </a:ext>
            </a:extLst>
          </p:cNvPr>
          <p:cNvSpPr txBox="1"/>
          <p:nvPr/>
        </p:nvSpPr>
        <p:spPr>
          <a:xfrm>
            <a:off x="1175862" y="228901"/>
            <a:ext cx="10789847" cy="769441"/>
          </a:xfrm>
          <a:prstGeom prst="rect">
            <a:avLst/>
          </a:prstGeom>
          <a:noFill/>
        </p:spPr>
        <p:txBody>
          <a:bodyPr wrap="square">
            <a:spAutoFit/>
          </a:bodyPr>
          <a:lstStyle/>
          <a:p>
            <a:pPr algn="just"/>
            <a:r>
              <a:rPr lang="vi-VN" sz="4400" b="1"/>
              <a:t>Em thích chơi trò chơi gì cùng bố mẹ?</a:t>
            </a:r>
            <a:endParaRPr lang="en-US" sz="16600" b="1">
              <a:latin typeface="+mj-lt"/>
            </a:endParaRPr>
          </a:p>
        </p:txBody>
      </p:sp>
      <p:pic>
        <p:nvPicPr>
          <p:cNvPr id="7" name="Picture 6">
            <a:extLst>
              <a:ext uri="{FF2B5EF4-FFF2-40B4-BE49-F238E27FC236}">
                <a16:creationId xmlns:a16="http://schemas.microsoft.com/office/drawing/2014/main" id="{490E2876-3A95-48AF-837B-0815980E43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76200"/>
            <a:ext cx="5791200" cy="7239001"/>
          </a:xfrm>
          <a:prstGeom prst="rect">
            <a:avLst/>
          </a:prstGeom>
        </p:spPr>
      </p:pic>
    </p:spTree>
    <p:extLst>
      <p:ext uri="{BB962C8B-B14F-4D97-AF65-F5344CB8AC3E}">
        <p14:creationId xmlns:p14="http://schemas.microsoft.com/office/powerpoint/2010/main" val="162984464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gtEl>
                                        <p:attrNameLst>
                                          <p:attrName>ppt_y</p:attrName>
                                        </p:attrNameLst>
                                      </p:cBhvr>
                                      <p:tavLst>
                                        <p:tav tm="0">
                                          <p:val>
                                            <p:strVal val="#ppt_y"/>
                                          </p:val>
                                        </p:tav>
                                        <p:tav tm="100000">
                                          <p:val>
                                            <p:strVal val="#ppt_y"/>
                                          </p:val>
                                        </p:tav>
                                      </p:tavLst>
                                    </p:anim>
                                    <p:anim calcmode="lin" valueType="num">
                                      <p:cBhvr>
                                        <p:cTn id="9"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gtEl>
                                      </p:cBhvr>
                                    </p:animEffect>
                                  </p:childTnLst>
                                </p:cTn>
                              </p:par>
                            </p:childTnLst>
                          </p:cTn>
                        </p:par>
                        <p:par>
                          <p:cTn id="12" fill="hold">
                            <p:stCondLst>
                              <p:cond delay="95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5334000" y="1186197"/>
            <a:ext cx="2319003" cy="2319003"/>
          </a:xfrm>
          <a:prstGeom prst="ellipse">
            <a:avLst/>
          </a:prstGeom>
          <a:noFill/>
          <a:ln w="76200">
            <a:solidFill>
              <a:srgbClr val="28A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5" name="Picture 4">
            <a:extLst>
              <a:ext uri="{FF2B5EF4-FFF2-40B4-BE49-F238E27FC236}">
                <a16:creationId xmlns:a16="http://schemas.microsoft.com/office/drawing/2014/main" id="{361ED268-E9C9-4A20-BC50-A54F039CD090}"/>
              </a:ext>
            </a:extLst>
          </p:cNvPr>
          <p:cNvPicPr>
            <a:picLocks noChangeAspect="1"/>
          </p:cNvPicPr>
          <p:nvPr/>
        </p:nvPicPr>
        <p:blipFill>
          <a:blip r:embed="rId2"/>
          <a:stretch>
            <a:fillRect/>
          </a:stretch>
        </p:blipFill>
        <p:spPr>
          <a:xfrm>
            <a:off x="5477198" y="1329396"/>
            <a:ext cx="2032604" cy="2032604"/>
          </a:xfrm>
          <a:prstGeom prst="rect">
            <a:avLst/>
          </a:prstGeom>
        </p:spPr>
      </p:pic>
      <p:pic>
        <p:nvPicPr>
          <p:cNvPr id="3" name="Picture 2">
            <a:extLst>
              <a:ext uri="{FF2B5EF4-FFF2-40B4-BE49-F238E27FC236}">
                <a16:creationId xmlns:a16="http://schemas.microsoft.com/office/drawing/2014/main" id="{B78D701B-1ADD-46DC-A88F-D63B5E752887}"/>
              </a:ext>
            </a:extLst>
          </p:cNvPr>
          <p:cNvPicPr>
            <a:picLocks noChangeAspect="1"/>
          </p:cNvPicPr>
          <p:nvPr/>
        </p:nvPicPr>
        <p:blipFill>
          <a:blip r:embed="rId3"/>
          <a:stretch>
            <a:fillRect/>
          </a:stretch>
        </p:blipFill>
        <p:spPr>
          <a:xfrm>
            <a:off x="2971800" y="3623614"/>
            <a:ext cx="6781800" cy="1957266"/>
          </a:xfrm>
          <a:prstGeom prst="rect">
            <a:avLst/>
          </a:prstGeom>
        </p:spPr>
      </p:pic>
    </p:spTree>
    <p:extLst>
      <p:ext uri="{BB962C8B-B14F-4D97-AF65-F5344CB8AC3E}">
        <p14:creationId xmlns:p14="http://schemas.microsoft.com/office/powerpoint/2010/main" val="32448244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3"/>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FF177-2D75-43E3-9EF1-DC9CBEB491AF}"/>
              </a:ext>
            </a:extLst>
          </p:cNvPr>
          <p:cNvPicPr>
            <a:picLocks noChangeAspect="1"/>
          </p:cNvPicPr>
          <p:nvPr/>
        </p:nvPicPr>
        <p:blipFill>
          <a:blip r:embed="rId2"/>
          <a:stretch>
            <a:fillRect/>
          </a:stretch>
        </p:blipFill>
        <p:spPr>
          <a:xfrm>
            <a:off x="2133600" y="916754"/>
            <a:ext cx="7992275" cy="5529025"/>
          </a:xfrm>
          <a:prstGeom prst="rect">
            <a:avLst/>
          </a:prstGeom>
          <a:effectLst>
            <a:softEdge rad="63500"/>
          </a:effectLst>
        </p:spPr>
      </p:pic>
      <p:pic>
        <p:nvPicPr>
          <p:cNvPr id="2" name="Picture 1">
            <a:extLst>
              <a:ext uri="{FF2B5EF4-FFF2-40B4-BE49-F238E27FC236}">
                <a16:creationId xmlns:a16="http://schemas.microsoft.com/office/drawing/2014/main" id="{177C349E-D051-417B-A840-49CCF41CC546}"/>
              </a:ext>
            </a:extLst>
          </p:cNvPr>
          <p:cNvPicPr>
            <a:picLocks noChangeAspect="1"/>
          </p:cNvPicPr>
          <p:nvPr/>
        </p:nvPicPr>
        <p:blipFill>
          <a:blip r:embed="rId3"/>
          <a:stretch>
            <a:fillRect/>
          </a:stretch>
        </p:blipFill>
        <p:spPr>
          <a:xfrm>
            <a:off x="0" y="48134"/>
            <a:ext cx="1147568" cy="646331"/>
          </a:xfrm>
          <a:prstGeom prst="rect">
            <a:avLst/>
          </a:prstGeom>
        </p:spPr>
      </p:pic>
      <p:sp>
        <p:nvSpPr>
          <p:cNvPr id="10" name="TextBox 9">
            <a:extLst>
              <a:ext uri="{FF2B5EF4-FFF2-40B4-BE49-F238E27FC236}">
                <a16:creationId xmlns:a16="http://schemas.microsoft.com/office/drawing/2014/main" id="{17634A7E-B59C-40BC-8AC0-52C0C303D9EE}"/>
              </a:ext>
            </a:extLst>
          </p:cNvPr>
          <p:cNvSpPr txBox="1"/>
          <p:nvPr/>
        </p:nvSpPr>
        <p:spPr>
          <a:xfrm>
            <a:off x="3352800" y="0"/>
            <a:ext cx="4511848" cy="584775"/>
          </a:xfrm>
          <a:prstGeom prst="rect">
            <a:avLst/>
          </a:prstGeom>
          <a:noFill/>
        </p:spPr>
        <p:txBody>
          <a:bodyPr wrap="square" rtlCol="0">
            <a:spAutoFit/>
          </a:bodyPr>
          <a:lstStyle/>
          <a:p>
            <a:pPr algn="ctr"/>
            <a:r>
              <a:rPr lang="en-US" sz="3200" b="1">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TRÒ CHƠI CỦA BỐ</a:t>
            </a:r>
            <a:endParaRPr lang="en-US" sz="32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1">
            <a:extLst>
              <a:ext uri="{FF2B5EF4-FFF2-40B4-BE49-F238E27FC236}">
                <a16:creationId xmlns:a16="http://schemas.microsoft.com/office/drawing/2014/main" id="{5F15446A-928F-4ED1-96AD-F12B1EA26F59}"/>
              </a:ext>
            </a:extLst>
          </p:cNvPr>
          <p:cNvSpPr/>
          <p:nvPr/>
        </p:nvSpPr>
        <p:spPr>
          <a:xfrm>
            <a:off x="162839" y="412222"/>
            <a:ext cx="11849621" cy="6445778"/>
          </a:xfrm>
          <a:prstGeom prst="rect">
            <a:avLst/>
          </a:prstGeom>
          <a:solidFill>
            <a:schemeClr val="bg1">
              <a:alpha val="90000"/>
            </a:schemeClr>
          </a:solidFill>
          <a:ln w="12700" cap="flat" cmpd="sng" algn="ctr">
            <a:noFill/>
            <a:prstDash val="solid"/>
            <a:miter lim="800000"/>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 Box 4">
            <a:extLst>
              <a:ext uri="{FF2B5EF4-FFF2-40B4-BE49-F238E27FC236}">
                <a16:creationId xmlns:a16="http://schemas.microsoft.com/office/drawing/2014/main" id="{8B5FD59A-3C70-4190-BB96-D3ADB7BE002A}"/>
              </a:ext>
            </a:extLst>
          </p:cNvPr>
          <p:cNvSpPr txBox="1"/>
          <p:nvPr/>
        </p:nvSpPr>
        <p:spPr>
          <a:xfrm>
            <a:off x="73117" y="412221"/>
            <a:ext cx="11908863" cy="6740307"/>
          </a:xfrm>
          <a:prstGeom prst="rect">
            <a:avLst/>
          </a:prstGeom>
          <a:noFill/>
        </p:spPr>
        <p:txBody>
          <a:bodyPr wrap="square" rtlCol="0">
            <a:spAutoFit/>
          </a:bodyPr>
          <a:lstStyle/>
          <a:p>
            <a:pPr indent="463550" algn="just"/>
            <a:r>
              <a:rPr lang="en-US" sz="2400">
                <a:latin typeface="+mj-lt"/>
              </a:rPr>
              <a:t>Bố luôn dành cho Hường những điều ngạc nhiên. Lúc rảnh rỗi, hai bố con ngồi chơi với nhau như đôi bạn cùng tuổi.</a:t>
            </a:r>
          </a:p>
          <a:p>
            <a:pPr indent="463550" algn="just"/>
            <a:r>
              <a:rPr lang="en-US" sz="2400">
                <a:latin typeface="+mj-lt"/>
              </a:rPr>
              <a:t>Có lần, hai bố con chơi trò chơi “ăn cỗ”. Hường đưa cái bát nhựa cho bố:</a:t>
            </a:r>
          </a:p>
          <a:p>
            <a:pPr marL="403225" indent="53975" algn="just">
              <a:buFontTx/>
              <a:buChar char="-"/>
            </a:pPr>
            <a:r>
              <a:rPr lang="en-US" sz="2400">
                <a:latin typeface="+mj-lt"/>
              </a:rPr>
              <a:t> Mời bác xơi!</a:t>
            </a:r>
          </a:p>
          <a:p>
            <a:pPr marL="403225" indent="53975" algn="just"/>
            <a:r>
              <a:rPr lang="en-US" sz="2400">
                <a:latin typeface="+mj-lt"/>
              </a:rPr>
              <a:t>Bố đỡ bằng hai tay hẳn hoi và nói:</a:t>
            </a:r>
          </a:p>
          <a:p>
            <a:pPr marL="403225" indent="53975" algn="just">
              <a:buFontTx/>
              <a:buChar char="-"/>
            </a:pPr>
            <a:r>
              <a:rPr lang="en-US" sz="2400">
                <a:latin typeface="+mj-lt"/>
              </a:rPr>
              <a:t> Xin bác. Mời bác xơi!</a:t>
            </a:r>
          </a:p>
          <a:p>
            <a:pPr marL="403225" indent="53975" algn="just">
              <a:buFontTx/>
              <a:buChar char="-"/>
            </a:pPr>
            <a:r>
              <a:rPr lang="en-US" sz="2400">
                <a:latin typeface="+mj-lt"/>
              </a:rPr>
              <a:t> Bác xơi nữa không ạ?</a:t>
            </a:r>
          </a:p>
          <a:p>
            <a:pPr marL="403225" indent="53975" algn="just">
              <a:buFontTx/>
              <a:buChar char="-"/>
            </a:pPr>
            <a:r>
              <a:rPr lang="en-US" sz="2400">
                <a:latin typeface="+mj-lt"/>
              </a:rPr>
              <a:t> Cảm ơn bác! Tôi đủ rồi.</a:t>
            </a:r>
          </a:p>
          <a:p>
            <a:pPr marL="403225" indent="53975" algn="just"/>
            <a:r>
              <a:rPr lang="en-US" sz="2400">
                <a:latin typeface="+mj-lt"/>
              </a:rPr>
              <a:t>Hai bố con cùng phá lên cười. Lát sau, hai bố con đổi cho nhau. Bố hỏi:</a:t>
            </a:r>
          </a:p>
          <a:p>
            <a:pPr marL="403225" indent="53975" algn="just">
              <a:buFontTx/>
              <a:buChar char="-"/>
            </a:pPr>
            <a:r>
              <a:rPr lang="en-US" sz="2400">
                <a:latin typeface="+mj-lt"/>
              </a:rPr>
              <a:t> Bác xơi gì ạ?</a:t>
            </a:r>
          </a:p>
          <a:p>
            <a:pPr marL="403225" indent="53975" algn="just">
              <a:buFontTx/>
              <a:buChar char="-"/>
            </a:pPr>
            <a:r>
              <a:rPr lang="en-US" sz="2400">
                <a:latin typeface="+mj-lt"/>
              </a:rPr>
              <a:t> Dạ, xin bác bát miến ạ.</a:t>
            </a:r>
          </a:p>
          <a:p>
            <a:pPr marL="403225" indent="53975" algn="just">
              <a:buFontTx/>
              <a:buChar char="-"/>
            </a:pPr>
            <a:r>
              <a:rPr lang="en-US" sz="2400">
                <a:latin typeface="+mj-lt"/>
              </a:rPr>
              <a:t> Đây, mời bác.</a:t>
            </a:r>
          </a:p>
          <a:p>
            <a:pPr marL="403225" indent="53975" algn="just"/>
            <a:r>
              <a:rPr lang="en-US" sz="2400">
                <a:latin typeface="+mj-lt"/>
              </a:rPr>
              <a:t>Hường đưa tay ra cầm lấy cái bát nhựa. Bố bảo:</a:t>
            </a:r>
          </a:p>
          <a:p>
            <a:pPr marL="403225" indent="53975" algn="just">
              <a:buFontTx/>
              <a:buChar char="-"/>
            </a:pPr>
            <a:r>
              <a:rPr lang="en-US" sz="2400">
                <a:latin typeface="+mj-lt"/>
              </a:rPr>
              <a:t> Ấy, bác phải đỡ bằng hai tay. Tôi đưa cho bác bằng hai tay cơ mà!</a:t>
            </a:r>
          </a:p>
          <a:p>
            <a:pPr indent="457200" algn="just"/>
            <a:r>
              <a:rPr lang="en-US" sz="2400"/>
              <a:t>Năm nay, bố đi công tác xa. Đến bữa ăn, nhìn hai bàn tay của Hường lễ phép đón bát cơm, mẹ lại nhớ đến lúc hai bố con chơi với nhau. Mẹ nghĩ, Hường không biết rằng ngay trong trò chơi ấy, bố đã dạy con một nết ngoan.</a:t>
            </a:r>
          </a:p>
          <a:p>
            <a:pPr indent="457200" algn="just"/>
            <a:r>
              <a:rPr lang="en-US" sz="2400"/>
              <a:t>								</a:t>
            </a:r>
            <a:endParaRPr lang="en-US" sz="2400">
              <a:latin typeface="+mj-lt"/>
            </a:endParaRPr>
          </a:p>
        </p:txBody>
      </p:sp>
      <p:sp>
        <p:nvSpPr>
          <p:cNvPr id="11" name="TextBox 10">
            <a:extLst>
              <a:ext uri="{FF2B5EF4-FFF2-40B4-BE49-F238E27FC236}">
                <a16:creationId xmlns:a16="http://schemas.microsoft.com/office/drawing/2014/main" id="{682350E3-A9A6-49F7-B1A5-4AD5C4B60310}"/>
              </a:ext>
            </a:extLst>
          </p:cNvPr>
          <p:cNvSpPr txBox="1"/>
          <p:nvPr/>
        </p:nvSpPr>
        <p:spPr>
          <a:xfrm>
            <a:off x="9067800" y="6377946"/>
            <a:ext cx="4343400" cy="369332"/>
          </a:xfrm>
          <a:prstGeom prst="rect">
            <a:avLst/>
          </a:prstGeom>
          <a:noFill/>
        </p:spPr>
        <p:txBody>
          <a:bodyPr wrap="square">
            <a:spAutoFit/>
          </a:bodyPr>
          <a:lstStyle/>
          <a:p>
            <a:pPr indent="457200" algn="just"/>
            <a:r>
              <a:rPr lang="en-US" sz="1800" i="1"/>
              <a:t>(Theo Phong Thu)</a:t>
            </a:r>
            <a:endParaRPr lang="en-US" sz="2000" i="1"/>
          </a:p>
        </p:txBody>
      </p:sp>
      <p:pic>
        <p:nvPicPr>
          <p:cNvPr id="12" name="Picture 11">
            <a:extLst>
              <a:ext uri="{FF2B5EF4-FFF2-40B4-BE49-F238E27FC236}">
                <a16:creationId xmlns:a16="http://schemas.microsoft.com/office/drawing/2014/main" id="{22C29085-9F75-4F19-AFE5-6C8164628D8D}"/>
              </a:ext>
            </a:extLst>
          </p:cNvPr>
          <p:cNvPicPr>
            <a:picLocks noChangeAspect="1"/>
          </p:cNvPicPr>
          <p:nvPr/>
        </p:nvPicPr>
        <p:blipFill rotWithShape="1">
          <a:blip r:embed="rId4"/>
          <a:srcRect l="28414" t="17105" r="9091" b="33057"/>
          <a:stretch/>
        </p:blipFill>
        <p:spPr>
          <a:xfrm>
            <a:off x="162839" y="521376"/>
            <a:ext cx="363634" cy="346177"/>
          </a:xfrm>
          <a:prstGeom prst="rect">
            <a:avLst/>
          </a:prstGeom>
        </p:spPr>
      </p:pic>
      <p:pic>
        <p:nvPicPr>
          <p:cNvPr id="13" name="Picture 12">
            <a:extLst>
              <a:ext uri="{FF2B5EF4-FFF2-40B4-BE49-F238E27FC236}">
                <a16:creationId xmlns:a16="http://schemas.microsoft.com/office/drawing/2014/main" id="{E32C9512-DDB6-4A98-A842-667DB2CFB249}"/>
              </a:ext>
            </a:extLst>
          </p:cNvPr>
          <p:cNvPicPr>
            <a:picLocks noChangeAspect="1"/>
          </p:cNvPicPr>
          <p:nvPr/>
        </p:nvPicPr>
        <p:blipFill rotWithShape="1">
          <a:blip r:embed="rId5"/>
          <a:srcRect l="23584" t="12406" r="18949" b="29309"/>
          <a:stretch/>
        </p:blipFill>
        <p:spPr>
          <a:xfrm>
            <a:off x="128396" y="3330724"/>
            <a:ext cx="363634" cy="409088"/>
          </a:xfrm>
          <a:prstGeom prst="rect">
            <a:avLst/>
          </a:prstGeom>
        </p:spPr>
      </p:pic>
      <p:pic>
        <p:nvPicPr>
          <p:cNvPr id="14" name="Picture 13">
            <a:extLst>
              <a:ext uri="{FF2B5EF4-FFF2-40B4-BE49-F238E27FC236}">
                <a16:creationId xmlns:a16="http://schemas.microsoft.com/office/drawing/2014/main" id="{D511E799-F551-438C-8129-A99D70C66DE9}"/>
              </a:ext>
            </a:extLst>
          </p:cNvPr>
          <p:cNvPicPr>
            <a:picLocks noChangeAspect="1"/>
          </p:cNvPicPr>
          <p:nvPr/>
        </p:nvPicPr>
        <p:blipFill>
          <a:blip r:embed="rId6"/>
          <a:stretch>
            <a:fillRect/>
          </a:stretch>
        </p:blipFill>
        <p:spPr>
          <a:xfrm>
            <a:off x="133705" y="5638800"/>
            <a:ext cx="421901" cy="402186"/>
          </a:xfrm>
          <a:prstGeom prst="rect">
            <a:avLst/>
          </a:prstGeom>
        </p:spPr>
      </p:pic>
    </p:spTree>
    <p:extLst>
      <p:ext uri="{BB962C8B-B14F-4D97-AF65-F5344CB8AC3E}">
        <p14:creationId xmlns:p14="http://schemas.microsoft.com/office/powerpoint/2010/main" val="184877943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ppt_x</p:attrName>
                                        </p:attrNameLst>
                                      </p:cBhvr>
                                      <p:tavLst>
                                        <p:tav tm="0">
                                          <p:val>
                                            <p:strVal val="#ppt_x-.2"/>
                                          </p:val>
                                        </p:tav>
                                        <p:tav tm="100000">
                                          <p:val>
                                            <p:strVal val="#ppt_x"/>
                                          </p:val>
                                        </p:tav>
                                      </p:tavLst>
                                    </p:anim>
                                    <p:anim calcmode="lin" valueType="num">
                                      <p:cBhvr>
                                        <p:cTn id="1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000"/>
                            </p:stCondLst>
                            <p:childTnLst>
                              <p:par>
                                <p:cTn id="21" presetID="16" presetClass="entr" presetSubtype="21" fill="hold" grpId="1"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80">
                                          <p:stCondLst>
                                            <p:cond delay="0"/>
                                          </p:stCondLst>
                                        </p:cTn>
                                        <p:tgtEl>
                                          <p:spTgt spid="12"/>
                                        </p:tgtEl>
                                      </p:cBhvr>
                                    </p:animEffect>
                                    <p:anim calcmode="lin" valueType="num">
                                      <p:cBhvr>
                                        <p:cTn id="2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4" dur="26">
                                          <p:stCondLst>
                                            <p:cond delay="650"/>
                                          </p:stCondLst>
                                        </p:cTn>
                                        <p:tgtEl>
                                          <p:spTgt spid="12"/>
                                        </p:tgtEl>
                                      </p:cBhvr>
                                      <p:to x="100000" y="60000"/>
                                    </p:animScale>
                                    <p:animScale>
                                      <p:cBhvr>
                                        <p:cTn id="35" dur="166" decel="50000">
                                          <p:stCondLst>
                                            <p:cond delay="676"/>
                                          </p:stCondLst>
                                        </p:cTn>
                                        <p:tgtEl>
                                          <p:spTgt spid="12"/>
                                        </p:tgtEl>
                                      </p:cBhvr>
                                      <p:to x="100000" y="100000"/>
                                    </p:animScale>
                                    <p:animScale>
                                      <p:cBhvr>
                                        <p:cTn id="36" dur="26">
                                          <p:stCondLst>
                                            <p:cond delay="1312"/>
                                          </p:stCondLst>
                                        </p:cTn>
                                        <p:tgtEl>
                                          <p:spTgt spid="12"/>
                                        </p:tgtEl>
                                      </p:cBhvr>
                                      <p:to x="100000" y="80000"/>
                                    </p:animScale>
                                    <p:animScale>
                                      <p:cBhvr>
                                        <p:cTn id="37" dur="166" decel="50000">
                                          <p:stCondLst>
                                            <p:cond delay="1338"/>
                                          </p:stCondLst>
                                        </p:cTn>
                                        <p:tgtEl>
                                          <p:spTgt spid="12"/>
                                        </p:tgtEl>
                                      </p:cBhvr>
                                      <p:to x="100000" y="100000"/>
                                    </p:animScale>
                                    <p:animScale>
                                      <p:cBhvr>
                                        <p:cTn id="38" dur="26">
                                          <p:stCondLst>
                                            <p:cond delay="1642"/>
                                          </p:stCondLst>
                                        </p:cTn>
                                        <p:tgtEl>
                                          <p:spTgt spid="12"/>
                                        </p:tgtEl>
                                      </p:cBhvr>
                                      <p:to x="100000" y="90000"/>
                                    </p:animScale>
                                    <p:animScale>
                                      <p:cBhvr>
                                        <p:cTn id="39" dur="166" decel="50000">
                                          <p:stCondLst>
                                            <p:cond delay="1668"/>
                                          </p:stCondLst>
                                        </p:cTn>
                                        <p:tgtEl>
                                          <p:spTgt spid="12"/>
                                        </p:tgtEl>
                                      </p:cBhvr>
                                      <p:to x="100000" y="100000"/>
                                    </p:animScale>
                                    <p:animScale>
                                      <p:cBhvr>
                                        <p:cTn id="40" dur="26">
                                          <p:stCondLst>
                                            <p:cond delay="1808"/>
                                          </p:stCondLst>
                                        </p:cTn>
                                        <p:tgtEl>
                                          <p:spTgt spid="12"/>
                                        </p:tgtEl>
                                      </p:cBhvr>
                                      <p:to x="100000" y="95000"/>
                                    </p:animScale>
                                    <p:animScale>
                                      <p:cBhvr>
                                        <p:cTn id="41" dur="166" decel="50000">
                                          <p:stCondLst>
                                            <p:cond delay="1834"/>
                                          </p:stCondLst>
                                        </p:cTn>
                                        <p:tgtEl>
                                          <p:spTgt spid="1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80">
                                          <p:stCondLst>
                                            <p:cond delay="0"/>
                                          </p:stCondLst>
                                        </p:cTn>
                                        <p:tgtEl>
                                          <p:spTgt spid="13"/>
                                        </p:tgtEl>
                                      </p:cBhvr>
                                    </p:animEffect>
                                    <p:anim calcmode="lin" valueType="num">
                                      <p:cBhvr>
                                        <p:cTn id="4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2" dur="26">
                                          <p:stCondLst>
                                            <p:cond delay="650"/>
                                          </p:stCondLst>
                                        </p:cTn>
                                        <p:tgtEl>
                                          <p:spTgt spid="13"/>
                                        </p:tgtEl>
                                      </p:cBhvr>
                                      <p:to x="100000" y="60000"/>
                                    </p:animScale>
                                    <p:animScale>
                                      <p:cBhvr>
                                        <p:cTn id="53" dur="166" decel="50000">
                                          <p:stCondLst>
                                            <p:cond delay="676"/>
                                          </p:stCondLst>
                                        </p:cTn>
                                        <p:tgtEl>
                                          <p:spTgt spid="13"/>
                                        </p:tgtEl>
                                      </p:cBhvr>
                                      <p:to x="100000" y="100000"/>
                                    </p:animScale>
                                    <p:animScale>
                                      <p:cBhvr>
                                        <p:cTn id="54" dur="26">
                                          <p:stCondLst>
                                            <p:cond delay="1312"/>
                                          </p:stCondLst>
                                        </p:cTn>
                                        <p:tgtEl>
                                          <p:spTgt spid="13"/>
                                        </p:tgtEl>
                                      </p:cBhvr>
                                      <p:to x="100000" y="80000"/>
                                    </p:animScale>
                                    <p:animScale>
                                      <p:cBhvr>
                                        <p:cTn id="55" dur="166" decel="50000">
                                          <p:stCondLst>
                                            <p:cond delay="1338"/>
                                          </p:stCondLst>
                                        </p:cTn>
                                        <p:tgtEl>
                                          <p:spTgt spid="13"/>
                                        </p:tgtEl>
                                      </p:cBhvr>
                                      <p:to x="100000" y="100000"/>
                                    </p:animScale>
                                    <p:animScale>
                                      <p:cBhvr>
                                        <p:cTn id="56" dur="26">
                                          <p:stCondLst>
                                            <p:cond delay="1642"/>
                                          </p:stCondLst>
                                        </p:cTn>
                                        <p:tgtEl>
                                          <p:spTgt spid="13"/>
                                        </p:tgtEl>
                                      </p:cBhvr>
                                      <p:to x="100000" y="90000"/>
                                    </p:animScale>
                                    <p:animScale>
                                      <p:cBhvr>
                                        <p:cTn id="57" dur="166" decel="50000">
                                          <p:stCondLst>
                                            <p:cond delay="1668"/>
                                          </p:stCondLst>
                                        </p:cTn>
                                        <p:tgtEl>
                                          <p:spTgt spid="13"/>
                                        </p:tgtEl>
                                      </p:cBhvr>
                                      <p:to x="100000" y="100000"/>
                                    </p:animScale>
                                    <p:animScale>
                                      <p:cBhvr>
                                        <p:cTn id="58" dur="26">
                                          <p:stCondLst>
                                            <p:cond delay="1808"/>
                                          </p:stCondLst>
                                        </p:cTn>
                                        <p:tgtEl>
                                          <p:spTgt spid="13"/>
                                        </p:tgtEl>
                                      </p:cBhvr>
                                      <p:to x="100000" y="95000"/>
                                    </p:animScale>
                                    <p:animScale>
                                      <p:cBhvr>
                                        <p:cTn id="59" dur="166" decel="50000">
                                          <p:stCondLst>
                                            <p:cond delay="1834"/>
                                          </p:stCondLst>
                                        </p:cTn>
                                        <p:tgtEl>
                                          <p:spTgt spid="13"/>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down)">
                                      <p:cBhvr>
                                        <p:cTn id="64" dur="580">
                                          <p:stCondLst>
                                            <p:cond delay="0"/>
                                          </p:stCondLst>
                                        </p:cTn>
                                        <p:tgtEl>
                                          <p:spTgt spid="14"/>
                                        </p:tgtEl>
                                      </p:cBhvr>
                                    </p:animEffect>
                                    <p:anim calcmode="lin" valueType="num">
                                      <p:cBhvr>
                                        <p:cTn id="6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0" dur="26">
                                          <p:stCondLst>
                                            <p:cond delay="650"/>
                                          </p:stCondLst>
                                        </p:cTn>
                                        <p:tgtEl>
                                          <p:spTgt spid="14"/>
                                        </p:tgtEl>
                                      </p:cBhvr>
                                      <p:to x="100000" y="60000"/>
                                    </p:animScale>
                                    <p:animScale>
                                      <p:cBhvr>
                                        <p:cTn id="71" dur="166" decel="50000">
                                          <p:stCondLst>
                                            <p:cond delay="676"/>
                                          </p:stCondLst>
                                        </p:cTn>
                                        <p:tgtEl>
                                          <p:spTgt spid="14"/>
                                        </p:tgtEl>
                                      </p:cBhvr>
                                      <p:to x="100000" y="100000"/>
                                    </p:animScale>
                                    <p:animScale>
                                      <p:cBhvr>
                                        <p:cTn id="72" dur="26">
                                          <p:stCondLst>
                                            <p:cond delay="1312"/>
                                          </p:stCondLst>
                                        </p:cTn>
                                        <p:tgtEl>
                                          <p:spTgt spid="14"/>
                                        </p:tgtEl>
                                      </p:cBhvr>
                                      <p:to x="100000" y="80000"/>
                                    </p:animScale>
                                    <p:animScale>
                                      <p:cBhvr>
                                        <p:cTn id="73" dur="166" decel="50000">
                                          <p:stCondLst>
                                            <p:cond delay="1338"/>
                                          </p:stCondLst>
                                        </p:cTn>
                                        <p:tgtEl>
                                          <p:spTgt spid="14"/>
                                        </p:tgtEl>
                                      </p:cBhvr>
                                      <p:to x="100000" y="100000"/>
                                    </p:animScale>
                                    <p:animScale>
                                      <p:cBhvr>
                                        <p:cTn id="74" dur="26">
                                          <p:stCondLst>
                                            <p:cond delay="1642"/>
                                          </p:stCondLst>
                                        </p:cTn>
                                        <p:tgtEl>
                                          <p:spTgt spid="14"/>
                                        </p:tgtEl>
                                      </p:cBhvr>
                                      <p:to x="100000" y="90000"/>
                                    </p:animScale>
                                    <p:animScale>
                                      <p:cBhvr>
                                        <p:cTn id="75" dur="166" decel="50000">
                                          <p:stCondLst>
                                            <p:cond delay="1668"/>
                                          </p:stCondLst>
                                        </p:cTn>
                                        <p:tgtEl>
                                          <p:spTgt spid="14"/>
                                        </p:tgtEl>
                                      </p:cBhvr>
                                      <p:to x="100000" y="100000"/>
                                    </p:animScale>
                                    <p:animScale>
                                      <p:cBhvr>
                                        <p:cTn id="76" dur="26">
                                          <p:stCondLst>
                                            <p:cond delay="1808"/>
                                          </p:stCondLst>
                                        </p:cTn>
                                        <p:tgtEl>
                                          <p:spTgt spid="14"/>
                                        </p:tgtEl>
                                      </p:cBhvr>
                                      <p:to x="100000" y="95000"/>
                                    </p:animScale>
                                    <p:animScale>
                                      <p:cBhvr>
                                        <p:cTn id="77"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5">
            <a:extLst>
              <a:ext uri="{FF2B5EF4-FFF2-40B4-BE49-F238E27FC236}">
                <a16:creationId xmlns:a16="http://schemas.microsoft.com/office/drawing/2014/main" id="{61AB776D-5B31-4ACE-AD34-7D183FFF0893}"/>
              </a:ext>
            </a:extLst>
          </p:cNvPr>
          <p:cNvSpPr/>
          <p:nvPr/>
        </p:nvSpPr>
        <p:spPr>
          <a:xfrm>
            <a:off x="4626397" y="1208189"/>
            <a:ext cx="2721397" cy="668017"/>
          </a:xfrm>
          <a:prstGeom prst="roundRect">
            <a:avLst/>
          </a:prstGeom>
          <a:gradFill>
            <a:gsLst>
              <a:gs pos="0">
                <a:srgbClr val="71DDCC"/>
              </a:gs>
              <a:gs pos="21000">
                <a:schemeClr val="accent1">
                  <a:lumMod val="5000"/>
                  <a:lumOff val="95000"/>
                </a:schemeClr>
              </a:gs>
              <a:gs pos="99000">
                <a:srgbClr val="28A48F"/>
              </a:gs>
              <a:gs pos="8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bát nhựa</a:t>
            </a:r>
            <a:endParaRPr lang="vi-VN" sz="36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5">
            <a:extLst>
              <a:ext uri="{FF2B5EF4-FFF2-40B4-BE49-F238E27FC236}">
                <a16:creationId xmlns:a16="http://schemas.microsoft.com/office/drawing/2014/main" id="{DA1CFB03-09BE-4C7A-BD2B-9016BCA310BD}"/>
              </a:ext>
            </a:extLst>
          </p:cNvPr>
          <p:cNvSpPr/>
          <p:nvPr/>
        </p:nvSpPr>
        <p:spPr>
          <a:xfrm>
            <a:off x="951929" y="1227239"/>
            <a:ext cx="2721397" cy="668017"/>
          </a:xfrm>
          <a:prstGeom prst="roundRect">
            <a:avLst/>
          </a:prstGeom>
          <a:gradFill>
            <a:gsLst>
              <a:gs pos="0">
                <a:srgbClr val="71DDCC"/>
              </a:gs>
              <a:gs pos="21000">
                <a:schemeClr val="accent1">
                  <a:lumMod val="5000"/>
                  <a:lumOff val="95000"/>
                </a:schemeClr>
              </a:gs>
              <a:gs pos="99000">
                <a:srgbClr val="28A48F"/>
              </a:gs>
              <a:gs pos="8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ngạc nhiên</a:t>
            </a:r>
            <a:endParaRPr lang="vi-VN" sz="36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5">
            <a:extLst>
              <a:ext uri="{FF2B5EF4-FFF2-40B4-BE49-F238E27FC236}">
                <a16:creationId xmlns:a16="http://schemas.microsoft.com/office/drawing/2014/main" id="{EEB8E26C-B27A-4904-B95F-B1206564D6F4}"/>
              </a:ext>
            </a:extLst>
          </p:cNvPr>
          <p:cNvSpPr/>
          <p:nvPr/>
        </p:nvSpPr>
        <p:spPr>
          <a:xfrm>
            <a:off x="8300865" y="1205557"/>
            <a:ext cx="2721397" cy="668017"/>
          </a:xfrm>
          <a:prstGeom prst="roundRect">
            <a:avLst/>
          </a:prstGeom>
          <a:gradFill>
            <a:gsLst>
              <a:gs pos="0">
                <a:srgbClr val="71DDCC"/>
              </a:gs>
              <a:gs pos="21000">
                <a:schemeClr val="accent1">
                  <a:lumMod val="5000"/>
                  <a:lumOff val="95000"/>
                </a:schemeClr>
              </a:gs>
              <a:gs pos="99000">
                <a:srgbClr val="28A48F"/>
              </a:gs>
              <a:gs pos="8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hẳn hoi</a:t>
            </a:r>
            <a:endParaRPr lang="vi-VN" sz="36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43288617-6D4B-42D2-97DD-C3E033FDA316}"/>
              </a:ext>
            </a:extLst>
          </p:cNvPr>
          <p:cNvPicPr>
            <a:picLocks noChangeAspect="1"/>
          </p:cNvPicPr>
          <p:nvPr/>
        </p:nvPicPr>
        <p:blipFill>
          <a:blip r:embed="rId2"/>
          <a:stretch>
            <a:fillRect/>
          </a:stretch>
        </p:blipFill>
        <p:spPr>
          <a:xfrm>
            <a:off x="3534520" y="-121267"/>
            <a:ext cx="4963555" cy="1559371"/>
          </a:xfrm>
          <a:prstGeom prst="rect">
            <a:avLst/>
          </a:prstGeom>
        </p:spPr>
      </p:pic>
      <p:sp>
        <p:nvSpPr>
          <p:cNvPr id="13" name="Rounded Rectangle 5">
            <a:extLst>
              <a:ext uri="{FF2B5EF4-FFF2-40B4-BE49-F238E27FC236}">
                <a16:creationId xmlns:a16="http://schemas.microsoft.com/office/drawing/2014/main" id="{E49EDF18-078A-4680-92E2-55D69213D5B1}"/>
              </a:ext>
            </a:extLst>
          </p:cNvPr>
          <p:cNvSpPr/>
          <p:nvPr/>
        </p:nvSpPr>
        <p:spPr>
          <a:xfrm>
            <a:off x="6400800" y="2096911"/>
            <a:ext cx="2721397" cy="668017"/>
          </a:xfrm>
          <a:prstGeom prst="roundRect">
            <a:avLst/>
          </a:prstGeom>
          <a:gradFill>
            <a:gsLst>
              <a:gs pos="0">
                <a:srgbClr val="71DDCC"/>
              </a:gs>
              <a:gs pos="21000">
                <a:schemeClr val="accent1">
                  <a:lumMod val="5000"/>
                  <a:lumOff val="95000"/>
                </a:schemeClr>
              </a:gs>
              <a:gs pos="99000">
                <a:srgbClr val="28A48F"/>
              </a:gs>
              <a:gs pos="8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nết</a:t>
            </a:r>
            <a:endParaRPr lang="vi-VN" sz="36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5">
            <a:extLst>
              <a:ext uri="{FF2B5EF4-FFF2-40B4-BE49-F238E27FC236}">
                <a16:creationId xmlns:a16="http://schemas.microsoft.com/office/drawing/2014/main" id="{8C7AEDEC-7FB6-453A-B7F7-08973FC0AFA7}"/>
              </a:ext>
            </a:extLst>
          </p:cNvPr>
          <p:cNvSpPr/>
          <p:nvPr/>
        </p:nvSpPr>
        <p:spPr>
          <a:xfrm>
            <a:off x="2726332" y="2115961"/>
            <a:ext cx="2721397" cy="668017"/>
          </a:xfrm>
          <a:prstGeom prst="roundRect">
            <a:avLst/>
          </a:prstGeom>
          <a:gradFill>
            <a:gsLst>
              <a:gs pos="0">
                <a:srgbClr val="71DDCC"/>
              </a:gs>
              <a:gs pos="21000">
                <a:schemeClr val="accent1">
                  <a:lumMod val="5000"/>
                  <a:lumOff val="95000"/>
                </a:schemeClr>
              </a:gs>
              <a:gs pos="99000">
                <a:srgbClr val="28A48F"/>
              </a:gs>
              <a:gs pos="8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xơi</a:t>
            </a:r>
            <a:endParaRPr lang="vi-VN" sz="36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35">
            <a:extLst>
              <a:ext uri="{FF2B5EF4-FFF2-40B4-BE49-F238E27FC236}">
                <a16:creationId xmlns:a16="http://schemas.microsoft.com/office/drawing/2014/main" id="{572AA3DA-667B-483D-988C-67877DBF45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4674" y="3158356"/>
            <a:ext cx="440986" cy="463220"/>
          </a:xfrm>
          <a:prstGeom prst="rect">
            <a:avLst/>
          </a:prstGeom>
        </p:spPr>
      </p:pic>
      <p:sp>
        <p:nvSpPr>
          <p:cNvPr id="19" name="39">
            <a:extLst>
              <a:ext uri="{FF2B5EF4-FFF2-40B4-BE49-F238E27FC236}">
                <a16:creationId xmlns:a16="http://schemas.microsoft.com/office/drawing/2014/main" id="{3665E6EB-C6B9-44C7-A38F-E3181601FFE7}"/>
              </a:ext>
            </a:extLst>
          </p:cNvPr>
          <p:cNvSpPr/>
          <p:nvPr/>
        </p:nvSpPr>
        <p:spPr>
          <a:xfrm>
            <a:off x="3276600" y="3036023"/>
            <a:ext cx="5638800" cy="707886"/>
          </a:xfrm>
          <a:prstGeom prst="rect">
            <a:avLst/>
          </a:prstGeom>
        </p:spPr>
        <p:txBody>
          <a:bodyPr wrap="square">
            <a:spAutoFit/>
          </a:bodyPr>
          <a:lstStyle/>
          <a:p>
            <a:r>
              <a:rPr lang="en-US" sz="4000"/>
              <a:t>xơi</a:t>
            </a:r>
            <a:endParaRPr lang="zh-CN" alt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980A0532-7766-42FC-9F5F-64BE8DF5FF2C}"/>
              </a:ext>
            </a:extLst>
          </p:cNvPr>
          <p:cNvSpPr txBox="1"/>
          <p:nvPr/>
        </p:nvSpPr>
        <p:spPr>
          <a:xfrm>
            <a:off x="2455205" y="3737683"/>
            <a:ext cx="5590116" cy="646331"/>
          </a:xfrm>
          <a:prstGeom prst="rect">
            <a:avLst/>
          </a:prstGeom>
          <a:noFill/>
        </p:spPr>
        <p:txBody>
          <a:bodyPr wrap="square" rtlCol="0">
            <a:spAutoFit/>
          </a:bodyPr>
          <a:lstStyle/>
          <a:p>
            <a:r>
              <a:rPr lang="en-US" sz="3600">
                <a:solidFill>
                  <a:srgbClr val="920F1D"/>
                </a:solidFill>
                <a:latin typeface="+mj-lt"/>
                <a:ea typeface="Roboto" panose="02000000000000000000" pitchFamily="2" charset="0"/>
              </a:rPr>
              <a:t>(lời mời lịch sự): ăn, uống</a:t>
            </a:r>
            <a:endParaRPr lang="en-US" sz="3600" dirty="0">
              <a:solidFill>
                <a:srgbClr val="920F1D"/>
              </a:solidFill>
              <a:latin typeface="+mj-lt"/>
              <a:ea typeface="Roboto" panose="02000000000000000000" pitchFamily="2" charset="0"/>
            </a:endParaRPr>
          </a:p>
        </p:txBody>
      </p:sp>
      <p:grpSp>
        <p:nvGrpSpPr>
          <p:cNvPr id="26" name="Group 25">
            <a:extLst>
              <a:ext uri="{FF2B5EF4-FFF2-40B4-BE49-F238E27FC236}">
                <a16:creationId xmlns:a16="http://schemas.microsoft.com/office/drawing/2014/main" id="{7383B057-38B9-4C20-97E7-D958E7D4D894}"/>
              </a:ext>
            </a:extLst>
          </p:cNvPr>
          <p:cNvGrpSpPr/>
          <p:nvPr/>
        </p:nvGrpSpPr>
        <p:grpSpPr>
          <a:xfrm>
            <a:off x="245405" y="2365939"/>
            <a:ext cx="2209800" cy="1503799"/>
            <a:chOff x="381000" y="317146"/>
            <a:chExt cx="3331584" cy="1973061"/>
          </a:xfrm>
        </p:grpSpPr>
        <p:pic>
          <p:nvPicPr>
            <p:cNvPr id="27" name="31">
              <a:extLst>
                <a:ext uri="{FF2B5EF4-FFF2-40B4-BE49-F238E27FC236}">
                  <a16:creationId xmlns:a16="http://schemas.microsoft.com/office/drawing/2014/main" id="{5D98D86D-CC7A-46CB-B171-F3239C5FE151}"/>
                </a:ext>
              </a:extLst>
            </p:cNvPr>
            <p:cNvPicPr>
              <a:picLocks noChangeAspect="1"/>
            </p:cNvPicPr>
            <p:nvPr/>
          </p:nvPicPr>
          <p:blipFill>
            <a:blip r:embed="rId5">
              <a:duotone>
                <a:schemeClr val="accent6">
                  <a:shade val="45000"/>
                  <a:satMod val="135000"/>
                </a:schemeClr>
                <a:prstClr val="white"/>
              </a:duotone>
              <a:extLst>
                <a:ext uri="{96DAC541-7B7A-43D3-8B79-37D633B846F1}">
                  <asvg:svgBlip xmlns:asvg="http://schemas.microsoft.com/office/drawing/2016/SVG/main" r:embed="rId6"/>
                </a:ext>
              </a:extLst>
            </a:blip>
            <a:stretch>
              <a:fillRect/>
            </a:stretch>
          </p:blipFill>
          <p:spPr>
            <a:xfrm>
              <a:off x="381000" y="317146"/>
              <a:ext cx="3331584" cy="1973061"/>
            </a:xfrm>
            <a:prstGeom prst="rect">
              <a:avLst/>
            </a:prstGeom>
          </p:spPr>
        </p:pic>
        <p:pic>
          <p:nvPicPr>
            <p:cNvPr id="28" name="Picture 27">
              <a:extLst>
                <a:ext uri="{FF2B5EF4-FFF2-40B4-BE49-F238E27FC236}">
                  <a16:creationId xmlns:a16="http://schemas.microsoft.com/office/drawing/2014/main" id="{DEC863E3-1492-4331-BF99-A54191AA9D5B}"/>
                </a:ext>
              </a:extLst>
            </p:cNvPr>
            <p:cNvPicPr>
              <a:picLocks noChangeAspect="1"/>
            </p:cNvPicPr>
            <p:nvPr/>
          </p:nvPicPr>
          <p:blipFill>
            <a:blip r:embed="rId7"/>
            <a:stretch>
              <a:fillRect/>
            </a:stretch>
          </p:blipFill>
          <p:spPr>
            <a:xfrm>
              <a:off x="574750" y="663840"/>
              <a:ext cx="2996042" cy="1020185"/>
            </a:xfrm>
            <a:prstGeom prst="rect">
              <a:avLst/>
            </a:prstGeom>
          </p:spPr>
        </p:pic>
      </p:grpSp>
      <p:pic>
        <p:nvPicPr>
          <p:cNvPr id="29" name="Picture 28">
            <a:extLst>
              <a:ext uri="{FF2B5EF4-FFF2-40B4-BE49-F238E27FC236}">
                <a16:creationId xmlns:a16="http://schemas.microsoft.com/office/drawing/2014/main" id="{751ECEBF-82BF-46AF-A291-A06AAF3054A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942176" y="3000325"/>
            <a:ext cx="2209800" cy="2209800"/>
          </a:xfrm>
          <a:prstGeom prst="rect">
            <a:avLst/>
          </a:prstGeom>
        </p:spPr>
      </p:pic>
      <p:sp>
        <p:nvSpPr>
          <p:cNvPr id="30" name="TextBox 29">
            <a:extLst>
              <a:ext uri="{FF2B5EF4-FFF2-40B4-BE49-F238E27FC236}">
                <a16:creationId xmlns:a16="http://schemas.microsoft.com/office/drawing/2014/main" id="{4B9E429B-7522-4A85-8373-5CF4A44C936E}"/>
              </a:ext>
            </a:extLst>
          </p:cNvPr>
          <p:cNvSpPr txBox="1"/>
          <p:nvPr/>
        </p:nvSpPr>
        <p:spPr>
          <a:xfrm>
            <a:off x="4898603" y="5631685"/>
            <a:ext cx="6096000" cy="646331"/>
          </a:xfrm>
          <a:prstGeom prst="rect">
            <a:avLst/>
          </a:prstGeom>
          <a:noFill/>
        </p:spPr>
        <p:txBody>
          <a:bodyPr wrap="square" rtlCol="0">
            <a:spAutoFit/>
          </a:bodyPr>
          <a:lstStyle/>
          <a:p>
            <a:r>
              <a:rPr lang="en-US" sz="3600" b="1" i="1" dirty="0" err="1">
                <a:solidFill>
                  <a:srgbClr val="FF5A34"/>
                </a:solidFill>
                <a:latin typeface="+mj-lt"/>
                <a:ea typeface="Roboto" panose="02000000000000000000" pitchFamily="2" charset="0"/>
              </a:rPr>
              <a:t>Ví</a:t>
            </a:r>
            <a:r>
              <a:rPr lang="en-US" sz="3600" b="1" i="1" dirty="0">
                <a:solidFill>
                  <a:srgbClr val="FF5A34"/>
                </a:solidFill>
                <a:latin typeface="+mj-lt"/>
                <a:ea typeface="Roboto" panose="02000000000000000000" pitchFamily="2" charset="0"/>
              </a:rPr>
              <a:t> </a:t>
            </a:r>
            <a:r>
              <a:rPr lang="en-US" sz="3600" b="1" i="1" dirty="0" err="1">
                <a:solidFill>
                  <a:srgbClr val="FF5A34"/>
                </a:solidFill>
                <a:latin typeface="+mj-lt"/>
                <a:ea typeface="Roboto" panose="02000000000000000000" pitchFamily="2" charset="0"/>
              </a:rPr>
              <a:t>dụ</a:t>
            </a:r>
            <a:r>
              <a:rPr lang="en-US" sz="3600" b="1" i="1">
                <a:solidFill>
                  <a:srgbClr val="FF5A34"/>
                </a:solidFill>
                <a:latin typeface="+mj-lt"/>
                <a:ea typeface="Roboto" panose="02000000000000000000" pitchFamily="2" charset="0"/>
              </a:rPr>
              <a:t>: </a:t>
            </a:r>
            <a:r>
              <a:rPr lang="en-US" sz="3600">
                <a:latin typeface="+mj-lt"/>
                <a:ea typeface="Roboto" panose="02000000000000000000" pitchFamily="2" charset="0"/>
              </a:rPr>
              <a:t>Cháu mời </a:t>
            </a:r>
            <a:r>
              <a:rPr lang="en-US" sz="3600" dirty="0" err="1">
                <a:latin typeface="+mj-lt"/>
                <a:ea typeface="Roboto" panose="02000000000000000000" pitchFamily="2" charset="0"/>
              </a:rPr>
              <a:t>bà</a:t>
            </a:r>
            <a:r>
              <a:rPr lang="en-US" sz="3600" dirty="0">
                <a:latin typeface="+mj-lt"/>
                <a:ea typeface="Roboto" panose="02000000000000000000" pitchFamily="2" charset="0"/>
              </a:rPr>
              <a:t> </a:t>
            </a:r>
            <a:r>
              <a:rPr lang="en-US" sz="3600" err="1">
                <a:latin typeface="+mj-lt"/>
                <a:ea typeface="Roboto" panose="02000000000000000000" pitchFamily="2" charset="0"/>
              </a:rPr>
              <a:t>xơi</a:t>
            </a:r>
            <a:r>
              <a:rPr lang="en-US" sz="3600">
                <a:latin typeface="+mj-lt"/>
                <a:ea typeface="Roboto" panose="02000000000000000000" pitchFamily="2" charset="0"/>
              </a:rPr>
              <a:t> nước ạ.</a:t>
            </a:r>
            <a:endParaRPr lang="en-US" sz="3600" dirty="0">
              <a:latin typeface="+mj-lt"/>
              <a:ea typeface="Roboto" panose="02000000000000000000" pitchFamily="2" charset="0"/>
            </a:endParaRPr>
          </a:p>
        </p:txBody>
      </p:sp>
      <p:pic>
        <p:nvPicPr>
          <p:cNvPr id="31" name="Picture 30">
            <a:extLst>
              <a:ext uri="{FF2B5EF4-FFF2-40B4-BE49-F238E27FC236}">
                <a16:creationId xmlns:a16="http://schemas.microsoft.com/office/drawing/2014/main" id="{AC3BC83A-464A-4D87-986A-62660C5628F9}"/>
              </a:ext>
            </a:extLst>
          </p:cNvPr>
          <p:cNvPicPr>
            <a:picLocks noChangeAspect="1"/>
          </p:cNvPicPr>
          <p:nvPr/>
        </p:nvPicPr>
        <p:blipFill rotWithShape="1">
          <a:blip r:embed="rId9"/>
          <a:srcRect t="3153"/>
          <a:stretch/>
        </p:blipFill>
        <p:spPr>
          <a:xfrm>
            <a:off x="653687" y="4645455"/>
            <a:ext cx="3978644" cy="2174115"/>
          </a:xfrm>
          <a:prstGeom prst="roundRect">
            <a:avLst/>
          </a:prstGeom>
        </p:spPr>
      </p:pic>
    </p:spTree>
    <p:extLst>
      <p:ext uri="{BB962C8B-B14F-4D97-AF65-F5344CB8AC3E}">
        <p14:creationId xmlns:p14="http://schemas.microsoft.com/office/powerpoint/2010/main" val="300539179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26" presetClass="emph" presetSubtype="0" fill="hold" grpId="1" nodeType="withEffect">
                                  <p:stCondLst>
                                    <p:cond delay="0"/>
                                  </p:stCondLst>
                                  <p:childTnLst>
                                    <p:animEffect transition="out" filter="fade">
                                      <p:cBhvr>
                                        <p:cTn id="14" dur="1000" tmFilter="0, 0; .2, .5; .8, .5; 1, 0"/>
                                        <p:tgtEl>
                                          <p:spTgt spid="9"/>
                                        </p:tgtEl>
                                      </p:cBhvr>
                                    </p:animEffect>
                                    <p:animScale>
                                      <p:cBhvr>
                                        <p:cTn id="15" dur="500" autoRev="1" fill="hold"/>
                                        <p:tgtEl>
                                          <p:spTgt spid="9"/>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26" presetClass="emph" presetSubtype="0" fill="hold" grpId="1" nodeType="withEffect">
                                  <p:stCondLst>
                                    <p:cond delay="0"/>
                                  </p:stCondLst>
                                  <p:childTnLst>
                                    <p:animEffect transition="out" filter="fade">
                                      <p:cBhvr>
                                        <p:cTn id="22" dur="1000" tmFilter="0, 0; .2, .5; .8, .5; 1, 0"/>
                                        <p:tgtEl>
                                          <p:spTgt spid="8"/>
                                        </p:tgtEl>
                                      </p:cBhvr>
                                    </p:animEffect>
                                    <p:animScale>
                                      <p:cBhvr>
                                        <p:cTn id="23" dur="500" autoRev="1" fill="hold"/>
                                        <p:tgtEl>
                                          <p:spTgt spid="8"/>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26" presetClass="emph" presetSubtype="0" fill="hold" grpId="1" nodeType="withEffect">
                                  <p:stCondLst>
                                    <p:cond delay="0"/>
                                  </p:stCondLst>
                                  <p:childTnLst>
                                    <p:animEffect transition="out" filter="fade">
                                      <p:cBhvr>
                                        <p:cTn id="30" dur="1000" tmFilter="0, 0; .2, .5; .8, .5; 1, 0"/>
                                        <p:tgtEl>
                                          <p:spTgt spid="10"/>
                                        </p:tgtEl>
                                      </p:cBhvr>
                                    </p:animEffect>
                                    <p:animScale>
                                      <p:cBhvr>
                                        <p:cTn id="31" dur="500" autoRev="1" fill="hold"/>
                                        <p:tgtEl>
                                          <p:spTgt spid="10"/>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26" presetClass="emph" presetSubtype="0" fill="hold" grpId="1" nodeType="withEffect">
                                  <p:stCondLst>
                                    <p:cond delay="0"/>
                                  </p:stCondLst>
                                  <p:childTnLst>
                                    <p:animEffect transition="out" filter="fade">
                                      <p:cBhvr>
                                        <p:cTn id="38" dur="1000" tmFilter="0, 0; .2, .5; .8, .5; 1, 0"/>
                                        <p:tgtEl>
                                          <p:spTgt spid="14"/>
                                        </p:tgtEl>
                                      </p:cBhvr>
                                    </p:animEffect>
                                    <p:animScale>
                                      <p:cBhvr>
                                        <p:cTn id="39" dur="500" autoRev="1" fill="hold"/>
                                        <p:tgtEl>
                                          <p:spTgt spid="14"/>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26" presetClass="emph" presetSubtype="0" fill="hold" grpId="1" nodeType="withEffect">
                                  <p:stCondLst>
                                    <p:cond delay="0"/>
                                  </p:stCondLst>
                                  <p:childTnLst>
                                    <p:animEffect transition="out" filter="fade">
                                      <p:cBhvr>
                                        <p:cTn id="46" dur="1000" tmFilter="0, 0; .2, .5; .8, .5; 1, 0"/>
                                        <p:tgtEl>
                                          <p:spTgt spid="13"/>
                                        </p:tgtEl>
                                      </p:cBhvr>
                                    </p:animEffect>
                                    <p:animScale>
                                      <p:cBhvr>
                                        <p:cTn id="47" dur="500" autoRev="1" fill="hold"/>
                                        <p:tgtEl>
                                          <p:spTgt spid="13"/>
                                        </p:tgtEl>
                                      </p:cBhvr>
                                      <p:by x="105000" y="105000"/>
                                    </p:animScale>
                                  </p:childTnLst>
                                </p:cTn>
                              </p:par>
                            </p:childTnLst>
                          </p:cTn>
                        </p:par>
                        <p:par>
                          <p:cTn id="48" fill="hold">
                            <p:stCondLst>
                              <p:cond delay="1000"/>
                            </p:stCondLst>
                            <p:childTnLst>
                              <p:par>
                                <p:cTn id="49" presetID="22" presetClass="entr" presetSubtype="4"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1+#ppt_w/2"/>
                                          </p:val>
                                        </p:tav>
                                        <p:tav tm="100000">
                                          <p:val>
                                            <p:strVal val="#ppt_x"/>
                                          </p:val>
                                        </p:tav>
                                      </p:tavLst>
                                    </p:anim>
                                    <p:anim calcmode="lin" valueType="num">
                                      <p:cBhvr additive="base">
                                        <p:cTn id="57" dur="500" fill="hold"/>
                                        <p:tgtEl>
                                          <p:spTgt spid="18"/>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1+#ppt_w/2"/>
                                          </p:val>
                                        </p:tav>
                                        <p:tav tm="100000">
                                          <p:val>
                                            <p:strVal val="#ppt_x"/>
                                          </p:val>
                                        </p:tav>
                                      </p:tavLst>
                                    </p:anim>
                                    <p:anim calcmode="lin" valueType="num">
                                      <p:cBhvr additive="base">
                                        <p:cTn id="6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left)">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left)">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par>
                                <p:cTn id="77" presetID="22" presetClass="entr" presetSubtype="8"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left)">
                                      <p:cBhvr>
                                        <p:cTn id="7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4" grpId="0" animBg="1"/>
      <p:bldP spid="14" grpId="1" animBg="1"/>
      <p:bldP spid="19" grpId="0"/>
      <p:bldP spid="25"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a:extLst>
              <a:ext uri="{FF2B5EF4-FFF2-40B4-BE49-F238E27FC236}">
                <a16:creationId xmlns:a16="http://schemas.microsoft.com/office/drawing/2014/main" id="{508C1590-FFC8-476C-9634-A0CB5841DF77}"/>
              </a:ext>
            </a:extLst>
          </p:cNvPr>
          <p:cNvGrpSpPr/>
          <p:nvPr/>
        </p:nvGrpSpPr>
        <p:grpSpPr>
          <a:xfrm>
            <a:off x="533400" y="1676400"/>
            <a:ext cx="11431990" cy="1489510"/>
            <a:chOff x="8810348" y="2171099"/>
            <a:chExt cx="10052823" cy="1489510"/>
          </a:xfrm>
        </p:grpSpPr>
        <p:sp>
          <p:nvSpPr>
            <p:cNvPr id="3" name="42">
              <a:extLst>
                <a:ext uri="{FF2B5EF4-FFF2-40B4-BE49-F238E27FC236}">
                  <a16:creationId xmlns:a16="http://schemas.microsoft.com/office/drawing/2014/main" id="{541D6C77-EF3B-4A9A-B3A5-B8F8EE7EC704}"/>
                </a:ext>
              </a:extLst>
            </p:cNvPr>
            <p:cNvSpPr/>
            <p:nvPr/>
          </p:nvSpPr>
          <p:spPr>
            <a:xfrm rot="3274">
              <a:off x="9615038" y="2171099"/>
              <a:ext cx="9248133" cy="1489510"/>
            </a:xfrm>
            <a:prstGeom prst="rect">
              <a:avLst/>
            </a:prstGeom>
          </p:spPr>
          <p:txBody>
            <a:bodyPr wrap="square">
              <a:spAutoFit/>
            </a:bodyPr>
            <a:lstStyle/>
            <a:p>
              <a:pPr algn="just">
                <a:lnSpc>
                  <a:spcPct val="106000"/>
                </a:lnSpc>
                <a:spcBef>
                  <a:spcPts val="600"/>
                </a:spcBef>
                <a:spcAft>
                  <a:spcPts val="800"/>
                </a:spcAft>
                <a:tabLst>
                  <a:tab pos="2971800" algn="ctr"/>
                  <a:tab pos="5943600" algn="r"/>
                </a:tabLst>
              </a:pPr>
              <a:r>
                <a:rPr lang="nl-NL" sz="4400">
                  <a:effectLst/>
                  <a:latin typeface="+mj-lt"/>
                  <a:ea typeface="Roboto" panose="02000000000000000000" pitchFamily="2" charset="0"/>
                  <a:cs typeface="Times New Roman" panose="02020603050405020304" pitchFamily="18" charset="0"/>
                </a:rPr>
                <a:t>	Lúc rảnh rỗi, hai bố con ngồi chơi với nhau</a:t>
              </a:r>
              <a:r>
                <a:rPr lang="nl-NL" sz="4400">
                  <a:latin typeface="+mj-lt"/>
                  <a:ea typeface="Roboto" panose="02000000000000000000" pitchFamily="2" charset="0"/>
                  <a:cs typeface="Times New Roman" panose="02020603050405020304" pitchFamily="18" charset="0"/>
                </a:rPr>
                <a:t> </a:t>
              </a:r>
              <a:r>
                <a:rPr lang="nl-NL" sz="4400">
                  <a:effectLst/>
                  <a:latin typeface="+mj-lt"/>
                  <a:ea typeface="Roboto" panose="02000000000000000000" pitchFamily="2" charset="0"/>
                  <a:cs typeface="Times New Roman" panose="02020603050405020304" pitchFamily="18" charset="0"/>
                </a:rPr>
                <a:t>như đôi bạn cùng tuổi.</a:t>
              </a:r>
              <a:endParaRPr lang="en-US" sz="3600" dirty="0">
                <a:effectLst/>
                <a:latin typeface="+mj-lt"/>
                <a:ea typeface="Roboto" panose="02000000000000000000" pitchFamily="2" charset="0"/>
                <a:cs typeface="Times New Roman" panose="02020603050405020304" pitchFamily="18" charset="0"/>
              </a:endParaRPr>
            </a:p>
          </p:txBody>
        </p:sp>
        <p:pic>
          <p:nvPicPr>
            <p:cNvPr id="4" name="44">
              <a:extLst>
                <a:ext uri="{FF2B5EF4-FFF2-40B4-BE49-F238E27FC236}">
                  <a16:creationId xmlns:a16="http://schemas.microsoft.com/office/drawing/2014/main" id="{3E15256D-A889-4E7F-830A-F3FAE2C68842}"/>
                </a:ext>
              </a:extLst>
            </p:cNvPr>
            <p:cNvPicPr>
              <a:picLocks noChangeAspect="1"/>
            </p:cNvPicPr>
            <p:nvPr/>
          </p:nvPicPr>
          <p:blipFill>
            <a:blip r:embed="rId2"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8810348" y="2200012"/>
              <a:ext cx="737698" cy="757370"/>
            </a:xfrm>
            <a:prstGeom prst="rect">
              <a:avLst/>
            </a:prstGeom>
          </p:spPr>
        </p:pic>
      </p:grpSp>
      <p:cxnSp>
        <p:nvCxnSpPr>
          <p:cNvPr id="5" name="Straight Connector 4">
            <a:extLst>
              <a:ext uri="{FF2B5EF4-FFF2-40B4-BE49-F238E27FC236}">
                <a16:creationId xmlns:a16="http://schemas.microsoft.com/office/drawing/2014/main" id="{4C81AC95-2192-4C19-8F74-6F4C0305C4FA}"/>
              </a:ext>
            </a:extLst>
          </p:cNvPr>
          <p:cNvCxnSpPr/>
          <p:nvPr/>
        </p:nvCxnSpPr>
        <p:spPr>
          <a:xfrm flipH="1">
            <a:off x="4490334" y="1769701"/>
            <a:ext cx="174734" cy="6285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F4325CA-37B9-4E92-AED3-002F8367AF26}"/>
              </a:ext>
            </a:extLst>
          </p:cNvPr>
          <p:cNvGrpSpPr/>
          <p:nvPr/>
        </p:nvGrpSpPr>
        <p:grpSpPr>
          <a:xfrm>
            <a:off x="6781800" y="2462683"/>
            <a:ext cx="249979" cy="628593"/>
            <a:chOff x="3075709" y="1064527"/>
            <a:chExt cx="324390" cy="826618"/>
          </a:xfrm>
        </p:grpSpPr>
        <p:cxnSp>
          <p:nvCxnSpPr>
            <p:cNvPr id="7" name="Straight Connector 6">
              <a:extLst>
                <a:ext uri="{FF2B5EF4-FFF2-40B4-BE49-F238E27FC236}">
                  <a16:creationId xmlns:a16="http://schemas.microsoft.com/office/drawing/2014/main" id="{2F1E7A10-0187-4B2C-8F0A-642BAD2EE38B}"/>
                </a:ext>
              </a:extLst>
            </p:cNvPr>
            <p:cNvCxnSpPr/>
            <p:nvPr/>
          </p:nvCxnSpPr>
          <p:spPr>
            <a:xfrm flipH="1">
              <a:off x="3075709" y="1064527"/>
              <a:ext cx="226747" cy="8266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8DD20E7-0ACB-4046-B447-6A162689EAAA}"/>
                </a:ext>
              </a:extLst>
            </p:cNvPr>
            <p:cNvCxnSpPr/>
            <p:nvPr/>
          </p:nvCxnSpPr>
          <p:spPr>
            <a:xfrm flipH="1">
              <a:off x="3173351" y="1064527"/>
              <a:ext cx="226748" cy="8266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1E3DB732-DE84-48AB-BDD8-D773810E832C}"/>
              </a:ext>
            </a:extLst>
          </p:cNvPr>
          <p:cNvCxnSpPr/>
          <p:nvPr/>
        </p:nvCxnSpPr>
        <p:spPr>
          <a:xfrm flipH="1">
            <a:off x="11866839" y="1769700"/>
            <a:ext cx="174734" cy="6285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1784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FF177-2D75-43E3-9EF1-DC9CBEB491AF}"/>
              </a:ext>
            </a:extLst>
          </p:cNvPr>
          <p:cNvPicPr>
            <a:picLocks noChangeAspect="1"/>
          </p:cNvPicPr>
          <p:nvPr/>
        </p:nvPicPr>
        <p:blipFill>
          <a:blip r:embed="rId2"/>
          <a:stretch>
            <a:fillRect/>
          </a:stretch>
        </p:blipFill>
        <p:spPr>
          <a:xfrm>
            <a:off x="2133600" y="916754"/>
            <a:ext cx="7992275" cy="5529025"/>
          </a:xfrm>
          <a:prstGeom prst="rect">
            <a:avLst/>
          </a:prstGeom>
          <a:effectLst>
            <a:softEdge rad="63500"/>
          </a:effectLst>
        </p:spPr>
      </p:pic>
      <p:pic>
        <p:nvPicPr>
          <p:cNvPr id="2" name="Picture 1">
            <a:extLst>
              <a:ext uri="{FF2B5EF4-FFF2-40B4-BE49-F238E27FC236}">
                <a16:creationId xmlns:a16="http://schemas.microsoft.com/office/drawing/2014/main" id="{177C349E-D051-417B-A840-49CCF41CC546}"/>
              </a:ext>
            </a:extLst>
          </p:cNvPr>
          <p:cNvPicPr>
            <a:picLocks noChangeAspect="1"/>
          </p:cNvPicPr>
          <p:nvPr/>
        </p:nvPicPr>
        <p:blipFill>
          <a:blip r:embed="rId3"/>
          <a:stretch>
            <a:fillRect/>
          </a:stretch>
        </p:blipFill>
        <p:spPr>
          <a:xfrm>
            <a:off x="0" y="48134"/>
            <a:ext cx="1147568" cy="646331"/>
          </a:xfrm>
          <a:prstGeom prst="rect">
            <a:avLst/>
          </a:prstGeom>
        </p:spPr>
      </p:pic>
      <p:sp>
        <p:nvSpPr>
          <p:cNvPr id="10" name="TextBox 9">
            <a:extLst>
              <a:ext uri="{FF2B5EF4-FFF2-40B4-BE49-F238E27FC236}">
                <a16:creationId xmlns:a16="http://schemas.microsoft.com/office/drawing/2014/main" id="{17634A7E-B59C-40BC-8AC0-52C0C303D9EE}"/>
              </a:ext>
            </a:extLst>
          </p:cNvPr>
          <p:cNvSpPr txBox="1"/>
          <p:nvPr/>
        </p:nvSpPr>
        <p:spPr>
          <a:xfrm>
            <a:off x="3352800" y="0"/>
            <a:ext cx="4511848" cy="584775"/>
          </a:xfrm>
          <a:prstGeom prst="rect">
            <a:avLst/>
          </a:prstGeom>
          <a:noFill/>
        </p:spPr>
        <p:txBody>
          <a:bodyPr wrap="square" rtlCol="0">
            <a:spAutoFit/>
          </a:bodyPr>
          <a:lstStyle/>
          <a:p>
            <a:pPr algn="ctr"/>
            <a:r>
              <a:rPr lang="en-US" sz="3200" b="1">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TRÒ CHƠI CỦA BỐ</a:t>
            </a:r>
            <a:endParaRPr lang="en-US" sz="32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1">
            <a:extLst>
              <a:ext uri="{FF2B5EF4-FFF2-40B4-BE49-F238E27FC236}">
                <a16:creationId xmlns:a16="http://schemas.microsoft.com/office/drawing/2014/main" id="{5F15446A-928F-4ED1-96AD-F12B1EA26F59}"/>
              </a:ext>
            </a:extLst>
          </p:cNvPr>
          <p:cNvSpPr/>
          <p:nvPr/>
        </p:nvSpPr>
        <p:spPr>
          <a:xfrm>
            <a:off x="162839" y="412222"/>
            <a:ext cx="11849621" cy="6445778"/>
          </a:xfrm>
          <a:prstGeom prst="rect">
            <a:avLst/>
          </a:prstGeom>
          <a:solidFill>
            <a:schemeClr val="bg1">
              <a:alpha val="90000"/>
            </a:schemeClr>
          </a:solidFill>
          <a:ln w="12700" cap="flat" cmpd="sng" algn="ctr">
            <a:noFill/>
            <a:prstDash val="solid"/>
            <a:miter lim="800000"/>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 Box 4">
            <a:extLst>
              <a:ext uri="{FF2B5EF4-FFF2-40B4-BE49-F238E27FC236}">
                <a16:creationId xmlns:a16="http://schemas.microsoft.com/office/drawing/2014/main" id="{8B5FD59A-3C70-4190-BB96-D3ADB7BE002A}"/>
              </a:ext>
            </a:extLst>
          </p:cNvPr>
          <p:cNvSpPr txBox="1"/>
          <p:nvPr/>
        </p:nvSpPr>
        <p:spPr>
          <a:xfrm>
            <a:off x="73117" y="412221"/>
            <a:ext cx="11908863" cy="6740307"/>
          </a:xfrm>
          <a:prstGeom prst="rect">
            <a:avLst/>
          </a:prstGeom>
          <a:noFill/>
        </p:spPr>
        <p:txBody>
          <a:bodyPr wrap="square" rtlCol="0">
            <a:spAutoFit/>
          </a:bodyPr>
          <a:lstStyle/>
          <a:p>
            <a:pPr indent="463550" algn="just"/>
            <a:r>
              <a:rPr lang="en-US" sz="2400">
                <a:latin typeface="+mj-lt"/>
              </a:rPr>
              <a:t>Bố luôn dành cho Hường những điều ngạc nhiên. Lúc rảnh rỗi, hai bố con ngồi chơi với nhau như đôi bạn cùng tuổi.</a:t>
            </a:r>
          </a:p>
          <a:p>
            <a:pPr indent="463550" algn="just"/>
            <a:r>
              <a:rPr lang="en-US" sz="2400">
                <a:latin typeface="+mj-lt"/>
              </a:rPr>
              <a:t>Có lần, hai bố con chơi trò chơi “ăn cỗ”. Hường đưa cái bát nhựa cho bố:</a:t>
            </a:r>
          </a:p>
          <a:p>
            <a:pPr marL="403225" indent="53975" algn="just">
              <a:buFontTx/>
              <a:buChar char="-"/>
            </a:pPr>
            <a:r>
              <a:rPr lang="en-US" sz="2400">
                <a:latin typeface="+mj-lt"/>
              </a:rPr>
              <a:t> Mời bác xơi!</a:t>
            </a:r>
          </a:p>
          <a:p>
            <a:pPr marL="403225" indent="53975" algn="just"/>
            <a:r>
              <a:rPr lang="en-US" sz="2400">
                <a:latin typeface="+mj-lt"/>
              </a:rPr>
              <a:t>Bố đỡ bằng hai tay hẳn hoi và nói:</a:t>
            </a:r>
          </a:p>
          <a:p>
            <a:pPr marL="403225" indent="53975" algn="just">
              <a:buFontTx/>
              <a:buChar char="-"/>
            </a:pPr>
            <a:r>
              <a:rPr lang="en-US" sz="2400">
                <a:latin typeface="+mj-lt"/>
              </a:rPr>
              <a:t> Xin bác. Mời bác xơi!</a:t>
            </a:r>
          </a:p>
          <a:p>
            <a:pPr marL="403225" indent="53975" algn="just">
              <a:buFontTx/>
              <a:buChar char="-"/>
            </a:pPr>
            <a:r>
              <a:rPr lang="en-US" sz="2400">
                <a:latin typeface="+mj-lt"/>
              </a:rPr>
              <a:t> Bác xơi nữa không ạ?</a:t>
            </a:r>
          </a:p>
          <a:p>
            <a:pPr marL="403225" indent="53975" algn="just">
              <a:buFontTx/>
              <a:buChar char="-"/>
            </a:pPr>
            <a:r>
              <a:rPr lang="en-US" sz="2400">
                <a:latin typeface="+mj-lt"/>
              </a:rPr>
              <a:t> Cảm ơn bác! Tôi đủ rồi.</a:t>
            </a:r>
          </a:p>
          <a:p>
            <a:pPr marL="403225" indent="53975" algn="just"/>
            <a:r>
              <a:rPr lang="en-US" sz="2400">
                <a:latin typeface="+mj-lt"/>
              </a:rPr>
              <a:t>Hai bố con cùng phá lên cười. Lát sau, hai bố con đổi cho nhau. Bố hỏi:</a:t>
            </a:r>
          </a:p>
          <a:p>
            <a:pPr marL="403225" indent="53975" algn="just">
              <a:buFontTx/>
              <a:buChar char="-"/>
            </a:pPr>
            <a:r>
              <a:rPr lang="en-US" sz="2400">
                <a:latin typeface="+mj-lt"/>
              </a:rPr>
              <a:t> Bác xơi gì ạ?</a:t>
            </a:r>
          </a:p>
          <a:p>
            <a:pPr marL="403225" indent="53975" algn="just">
              <a:buFontTx/>
              <a:buChar char="-"/>
            </a:pPr>
            <a:r>
              <a:rPr lang="en-US" sz="2400">
                <a:latin typeface="+mj-lt"/>
              </a:rPr>
              <a:t> Dạ, xin bác bát miến ạ.</a:t>
            </a:r>
          </a:p>
          <a:p>
            <a:pPr marL="403225" indent="53975" algn="just">
              <a:buFontTx/>
              <a:buChar char="-"/>
            </a:pPr>
            <a:r>
              <a:rPr lang="en-US" sz="2400">
                <a:latin typeface="+mj-lt"/>
              </a:rPr>
              <a:t> Đây, mời bác.</a:t>
            </a:r>
          </a:p>
          <a:p>
            <a:pPr marL="403225" indent="53975" algn="just"/>
            <a:r>
              <a:rPr lang="en-US" sz="2400">
                <a:latin typeface="+mj-lt"/>
              </a:rPr>
              <a:t>Hường đưa tay ra cầm lấy cái bát nhựa. Bố bảo:</a:t>
            </a:r>
          </a:p>
          <a:p>
            <a:pPr marL="403225" indent="53975" algn="just">
              <a:buFontTx/>
              <a:buChar char="-"/>
            </a:pPr>
            <a:r>
              <a:rPr lang="en-US" sz="2400">
                <a:latin typeface="+mj-lt"/>
              </a:rPr>
              <a:t> Ấy, bác phải đỡ bằng hai tay. Tôi đưa cho bác bằng hai tay cơ mà!</a:t>
            </a:r>
          </a:p>
          <a:p>
            <a:pPr indent="457200" algn="just"/>
            <a:r>
              <a:rPr lang="en-US" sz="2400"/>
              <a:t>Năm nay, bố đi công tác xa. Đến bữa ăn, nhìn hai bàn tay của Hường lễ phép đón bát cơm, mẹ lại nhớ đến lúc hai bố con chơi với nhau. Mẹ nghĩ, Hường không biết rằng ngay trong trò chơi ấy, bố đã dạy con một nết ngoan.</a:t>
            </a:r>
          </a:p>
          <a:p>
            <a:pPr indent="457200" algn="just"/>
            <a:r>
              <a:rPr lang="en-US" sz="2400"/>
              <a:t>								</a:t>
            </a:r>
            <a:endParaRPr lang="en-US" sz="2400">
              <a:latin typeface="+mj-lt"/>
            </a:endParaRPr>
          </a:p>
        </p:txBody>
      </p:sp>
      <p:sp>
        <p:nvSpPr>
          <p:cNvPr id="11" name="TextBox 10">
            <a:extLst>
              <a:ext uri="{FF2B5EF4-FFF2-40B4-BE49-F238E27FC236}">
                <a16:creationId xmlns:a16="http://schemas.microsoft.com/office/drawing/2014/main" id="{682350E3-A9A6-49F7-B1A5-4AD5C4B60310}"/>
              </a:ext>
            </a:extLst>
          </p:cNvPr>
          <p:cNvSpPr txBox="1"/>
          <p:nvPr/>
        </p:nvSpPr>
        <p:spPr>
          <a:xfrm>
            <a:off x="9067800" y="6377946"/>
            <a:ext cx="4343400" cy="369332"/>
          </a:xfrm>
          <a:prstGeom prst="rect">
            <a:avLst/>
          </a:prstGeom>
          <a:noFill/>
        </p:spPr>
        <p:txBody>
          <a:bodyPr wrap="square">
            <a:spAutoFit/>
          </a:bodyPr>
          <a:lstStyle/>
          <a:p>
            <a:pPr indent="457200" algn="just"/>
            <a:r>
              <a:rPr lang="en-US" sz="1800" i="1"/>
              <a:t>(Theo Phong Thu)</a:t>
            </a:r>
            <a:endParaRPr lang="en-US" sz="2000" i="1"/>
          </a:p>
        </p:txBody>
      </p:sp>
      <p:pic>
        <p:nvPicPr>
          <p:cNvPr id="12" name="Picture 11">
            <a:extLst>
              <a:ext uri="{FF2B5EF4-FFF2-40B4-BE49-F238E27FC236}">
                <a16:creationId xmlns:a16="http://schemas.microsoft.com/office/drawing/2014/main" id="{82DBB187-A922-465E-839C-D19C13AA4E1C}"/>
              </a:ext>
            </a:extLst>
          </p:cNvPr>
          <p:cNvPicPr>
            <a:picLocks noChangeAspect="1"/>
          </p:cNvPicPr>
          <p:nvPr/>
        </p:nvPicPr>
        <p:blipFill rotWithShape="1">
          <a:blip r:embed="rId4"/>
          <a:srcRect l="28414" t="17105" r="9091" b="33057"/>
          <a:stretch/>
        </p:blipFill>
        <p:spPr>
          <a:xfrm>
            <a:off x="162839" y="521376"/>
            <a:ext cx="363634" cy="346177"/>
          </a:xfrm>
          <a:prstGeom prst="rect">
            <a:avLst/>
          </a:prstGeom>
        </p:spPr>
      </p:pic>
      <p:pic>
        <p:nvPicPr>
          <p:cNvPr id="13" name="Picture 12">
            <a:extLst>
              <a:ext uri="{FF2B5EF4-FFF2-40B4-BE49-F238E27FC236}">
                <a16:creationId xmlns:a16="http://schemas.microsoft.com/office/drawing/2014/main" id="{90F44F85-C23F-4DB0-8774-C4D954C8B0D7}"/>
              </a:ext>
            </a:extLst>
          </p:cNvPr>
          <p:cNvPicPr>
            <a:picLocks noChangeAspect="1"/>
          </p:cNvPicPr>
          <p:nvPr/>
        </p:nvPicPr>
        <p:blipFill rotWithShape="1">
          <a:blip r:embed="rId5"/>
          <a:srcRect l="23584" t="12406" r="18949" b="29309"/>
          <a:stretch/>
        </p:blipFill>
        <p:spPr>
          <a:xfrm>
            <a:off x="128396" y="3330724"/>
            <a:ext cx="363634" cy="409088"/>
          </a:xfrm>
          <a:prstGeom prst="rect">
            <a:avLst/>
          </a:prstGeom>
        </p:spPr>
      </p:pic>
      <p:pic>
        <p:nvPicPr>
          <p:cNvPr id="14" name="Picture 13">
            <a:extLst>
              <a:ext uri="{FF2B5EF4-FFF2-40B4-BE49-F238E27FC236}">
                <a16:creationId xmlns:a16="http://schemas.microsoft.com/office/drawing/2014/main" id="{8A5AF63F-7442-4D75-A319-A17B51A508B4}"/>
              </a:ext>
            </a:extLst>
          </p:cNvPr>
          <p:cNvPicPr>
            <a:picLocks noChangeAspect="1"/>
          </p:cNvPicPr>
          <p:nvPr/>
        </p:nvPicPr>
        <p:blipFill>
          <a:blip r:embed="rId6"/>
          <a:stretch>
            <a:fillRect/>
          </a:stretch>
        </p:blipFill>
        <p:spPr>
          <a:xfrm>
            <a:off x="133705" y="5638800"/>
            <a:ext cx="421901" cy="402186"/>
          </a:xfrm>
          <a:prstGeom prst="rect">
            <a:avLst/>
          </a:prstGeom>
        </p:spPr>
      </p:pic>
    </p:spTree>
    <p:extLst>
      <p:ext uri="{BB962C8B-B14F-4D97-AF65-F5344CB8AC3E}">
        <p14:creationId xmlns:p14="http://schemas.microsoft.com/office/powerpoint/2010/main" val="80684531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ppt_x</p:attrName>
                                        </p:attrNameLst>
                                      </p:cBhvr>
                                      <p:tavLst>
                                        <p:tav tm="0">
                                          <p:val>
                                            <p:strVal val="#ppt_x-.2"/>
                                          </p:val>
                                        </p:tav>
                                        <p:tav tm="100000">
                                          <p:val>
                                            <p:strVal val="#ppt_x"/>
                                          </p:val>
                                        </p:tav>
                                      </p:tavLst>
                                    </p:anim>
                                    <p:anim calcmode="lin" valueType="num">
                                      <p:cBhvr>
                                        <p:cTn id="1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000"/>
                            </p:stCondLst>
                            <p:childTnLst>
                              <p:par>
                                <p:cTn id="21" presetID="16" presetClass="entr" presetSubtype="21" fill="hold" grpId="1"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80">
                                          <p:stCondLst>
                                            <p:cond delay="0"/>
                                          </p:stCondLst>
                                        </p:cTn>
                                        <p:tgtEl>
                                          <p:spTgt spid="12"/>
                                        </p:tgtEl>
                                      </p:cBhvr>
                                    </p:animEffect>
                                    <p:anim calcmode="lin" valueType="num">
                                      <p:cBhvr>
                                        <p:cTn id="2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4" dur="26">
                                          <p:stCondLst>
                                            <p:cond delay="650"/>
                                          </p:stCondLst>
                                        </p:cTn>
                                        <p:tgtEl>
                                          <p:spTgt spid="12"/>
                                        </p:tgtEl>
                                      </p:cBhvr>
                                      <p:to x="100000" y="60000"/>
                                    </p:animScale>
                                    <p:animScale>
                                      <p:cBhvr>
                                        <p:cTn id="35" dur="166" decel="50000">
                                          <p:stCondLst>
                                            <p:cond delay="676"/>
                                          </p:stCondLst>
                                        </p:cTn>
                                        <p:tgtEl>
                                          <p:spTgt spid="12"/>
                                        </p:tgtEl>
                                      </p:cBhvr>
                                      <p:to x="100000" y="100000"/>
                                    </p:animScale>
                                    <p:animScale>
                                      <p:cBhvr>
                                        <p:cTn id="36" dur="26">
                                          <p:stCondLst>
                                            <p:cond delay="1312"/>
                                          </p:stCondLst>
                                        </p:cTn>
                                        <p:tgtEl>
                                          <p:spTgt spid="12"/>
                                        </p:tgtEl>
                                      </p:cBhvr>
                                      <p:to x="100000" y="80000"/>
                                    </p:animScale>
                                    <p:animScale>
                                      <p:cBhvr>
                                        <p:cTn id="37" dur="166" decel="50000">
                                          <p:stCondLst>
                                            <p:cond delay="1338"/>
                                          </p:stCondLst>
                                        </p:cTn>
                                        <p:tgtEl>
                                          <p:spTgt spid="12"/>
                                        </p:tgtEl>
                                      </p:cBhvr>
                                      <p:to x="100000" y="100000"/>
                                    </p:animScale>
                                    <p:animScale>
                                      <p:cBhvr>
                                        <p:cTn id="38" dur="26">
                                          <p:stCondLst>
                                            <p:cond delay="1642"/>
                                          </p:stCondLst>
                                        </p:cTn>
                                        <p:tgtEl>
                                          <p:spTgt spid="12"/>
                                        </p:tgtEl>
                                      </p:cBhvr>
                                      <p:to x="100000" y="90000"/>
                                    </p:animScale>
                                    <p:animScale>
                                      <p:cBhvr>
                                        <p:cTn id="39" dur="166" decel="50000">
                                          <p:stCondLst>
                                            <p:cond delay="1668"/>
                                          </p:stCondLst>
                                        </p:cTn>
                                        <p:tgtEl>
                                          <p:spTgt spid="12"/>
                                        </p:tgtEl>
                                      </p:cBhvr>
                                      <p:to x="100000" y="100000"/>
                                    </p:animScale>
                                    <p:animScale>
                                      <p:cBhvr>
                                        <p:cTn id="40" dur="26">
                                          <p:stCondLst>
                                            <p:cond delay="1808"/>
                                          </p:stCondLst>
                                        </p:cTn>
                                        <p:tgtEl>
                                          <p:spTgt spid="12"/>
                                        </p:tgtEl>
                                      </p:cBhvr>
                                      <p:to x="100000" y="95000"/>
                                    </p:animScale>
                                    <p:animScale>
                                      <p:cBhvr>
                                        <p:cTn id="41" dur="166" decel="50000">
                                          <p:stCondLst>
                                            <p:cond delay="1834"/>
                                          </p:stCondLst>
                                        </p:cTn>
                                        <p:tgtEl>
                                          <p:spTgt spid="1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80">
                                          <p:stCondLst>
                                            <p:cond delay="0"/>
                                          </p:stCondLst>
                                        </p:cTn>
                                        <p:tgtEl>
                                          <p:spTgt spid="13"/>
                                        </p:tgtEl>
                                      </p:cBhvr>
                                    </p:animEffect>
                                    <p:anim calcmode="lin" valueType="num">
                                      <p:cBhvr>
                                        <p:cTn id="4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2" dur="26">
                                          <p:stCondLst>
                                            <p:cond delay="650"/>
                                          </p:stCondLst>
                                        </p:cTn>
                                        <p:tgtEl>
                                          <p:spTgt spid="13"/>
                                        </p:tgtEl>
                                      </p:cBhvr>
                                      <p:to x="100000" y="60000"/>
                                    </p:animScale>
                                    <p:animScale>
                                      <p:cBhvr>
                                        <p:cTn id="53" dur="166" decel="50000">
                                          <p:stCondLst>
                                            <p:cond delay="676"/>
                                          </p:stCondLst>
                                        </p:cTn>
                                        <p:tgtEl>
                                          <p:spTgt spid="13"/>
                                        </p:tgtEl>
                                      </p:cBhvr>
                                      <p:to x="100000" y="100000"/>
                                    </p:animScale>
                                    <p:animScale>
                                      <p:cBhvr>
                                        <p:cTn id="54" dur="26">
                                          <p:stCondLst>
                                            <p:cond delay="1312"/>
                                          </p:stCondLst>
                                        </p:cTn>
                                        <p:tgtEl>
                                          <p:spTgt spid="13"/>
                                        </p:tgtEl>
                                      </p:cBhvr>
                                      <p:to x="100000" y="80000"/>
                                    </p:animScale>
                                    <p:animScale>
                                      <p:cBhvr>
                                        <p:cTn id="55" dur="166" decel="50000">
                                          <p:stCondLst>
                                            <p:cond delay="1338"/>
                                          </p:stCondLst>
                                        </p:cTn>
                                        <p:tgtEl>
                                          <p:spTgt spid="13"/>
                                        </p:tgtEl>
                                      </p:cBhvr>
                                      <p:to x="100000" y="100000"/>
                                    </p:animScale>
                                    <p:animScale>
                                      <p:cBhvr>
                                        <p:cTn id="56" dur="26">
                                          <p:stCondLst>
                                            <p:cond delay="1642"/>
                                          </p:stCondLst>
                                        </p:cTn>
                                        <p:tgtEl>
                                          <p:spTgt spid="13"/>
                                        </p:tgtEl>
                                      </p:cBhvr>
                                      <p:to x="100000" y="90000"/>
                                    </p:animScale>
                                    <p:animScale>
                                      <p:cBhvr>
                                        <p:cTn id="57" dur="166" decel="50000">
                                          <p:stCondLst>
                                            <p:cond delay="1668"/>
                                          </p:stCondLst>
                                        </p:cTn>
                                        <p:tgtEl>
                                          <p:spTgt spid="13"/>
                                        </p:tgtEl>
                                      </p:cBhvr>
                                      <p:to x="100000" y="100000"/>
                                    </p:animScale>
                                    <p:animScale>
                                      <p:cBhvr>
                                        <p:cTn id="58" dur="26">
                                          <p:stCondLst>
                                            <p:cond delay="1808"/>
                                          </p:stCondLst>
                                        </p:cTn>
                                        <p:tgtEl>
                                          <p:spTgt spid="13"/>
                                        </p:tgtEl>
                                      </p:cBhvr>
                                      <p:to x="100000" y="95000"/>
                                    </p:animScale>
                                    <p:animScale>
                                      <p:cBhvr>
                                        <p:cTn id="59" dur="166" decel="50000">
                                          <p:stCondLst>
                                            <p:cond delay="1834"/>
                                          </p:stCondLst>
                                        </p:cTn>
                                        <p:tgtEl>
                                          <p:spTgt spid="13"/>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down)">
                                      <p:cBhvr>
                                        <p:cTn id="64" dur="580">
                                          <p:stCondLst>
                                            <p:cond delay="0"/>
                                          </p:stCondLst>
                                        </p:cTn>
                                        <p:tgtEl>
                                          <p:spTgt spid="14"/>
                                        </p:tgtEl>
                                      </p:cBhvr>
                                    </p:animEffect>
                                    <p:anim calcmode="lin" valueType="num">
                                      <p:cBhvr>
                                        <p:cTn id="6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0" dur="26">
                                          <p:stCondLst>
                                            <p:cond delay="650"/>
                                          </p:stCondLst>
                                        </p:cTn>
                                        <p:tgtEl>
                                          <p:spTgt spid="14"/>
                                        </p:tgtEl>
                                      </p:cBhvr>
                                      <p:to x="100000" y="60000"/>
                                    </p:animScale>
                                    <p:animScale>
                                      <p:cBhvr>
                                        <p:cTn id="71" dur="166" decel="50000">
                                          <p:stCondLst>
                                            <p:cond delay="676"/>
                                          </p:stCondLst>
                                        </p:cTn>
                                        <p:tgtEl>
                                          <p:spTgt spid="14"/>
                                        </p:tgtEl>
                                      </p:cBhvr>
                                      <p:to x="100000" y="100000"/>
                                    </p:animScale>
                                    <p:animScale>
                                      <p:cBhvr>
                                        <p:cTn id="72" dur="26">
                                          <p:stCondLst>
                                            <p:cond delay="1312"/>
                                          </p:stCondLst>
                                        </p:cTn>
                                        <p:tgtEl>
                                          <p:spTgt spid="14"/>
                                        </p:tgtEl>
                                      </p:cBhvr>
                                      <p:to x="100000" y="80000"/>
                                    </p:animScale>
                                    <p:animScale>
                                      <p:cBhvr>
                                        <p:cTn id="73" dur="166" decel="50000">
                                          <p:stCondLst>
                                            <p:cond delay="1338"/>
                                          </p:stCondLst>
                                        </p:cTn>
                                        <p:tgtEl>
                                          <p:spTgt spid="14"/>
                                        </p:tgtEl>
                                      </p:cBhvr>
                                      <p:to x="100000" y="100000"/>
                                    </p:animScale>
                                    <p:animScale>
                                      <p:cBhvr>
                                        <p:cTn id="74" dur="26">
                                          <p:stCondLst>
                                            <p:cond delay="1642"/>
                                          </p:stCondLst>
                                        </p:cTn>
                                        <p:tgtEl>
                                          <p:spTgt spid="14"/>
                                        </p:tgtEl>
                                      </p:cBhvr>
                                      <p:to x="100000" y="90000"/>
                                    </p:animScale>
                                    <p:animScale>
                                      <p:cBhvr>
                                        <p:cTn id="75" dur="166" decel="50000">
                                          <p:stCondLst>
                                            <p:cond delay="1668"/>
                                          </p:stCondLst>
                                        </p:cTn>
                                        <p:tgtEl>
                                          <p:spTgt spid="14"/>
                                        </p:tgtEl>
                                      </p:cBhvr>
                                      <p:to x="100000" y="100000"/>
                                    </p:animScale>
                                    <p:animScale>
                                      <p:cBhvr>
                                        <p:cTn id="76" dur="26">
                                          <p:stCondLst>
                                            <p:cond delay="1808"/>
                                          </p:stCondLst>
                                        </p:cTn>
                                        <p:tgtEl>
                                          <p:spTgt spid="14"/>
                                        </p:tgtEl>
                                      </p:cBhvr>
                                      <p:to x="100000" y="95000"/>
                                    </p:animScale>
                                    <p:animScale>
                                      <p:cBhvr>
                                        <p:cTn id="77"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9" grpId="0"/>
      <p:bldP spid="9" grpId="1"/>
    </p:bldLst>
  </p:timing>
</p:sld>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Custom 4">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763</TotalTime>
  <Words>1241</Words>
  <Application>Microsoft Office PowerPoint</Application>
  <PresentationFormat>Widescreen</PresentationFormat>
  <Paragraphs>107</Paragraphs>
  <Slides>23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#9Slide07 SFU Rhythm</vt:lpstr>
      <vt:lpstr>Arial</vt:lpstr>
      <vt:lpstr>Arial-Rounded</vt:lpstr>
      <vt:lpstr>Calibri</vt:lpstr>
      <vt:lpstr>HP-167</vt:lpstr>
      <vt:lpstr>HP-168</vt:lpstr>
      <vt:lpstr>OpenSans</vt:lpstr>
      <vt:lpstr>思源黑体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Ms Quyen</cp:lastModifiedBy>
  <cp:revision>410</cp:revision>
  <dcterms:created xsi:type="dcterms:W3CDTF">2021-10-03T06:52:05Z</dcterms:created>
  <dcterms:modified xsi:type="dcterms:W3CDTF">2021-12-13T15:57:46Z</dcterms:modified>
  <cp:category>9Slide.vn</cp:category>
</cp:coreProperties>
</file>