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media/image9.jpg" ContentType="image/png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56" r:id="rId3"/>
    <p:sldId id="578" r:id="rId4"/>
    <p:sldId id="572" r:id="rId5"/>
    <p:sldId id="574" r:id="rId6"/>
    <p:sldId id="575" r:id="rId7"/>
    <p:sldId id="577" r:id="rId8"/>
    <p:sldId id="576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897"/>
    <a:srgbClr val="9CDCF8"/>
    <a:srgbClr val="39ABDE"/>
    <a:srgbClr val="6BD4E8"/>
    <a:srgbClr val="D697A1"/>
    <a:srgbClr val="82751E"/>
    <a:srgbClr val="C2182F"/>
    <a:srgbClr val="FFC9D5"/>
    <a:srgbClr val="4FC1E9"/>
    <a:srgbClr val="3CA2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08" autoAdjust="0"/>
  </p:normalViewPr>
  <p:slideViewPr>
    <p:cSldViewPr>
      <p:cViewPr varScale="1">
        <p:scale>
          <a:sx n="63" d="100"/>
          <a:sy n="63" d="100"/>
        </p:scale>
        <p:origin x="9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78A2E-6084-495B-B7F9-EA8B207CE9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5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12">
            <a:extLst>
              <a:ext uri="{FF2B5EF4-FFF2-40B4-BE49-F238E27FC236}">
                <a16:creationId xmlns:a16="http://schemas.microsoft.com/office/drawing/2014/main" id="{F128657B-08E2-4124-A052-1FDA72C6D7D2}"/>
              </a:ext>
            </a:extLst>
          </p:cNvPr>
          <p:cNvGrpSpPr/>
          <p:nvPr userDrawn="1"/>
        </p:nvGrpSpPr>
        <p:grpSpPr>
          <a:xfrm>
            <a:off x="1524001" y="577960"/>
            <a:ext cx="8991600" cy="5518040"/>
            <a:chOff x="4464" y="2881"/>
            <a:chExt cx="10122" cy="5039"/>
          </a:xfrm>
        </p:grpSpPr>
        <p:sp>
          <p:nvSpPr>
            <p:cNvPr id="7" name="6">
              <a:extLst>
                <a:ext uri="{FF2B5EF4-FFF2-40B4-BE49-F238E27FC236}">
                  <a16:creationId xmlns:a16="http://schemas.microsoft.com/office/drawing/2014/main" id="{70736743-B14F-4C3A-BFFF-A92715AC75A1}"/>
                </a:ext>
              </a:extLst>
            </p:cNvPr>
            <p:cNvSpPr/>
            <p:nvPr/>
          </p:nvSpPr>
          <p:spPr>
            <a:xfrm>
              <a:off x="4464" y="2881"/>
              <a:ext cx="9397" cy="5039"/>
            </a:xfrm>
            <a:prstGeom prst="rect">
              <a:avLst/>
            </a:prstGeom>
            <a:noFill/>
            <a:ln w="57150">
              <a:solidFill>
                <a:srgbClr val="D697A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10">
              <a:extLst>
                <a:ext uri="{FF2B5EF4-FFF2-40B4-BE49-F238E27FC236}">
                  <a16:creationId xmlns:a16="http://schemas.microsoft.com/office/drawing/2014/main" id="{A6A379DD-9AF9-4704-994A-4F083DFD831F}"/>
                </a:ext>
              </a:extLst>
            </p:cNvPr>
            <p:cNvSpPr/>
            <p:nvPr/>
          </p:nvSpPr>
          <p:spPr>
            <a:xfrm>
              <a:off x="5106" y="3469"/>
              <a:ext cx="9480" cy="3863"/>
            </a:xfrm>
            <a:prstGeom prst="rect">
              <a:avLst/>
            </a:prstGeom>
            <a:solidFill>
              <a:srgbClr val="FADCE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9" name="11">
            <a:extLst>
              <a:ext uri="{FF2B5EF4-FFF2-40B4-BE49-F238E27FC236}">
                <a16:creationId xmlns:a16="http://schemas.microsoft.com/office/drawing/2014/main" id="{B24DF100-D8EE-4FC2-BEF6-A04F5604503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l="49911" b="35721"/>
          <a:stretch>
            <a:fillRect/>
          </a:stretch>
        </p:blipFill>
        <p:spPr>
          <a:xfrm>
            <a:off x="8382000" y="-838200"/>
            <a:ext cx="4851400" cy="41695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12">
            <a:extLst>
              <a:ext uri="{FF2B5EF4-FFF2-40B4-BE49-F238E27FC236}">
                <a16:creationId xmlns:a16="http://schemas.microsoft.com/office/drawing/2014/main" id="{18FF1645-B691-4219-A056-275A174D3E7E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-827" t="23650" r="50739" b="-2457"/>
          <a:stretch>
            <a:fillRect/>
          </a:stretch>
        </p:blipFill>
        <p:spPr>
          <a:xfrm>
            <a:off x="-228600" y="4114800"/>
            <a:ext cx="3049601" cy="32129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丫头\png\小人\卡通类素材\yunf.png">
            <a:extLst>
              <a:ext uri="{FF2B5EF4-FFF2-40B4-BE49-F238E27FC236}">
                <a16:creationId xmlns:a16="http://schemas.microsoft.com/office/drawing/2014/main" id="{FA50C253-ABFF-44DC-B0C2-EC9B611987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rgbClr val="FFC9D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57" y="373713"/>
            <a:ext cx="381000" cy="1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丫头\png\小人\卡通类素材\yunf.png">
            <a:extLst>
              <a:ext uri="{FF2B5EF4-FFF2-40B4-BE49-F238E27FC236}">
                <a16:creationId xmlns:a16="http://schemas.microsoft.com/office/drawing/2014/main" id="{11C1CC61-E5AA-4FD0-B5B2-295B243D0A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rgbClr val="F3ABB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0" y="152400"/>
            <a:ext cx="457200" cy="19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364232-DE24-4154-8070-20DF8094E82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4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6800" y="173277"/>
            <a:ext cx="10058400" cy="632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7 -0.00069 L 0.01875 -2.22222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11111E-6 L -0.02357 0.0002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B12482-1B35-4FEF-A95A-6A3E988BA076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61B8FF9-18FD-4183-AB75-670D529DD24B}"/>
              </a:ext>
            </a:extLst>
          </p:cNvPr>
          <p:cNvSpPr/>
          <p:nvPr userDrawn="1"/>
        </p:nvSpPr>
        <p:spPr>
          <a:xfrm>
            <a:off x="119743" y="133909"/>
            <a:ext cx="11935408" cy="659018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2">
            <a:extLst>
              <a:ext uri="{FF2B5EF4-FFF2-40B4-BE49-F238E27FC236}">
                <a16:creationId xmlns:a16="http://schemas.microsoft.com/office/drawing/2014/main" id="{21B449CF-3CF8-444A-875E-CD6B34434BBD}"/>
              </a:ext>
            </a:extLst>
          </p:cNvPr>
          <p:cNvGrpSpPr/>
          <p:nvPr userDrawn="1"/>
        </p:nvGrpSpPr>
        <p:grpSpPr>
          <a:xfrm>
            <a:off x="609600" y="669980"/>
            <a:ext cx="10972800" cy="5518040"/>
            <a:chOff x="4464" y="2881"/>
            <a:chExt cx="10122" cy="5039"/>
          </a:xfrm>
        </p:grpSpPr>
        <p:sp>
          <p:nvSpPr>
            <p:cNvPr id="11" name="6">
              <a:extLst>
                <a:ext uri="{FF2B5EF4-FFF2-40B4-BE49-F238E27FC236}">
                  <a16:creationId xmlns:a16="http://schemas.microsoft.com/office/drawing/2014/main" id="{5FA1CE96-E72D-492A-A791-9C071E1A21DB}"/>
                </a:ext>
              </a:extLst>
            </p:cNvPr>
            <p:cNvSpPr/>
            <p:nvPr/>
          </p:nvSpPr>
          <p:spPr>
            <a:xfrm>
              <a:off x="4464" y="2881"/>
              <a:ext cx="9397" cy="5039"/>
            </a:xfrm>
            <a:prstGeom prst="rect">
              <a:avLst/>
            </a:prstGeom>
            <a:noFill/>
            <a:ln w="57150">
              <a:solidFill>
                <a:srgbClr val="D697A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10">
              <a:extLst>
                <a:ext uri="{FF2B5EF4-FFF2-40B4-BE49-F238E27FC236}">
                  <a16:creationId xmlns:a16="http://schemas.microsoft.com/office/drawing/2014/main" id="{5DBA14D0-42BB-40E8-A084-728D4AD22C96}"/>
                </a:ext>
              </a:extLst>
            </p:cNvPr>
            <p:cNvSpPr/>
            <p:nvPr/>
          </p:nvSpPr>
          <p:spPr>
            <a:xfrm>
              <a:off x="5106" y="3469"/>
              <a:ext cx="9480" cy="3863"/>
            </a:xfrm>
            <a:prstGeom prst="rect">
              <a:avLst/>
            </a:prstGeom>
            <a:solidFill>
              <a:srgbClr val="FADCE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11">
            <a:extLst>
              <a:ext uri="{FF2B5EF4-FFF2-40B4-BE49-F238E27FC236}">
                <a16:creationId xmlns:a16="http://schemas.microsoft.com/office/drawing/2014/main" id="{7C814352-1A3F-4FBD-9414-D5D6FCAFF94E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l="49911" b="35721"/>
          <a:stretch>
            <a:fillRect/>
          </a:stretch>
        </p:blipFill>
        <p:spPr>
          <a:xfrm>
            <a:off x="9686916" y="-838200"/>
            <a:ext cx="3546483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12">
            <a:extLst>
              <a:ext uri="{FF2B5EF4-FFF2-40B4-BE49-F238E27FC236}">
                <a16:creationId xmlns:a16="http://schemas.microsoft.com/office/drawing/2014/main" id="{6A23EE86-AD8E-4925-89F5-F971BB3FA938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rcRect l="-827" t="23650" r="50739" b="-2457"/>
          <a:stretch>
            <a:fillRect/>
          </a:stretch>
        </p:blipFill>
        <p:spPr>
          <a:xfrm>
            <a:off x="-228600" y="5334000"/>
            <a:ext cx="1892371" cy="199370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8B0FE93-EAFD-4697-960D-18015DCC646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7" descr="209314f489b1ee8a36559da7eca688bb">
            <a:extLst>
              <a:ext uri="{FF2B5EF4-FFF2-40B4-BE49-F238E27FC236}">
                <a16:creationId xmlns:a16="http://schemas.microsoft.com/office/drawing/2014/main" id="{B43F74CF-8352-47E1-8B8B-264E5F2E56A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r="31500"/>
          <a:stretch>
            <a:fillRect/>
          </a:stretch>
        </p:blipFill>
        <p:spPr>
          <a:xfrm>
            <a:off x="9525" y="-12700"/>
            <a:ext cx="12176125" cy="6870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7.xml"/><Relationship Id="rId7" Type="http://schemas.openxmlformats.org/officeDocument/2006/relationships/image" Target="../media/image18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13BB0F-835E-4235-8C47-7F3A33819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1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916D88-9B34-4EDD-8208-FB3243AC6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0FAC201-7078-45F2-A6B7-772CABF02C10}"/>
              </a:ext>
            </a:extLst>
          </p:cNvPr>
          <p:cNvGrpSpPr/>
          <p:nvPr/>
        </p:nvGrpSpPr>
        <p:grpSpPr>
          <a:xfrm>
            <a:off x="1312510" y="1782097"/>
            <a:ext cx="9566979" cy="2941742"/>
            <a:chOff x="1233756" y="3227454"/>
            <a:chExt cx="9566979" cy="2941742"/>
          </a:xfrm>
          <a:solidFill>
            <a:srgbClr val="FF0066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EDBDEBF-6BCC-4896-BC7B-A82606358F0F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9AC1AC9-AD4E-4701-B0C9-1369F02ED833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B6476BE-294D-4A8D-9983-068D9D8D222D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D3BA4-8822-4AF8-A6D4-5B7685E9936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FC15BBC3-31F6-4FC8-A169-1C1F98E465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8B6F4C-96E4-45C5-A375-1F7703A33B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E3C4309-719B-43D0-8988-1492BFEF97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39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34">
            <a:extLst>
              <a:ext uri="{FF2B5EF4-FFF2-40B4-BE49-F238E27FC236}">
                <a16:creationId xmlns:a16="http://schemas.microsoft.com/office/drawing/2014/main" id="{35542A7A-EDDA-483B-A05D-2BB2AA4E1B2D}"/>
              </a:ext>
            </a:extLst>
          </p:cNvPr>
          <p:cNvSpPr txBox="1">
            <a:spLocks/>
          </p:cNvSpPr>
          <p:nvPr/>
        </p:nvSpPr>
        <p:spPr>
          <a:xfrm>
            <a:off x="4970553" y="609600"/>
            <a:ext cx="2239645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rgbClr val="F9836B"/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AB65F2-09D3-422B-A330-07E393AE8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63" y="1440570"/>
            <a:ext cx="3546873" cy="13734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5C0A3E-909E-4188-96F9-13718C6FC75D}"/>
              </a:ext>
            </a:extLst>
          </p:cNvPr>
          <p:cNvSpPr txBox="1"/>
          <p:nvPr/>
        </p:nvSpPr>
        <p:spPr>
          <a:xfrm>
            <a:off x="1447800" y="2667000"/>
            <a:ext cx="9533438" cy="2471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 2: 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ĐOẠN VĂN KỂ MỘT VIỆC NGƯỜI THÂN </a:t>
            </a:r>
          </a:p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LÀM CHO EM </a:t>
            </a:r>
            <a:endParaRPr lang="en-US" sz="360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8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amond(in)">
                                          <p:cBhvr>
                                            <p:cTn id="20" dur="1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9" grpId="1"/>
          <p:bldP spid="11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1E2040-629B-41D9-A230-3089F0D0A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12167643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76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5BC6BFD-1EC5-45E0-A968-C8922D5DDDF5}"/>
              </a:ext>
            </a:extLst>
          </p:cNvPr>
          <p:cNvSpPr txBox="1"/>
          <p:nvPr/>
        </p:nvSpPr>
        <p:spPr>
          <a:xfrm>
            <a:off x="990599" y="228600"/>
            <a:ext cx="8686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/>
              <a:t> </a:t>
            </a:r>
            <a:r>
              <a:rPr lang="vi-VN" sz="4000" b="1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văn sau và trả lời câu hỏi</a:t>
            </a:r>
            <a:endParaRPr lang="vi-VN" sz="4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C83C73-4DFD-47BB-986E-54A32FCB94B2}"/>
              </a:ext>
            </a:extLst>
          </p:cNvPr>
          <p:cNvGrpSpPr/>
          <p:nvPr/>
        </p:nvGrpSpPr>
        <p:grpSpPr>
          <a:xfrm>
            <a:off x="-2056" y="-10861"/>
            <a:ext cx="911353" cy="1146354"/>
            <a:chOff x="253799" y="259752"/>
            <a:chExt cx="911353" cy="1146354"/>
          </a:xfrm>
        </p:grpSpPr>
        <p:sp>
          <p:nvSpPr>
            <p:cNvPr id="22" name="51">
              <a:extLst>
                <a:ext uri="{FF2B5EF4-FFF2-40B4-BE49-F238E27FC236}">
                  <a16:creationId xmlns:a16="http://schemas.microsoft.com/office/drawing/2014/main" id="{AA541A16-8504-4751-A0DD-59BE0922B61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697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266BB0-A19E-4E1B-B381-D7AF4ED92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9BD2CA9-F2F8-4F20-9396-5E471A0718CD}"/>
              </a:ext>
            </a:extLst>
          </p:cNvPr>
          <p:cNvSpPr txBox="1"/>
          <p:nvPr/>
        </p:nvSpPr>
        <p:spPr>
          <a:xfrm>
            <a:off x="381000" y="1066800"/>
            <a:ext cx="114300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1963" algn="just">
              <a:buNone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tôi còn bé tí tôi ở nhà với ông ngoại cả ngày để bố mẹ đi làm. Ông kể cho tôi nghe rất nhiều chuyện cổ tích. Ông dạy tôi vẽ rất nhiều con vật: voi, hổ, hươu, nai, sóc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Ông còn dạy tôi vẽ cả ông mặt trời, dòng sông, con thuyền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Mỗi khi ông có việc đi đâu, tôi rất nhớ ông và mong ông sớm trở về với tôi.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AD1CF3-3D52-4818-BA29-D6D0F2A7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4973008"/>
            <a:ext cx="956136" cy="956136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6B3F5EF-BB2C-446A-B96A-8F9D20AC48CE}"/>
              </a:ext>
            </a:extLst>
          </p:cNvPr>
          <p:cNvSpPr/>
          <p:nvPr/>
        </p:nvSpPr>
        <p:spPr>
          <a:xfrm>
            <a:off x="1826914" y="5029200"/>
            <a:ext cx="9145886" cy="783193"/>
          </a:xfrm>
          <a:prstGeom prst="roundRect">
            <a:avLst/>
          </a:prstGeom>
          <a:gradFill>
            <a:gsLst>
              <a:gs pos="0">
                <a:srgbClr val="FFC9D5"/>
              </a:gs>
              <a:gs pos="6000">
                <a:schemeClr val="bg1"/>
              </a:gs>
              <a:gs pos="96000">
                <a:schemeClr val="bg1"/>
              </a:gs>
              <a:gs pos="100000">
                <a:srgbClr val="FFC9D5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C2182F"/>
                </a:solidFill>
              </a:rPr>
              <a:t>a. Trong đoạn văn trên, bạn nhỏ kể về ai</a:t>
            </a:r>
            <a:r>
              <a:rPr lang="vi-VN" sz="4000">
                <a:solidFill>
                  <a:srgbClr val="C2182F"/>
                </a:solidFill>
              </a:rPr>
              <a:t>?</a:t>
            </a:r>
            <a:endParaRPr lang="en-US" sz="4000">
              <a:solidFill>
                <a:srgbClr val="C2182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BE088E2-4807-42BD-8799-065B0A60897C}"/>
              </a:ext>
            </a:extLst>
          </p:cNvPr>
          <p:cNvSpPr/>
          <p:nvPr/>
        </p:nvSpPr>
        <p:spPr>
          <a:xfrm>
            <a:off x="7048948" y="1230726"/>
            <a:ext cx="2224144" cy="468982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  <a:alpha val="1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01F0AB-4DFB-4484-95B1-884339ECBFA5}"/>
              </a:ext>
            </a:extLst>
          </p:cNvPr>
          <p:cNvSpPr txBox="1"/>
          <p:nvPr/>
        </p:nvSpPr>
        <p:spPr>
          <a:xfrm>
            <a:off x="1826914" y="5921514"/>
            <a:ext cx="9145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- </a:t>
            </a: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Bạn nhỏ kể về ông ngoại.</a:t>
            </a:r>
            <a:endParaRPr lang="vi-VN" sz="40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83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7" grpId="0"/>
      <p:bldP spid="39" grpId="0" animBg="1"/>
      <p:bldP spid="41" grpId="0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5BC6BFD-1EC5-45E0-A968-C8922D5DDDF5}"/>
              </a:ext>
            </a:extLst>
          </p:cNvPr>
          <p:cNvSpPr txBox="1"/>
          <p:nvPr/>
        </p:nvSpPr>
        <p:spPr>
          <a:xfrm>
            <a:off x="990599" y="228600"/>
            <a:ext cx="8686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/>
              <a:t> </a:t>
            </a:r>
            <a:r>
              <a:rPr lang="vi-VN" sz="4000" b="1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văn sau và trả lời câu hỏi</a:t>
            </a:r>
            <a:endParaRPr lang="vi-VN" sz="4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C83C73-4DFD-47BB-986E-54A32FCB94B2}"/>
              </a:ext>
            </a:extLst>
          </p:cNvPr>
          <p:cNvGrpSpPr/>
          <p:nvPr/>
        </p:nvGrpSpPr>
        <p:grpSpPr>
          <a:xfrm>
            <a:off x="-2056" y="-10861"/>
            <a:ext cx="911353" cy="1146354"/>
            <a:chOff x="253799" y="259752"/>
            <a:chExt cx="911353" cy="1146354"/>
          </a:xfrm>
        </p:grpSpPr>
        <p:sp>
          <p:nvSpPr>
            <p:cNvPr id="22" name="51">
              <a:extLst>
                <a:ext uri="{FF2B5EF4-FFF2-40B4-BE49-F238E27FC236}">
                  <a16:creationId xmlns:a16="http://schemas.microsoft.com/office/drawing/2014/main" id="{AA541A16-8504-4751-A0DD-59BE0922B61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697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266BB0-A19E-4E1B-B381-D7AF4ED92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9BD2CA9-F2F8-4F20-9396-5E471A0718CD}"/>
              </a:ext>
            </a:extLst>
          </p:cNvPr>
          <p:cNvSpPr txBox="1"/>
          <p:nvPr/>
        </p:nvSpPr>
        <p:spPr>
          <a:xfrm>
            <a:off x="381000" y="914400"/>
            <a:ext cx="11430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1963" algn="just">
              <a:buNone/>
            </a:pP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tôi còn bé tí tôi ở nhà với ông ngoại cả ngày để bố mẹ đi làm. Ông kể cho tôi nghe rất nhiều chuyện cổ tích. Ông dạy tôi vẽ rất nhiều con vật: voi, hổ, hươu, nai, sóc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Ông còn dạy tôi vẽ cả ông mặt trời, dòng sông, con thuyền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Mỗi khi ông có việc đi đâu, tôi rất nhớ ông và mong ông sớm trở về với tôi.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AD1CF3-3D52-4818-BA29-D6D0F2A7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19600"/>
            <a:ext cx="956136" cy="956136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6B3F5EF-BB2C-446A-B96A-8F9D20AC48CE}"/>
              </a:ext>
            </a:extLst>
          </p:cNvPr>
          <p:cNvSpPr/>
          <p:nvPr/>
        </p:nvSpPr>
        <p:spPr>
          <a:xfrm>
            <a:off x="1591386" y="4475792"/>
            <a:ext cx="9831687" cy="783193"/>
          </a:xfrm>
          <a:prstGeom prst="roundRect">
            <a:avLst/>
          </a:prstGeom>
          <a:gradFill>
            <a:gsLst>
              <a:gs pos="0">
                <a:srgbClr val="FFC9D5"/>
              </a:gs>
              <a:gs pos="6000">
                <a:schemeClr val="bg1"/>
              </a:gs>
              <a:gs pos="96000">
                <a:schemeClr val="bg1"/>
              </a:gs>
              <a:gs pos="100000">
                <a:srgbClr val="FFC9D5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C2182F"/>
                </a:solidFill>
              </a:rPr>
              <a:t>b. Ông ngoại đã làm những gì cho bạn nhỏ</a:t>
            </a:r>
            <a:r>
              <a:rPr lang="vi-VN" sz="4000">
                <a:solidFill>
                  <a:srgbClr val="C2182F"/>
                </a:solidFill>
              </a:rPr>
              <a:t>?</a:t>
            </a:r>
            <a:endParaRPr lang="en-US" sz="4000">
              <a:solidFill>
                <a:srgbClr val="C2182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9BAB0D-5080-4CB9-845E-72529CFEF854}"/>
              </a:ext>
            </a:extLst>
          </p:cNvPr>
          <p:cNvSpPr/>
          <p:nvPr/>
        </p:nvSpPr>
        <p:spPr>
          <a:xfrm>
            <a:off x="2711139" y="1531940"/>
            <a:ext cx="8907119" cy="468982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  <a:alpha val="1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232C73-0C39-42BD-ADFF-42C598725288}"/>
              </a:ext>
            </a:extLst>
          </p:cNvPr>
          <p:cNvSpPr/>
          <p:nvPr/>
        </p:nvSpPr>
        <p:spPr>
          <a:xfrm>
            <a:off x="477793" y="2065468"/>
            <a:ext cx="2889351" cy="539774"/>
          </a:xfrm>
          <a:prstGeom prst="roundRect">
            <a:avLst>
              <a:gd name="adj" fmla="val 0"/>
            </a:avLst>
          </a:prstGeom>
          <a:solidFill>
            <a:schemeClr val="accent5">
              <a:lumMod val="75000"/>
              <a:alpha val="1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913A2B-FD5A-4237-9D19-3DC3153FFD20}"/>
              </a:ext>
            </a:extLst>
          </p:cNvPr>
          <p:cNvSpPr txBox="1"/>
          <p:nvPr/>
        </p:nvSpPr>
        <p:spPr>
          <a:xfrm>
            <a:off x="1591386" y="5375736"/>
            <a:ext cx="9831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sym typeface="Wingdings" panose="05000000000000000000" pitchFamily="2" charset="2"/>
              </a:rPr>
              <a:t>- </a:t>
            </a: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Ông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thường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kể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cho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bạn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400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nghe</a:t>
            </a: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chuyện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cổ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tích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dạy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bạn</a:t>
            </a: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 </a:t>
            </a:r>
            <a:r>
              <a:rPr lang="en-US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vẽ</a:t>
            </a:r>
            <a:r>
              <a:rPr lang="vi-VN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9604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0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5BC6BFD-1EC5-45E0-A968-C8922D5DDDF5}"/>
              </a:ext>
            </a:extLst>
          </p:cNvPr>
          <p:cNvSpPr txBox="1"/>
          <p:nvPr/>
        </p:nvSpPr>
        <p:spPr>
          <a:xfrm>
            <a:off x="990599" y="228600"/>
            <a:ext cx="8686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/>
              <a:t> </a:t>
            </a:r>
            <a:r>
              <a:rPr lang="vi-VN" sz="4000" b="1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văn sau và trả lời câu hỏi</a:t>
            </a:r>
            <a:endParaRPr lang="vi-VN" sz="4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C83C73-4DFD-47BB-986E-54A32FCB94B2}"/>
              </a:ext>
            </a:extLst>
          </p:cNvPr>
          <p:cNvGrpSpPr/>
          <p:nvPr/>
        </p:nvGrpSpPr>
        <p:grpSpPr>
          <a:xfrm>
            <a:off x="-2056" y="-10861"/>
            <a:ext cx="911353" cy="1146354"/>
            <a:chOff x="253799" y="259752"/>
            <a:chExt cx="911353" cy="1146354"/>
          </a:xfrm>
        </p:grpSpPr>
        <p:sp>
          <p:nvSpPr>
            <p:cNvPr id="22" name="51">
              <a:extLst>
                <a:ext uri="{FF2B5EF4-FFF2-40B4-BE49-F238E27FC236}">
                  <a16:creationId xmlns:a16="http://schemas.microsoft.com/office/drawing/2014/main" id="{AA541A16-8504-4751-A0DD-59BE0922B61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697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266BB0-A19E-4E1B-B381-D7AF4ED92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59BD2CA9-F2F8-4F20-9396-5E471A0718CD}"/>
              </a:ext>
            </a:extLst>
          </p:cNvPr>
          <p:cNvSpPr txBox="1"/>
          <p:nvPr/>
        </p:nvSpPr>
        <p:spPr>
          <a:xfrm>
            <a:off x="381000" y="914400"/>
            <a:ext cx="11430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61963" algn="just">
              <a:buNone/>
            </a:pP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tôi còn bé tí tôi ở nhà với ông ngoại cả ngày để bố mẹ đi làm. Ông kể cho tôi nghe rất nhiều chuyện cổ tích. Ông dạy tôi vẽ rất nhiều con vật: voi, hổ, hươu, nai, sóc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Ông còn dạy tôi vẽ cả ông mặt trời, dòng sông, con thuyền</a:t>
            </a:r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r>
              <a:rPr lang="vi-VN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Mỗi khi ông có việc đi đâu, tôi rất nhớ ông và mong ông sớm trở về với tôi.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AD1CF3-3D52-4818-BA29-D6D0F2A7B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419600"/>
            <a:ext cx="956136" cy="956136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D6B3F5EF-BB2C-446A-B96A-8F9D20AC48CE}"/>
              </a:ext>
            </a:extLst>
          </p:cNvPr>
          <p:cNvSpPr/>
          <p:nvPr/>
        </p:nvSpPr>
        <p:spPr>
          <a:xfrm>
            <a:off x="1591386" y="4475792"/>
            <a:ext cx="10219614" cy="1464231"/>
          </a:xfrm>
          <a:prstGeom prst="roundRect">
            <a:avLst/>
          </a:prstGeom>
          <a:gradFill>
            <a:gsLst>
              <a:gs pos="0">
                <a:srgbClr val="FFC9D5"/>
              </a:gs>
              <a:gs pos="6000">
                <a:schemeClr val="bg1"/>
              </a:gs>
              <a:gs pos="96000">
                <a:schemeClr val="bg1"/>
              </a:gs>
              <a:gs pos="100000">
                <a:srgbClr val="FFC9D5"/>
              </a:gs>
            </a:gsLst>
            <a:lin ang="5400000" scaled="1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4000"/>
              <a:t>c. Câu nào thể hiện rõ nhất tình cảm của bạn nhỏ đối với ông ngoại </a:t>
            </a:r>
            <a:r>
              <a:rPr lang="vi-VN" sz="4000"/>
              <a:t>?</a:t>
            </a:r>
            <a:endParaRPr lang="en-US" sz="4000">
              <a:solidFill>
                <a:srgbClr val="C2182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9BAB0D-5080-4CB9-845E-72529CFEF854}"/>
              </a:ext>
            </a:extLst>
          </p:cNvPr>
          <p:cNvSpPr/>
          <p:nvPr/>
        </p:nvSpPr>
        <p:spPr>
          <a:xfrm>
            <a:off x="2362200" y="3194509"/>
            <a:ext cx="9352878" cy="468982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  <a:alpha val="1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E1014F7-F78B-434C-8E1A-D1D7148576B9}"/>
              </a:ext>
            </a:extLst>
          </p:cNvPr>
          <p:cNvSpPr/>
          <p:nvPr/>
        </p:nvSpPr>
        <p:spPr>
          <a:xfrm>
            <a:off x="438374" y="3755700"/>
            <a:ext cx="5446059" cy="468982"/>
          </a:xfrm>
          <a:prstGeom prst="roundRect">
            <a:avLst>
              <a:gd name="adj" fmla="val 0"/>
            </a:avLst>
          </a:prstGeom>
          <a:solidFill>
            <a:schemeClr val="accent6">
              <a:lumMod val="75000"/>
              <a:alpha val="1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2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18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B5BC6BFD-1EC5-45E0-A968-C8922D5DDDF5}"/>
              </a:ext>
            </a:extLst>
          </p:cNvPr>
          <p:cNvSpPr txBox="1"/>
          <p:nvPr/>
        </p:nvSpPr>
        <p:spPr>
          <a:xfrm>
            <a:off x="990599" y="228600"/>
            <a:ext cx="108204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4000" b="1">
                <a:solidFill>
                  <a:srgbClr val="FF7D1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b="1"/>
              <a:t> </a:t>
            </a:r>
            <a:r>
              <a:rPr lang="vi-VN" sz="4000" b="1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40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3 – 4 câu kể về một việc người thân đã làm cho em.</a:t>
            </a:r>
            <a:endParaRPr lang="vi-VN" sz="400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7C83C73-4DFD-47BB-986E-54A32FCB94B2}"/>
              </a:ext>
            </a:extLst>
          </p:cNvPr>
          <p:cNvGrpSpPr/>
          <p:nvPr/>
        </p:nvGrpSpPr>
        <p:grpSpPr>
          <a:xfrm>
            <a:off x="-2056" y="-10861"/>
            <a:ext cx="911353" cy="1146354"/>
            <a:chOff x="253799" y="259752"/>
            <a:chExt cx="911353" cy="1146354"/>
          </a:xfrm>
        </p:grpSpPr>
        <p:sp>
          <p:nvSpPr>
            <p:cNvPr id="22" name="51">
              <a:extLst>
                <a:ext uri="{FF2B5EF4-FFF2-40B4-BE49-F238E27FC236}">
                  <a16:creationId xmlns:a16="http://schemas.microsoft.com/office/drawing/2014/main" id="{AA541A16-8504-4751-A0DD-59BE0922B61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697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B266BB0-A19E-4E1B-B381-D7AF4ED92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grpSp>
        <p:nvGrpSpPr>
          <p:cNvPr id="11" name="34">
            <a:extLst>
              <a:ext uri="{FF2B5EF4-FFF2-40B4-BE49-F238E27FC236}">
                <a16:creationId xmlns:a16="http://schemas.microsoft.com/office/drawing/2014/main" id="{37813F19-B8A7-4359-9E47-59E81DB4C999}"/>
              </a:ext>
            </a:extLst>
          </p:cNvPr>
          <p:cNvGrpSpPr/>
          <p:nvPr/>
        </p:nvGrpSpPr>
        <p:grpSpPr>
          <a:xfrm>
            <a:off x="3710491" y="1981200"/>
            <a:ext cx="7795708" cy="3700043"/>
            <a:chOff x="6157845" y="1871178"/>
            <a:chExt cx="2916318" cy="2596728"/>
          </a:xfrm>
        </p:grpSpPr>
        <p:sp>
          <p:nvSpPr>
            <p:cNvPr id="13" name="MH_Entry_1">
              <a:extLst>
                <a:ext uri="{FF2B5EF4-FFF2-40B4-BE49-F238E27FC236}">
                  <a16:creationId xmlns:a16="http://schemas.microsoft.com/office/drawing/2014/main" id="{4D6B221B-C337-470B-B625-31D883A39538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6379884" y="1871178"/>
              <a:ext cx="2608762" cy="410401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r>
                <a:rPr lang="en-US" sz="3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thân em muốn kể là ai?</a:t>
              </a:r>
              <a:endPara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MH_Entry_2">
              <a:extLst>
                <a:ext uri="{FF2B5EF4-FFF2-40B4-BE49-F238E27FC236}">
                  <a16:creationId xmlns:a16="http://schemas.microsoft.com/office/drawing/2014/main" id="{B0AF22C2-8599-4E40-B8D6-A435769210E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375860" y="2553940"/>
              <a:ext cx="2694279" cy="82080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3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thân của em đã làm những gì cho em?</a:t>
              </a:r>
              <a:endPara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MH_Entry_3">
              <a:extLst>
                <a:ext uri="{FF2B5EF4-FFF2-40B4-BE49-F238E27FC236}">
                  <a16:creationId xmlns:a16="http://schemas.microsoft.com/office/drawing/2014/main" id="{9EC0BBFF-599B-4E6D-AB93-3243A9182BD1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79884" y="3647103"/>
              <a:ext cx="2694279" cy="82080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algn="just"/>
              <a:r>
                <a:rPr lang="en-US" sz="38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có suy nghĩ gì về việc người thân đã làm?</a:t>
              </a:r>
              <a:endParaRPr lang="en-US" sz="3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39">
              <a:extLst>
                <a:ext uri="{FF2B5EF4-FFF2-40B4-BE49-F238E27FC236}">
                  <a16:creationId xmlns:a16="http://schemas.microsoft.com/office/drawing/2014/main" id="{B55A6340-685A-478E-B912-C37B530D7EED}"/>
                </a:ext>
              </a:extLst>
            </p:cNvPr>
            <p:cNvSpPr/>
            <p:nvPr/>
          </p:nvSpPr>
          <p:spPr>
            <a:xfrm>
              <a:off x="6157845" y="1930284"/>
              <a:ext cx="171035" cy="283898"/>
            </a:xfrm>
            <a:prstGeom prst="rect">
              <a:avLst/>
            </a:prstGeom>
            <a:solidFill>
              <a:srgbClr val="F4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800" b="1">
                  <a:latin typeface="+mj-lt"/>
                  <a:ea typeface="华文新魏" panose="02010800040101010101" pitchFamily="2" charset="-122"/>
                </a:rPr>
                <a:t>-</a:t>
              </a:r>
              <a:endParaRPr lang="zh-CN" altLang="en-US" sz="3800" b="1" dirty="0">
                <a:latin typeface="+mj-lt"/>
                <a:ea typeface="华文新魏" panose="02010800040101010101" pitchFamily="2" charset="-122"/>
              </a:endParaRPr>
            </a:p>
          </p:txBody>
        </p:sp>
        <p:sp>
          <p:nvSpPr>
            <p:cNvPr id="17" name="40">
              <a:extLst>
                <a:ext uri="{FF2B5EF4-FFF2-40B4-BE49-F238E27FC236}">
                  <a16:creationId xmlns:a16="http://schemas.microsoft.com/office/drawing/2014/main" id="{76F7D263-CBAB-45EC-A17C-B28BB1D6778A}"/>
                </a:ext>
              </a:extLst>
            </p:cNvPr>
            <p:cNvSpPr/>
            <p:nvPr/>
          </p:nvSpPr>
          <p:spPr>
            <a:xfrm>
              <a:off x="6157845" y="2625635"/>
              <a:ext cx="171035" cy="283898"/>
            </a:xfrm>
            <a:prstGeom prst="rect">
              <a:avLst/>
            </a:prstGeom>
            <a:solidFill>
              <a:srgbClr val="F4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800" b="1">
                  <a:latin typeface="+mj-lt"/>
                  <a:ea typeface="华文新魏" panose="02010800040101010101" pitchFamily="2" charset="-122"/>
                </a:rPr>
                <a:t>-</a:t>
              </a:r>
              <a:endParaRPr lang="zh-CN" altLang="en-US" sz="3800" b="1" dirty="0">
                <a:latin typeface="+mj-lt"/>
                <a:ea typeface="华文新魏" panose="02010800040101010101" pitchFamily="2" charset="-122"/>
              </a:endParaRPr>
            </a:p>
          </p:txBody>
        </p:sp>
        <p:sp>
          <p:nvSpPr>
            <p:cNvPr id="18" name="41">
              <a:extLst>
                <a:ext uri="{FF2B5EF4-FFF2-40B4-BE49-F238E27FC236}">
                  <a16:creationId xmlns:a16="http://schemas.microsoft.com/office/drawing/2014/main" id="{DE2790FE-BE34-4F68-B5C1-2ED4CDFBDC13}"/>
                </a:ext>
              </a:extLst>
            </p:cNvPr>
            <p:cNvSpPr/>
            <p:nvPr/>
          </p:nvSpPr>
          <p:spPr>
            <a:xfrm>
              <a:off x="6157845" y="3730073"/>
              <a:ext cx="171035" cy="283898"/>
            </a:xfrm>
            <a:prstGeom prst="rect">
              <a:avLst/>
            </a:prstGeom>
            <a:solidFill>
              <a:srgbClr val="F499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800" b="1">
                  <a:latin typeface="+mj-lt"/>
                  <a:ea typeface="华文新魏" panose="02010800040101010101" pitchFamily="2" charset="-122"/>
                </a:rPr>
                <a:t>-</a:t>
              </a:r>
              <a:endParaRPr lang="zh-CN" altLang="en-US" sz="3800" b="1" dirty="0">
                <a:latin typeface="+mj-lt"/>
                <a:ea typeface="华文新魏" panose="02010800040101010101" pitchFamily="2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F311B-FCE2-4198-A8FB-5D369FF459CB}"/>
              </a:ext>
            </a:extLst>
          </p:cNvPr>
          <p:cNvGrpSpPr/>
          <p:nvPr/>
        </p:nvGrpSpPr>
        <p:grpSpPr>
          <a:xfrm>
            <a:off x="196103" y="1892593"/>
            <a:ext cx="2897325" cy="1715880"/>
            <a:chOff x="5791200" y="2882328"/>
            <a:chExt cx="3331584" cy="1973061"/>
          </a:xfrm>
        </p:grpSpPr>
        <p:pic>
          <p:nvPicPr>
            <p:cNvPr id="28" name="31">
              <a:extLst>
                <a:ext uri="{FF2B5EF4-FFF2-40B4-BE49-F238E27FC236}">
                  <a16:creationId xmlns:a16="http://schemas.microsoft.com/office/drawing/2014/main" id="{708EAA7F-B62F-4B9E-B368-E2A3C2FE5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91200" y="2882328"/>
              <a:ext cx="3331584" cy="197306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CD0C28-2AFC-40E5-9169-59F8062FF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09191" y="3290736"/>
              <a:ext cx="2895602" cy="7169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816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0CD751F-93EA-4F31-862E-795979DE1C12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1828800" y="1163285"/>
            <a:ext cx="4267200" cy="828674"/>
          </a:xfrm>
          <a:prstGeom prst="straightConnector1">
            <a:avLst/>
          </a:prstGeom>
          <a:ln w="38100" cmpd="tri">
            <a:solidFill>
              <a:srgbClr val="EC1845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859F27-0F9A-4B0E-8816-5FAC77299E05}"/>
              </a:ext>
            </a:extLst>
          </p:cNvPr>
          <p:cNvGrpSpPr/>
          <p:nvPr/>
        </p:nvGrpSpPr>
        <p:grpSpPr>
          <a:xfrm>
            <a:off x="-2056" y="-10861"/>
            <a:ext cx="911353" cy="1146354"/>
            <a:chOff x="253799" y="259752"/>
            <a:chExt cx="911353" cy="1146354"/>
          </a:xfrm>
        </p:grpSpPr>
        <p:sp>
          <p:nvSpPr>
            <p:cNvPr id="4" name="51">
              <a:extLst>
                <a:ext uri="{FF2B5EF4-FFF2-40B4-BE49-F238E27FC236}">
                  <a16:creationId xmlns:a16="http://schemas.microsoft.com/office/drawing/2014/main" id="{F3087AB4-C44A-489A-8E25-BBF9FC70ADF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D697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E5BC69-9557-4FBF-ADEF-16D0AAFDD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6275" y="727229"/>
              <a:ext cx="678877" cy="678877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8242A-AECC-4A33-B6E5-93956B418A36}"/>
              </a:ext>
            </a:extLst>
          </p:cNvPr>
          <p:cNvSpPr/>
          <p:nvPr/>
        </p:nvSpPr>
        <p:spPr>
          <a:xfrm>
            <a:off x="3942074" y="381001"/>
            <a:ext cx="4307852" cy="78228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KỂ VỀ NGƯỜI THÂN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AD2287-2875-44A5-BF8D-D7A8952908DB}"/>
              </a:ext>
            </a:extLst>
          </p:cNvPr>
          <p:cNvSpPr/>
          <p:nvPr/>
        </p:nvSpPr>
        <p:spPr>
          <a:xfrm>
            <a:off x="381000" y="1991959"/>
            <a:ext cx="2895600" cy="1676400"/>
          </a:xfrm>
          <a:prstGeom prst="roundRect">
            <a:avLst/>
          </a:prstGeom>
          <a:solidFill>
            <a:srgbClr val="D697A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Người thân em muốn kể là: </a:t>
            </a:r>
          </a:p>
          <a:p>
            <a:pPr algn="ctr"/>
            <a:r>
              <a:rPr lang="en-US" sz="2800" b="1"/>
              <a:t>bà ngoại</a:t>
            </a:r>
          </a:p>
          <a:p>
            <a:pPr algn="ctr"/>
            <a:r>
              <a:rPr lang="en-US" sz="1900">
                <a:solidFill>
                  <a:schemeClr val="bg2">
                    <a:lumMod val="90000"/>
                  </a:schemeClr>
                </a:solidFill>
              </a:rPr>
              <a:t>(ông, bố, mẹ, anh, chị...)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7D8888-13E4-49D3-BE77-38B57C2A2929}"/>
              </a:ext>
            </a:extLst>
          </p:cNvPr>
          <p:cNvCxnSpPr>
            <a:cxnSpLocks/>
            <a:stCxn id="7" idx="2"/>
            <a:endCxn id="13" idx="0"/>
          </p:cNvCxnSpPr>
          <p:nvPr/>
        </p:nvCxnSpPr>
        <p:spPr>
          <a:xfrm>
            <a:off x="6096000" y="1163285"/>
            <a:ext cx="0" cy="817916"/>
          </a:xfrm>
          <a:prstGeom prst="straightConnector1">
            <a:avLst/>
          </a:prstGeom>
          <a:ln w="38100" cmpd="tri">
            <a:solidFill>
              <a:srgbClr val="EC1845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0204C31-7A9E-40FD-8583-3CD7C9632A70}"/>
              </a:ext>
            </a:extLst>
          </p:cNvPr>
          <p:cNvSpPr/>
          <p:nvPr/>
        </p:nvSpPr>
        <p:spPr>
          <a:xfrm>
            <a:off x="4648200" y="1981201"/>
            <a:ext cx="2895600" cy="1676400"/>
          </a:xfrm>
          <a:prstGeom prst="roundRect">
            <a:avLst/>
          </a:prstGeom>
          <a:solidFill>
            <a:srgbClr val="D697A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Việc người thân của em đã làm cho em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E00E544-7FBF-4DF9-BB8C-EDDCB462E33A}"/>
              </a:ext>
            </a:extLst>
          </p:cNvPr>
          <p:cNvCxnSpPr>
            <a:cxnSpLocks/>
            <a:stCxn id="7" idx="2"/>
            <a:endCxn id="16" idx="0"/>
          </p:cNvCxnSpPr>
          <p:nvPr/>
        </p:nvCxnSpPr>
        <p:spPr>
          <a:xfrm>
            <a:off x="6096000" y="1163285"/>
            <a:ext cx="4267200" cy="817916"/>
          </a:xfrm>
          <a:prstGeom prst="straightConnector1">
            <a:avLst/>
          </a:prstGeom>
          <a:ln w="38100" cmpd="tri">
            <a:solidFill>
              <a:srgbClr val="EC1845">
                <a:alpha val="76863"/>
              </a:srgb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724BA8-EAA8-412F-8C6A-614CE1734A58}"/>
              </a:ext>
            </a:extLst>
          </p:cNvPr>
          <p:cNvSpPr/>
          <p:nvPr/>
        </p:nvSpPr>
        <p:spPr>
          <a:xfrm>
            <a:off x="8915400" y="1981201"/>
            <a:ext cx="2895600" cy="1676400"/>
          </a:xfrm>
          <a:prstGeom prst="roundRect">
            <a:avLst/>
          </a:prstGeom>
          <a:solidFill>
            <a:srgbClr val="D697A1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Tình cảm của em đối với người thân ấy.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7CC7B92-1D5F-483B-9ACA-20868CC54213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4771387" y="3657600"/>
            <a:ext cx="1324614" cy="754574"/>
          </a:xfrm>
          <a:prstGeom prst="straightConnector1">
            <a:avLst/>
          </a:prstGeom>
          <a:ln w="38100" cmpd="tri">
            <a:solidFill>
              <a:srgbClr val="39ABDE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293DEE3-551E-455E-B9F7-85373C12F50E}"/>
              </a:ext>
            </a:extLst>
          </p:cNvPr>
          <p:cNvSpPr/>
          <p:nvPr/>
        </p:nvSpPr>
        <p:spPr>
          <a:xfrm>
            <a:off x="3581400" y="4412174"/>
            <a:ext cx="2379974" cy="86540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Việc thứ nhất</a:t>
            </a:r>
            <a:endParaRPr lang="en-US" sz="2400">
              <a:solidFill>
                <a:schemeClr val="bg2">
                  <a:lumMod val="90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4703287-BA4F-4362-89AE-5CC939D54D5C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6096000" y="3657600"/>
            <a:ext cx="1342387" cy="754574"/>
          </a:xfrm>
          <a:prstGeom prst="straightConnector1">
            <a:avLst/>
          </a:prstGeom>
          <a:ln w="38100" cmpd="tri">
            <a:solidFill>
              <a:srgbClr val="39ABDE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DFFC207-63C7-43BF-B2D9-A26296B75FF4}"/>
              </a:ext>
            </a:extLst>
          </p:cNvPr>
          <p:cNvSpPr/>
          <p:nvPr/>
        </p:nvSpPr>
        <p:spPr>
          <a:xfrm>
            <a:off x="6248400" y="4412174"/>
            <a:ext cx="2379974" cy="86540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Việc thứ hai</a:t>
            </a:r>
            <a:endParaRPr lang="en-US" sz="240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D079B5-147D-4EE9-89F9-2955FA2432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72" y="4403753"/>
            <a:ext cx="3332429" cy="21589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217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 animBg="1"/>
      <p:bldP spid="16" grpId="0" animBg="1"/>
      <p:bldP spid="19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7DFBE3-A780-464F-B411-5526ACDB6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00200"/>
            <a:ext cx="6504996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40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3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727</TotalTime>
  <Words>502</Words>
  <Application>Microsoft Office PowerPoint</Application>
  <PresentationFormat>Widescreen</PresentationFormat>
  <Paragraphs>35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Arial-Rounded</vt:lpstr>
      <vt:lpstr>Calibri</vt:lpstr>
      <vt:lpstr>HP-167</vt:lpstr>
      <vt:lpstr>HP-168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461</cp:revision>
  <dcterms:created xsi:type="dcterms:W3CDTF">2021-10-03T06:52:05Z</dcterms:created>
  <dcterms:modified xsi:type="dcterms:W3CDTF">2021-12-05T15:29:50Z</dcterms:modified>
  <cp:category>9Slide.vn</cp:category>
</cp:coreProperties>
</file>