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media/image9.jpg" ContentType="image/pn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585" r:id="rId4"/>
    <p:sldId id="572" r:id="rId5"/>
    <p:sldId id="582" r:id="rId6"/>
    <p:sldId id="58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82F"/>
    <a:srgbClr val="FFC9D5"/>
    <a:srgbClr val="4FC1E9"/>
    <a:srgbClr val="6BD4E8"/>
    <a:srgbClr val="3CA2E8"/>
    <a:srgbClr val="D697A1"/>
    <a:srgbClr val="F3ABB7"/>
    <a:srgbClr val="867925"/>
    <a:srgbClr val="B06F74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 autoAdjust="0"/>
  </p:normalViewPr>
  <p:slideViewPr>
    <p:cSldViewPr>
      <p:cViewPr varScale="1">
        <p:scale>
          <a:sx n="63" d="100"/>
          <a:sy n="63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2">
            <a:extLst>
              <a:ext uri="{FF2B5EF4-FFF2-40B4-BE49-F238E27FC236}">
                <a16:creationId xmlns:a16="http://schemas.microsoft.com/office/drawing/2014/main" id="{F128657B-08E2-4124-A052-1FDA72C6D7D2}"/>
              </a:ext>
            </a:extLst>
          </p:cNvPr>
          <p:cNvGrpSpPr/>
          <p:nvPr userDrawn="1"/>
        </p:nvGrpSpPr>
        <p:grpSpPr>
          <a:xfrm>
            <a:off x="1524001" y="577960"/>
            <a:ext cx="8991600" cy="5518040"/>
            <a:chOff x="4464" y="2881"/>
            <a:chExt cx="10122" cy="5039"/>
          </a:xfrm>
        </p:grpSpPr>
        <p:sp>
          <p:nvSpPr>
            <p:cNvPr id="7" name="6">
              <a:extLst>
                <a:ext uri="{FF2B5EF4-FFF2-40B4-BE49-F238E27FC236}">
                  <a16:creationId xmlns:a16="http://schemas.microsoft.com/office/drawing/2014/main" id="{70736743-B14F-4C3A-BFFF-A92715AC75A1}"/>
                </a:ext>
              </a:extLst>
            </p:cNvPr>
            <p:cNvSpPr/>
            <p:nvPr/>
          </p:nvSpPr>
          <p:spPr>
            <a:xfrm>
              <a:off x="4464" y="2881"/>
              <a:ext cx="9397" cy="5039"/>
            </a:xfrm>
            <a:prstGeom prst="rect">
              <a:avLst/>
            </a:prstGeom>
            <a:noFill/>
            <a:ln w="57150">
              <a:solidFill>
                <a:srgbClr val="D697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10">
              <a:extLst>
                <a:ext uri="{FF2B5EF4-FFF2-40B4-BE49-F238E27FC236}">
                  <a16:creationId xmlns:a16="http://schemas.microsoft.com/office/drawing/2014/main" id="{A6A379DD-9AF9-4704-994A-4F083DFD831F}"/>
                </a:ext>
              </a:extLst>
            </p:cNvPr>
            <p:cNvSpPr/>
            <p:nvPr/>
          </p:nvSpPr>
          <p:spPr>
            <a:xfrm>
              <a:off x="5106" y="3469"/>
              <a:ext cx="9480" cy="3863"/>
            </a:xfrm>
            <a:prstGeom prst="rect">
              <a:avLst/>
            </a:prstGeom>
            <a:solidFill>
              <a:srgbClr val="FADC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11">
            <a:extLst>
              <a:ext uri="{FF2B5EF4-FFF2-40B4-BE49-F238E27FC236}">
                <a16:creationId xmlns:a16="http://schemas.microsoft.com/office/drawing/2014/main" id="{B24DF100-D8EE-4FC2-BEF6-A04F5604503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l="49911" b="35721"/>
          <a:stretch>
            <a:fillRect/>
          </a:stretch>
        </p:blipFill>
        <p:spPr>
          <a:xfrm>
            <a:off x="8382000" y="-838200"/>
            <a:ext cx="4851400" cy="41695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12">
            <a:extLst>
              <a:ext uri="{FF2B5EF4-FFF2-40B4-BE49-F238E27FC236}">
                <a16:creationId xmlns:a16="http://schemas.microsoft.com/office/drawing/2014/main" id="{18FF1645-B691-4219-A056-275A174D3E7E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rcRect l="-827" t="23650" r="50739" b="-2457"/>
          <a:stretch>
            <a:fillRect/>
          </a:stretch>
        </p:blipFill>
        <p:spPr>
          <a:xfrm>
            <a:off x="-228600" y="4114800"/>
            <a:ext cx="3049601" cy="32129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丫头\png\小人\卡通类素材\yunf.png">
            <a:extLst>
              <a:ext uri="{FF2B5EF4-FFF2-40B4-BE49-F238E27FC236}">
                <a16:creationId xmlns:a16="http://schemas.microsoft.com/office/drawing/2014/main" id="{FA50C253-ABFF-44DC-B0C2-EC9B61198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FC9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57" y="373713"/>
            <a:ext cx="381000" cy="1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丫头\png\小人\卡通类素材\yunf.png">
            <a:extLst>
              <a:ext uri="{FF2B5EF4-FFF2-40B4-BE49-F238E27FC236}">
                <a16:creationId xmlns:a16="http://schemas.microsoft.com/office/drawing/2014/main" id="{11C1CC61-E5AA-4FD0-B5B2-295B243D0A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F3ABB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52400"/>
            <a:ext cx="457200" cy="1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364232-DE24-4154-8070-20DF8094E8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73277"/>
            <a:ext cx="10058400" cy="63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69 L 0.01875 -2.22222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2357 0.0002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2482-1B35-4FEF-A95A-6A3E988BA076}"/>
              </a:ext>
            </a:extLst>
          </p:cNvPr>
          <p:cNvSpPr/>
          <p:nvPr userDrawn="1"/>
        </p:nvSpPr>
        <p:spPr>
          <a:xfrm>
            <a:off x="119743" y="133909"/>
            <a:ext cx="11935408" cy="65901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B8FF9-18FD-4183-AB75-670D529DD24B}"/>
              </a:ext>
            </a:extLst>
          </p:cNvPr>
          <p:cNvSpPr/>
          <p:nvPr userDrawn="1"/>
        </p:nvSpPr>
        <p:spPr>
          <a:xfrm>
            <a:off x="119743" y="133909"/>
            <a:ext cx="11935408" cy="65901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2">
            <a:extLst>
              <a:ext uri="{FF2B5EF4-FFF2-40B4-BE49-F238E27FC236}">
                <a16:creationId xmlns:a16="http://schemas.microsoft.com/office/drawing/2014/main" id="{21B449CF-3CF8-444A-875E-CD6B34434BBD}"/>
              </a:ext>
            </a:extLst>
          </p:cNvPr>
          <p:cNvGrpSpPr/>
          <p:nvPr userDrawn="1"/>
        </p:nvGrpSpPr>
        <p:grpSpPr>
          <a:xfrm>
            <a:off x="609600" y="669980"/>
            <a:ext cx="10972800" cy="5518040"/>
            <a:chOff x="4464" y="2881"/>
            <a:chExt cx="10122" cy="5039"/>
          </a:xfrm>
        </p:grpSpPr>
        <p:sp>
          <p:nvSpPr>
            <p:cNvPr id="11" name="6">
              <a:extLst>
                <a:ext uri="{FF2B5EF4-FFF2-40B4-BE49-F238E27FC236}">
                  <a16:creationId xmlns:a16="http://schemas.microsoft.com/office/drawing/2014/main" id="{5FA1CE96-E72D-492A-A791-9C071E1A21DB}"/>
                </a:ext>
              </a:extLst>
            </p:cNvPr>
            <p:cNvSpPr/>
            <p:nvPr/>
          </p:nvSpPr>
          <p:spPr>
            <a:xfrm>
              <a:off x="4464" y="2881"/>
              <a:ext cx="9397" cy="5039"/>
            </a:xfrm>
            <a:prstGeom prst="rect">
              <a:avLst/>
            </a:prstGeom>
            <a:noFill/>
            <a:ln w="57150">
              <a:solidFill>
                <a:srgbClr val="D697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10">
              <a:extLst>
                <a:ext uri="{FF2B5EF4-FFF2-40B4-BE49-F238E27FC236}">
                  <a16:creationId xmlns:a16="http://schemas.microsoft.com/office/drawing/2014/main" id="{5DBA14D0-42BB-40E8-A084-728D4AD22C96}"/>
                </a:ext>
              </a:extLst>
            </p:cNvPr>
            <p:cNvSpPr/>
            <p:nvPr/>
          </p:nvSpPr>
          <p:spPr>
            <a:xfrm>
              <a:off x="5106" y="3469"/>
              <a:ext cx="9480" cy="3863"/>
            </a:xfrm>
            <a:prstGeom prst="rect">
              <a:avLst/>
            </a:prstGeom>
            <a:solidFill>
              <a:srgbClr val="FADC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11">
            <a:extLst>
              <a:ext uri="{FF2B5EF4-FFF2-40B4-BE49-F238E27FC236}">
                <a16:creationId xmlns:a16="http://schemas.microsoft.com/office/drawing/2014/main" id="{7C814352-1A3F-4FBD-9414-D5D6FCAFF94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l="49911" b="35721"/>
          <a:stretch>
            <a:fillRect/>
          </a:stretch>
        </p:blipFill>
        <p:spPr>
          <a:xfrm>
            <a:off x="9686916" y="-838200"/>
            <a:ext cx="3546483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12">
            <a:extLst>
              <a:ext uri="{FF2B5EF4-FFF2-40B4-BE49-F238E27FC236}">
                <a16:creationId xmlns:a16="http://schemas.microsoft.com/office/drawing/2014/main" id="{6A23EE86-AD8E-4925-89F5-F971BB3FA93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rcRect l="-827" t="23650" r="50739" b="-2457"/>
          <a:stretch>
            <a:fillRect/>
          </a:stretch>
        </p:blipFill>
        <p:spPr>
          <a:xfrm>
            <a:off x="-228600" y="5334000"/>
            <a:ext cx="1892371" cy="19937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7FFB0E7-8161-4DD5-A6AA-A9D54CA41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7" descr="209314f489b1ee8a36559da7eca688bb">
            <a:extLst>
              <a:ext uri="{FF2B5EF4-FFF2-40B4-BE49-F238E27FC236}">
                <a16:creationId xmlns:a16="http://schemas.microsoft.com/office/drawing/2014/main" id="{B43F74CF-8352-47E1-8B8B-264E5F2E56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r="31500"/>
          <a:stretch>
            <a:fillRect/>
          </a:stretch>
        </p:blipFill>
        <p:spPr>
          <a:xfrm>
            <a:off x="9525" y="-12700"/>
            <a:ext cx="12176125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3BB0F-835E-4235-8C47-7F3A33819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16D88-9B34-4EDD-8208-FB3243AC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0FAC201-7078-45F2-A6B7-772CABF02C10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EDBDEBF-6BCC-4896-BC7B-A82606358F0F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9AC1AC9-AD4E-4701-B0C9-1369F02ED833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6476BE-294D-4A8D-9983-068D9D8D222D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D3BA4-8822-4AF8-A6D4-5B7685E99366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C15BBC3-31F6-4FC8-A169-1C1F98E465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8B6F4C-96E4-45C5-A375-1F7703A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3C4309-719B-43D0-8988-1492BFEF9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4">
            <a:extLst>
              <a:ext uri="{FF2B5EF4-FFF2-40B4-BE49-F238E27FC236}">
                <a16:creationId xmlns:a16="http://schemas.microsoft.com/office/drawing/2014/main" id="{3A28B213-5453-41F8-8D04-4A6EEE2ECFA3}"/>
              </a:ext>
            </a:extLst>
          </p:cNvPr>
          <p:cNvSpPr txBox="1">
            <a:spLocks/>
          </p:cNvSpPr>
          <p:nvPr/>
        </p:nvSpPr>
        <p:spPr>
          <a:xfrm>
            <a:off x="4970553" y="609600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rgbClr val="F9836B"/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551531-81D0-427C-9C76-F3C05C4D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63" y="1440570"/>
            <a:ext cx="3546873" cy="1373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5AA574-9D6C-4710-8EE8-10DC01BD6D90}"/>
              </a:ext>
            </a:extLst>
          </p:cNvPr>
          <p:cNvSpPr txBox="1"/>
          <p:nvPr/>
        </p:nvSpPr>
        <p:spPr>
          <a:xfrm>
            <a:off x="2438400" y="2886158"/>
            <a:ext cx="7603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LUYỆN TẬP: MỞ RỘNG VỐN TỪ VỀ GIA ĐÌNH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      TỪ NGỮ CHỈ ĐẶC ĐIỂM</a:t>
            </a:r>
          </a:p>
          <a:p>
            <a:r>
              <a:rPr lang="en-US" sz="3200" b="1">
                <a:solidFill>
                  <a:srgbClr val="FF0000"/>
                </a:solidFill>
              </a:rPr>
              <a:t> 	           CÂU NÊU ĐẶC ĐIỂM</a:t>
            </a:r>
          </a:p>
        </p:txBody>
      </p:sp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0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8F630-FCA2-4DE2-BAE6-788F74E7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2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63051F-38D2-4D27-8954-ABDB77A9A2E0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8" name="51">
              <a:extLst>
                <a:ext uri="{FF2B5EF4-FFF2-40B4-BE49-F238E27FC236}">
                  <a16:creationId xmlns:a16="http://schemas.microsoft.com/office/drawing/2014/main" id="{7B271CF2-D2C7-41D0-8022-395F8B5F07A8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911A88-0D0D-4351-B789-C455A9A51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969A4F-7624-4AF6-84C5-0D0B192FAC8E}"/>
              </a:ext>
            </a:extLst>
          </p:cNvPr>
          <p:cNvSpPr txBox="1"/>
          <p:nvPr/>
        </p:nvSpPr>
        <p:spPr>
          <a:xfrm>
            <a:off x="1143000" y="219076"/>
            <a:ext cx="1043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Tìm từ ngữ phù hợp thay cho ô vuông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34">
            <a:extLst>
              <a:ext uri="{FF2B5EF4-FFF2-40B4-BE49-F238E27FC236}">
                <a16:creationId xmlns:a16="http://schemas.microsoft.com/office/drawing/2014/main" id="{F7A0500B-4420-45BC-B952-202223A45FE7}"/>
              </a:ext>
            </a:extLst>
          </p:cNvPr>
          <p:cNvGrpSpPr/>
          <p:nvPr/>
        </p:nvGrpSpPr>
        <p:grpSpPr>
          <a:xfrm>
            <a:off x="5789215" y="1515752"/>
            <a:ext cx="7317185" cy="4301441"/>
            <a:chOff x="6109553" y="1860380"/>
            <a:chExt cx="2737306" cy="3018796"/>
          </a:xfrm>
        </p:grpSpPr>
        <p:sp>
          <p:nvSpPr>
            <p:cNvPr id="24" name="MH_Entry_1">
              <a:extLst>
                <a:ext uri="{FF2B5EF4-FFF2-40B4-BE49-F238E27FC236}">
                  <a16:creationId xmlns:a16="http://schemas.microsoft.com/office/drawing/2014/main" id="{18DDDB31-6A3A-490D-BE93-58D22891C46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79884" y="1860380"/>
              <a:ext cx="2466975" cy="43200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Em trai của mẹ gọi là </a:t>
              </a:r>
              <a:r>
                <a:rPr lang="en-US" sz="4000">
                  <a:solidFill>
                    <a:srgbClr val="FF0000"/>
                  </a:solidFill>
                  <a:latin typeface="+mj-lt"/>
                </a:rPr>
                <a:t>cậu </a:t>
              </a: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.</a:t>
              </a:r>
              <a:endParaRPr lang="zh-CN" altLang="en-US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Entry_2">
              <a:extLst>
                <a:ext uri="{FF2B5EF4-FFF2-40B4-BE49-F238E27FC236}">
                  <a16:creationId xmlns:a16="http://schemas.microsoft.com/office/drawing/2014/main" id="{B27BEA29-477B-4100-81E7-0FDDE341D61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79884" y="2722644"/>
              <a:ext cx="2466975" cy="43200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Em trai của bố gọi là </a:t>
              </a:r>
              <a:r>
                <a:rPr lang="en-US" sz="4000">
                  <a:solidFill>
                    <a:srgbClr val="FF0000"/>
                  </a:solidFill>
                  <a:latin typeface="+mj-lt"/>
                </a:rPr>
                <a:t>chú</a:t>
              </a: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.</a:t>
              </a:r>
              <a:endParaRPr lang="zh-CN" altLang="en-US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Entry_3">
              <a:extLst>
                <a:ext uri="{FF2B5EF4-FFF2-40B4-BE49-F238E27FC236}">
                  <a16:creationId xmlns:a16="http://schemas.microsoft.com/office/drawing/2014/main" id="{62745BED-BA34-4C37-9035-FD9AA769AEC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79884" y="3584910"/>
              <a:ext cx="2466975" cy="43200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Em gái của mẹ gọi là  </a:t>
              </a:r>
              <a:r>
                <a:rPr lang="en-US" sz="4000">
                  <a:solidFill>
                    <a:srgbClr val="FF0000"/>
                  </a:solidFill>
                  <a:latin typeface="+mj-lt"/>
                </a:rPr>
                <a:t>dì</a:t>
              </a: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.</a:t>
              </a:r>
              <a:endParaRPr lang="zh-CN" altLang="en-US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" name="39">
              <a:extLst>
                <a:ext uri="{FF2B5EF4-FFF2-40B4-BE49-F238E27FC236}">
                  <a16:creationId xmlns:a16="http://schemas.microsoft.com/office/drawing/2014/main" id="{FFCC559A-AADB-409A-82B6-7C0C70A8AAB7}"/>
                </a:ext>
              </a:extLst>
            </p:cNvPr>
            <p:cNvSpPr/>
            <p:nvPr/>
          </p:nvSpPr>
          <p:spPr>
            <a:xfrm>
              <a:off x="6109553" y="1882264"/>
              <a:ext cx="236352" cy="392316"/>
            </a:xfrm>
            <a:prstGeom prst="rect">
              <a:avLst/>
            </a:prstGeom>
            <a:solidFill>
              <a:srgbClr val="F49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>
                  <a:latin typeface="+mj-lt"/>
                  <a:ea typeface="华文新魏" panose="02010800040101010101" pitchFamily="2" charset="-122"/>
                </a:rPr>
                <a:t>a.</a:t>
              </a:r>
              <a:endParaRPr lang="zh-CN" altLang="en-US" sz="4000" b="1" dirty="0">
                <a:latin typeface="+mj-lt"/>
                <a:ea typeface="华文新魏" panose="02010800040101010101" pitchFamily="2" charset="-122"/>
              </a:endParaRPr>
            </a:p>
          </p:txBody>
        </p:sp>
        <p:sp>
          <p:nvSpPr>
            <p:cNvPr id="28" name="40">
              <a:extLst>
                <a:ext uri="{FF2B5EF4-FFF2-40B4-BE49-F238E27FC236}">
                  <a16:creationId xmlns:a16="http://schemas.microsoft.com/office/drawing/2014/main" id="{0B91A875-1F46-4CDE-AE79-0A1156185446}"/>
                </a:ext>
              </a:extLst>
            </p:cNvPr>
            <p:cNvSpPr/>
            <p:nvPr/>
          </p:nvSpPr>
          <p:spPr>
            <a:xfrm>
              <a:off x="6109553" y="2739373"/>
              <a:ext cx="236352" cy="392316"/>
            </a:xfrm>
            <a:prstGeom prst="rect">
              <a:avLst/>
            </a:prstGeom>
            <a:solidFill>
              <a:srgbClr val="F49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>
                  <a:latin typeface="+mj-lt"/>
                  <a:ea typeface="华文新魏" panose="02010800040101010101" pitchFamily="2" charset="-122"/>
                </a:rPr>
                <a:t>b.</a:t>
              </a:r>
              <a:endParaRPr lang="zh-CN" altLang="en-US" sz="4000" b="1" dirty="0">
                <a:latin typeface="+mj-lt"/>
                <a:ea typeface="华文新魏" panose="02010800040101010101" pitchFamily="2" charset="-122"/>
              </a:endParaRPr>
            </a:p>
          </p:txBody>
        </p:sp>
        <p:sp>
          <p:nvSpPr>
            <p:cNvPr id="29" name="41">
              <a:extLst>
                <a:ext uri="{FF2B5EF4-FFF2-40B4-BE49-F238E27FC236}">
                  <a16:creationId xmlns:a16="http://schemas.microsoft.com/office/drawing/2014/main" id="{3370E17F-7538-46A3-A91C-4978303B2F3C}"/>
                </a:ext>
              </a:extLst>
            </p:cNvPr>
            <p:cNvSpPr/>
            <p:nvPr/>
          </p:nvSpPr>
          <p:spPr>
            <a:xfrm>
              <a:off x="6109553" y="3596483"/>
              <a:ext cx="236352" cy="392316"/>
            </a:xfrm>
            <a:prstGeom prst="rect">
              <a:avLst/>
            </a:prstGeom>
            <a:solidFill>
              <a:srgbClr val="F49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>
                  <a:latin typeface="+mj-lt"/>
                  <a:ea typeface="华文新魏" panose="02010800040101010101" pitchFamily="2" charset="-122"/>
                </a:rPr>
                <a:t>c.</a:t>
              </a:r>
              <a:endParaRPr lang="zh-CN" altLang="en-US" sz="4000" b="1" dirty="0">
                <a:latin typeface="+mj-lt"/>
                <a:ea typeface="华文新魏" panose="02010800040101010101" pitchFamily="2" charset="-122"/>
              </a:endParaRPr>
            </a:p>
          </p:txBody>
        </p:sp>
        <p:sp>
          <p:nvSpPr>
            <p:cNvPr id="30" name="MH_Entry_3">
              <a:extLst>
                <a:ext uri="{FF2B5EF4-FFF2-40B4-BE49-F238E27FC236}">
                  <a16:creationId xmlns:a16="http://schemas.microsoft.com/office/drawing/2014/main" id="{9AE2130D-8602-4E96-8E9D-ED854E9E263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79884" y="4447174"/>
              <a:ext cx="2466975" cy="43200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4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华文新魏" panose="02010800040101010101" pitchFamily="2" charset="-122"/>
                  <a:sym typeface="Arial" panose="020B0604020202020204" pitchFamily="34" charset="0"/>
                </a:rPr>
                <a:t>Em gái của bố gọi là  </a:t>
              </a:r>
              <a:r>
                <a:rPr lang="en-US" sz="4000">
                  <a:solidFill>
                    <a:srgbClr val="FF0000"/>
                  </a:solidFill>
                  <a:latin typeface="+mj-lt"/>
                </a:rPr>
                <a:t>cô</a:t>
              </a:r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.</a:t>
              </a:r>
              <a:endParaRPr lang="zh-CN" altLang="en-US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1" name="41">
              <a:extLst>
                <a:ext uri="{FF2B5EF4-FFF2-40B4-BE49-F238E27FC236}">
                  <a16:creationId xmlns:a16="http://schemas.microsoft.com/office/drawing/2014/main" id="{6533FE2F-851E-477C-A629-FDE9872A3FA9}"/>
                </a:ext>
              </a:extLst>
            </p:cNvPr>
            <p:cNvSpPr/>
            <p:nvPr/>
          </p:nvSpPr>
          <p:spPr>
            <a:xfrm>
              <a:off x="6109553" y="4453592"/>
              <a:ext cx="236352" cy="392316"/>
            </a:xfrm>
            <a:prstGeom prst="rect">
              <a:avLst/>
            </a:prstGeom>
            <a:solidFill>
              <a:srgbClr val="F49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>
                  <a:latin typeface="+mj-lt"/>
                  <a:ea typeface="华文新魏" panose="02010800040101010101" pitchFamily="2" charset="-122"/>
                </a:rPr>
                <a:t>d.</a:t>
              </a:r>
              <a:endParaRPr lang="zh-CN" altLang="en-US" sz="4000" b="1" dirty="0">
                <a:latin typeface="+mj-lt"/>
                <a:ea typeface="华文新魏" panose="02010800040101010101" pitchFamily="2" charset="-122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3DEBF8A-0CCC-47EB-AF6D-3D27DD055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7016" y="1608480"/>
            <a:ext cx="839754" cy="5589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356795-EB13-47C2-848A-EC0482718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4616" y="2793857"/>
            <a:ext cx="839754" cy="5589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9C76EE-1EDE-4A40-BB52-32869B6DE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0816" y="4013057"/>
            <a:ext cx="839754" cy="5589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E5EA74-A311-4EE8-9AC2-FC46DBC07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6408" y="5261804"/>
            <a:ext cx="839754" cy="55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97D60-E42B-48F8-A288-532B7977E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63" y="2156537"/>
            <a:ext cx="477318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63051F-38D2-4D27-8954-ABDB77A9A2E0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8" name="51">
              <a:extLst>
                <a:ext uri="{FF2B5EF4-FFF2-40B4-BE49-F238E27FC236}">
                  <a16:creationId xmlns:a16="http://schemas.microsoft.com/office/drawing/2014/main" id="{7B271CF2-D2C7-41D0-8022-395F8B5F07A8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911A88-0D0D-4351-B789-C455A9A51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969A4F-7624-4AF6-84C5-0D0B192FAC8E}"/>
              </a:ext>
            </a:extLst>
          </p:cNvPr>
          <p:cNvSpPr txBox="1"/>
          <p:nvPr/>
        </p:nvSpPr>
        <p:spPr>
          <a:xfrm>
            <a:off x="975049" y="153650"/>
            <a:ext cx="109121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4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Tìm từ ngữ chỉ đặc điểm trong đoạn thơ dưới đây</a:t>
            </a:r>
            <a:endParaRPr lang="vi-VN" sz="4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3762A-2B00-4212-999F-21D1F3329D68}"/>
              </a:ext>
            </a:extLst>
          </p:cNvPr>
          <p:cNvSpPr/>
          <p:nvPr/>
        </p:nvSpPr>
        <p:spPr>
          <a:xfrm>
            <a:off x="838200" y="1600200"/>
            <a:ext cx="4524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Bà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ơi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hãy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ngủ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Có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cháu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ngồi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bên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Căn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nhà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vắng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vẻ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Khu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vườn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lặng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D4010C-1DE7-4A66-AAF8-17F7F3FFCBF3}"/>
              </a:ext>
            </a:extLst>
          </p:cNvPr>
          <p:cNvSpPr/>
          <p:nvPr/>
        </p:nvSpPr>
        <p:spPr>
          <a:xfrm>
            <a:off x="6365359" y="1600200"/>
            <a:ext cx="52932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Hương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bưởi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hương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cau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Lẫn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vào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tay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quạt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Cho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bà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nằm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mát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Giữa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vòng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gió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thơm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E1D57-66BE-45DB-AD41-5866B7857410}"/>
              </a:ext>
            </a:extLst>
          </p:cNvPr>
          <p:cNvSpPr txBox="1"/>
          <p:nvPr/>
        </p:nvSpPr>
        <p:spPr>
          <a:xfrm>
            <a:off x="9448800" y="4139505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(Quang Huy)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A1755C8-6DA0-4052-BD77-94EF8E2D26EA}"/>
              </a:ext>
            </a:extLst>
          </p:cNvPr>
          <p:cNvSpPr/>
          <p:nvPr/>
        </p:nvSpPr>
        <p:spPr>
          <a:xfrm>
            <a:off x="2819400" y="2917825"/>
            <a:ext cx="1725168" cy="603504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28B05E4-00DC-4E13-B4F7-AB21DAD429AF}"/>
              </a:ext>
            </a:extLst>
          </p:cNvPr>
          <p:cNvSpPr/>
          <p:nvPr/>
        </p:nvSpPr>
        <p:spPr>
          <a:xfrm>
            <a:off x="2999232" y="3554857"/>
            <a:ext cx="1664208" cy="579120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44E5716-3019-4EBE-B8A5-07D1716F5CEF}"/>
              </a:ext>
            </a:extLst>
          </p:cNvPr>
          <p:cNvSpPr/>
          <p:nvPr/>
        </p:nvSpPr>
        <p:spPr>
          <a:xfrm>
            <a:off x="9186672" y="2930017"/>
            <a:ext cx="899160" cy="563880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74F9D0C-2AF0-4D24-878F-5F51C0843C0D}"/>
              </a:ext>
            </a:extLst>
          </p:cNvPr>
          <p:cNvSpPr/>
          <p:nvPr/>
        </p:nvSpPr>
        <p:spPr>
          <a:xfrm>
            <a:off x="9467834" y="3546148"/>
            <a:ext cx="1157494" cy="578685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973BA4D-710D-4CD8-9B94-9E969B3F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276" y="4139609"/>
            <a:ext cx="3740803" cy="256474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07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" grpId="0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63051F-38D2-4D27-8954-ABDB77A9A2E0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8" name="51">
              <a:extLst>
                <a:ext uri="{FF2B5EF4-FFF2-40B4-BE49-F238E27FC236}">
                  <a16:creationId xmlns:a16="http://schemas.microsoft.com/office/drawing/2014/main" id="{7B271CF2-D2C7-41D0-8022-395F8B5F07A8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911A88-0D0D-4351-B789-C455A9A51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969A4F-7624-4AF6-84C5-0D0B192FAC8E}"/>
              </a:ext>
            </a:extLst>
          </p:cNvPr>
          <p:cNvSpPr txBox="1"/>
          <p:nvPr/>
        </p:nvSpPr>
        <p:spPr>
          <a:xfrm>
            <a:off x="975049" y="153650"/>
            <a:ext cx="10912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Kết hợp từ ngữ ở cột A với từ ngữ ở cột B để tạo thành câu nêu đặc điểm. Chọn viết 2 câu vào vở.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EF26237F-E584-474E-8F65-F4053F433630}"/>
              </a:ext>
            </a:extLst>
          </p:cNvPr>
          <p:cNvSpPr txBox="1"/>
          <p:nvPr/>
        </p:nvSpPr>
        <p:spPr>
          <a:xfrm>
            <a:off x="3481356" y="1668651"/>
            <a:ext cx="6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n w="0"/>
                <a:solidFill>
                  <a:srgbClr val="C218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vi-VN" sz="4000" dirty="0">
              <a:ln w="0"/>
              <a:solidFill>
                <a:srgbClr val="C218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9">
            <a:extLst>
              <a:ext uri="{FF2B5EF4-FFF2-40B4-BE49-F238E27FC236}">
                <a16:creationId xmlns:a16="http://schemas.microsoft.com/office/drawing/2014/main" id="{FA1C6897-B6FA-467A-AD9C-971A97E406F3}"/>
              </a:ext>
            </a:extLst>
          </p:cNvPr>
          <p:cNvSpPr txBox="1"/>
          <p:nvPr/>
        </p:nvSpPr>
        <p:spPr>
          <a:xfrm>
            <a:off x="9594760" y="1668651"/>
            <a:ext cx="6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n w="0"/>
                <a:solidFill>
                  <a:srgbClr val="C218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vi-VN" sz="4000" dirty="0">
              <a:ln w="0"/>
              <a:solidFill>
                <a:srgbClr val="C218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0013B-3017-4FB3-BDF7-2A77B3A4FEB6}"/>
              </a:ext>
            </a:extLst>
          </p:cNvPr>
          <p:cNvGrpSpPr/>
          <p:nvPr/>
        </p:nvGrpSpPr>
        <p:grpSpPr>
          <a:xfrm>
            <a:off x="538908" y="2395339"/>
            <a:ext cx="5785692" cy="722908"/>
            <a:chOff x="869139" y="3113305"/>
            <a:chExt cx="2390672" cy="722908"/>
          </a:xfrm>
        </p:grpSpPr>
        <p:pic>
          <p:nvPicPr>
            <p:cNvPr id="16" name="Picture 15" descr="Chart, scatter chart&#10;&#10;Description automatically generated">
              <a:extLst>
                <a:ext uri="{FF2B5EF4-FFF2-40B4-BE49-F238E27FC236}">
                  <a16:creationId xmlns:a16="http://schemas.microsoft.com/office/drawing/2014/main" id="{D4DB7858-127B-4436-BEA0-E9148BF93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39" y="3113305"/>
              <a:ext cx="2390672" cy="7083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01272E-7145-4FFC-B485-2B5577A99A8C}"/>
                </a:ext>
              </a:extLst>
            </p:cNvPr>
            <p:cNvSpPr txBox="1"/>
            <p:nvPr/>
          </p:nvSpPr>
          <p:spPr>
            <a:xfrm>
              <a:off x="1087266" y="3128327"/>
              <a:ext cx="1791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latin typeface="+mj-lt"/>
                </a:rPr>
                <a:t>Đôi mắt em bé</a:t>
              </a: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44AE61-2BE9-4901-9343-B743F3B5D31E}"/>
              </a:ext>
            </a:extLst>
          </p:cNvPr>
          <p:cNvGrpSpPr/>
          <p:nvPr/>
        </p:nvGrpSpPr>
        <p:grpSpPr>
          <a:xfrm>
            <a:off x="8226790" y="2376537"/>
            <a:ext cx="3124200" cy="726688"/>
            <a:chOff x="5210991" y="3094503"/>
            <a:chExt cx="4925228" cy="726688"/>
          </a:xfrm>
        </p:grpSpPr>
        <p:pic>
          <p:nvPicPr>
            <p:cNvPr id="19" name="Picture 18" descr="Shape, rectangle&#10;&#10;Description automatically generated">
              <a:extLst>
                <a:ext uri="{FF2B5EF4-FFF2-40B4-BE49-F238E27FC236}">
                  <a16:creationId xmlns:a16="http://schemas.microsoft.com/office/drawing/2014/main" id="{72B6F9B8-579B-4245-A795-766B0C960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991" y="3113305"/>
              <a:ext cx="4925228" cy="7078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F46B20-B8C0-4397-A5F5-A6604FE71FE3}"/>
                </a:ext>
              </a:extLst>
            </p:cNvPr>
            <p:cNvSpPr txBox="1"/>
            <p:nvPr/>
          </p:nvSpPr>
          <p:spPr>
            <a:xfrm>
              <a:off x="5339896" y="3094503"/>
              <a:ext cx="4796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latin typeface="+mj-lt"/>
                </a:rPr>
                <a:t>mượt mà.</a:t>
              </a: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81F839-1CC4-4E67-AD9E-0F60ED583AFF}"/>
              </a:ext>
            </a:extLst>
          </p:cNvPr>
          <p:cNvGrpSpPr/>
          <p:nvPr/>
        </p:nvGrpSpPr>
        <p:grpSpPr>
          <a:xfrm>
            <a:off x="538908" y="3410140"/>
            <a:ext cx="5785692" cy="741487"/>
            <a:chOff x="869139" y="3080166"/>
            <a:chExt cx="2390672" cy="741487"/>
          </a:xfrm>
        </p:grpSpPr>
        <p:pic>
          <p:nvPicPr>
            <p:cNvPr id="24" name="Picture 23" descr="Chart, scatter chart&#10;&#10;Description automatically generated">
              <a:extLst>
                <a:ext uri="{FF2B5EF4-FFF2-40B4-BE49-F238E27FC236}">
                  <a16:creationId xmlns:a16="http://schemas.microsoft.com/office/drawing/2014/main" id="{375001F4-7401-41F2-B700-E45CDA07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39" y="3113305"/>
              <a:ext cx="2390672" cy="7083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8548EE-E867-489C-949C-96247D9A7403}"/>
                </a:ext>
              </a:extLst>
            </p:cNvPr>
            <p:cNvSpPr txBox="1"/>
            <p:nvPr/>
          </p:nvSpPr>
          <p:spPr>
            <a:xfrm>
              <a:off x="1118752" y="3080166"/>
              <a:ext cx="1791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latin typeface="+mj-lt"/>
                </a:rPr>
                <a:t>Mái tóc của mẹ</a:t>
              </a: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6D3482-D948-4FF3-9F87-A5065B97C79B}"/>
              </a:ext>
            </a:extLst>
          </p:cNvPr>
          <p:cNvGrpSpPr/>
          <p:nvPr/>
        </p:nvGrpSpPr>
        <p:grpSpPr>
          <a:xfrm>
            <a:off x="8226789" y="3426182"/>
            <a:ext cx="3127011" cy="724983"/>
            <a:chOff x="5208827" y="3096208"/>
            <a:chExt cx="6900587" cy="724983"/>
          </a:xfrm>
        </p:grpSpPr>
        <p:pic>
          <p:nvPicPr>
            <p:cNvPr id="27" name="Picture 26" descr="Shape, rectangle&#10;&#10;Description automatically generated">
              <a:extLst>
                <a:ext uri="{FF2B5EF4-FFF2-40B4-BE49-F238E27FC236}">
                  <a16:creationId xmlns:a16="http://schemas.microsoft.com/office/drawing/2014/main" id="{D9D1CBD2-DD8C-4244-AC6E-B6D76BDE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990" y="3113305"/>
              <a:ext cx="6898424" cy="70788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AD7ACD-A13C-4322-9C46-BA20F74BB0E2}"/>
                </a:ext>
              </a:extLst>
            </p:cNvPr>
            <p:cNvSpPr txBox="1"/>
            <p:nvPr/>
          </p:nvSpPr>
          <p:spPr>
            <a:xfrm>
              <a:off x="5208827" y="3096208"/>
              <a:ext cx="6894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latin typeface="+mj-lt"/>
                </a:rPr>
                <a:t>trầm ấm.</a:t>
              </a: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F6BD78-DAB2-42D7-B761-C955443B6711}"/>
              </a:ext>
            </a:extLst>
          </p:cNvPr>
          <p:cNvGrpSpPr/>
          <p:nvPr/>
        </p:nvGrpSpPr>
        <p:grpSpPr>
          <a:xfrm>
            <a:off x="538908" y="4520216"/>
            <a:ext cx="5785692" cy="741487"/>
            <a:chOff x="869139" y="3080166"/>
            <a:chExt cx="2390672" cy="741487"/>
          </a:xfrm>
        </p:grpSpPr>
        <p:pic>
          <p:nvPicPr>
            <p:cNvPr id="30" name="Picture 29" descr="Chart, scatter chart&#10;&#10;Description automatically generated">
              <a:extLst>
                <a:ext uri="{FF2B5EF4-FFF2-40B4-BE49-F238E27FC236}">
                  <a16:creationId xmlns:a16="http://schemas.microsoft.com/office/drawing/2014/main" id="{7E434E8B-1234-4B73-80B8-423DF399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39" y="3113305"/>
              <a:ext cx="2390672" cy="70834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89ADD9-7FD7-42D6-B697-C84F3EB31944}"/>
                </a:ext>
              </a:extLst>
            </p:cNvPr>
            <p:cNvSpPr txBox="1"/>
            <p:nvPr/>
          </p:nvSpPr>
          <p:spPr>
            <a:xfrm>
              <a:off x="1071796" y="3080166"/>
              <a:ext cx="20305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latin typeface="+mj-lt"/>
                </a:rPr>
                <a:t>Giọng nói của bố</a:t>
              </a: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10B4FC-618A-4F74-9A1A-716FDBC22736}"/>
              </a:ext>
            </a:extLst>
          </p:cNvPr>
          <p:cNvGrpSpPr/>
          <p:nvPr/>
        </p:nvGrpSpPr>
        <p:grpSpPr>
          <a:xfrm>
            <a:off x="8227769" y="4536258"/>
            <a:ext cx="3126031" cy="724983"/>
            <a:chOff x="5210990" y="3096208"/>
            <a:chExt cx="6898424" cy="724983"/>
          </a:xfrm>
        </p:grpSpPr>
        <p:pic>
          <p:nvPicPr>
            <p:cNvPr id="33" name="Picture 32" descr="Shape, rectangle&#10;&#10;Description automatically generated">
              <a:extLst>
                <a:ext uri="{FF2B5EF4-FFF2-40B4-BE49-F238E27FC236}">
                  <a16:creationId xmlns:a16="http://schemas.microsoft.com/office/drawing/2014/main" id="{B248B21B-03F6-4160-B8AA-1DBACC68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990" y="3113305"/>
              <a:ext cx="6898424" cy="70788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6A2A11-1FFD-4363-97F7-EEB7BBB4BDD8}"/>
                </a:ext>
              </a:extLst>
            </p:cNvPr>
            <p:cNvSpPr txBox="1"/>
            <p:nvPr/>
          </p:nvSpPr>
          <p:spPr>
            <a:xfrm>
              <a:off x="5376983" y="3096208"/>
              <a:ext cx="6039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latin typeface="+mj-lt"/>
                </a:rPr>
                <a:t>đen láy.</a:t>
              </a: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984000-9115-4A98-8950-41719E550434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096000" y="2730480"/>
            <a:ext cx="2131769" cy="2176818"/>
          </a:xfrm>
          <a:prstGeom prst="straightConnector1">
            <a:avLst/>
          </a:prstGeom>
          <a:ln w="38100" cmpd="tri">
            <a:solidFill>
              <a:schemeClr val="accent1">
                <a:alpha val="77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EFC89B-5DBE-4A5E-9AF3-6C71802F537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6096000" y="2749282"/>
            <a:ext cx="2130790" cy="1047940"/>
          </a:xfrm>
          <a:prstGeom prst="straightConnector1">
            <a:avLst/>
          </a:prstGeom>
          <a:ln w="38100" cmpd="tri">
            <a:solidFill>
              <a:schemeClr val="accent1">
                <a:alpha val="77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79F183-A97B-4010-955C-C9FE0F2E23B2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6096000" y="3797222"/>
            <a:ext cx="2131769" cy="1143215"/>
          </a:xfrm>
          <a:prstGeom prst="straightConnector1">
            <a:avLst/>
          </a:prstGeom>
          <a:ln w="38100" cmpd="tri">
            <a:solidFill>
              <a:schemeClr val="accent1">
                <a:alpha val="77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69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DFBE3-A780-464F-B411-5526ACDB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650499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665</TotalTime>
  <Words>199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Arial-Rounded</vt:lpstr>
      <vt:lpstr>Calibri</vt:lpstr>
      <vt:lpstr>HP-167</vt:lpstr>
      <vt:lpstr>HP-168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408</cp:revision>
  <dcterms:created xsi:type="dcterms:W3CDTF">2021-10-03T06:52:05Z</dcterms:created>
  <dcterms:modified xsi:type="dcterms:W3CDTF">2021-12-05T15:24:12Z</dcterms:modified>
  <cp:category>9Slide.vn</cp:category>
</cp:coreProperties>
</file>