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media/image9.jpg" ContentType="image/pn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56" r:id="rId3"/>
    <p:sldId id="408" r:id="rId4"/>
    <p:sldId id="257" r:id="rId5"/>
    <p:sldId id="263" r:id="rId6"/>
    <p:sldId id="258" r:id="rId7"/>
    <p:sldId id="383" r:id="rId8"/>
    <p:sldId id="266" r:id="rId9"/>
    <p:sldId id="403" r:id="rId10"/>
    <p:sldId id="275" r:id="rId11"/>
    <p:sldId id="404" r:id="rId12"/>
    <p:sldId id="405" r:id="rId13"/>
    <p:sldId id="259" r:id="rId14"/>
    <p:sldId id="394" r:id="rId15"/>
    <p:sldId id="281" r:id="rId16"/>
    <p:sldId id="395" r:id="rId17"/>
    <p:sldId id="406" r:id="rId18"/>
    <p:sldId id="396" r:id="rId19"/>
    <p:sldId id="386" r:id="rId20"/>
    <p:sldId id="407" r:id="rId21"/>
    <p:sldId id="387" r:id="rId22"/>
    <p:sldId id="364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E00"/>
    <a:srgbClr val="F499A3"/>
    <a:srgbClr val="F3ABB7"/>
    <a:srgbClr val="CB354A"/>
    <a:srgbClr val="D35467"/>
    <a:srgbClr val="AC9296"/>
    <a:srgbClr val="C2E6F4"/>
    <a:srgbClr val="F9836B"/>
    <a:srgbClr val="FBB2A3"/>
    <a:srgbClr val="FDD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8" autoAdjust="0"/>
  </p:normalViewPr>
  <p:slideViewPr>
    <p:cSldViewPr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 hoa có bông hoa lớn che chở nụ hoa bé nhỏ như Nết che chở cho em Na</a:t>
            </a:r>
          </a:p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 hoa có nhiểu hoa và nụ, giống như chị em quây quần bên nhau,...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2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12">
            <a:extLst>
              <a:ext uri="{FF2B5EF4-FFF2-40B4-BE49-F238E27FC236}">
                <a16:creationId xmlns:a16="http://schemas.microsoft.com/office/drawing/2014/main" id="{7E5191DA-6323-4E51-B45A-7BC501D27B78}"/>
              </a:ext>
            </a:extLst>
          </p:cNvPr>
          <p:cNvGrpSpPr/>
          <p:nvPr/>
        </p:nvGrpSpPr>
        <p:grpSpPr>
          <a:xfrm>
            <a:off x="1524001" y="577960"/>
            <a:ext cx="8991600" cy="5518040"/>
            <a:chOff x="4464" y="2881"/>
            <a:chExt cx="10122" cy="5039"/>
          </a:xfrm>
        </p:grpSpPr>
        <p:sp>
          <p:nvSpPr>
            <p:cNvPr id="19" name="6">
              <a:extLst>
                <a:ext uri="{FF2B5EF4-FFF2-40B4-BE49-F238E27FC236}">
                  <a16:creationId xmlns:a16="http://schemas.microsoft.com/office/drawing/2014/main" id="{1DBB2E94-013D-475C-AB6D-DB3C4AAD5F40}"/>
                </a:ext>
              </a:extLst>
            </p:cNvPr>
            <p:cNvSpPr/>
            <p:nvPr/>
          </p:nvSpPr>
          <p:spPr>
            <a:xfrm>
              <a:off x="4464" y="2881"/>
              <a:ext cx="9397" cy="5039"/>
            </a:xfrm>
            <a:prstGeom prst="rect">
              <a:avLst/>
            </a:prstGeom>
            <a:noFill/>
            <a:ln w="57150">
              <a:solidFill>
                <a:srgbClr val="D697A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10">
              <a:extLst>
                <a:ext uri="{FF2B5EF4-FFF2-40B4-BE49-F238E27FC236}">
                  <a16:creationId xmlns:a16="http://schemas.microsoft.com/office/drawing/2014/main" id="{8F434ACC-7ECF-4249-94AF-00321656251C}"/>
                </a:ext>
              </a:extLst>
            </p:cNvPr>
            <p:cNvSpPr/>
            <p:nvPr/>
          </p:nvSpPr>
          <p:spPr>
            <a:xfrm>
              <a:off x="5106" y="3469"/>
              <a:ext cx="9480" cy="3863"/>
            </a:xfrm>
            <a:prstGeom prst="rect">
              <a:avLst/>
            </a:prstGeom>
            <a:solidFill>
              <a:srgbClr val="FADCE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11">
            <a:extLst>
              <a:ext uri="{FF2B5EF4-FFF2-40B4-BE49-F238E27FC236}">
                <a16:creationId xmlns:a16="http://schemas.microsoft.com/office/drawing/2014/main" id="{19D24FE1-026A-43CC-9F32-1D875C82DB29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l="49911" b="35721"/>
          <a:stretch>
            <a:fillRect/>
          </a:stretch>
        </p:blipFill>
        <p:spPr>
          <a:xfrm>
            <a:off x="8382000" y="-838200"/>
            <a:ext cx="4851400" cy="41695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5E8A3C4F-E5DE-4B33-BD13-9C9F53922C14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-827" t="23650" r="50739" b="-2457"/>
          <a:stretch>
            <a:fillRect/>
          </a:stretch>
        </p:blipFill>
        <p:spPr>
          <a:xfrm>
            <a:off x="-228600" y="4114800"/>
            <a:ext cx="3049601" cy="32129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丫头\png\小人\卡通类素材\yunf.png">
            <a:extLst>
              <a:ext uri="{FF2B5EF4-FFF2-40B4-BE49-F238E27FC236}">
                <a16:creationId xmlns:a16="http://schemas.microsoft.com/office/drawing/2014/main" id="{FA50C253-ABFF-44DC-B0C2-EC9B611987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FFC9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57" y="373713"/>
            <a:ext cx="381000" cy="1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丫头\png\小人\卡通类素材\yunf.png">
            <a:extLst>
              <a:ext uri="{FF2B5EF4-FFF2-40B4-BE49-F238E27FC236}">
                <a16:creationId xmlns:a16="http://schemas.microsoft.com/office/drawing/2014/main" id="{11C1CC61-E5AA-4FD0-B5B2-295B243D0A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F3ABB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52400"/>
            <a:ext cx="457200" cy="19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64232-DE24-4154-8070-20DF8094E8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173277"/>
            <a:ext cx="10058400" cy="632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2.22222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2357 0.0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12482-1B35-4FEF-A95A-6A3E988BA076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1B8FF9-18FD-4183-AB75-670D529DD24B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256E-1D77-41FE-899A-BCD014CB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2604-8751-48B9-9C31-9FC2F3FE5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3D3E2-A640-4A6D-86B7-FC99F1FE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C721-1EF2-49DD-B31E-6654BE237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FA68F-23C8-4C29-94E8-4E9FDD2A8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395A0-08D2-4484-9AC4-4460C97A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04915-E812-492E-ADFC-3E22E712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78B967-9FB0-4FA4-9886-76E25694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04AA9524-7396-41F6-B1E8-23613C9A42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7" descr="209314f489b1ee8a36559da7eca688bb">
            <a:extLst>
              <a:ext uri="{FF2B5EF4-FFF2-40B4-BE49-F238E27FC236}">
                <a16:creationId xmlns:a16="http://schemas.microsoft.com/office/drawing/2014/main" id="{7BF582C9-1FE0-4AD3-ACAA-B898298269A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31500"/>
          <a:stretch>
            <a:fillRect/>
          </a:stretch>
        </p:blipFill>
        <p:spPr>
          <a:xfrm>
            <a:off x="9525" y="-12700"/>
            <a:ext cx="12176125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5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5.gif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3BB0F-835E-4235-8C47-7F3A3381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16D88-9B34-4EDD-8208-FB3243AC6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FAC201-7078-45F2-A6B7-772CABF02C10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EDBDEBF-6BCC-4896-BC7B-A82606358F0F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9AC1AC9-AD4E-4701-B0C9-1369F02ED833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6476BE-294D-4A8D-9983-068D9D8D222D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D3BA4-8822-4AF8-A6D4-5B7685E9936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FC15BBC3-31F6-4FC8-A169-1C1F98E46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8B6F4C-96E4-45C5-A375-1F7703A33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3C4309-719B-43D0-8988-1492BFEF9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3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B69535DE-C4C9-43BC-BCDD-D5A9D0ED0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8" b="11250"/>
          <a:stretch>
            <a:fillRect/>
          </a:stretch>
        </p:blipFill>
        <p:spPr>
          <a:xfrm>
            <a:off x="9906000" y="6032427"/>
            <a:ext cx="2410436" cy="825573"/>
          </a:xfrm>
          <a:prstGeom prst="rect">
            <a:avLst/>
          </a:prstGeom>
        </p:spPr>
      </p:pic>
      <p:pic>
        <p:nvPicPr>
          <p:cNvPr id="10" name="35">
            <a:extLst>
              <a:ext uri="{FF2B5EF4-FFF2-40B4-BE49-F238E27FC236}">
                <a16:creationId xmlns:a16="http://schemas.microsoft.com/office/drawing/2014/main" id="{0C8E5BF7-5879-4085-8466-5BAD6D740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74" y="2647892"/>
            <a:ext cx="440986" cy="463220"/>
          </a:xfrm>
          <a:prstGeom prst="rect">
            <a:avLst/>
          </a:prstGeom>
        </p:spPr>
      </p:pic>
      <p:sp>
        <p:nvSpPr>
          <p:cNvPr id="11" name="39">
            <a:extLst>
              <a:ext uri="{FF2B5EF4-FFF2-40B4-BE49-F238E27FC236}">
                <a16:creationId xmlns:a16="http://schemas.microsoft.com/office/drawing/2014/main" id="{32B07B4B-555F-4D20-859E-49F34238EF97}"/>
              </a:ext>
            </a:extLst>
          </p:cNvPr>
          <p:cNvSpPr/>
          <p:nvPr/>
        </p:nvSpPr>
        <p:spPr>
          <a:xfrm>
            <a:off x="1219200" y="2525559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/>
              <a:t>lẫm chẫm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FA6F2-2180-4681-98F8-04908FF619F1}"/>
              </a:ext>
            </a:extLst>
          </p:cNvPr>
          <p:cNvSpPr txBox="1"/>
          <p:nvPr/>
        </p:nvSpPr>
        <p:spPr>
          <a:xfrm>
            <a:off x="1189902" y="3150391"/>
            <a:ext cx="467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C2182F"/>
                </a:solidFill>
              </a:rPr>
              <a:t>dáng đi chưa vững của em bé</a:t>
            </a:r>
            <a:endParaRPr lang="vi-VN" sz="3000" dirty="0">
              <a:solidFill>
                <a:srgbClr val="C2182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384649-BA97-4FFC-BDF9-C5DF2EA4FBEE}"/>
              </a:ext>
            </a:extLst>
          </p:cNvPr>
          <p:cNvGrpSpPr/>
          <p:nvPr/>
        </p:nvGrpSpPr>
        <p:grpSpPr>
          <a:xfrm>
            <a:off x="212973" y="240082"/>
            <a:ext cx="3331584" cy="1973061"/>
            <a:chOff x="381000" y="1761684"/>
            <a:chExt cx="3331584" cy="1973061"/>
          </a:xfrm>
        </p:grpSpPr>
        <p:pic>
          <p:nvPicPr>
            <p:cNvPr id="16" name="31">
              <a:extLst>
                <a:ext uri="{FF2B5EF4-FFF2-40B4-BE49-F238E27FC236}">
                  <a16:creationId xmlns:a16="http://schemas.microsoft.com/office/drawing/2014/main" id="{357EF294-5E95-41BD-BEC0-BA377151A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1000" y="1761684"/>
              <a:ext cx="3331584" cy="19730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59E88B-B14E-4D8A-8D80-C4838587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652" y="2266740"/>
              <a:ext cx="2949979" cy="74573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2BE2E9-F044-4574-B315-BB838ED6D6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470" t="8667"/>
          <a:stretch/>
        </p:blipFill>
        <p:spPr>
          <a:xfrm>
            <a:off x="6400800" y="1226612"/>
            <a:ext cx="4848195" cy="40733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A063B-29F9-4308-9780-33C36D10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7" y="177452"/>
            <a:ext cx="1151993" cy="63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94758-DFE8-41F6-912F-367329C3309F}"/>
              </a:ext>
            </a:extLst>
          </p:cNvPr>
          <p:cNvSpPr txBox="1"/>
          <p:nvPr/>
        </p:nvSpPr>
        <p:spPr>
          <a:xfrm>
            <a:off x="3335337" y="304800"/>
            <a:ext cx="552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F4B8D20-A336-458F-B152-92E853035C53}"/>
              </a:ext>
            </a:extLst>
          </p:cNvPr>
          <p:cNvSpPr txBox="1"/>
          <p:nvPr/>
        </p:nvSpPr>
        <p:spPr>
          <a:xfrm>
            <a:off x="727075" y="850401"/>
            <a:ext cx="5175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Mẹ, mẹ ơi em bé</a:t>
            </a:r>
          </a:p>
          <a:p>
            <a:r>
              <a:rPr lang="vi-VN" sz="3300"/>
              <a:t>Từ đâu đến nhà ta</a:t>
            </a:r>
          </a:p>
          <a:p>
            <a:r>
              <a:rPr lang="vi-VN" sz="3300"/>
              <a:t>Nụ cười như tia nắng</a:t>
            </a:r>
          </a:p>
          <a:p>
            <a:r>
              <a:rPr lang="vi-VN" sz="3300"/>
              <a:t>Bàn tay như nụ hoa</a:t>
            </a:r>
          </a:p>
          <a:p>
            <a:r>
              <a:rPr lang="vi-VN" sz="3300"/>
              <a:t>Bước chân đi </a:t>
            </a:r>
            <a:r>
              <a:rPr lang="vi-VN" sz="3300">
                <a:solidFill>
                  <a:srgbClr val="D35467"/>
                </a:solidFill>
              </a:rPr>
              <a:t>lẫm chẫm</a:t>
            </a:r>
          </a:p>
          <a:p>
            <a:r>
              <a:rPr lang="vi-VN" sz="3300"/>
              <a:t>Tiếng cười vang sân nhà?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9F2405E-60DD-4827-BF01-265356205C75}"/>
              </a:ext>
            </a:extLst>
          </p:cNvPr>
          <p:cNvSpPr txBox="1"/>
          <p:nvPr/>
        </p:nvSpPr>
        <p:spPr>
          <a:xfrm>
            <a:off x="6864352" y="4343400"/>
            <a:ext cx="50433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Mỗi sáng em thức giấc</a:t>
            </a:r>
          </a:p>
          <a:p>
            <a:r>
              <a:rPr lang="vi-VN" sz="3300"/>
              <a:t>Là như thể mây, hoa</a:t>
            </a:r>
          </a:p>
          <a:p>
            <a:r>
              <a:rPr lang="vi-VN" sz="3300"/>
              <a:t>Cùng nắng vàng biển rộng</a:t>
            </a:r>
          </a:p>
          <a:p>
            <a:r>
              <a:rPr lang="vi-VN" sz="3300"/>
              <a:t>Mang yêu thương vào nhà.</a:t>
            </a:r>
          </a:p>
          <a:p>
            <a:r>
              <a:rPr lang="en-US" sz="2400" i="1"/>
              <a:t>			</a:t>
            </a:r>
            <a:r>
              <a:rPr lang="vi-VN" sz="2400" i="1"/>
              <a:t>(Minh Đăng)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43A3AAC-B021-44D9-BDC6-C63DB5ABD613}"/>
              </a:ext>
            </a:extLst>
          </p:cNvPr>
          <p:cNvSpPr txBox="1"/>
          <p:nvPr/>
        </p:nvSpPr>
        <p:spPr>
          <a:xfrm>
            <a:off x="727075" y="4343400"/>
            <a:ext cx="55213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từ sao xuống</a:t>
            </a:r>
          </a:p>
          <a:p>
            <a:r>
              <a:rPr lang="vi-VN" sz="3300"/>
              <a:t>Hay từ biển bước lên</a:t>
            </a:r>
          </a:p>
          <a:p>
            <a:r>
              <a:rPr lang="vi-VN" sz="3300"/>
              <a:t>Hay bé trong quả nhãn</a:t>
            </a:r>
          </a:p>
          <a:p>
            <a:r>
              <a:rPr lang="vi-VN" sz="3300"/>
              <a:t>Ông trồng cạnh hàng hiên?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D0C6AC4-E411-4766-BDF7-97982418C23F}"/>
              </a:ext>
            </a:extLst>
          </p:cNvPr>
          <p:cNvSpPr txBox="1"/>
          <p:nvPr/>
        </p:nvSpPr>
        <p:spPr>
          <a:xfrm>
            <a:off x="6864351" y="850401"/>
            <a:ext cx="51752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theo cơn gió</a:t>
            </a:r>
          </a:p>
          <a:p>
            <a:r>
              <a:rPr lang="vi-VN" sz="3300"/>
              <a:t>Nằm </a:t>
            </a:r>
            <a:r>
              <a:rPr lang="vi-VN" sz="3300">
                <a:solidFill>
                  <a:srgbClr val="D35467"/>
                </a:solidFill>
              </a:rPr>
              <a:t>cuộn tròn</a:t>
            </a:r>
            <a:r>
              <a:rPr lang="vi-VN" sz="3300"/>
              <a:t> trong mây</a:t>
            </a:r>
          </a:p>
          <a:p>
            <a:r>
              <a:rPr lang="vi-VN" sz="3300"/>
              <a:t>Rồi biến thành </a:t>
            </a:r>
            <a:r>
              <a:rPr lang="vi-VN" sz="3300">
                <a:solidFill>
                  <a:srgbClr val="D35467"/>
                </a:solidFill>
              </a:rPr>
              <a:t>giọt nước</a:t>
            </a:r>
          </a:p>
          <a:p>
            <a:r>
              <a:rPr lang="vi-VN" sz="3300"/>
              <a:t>Rơi xuống nhà mình đây?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2ED085-E064-4102-8871-81B2A627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4" t="17105" r="9091" b="33057"/>
          <a:stretch/>
        </p:blipFill>
        <p:spPr>
          <a:xfrm>
            <a:off x="235788" y="910642"/>
            <a:ext cx="538392" cy="512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F512A7-BE8D-4EA7-B2FC-1B95204F1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12406" r="18949" b="29309"/>
          <a:stretch/>
        </p:blipFill>
        <p:spPr>
          <a:xfrm>
            <a:off x="202147" y="4353962"/>
            <a:ext cx="538392" cy="605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317CA-B9B6-43AE-924A-2F86DE1C9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881" y="901529"/>
            <a:ext cx="576129" cy="549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A61E2-F8C4-4118-9D7E-463A16A7A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98" t="12792" r="21536" b="30517"/>
          <a:stretch/>
        </p:blipFill>
        <p:spPr>
          <a:xfrm>
            <a:off x="6358282" y="4373739"/>
            <a:ext cx="538393" cy="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8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4970553" y="609600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rgbClr val="F9836B"/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14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547755" y="4156410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2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4BD18D-DD7D-4EF8-9C5B-83F77C96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63" y="1440570"/>
            <a:ext cx="3546873" cy="1373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1077C-40EF-4C72-B28B-1B99FFF58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623474"/>
            <a:ext cx="91143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9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014DF6-FCB5-4CB0-9222-314D6448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245" y="1573163"/>
            <a:ext cx="2092659" cy="2092659"/>
          </a:xfrm>
          <a:prstGeom prst="rect">
            <a:avLst/>
          </a:prstGeom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EB34FAD9-5EE3-4EEA-B5EB-68CB839C3388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CDB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43C61-B895-4429-9D78-4E194062E071}"/>
              </a:ext>
            </a:extLst>
          </p:cNvPr>
          <p:cNvSpPr txBox="1"/>
          <p:nvPr/>
        </p:nvSpPr>
        <p:spPr>
          <a:xfrm>
            <a:off x="2667000" y="3917789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TRẢ LỜI CÂU HỎI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17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88795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6800" y="184877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/>
              <a:t>Bạn nhỏ đã hỏi mẹ điều gì?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73768"/>
            <a:ext cx="2057400" cy="20574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2590800" y="4883261"/>
            <a:ext cx="8538172" cy="783193"/>
          </a:xfrm>
          <a:prstGeom prst="roundRect">
            <a:avLst/>
          </a:prstGeom>
          <a:gradFill>
            <a:gsLst>
              <a:gs pos="0">
                <a:srgbClr val="FFC9D5"/>
              </a:gs>
              <a:gs pos="6000">
                <a:schemeClr val="bg1"/>
              </a:gs>
              <a:gs pos="96000">
                <a:schemeClr val="bg1"/>
              </a:gs>
              <a:gs pos="100000">
                <a:srgbClr val="FFC9D5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4000">
                <a:effectLst/>
                <a:latin typeface="+mj-lt"/>
                <a:ea typeface="Times New Roman" panose="02020603050405020304" pitchFamily="18" charset="0"/>
              </a:rPr>
              <a:t>Bạn nhỏ đã hỏi mẹ em bé từ đâu đến</a:t>
            </a:r>
            <a:r>
              <a:rPr lang="en-US" sz="400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F5B71-9E22-4CBD-8B1D-9426456CC819}"/>
              </a:ext>
            </a:extLst>
          </p:cNvPr>
          <p:cNvSpPr txBox="1"/>
          <p:nvPr/>
        </p:nvSpPr>
        <p:spPr>
          <a:xfrm>
            <a:off x="3731867" y="1112195"/>
            <a:ext cx="54597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B354A"/>
                </a:solidFill>
              </a:rPr>
              <a:t>Mẹ, mẹ ơi em bé</a:t>
            </a:r>
          </a:p>
          <a:p>
            <a:r>
              <a:rPr lang="vi-VN" sz="3600">
                <a:solidFill>
                  <a:srgbClr val="CB354A"/>
                </a:solidFill>
              </a:rPr>
              <a:t>Từ đâu đến nhà ta</a:t>
            </a:r>
          </a:p>
          <a:p>
            <a:r>
              <a:rPr lang="vi-VN" sz="3600">
                <a:solidFill>
                  <a:srgbClr val="CB354A"/>
                </a:solidFill>
              </a:rPr>
              <a:t>Nụ cười như tia nắng</a:t>
            </a:r>
          </a:p>
          <a:p>
            <a:r>
              <a:rPr lang="vi-VN" sz="3600">
                <a:solidFill>
                  <a:srgbClr val="CB354A"/>
                </a:solidFill>
              </a:rPr>
              <a:t>Bàn tay như nụ hoa</a:t>
            </a:r>
          </a:p>
          <a:p>
            <a:r>
              <a:rPr lang="vi-VN" sz="3600">
                <a:solidFill>
                  <a:srgbClr val="CB354A"/>
                </a:solidFill>
              </a:rPr>
              <a:t>Bước chân đi lẫm chẫm</a:t>
            </a:r>
          </a:p>
          <a:p>
            <a:r>
              <a:rPr lang="vi-VN" sz="3600">
                <a:solidFill>
                  <a:srgbClr val="CB354A"/>
                </a:solidFill>
              </a:rPr>
              <a:t>Tiếng cười vang sân nhà?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01C1CBF0-4C86-4BE4-A831-2BB4C24DDE22}"/>
              </a:ext>
            </a:extLst>
          </p:cNvPr>
          <p:cNvSpPr/>
          <p:nvPr/>
        </p:nvSpPr>
        <p:spPr>
          <a:xfrm rot="16200000">
            <a:off x="5499380" y="531738"/>
            <a:ext cx="45719" cy="34018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7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E24BAA9-8A0D-4996-8F98-9859CB5EE240}"/>
              </a:ext>
            </a:extLst>
          </p:cNvPr>
          <p:cNvSpPr/>
          <p:nvPr/>
        </p:nvSpPr>
        <p:spPr>
          <a:xfrm rot="16200000">
            <a:off x="5499380" y="23235"/>
            <a:ext cx="45719" cy="34018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7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67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88795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6800" y="184877"/>
            <a:ext cx="10789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/>
              <a:t>Trong khổ thơ đầu, bạn nhỏ tả em của mình như thế nào?</a:t>
            </a:r>
            <a:endParaRPr lang="en-US" sz="40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71" y="4415577"/>
            <a:ext cx="1347906" cy="13479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1125426" y="4824651"/>
            <a:ext cx="10789847" cy="1804749"/>
          </a:xfrm>
          <a:prstGeom prst="roundRect">
            <a:avLst/>
          </a:prstGeom>
          <a:gradFill>
            <a:gsLst>
              <a:gs pos="0">
                <a:srgbClr val="FFC9D5"/>
              </a:gs>
              <a:gs pos="6000">
                <a:schemeClr val="bg1"/>
              </a:gs>
              <a:gs pos="96000">
                <a:schemeClr val="bg1"/>
              </a:gs>
              <a:gs pos="100000">
                <a:srgbClr val="FFC9D5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3600"/>
              <a:t>Trong khổ thơ đầu, bạn nhỏ tả em mình: </a:t>
            </a:r>
            <a:r>
              <a:rPr lang="vi-VN" sz="3200" i="1">
                <a:solidFill>
                  <a:schemeClr val="accent6">
                    <a:lumMod val="75000"/>
                  </a:schemeClr>
                </a:solidFill>
              </a:rPr>
              <a:t>Nụ cười như tia nắng, bàn tay như nụ hoa, bư</a:t>
            </a: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ớ</a:t>
            </a:r>
            <a:r>
              <a:rPr lang="vi-VN" sz="3200" i="1">
                <a:solidFill>
                  <a:schemeClr val="accent6">
                    <a:lumMod val="75000"/>
                  </a:schemeClr>
                </a:solidFill>
              </a:rPr>
              <a:t>c chân đi lẫm chẫm, tiếng cười vang sân nhà.</a:t>
            </a:r>
            <a:endParaRPr lang="en-US" sz="36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B0BE7-4513-42B6-ADE0-56985B85AFC9}"/>
              </a:ext>
            </a:extLst>
          </p:cNvPr>
          <p:cNvSpPr txBox="1"/>
          <p:nvPr/>
        </p:nvSpPr>
        <p:spPr>
          <a:xfrm>
            <a:off x="3731867" y="1320488"/>
            <a:ext cx="54597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B354A"/>
                </a:solidFill>
              </a:rPr>
              <a:t>Mẹ, mẹ ơi em bé</a:t>
            </a:r>
          </a:p>
          <a:p>
            <a:r>
              <a:rPr lang="vi-VN" sz="3600">
                <a:solidFill>
                  <a:srgbClr val="CB354A"/>
                </a:solidFill>
              </a:rPr>
              <a:t>Từ đâu đến nhà ta</a:t>
            </a:r>
          </a:p>
          <a:p>
            <a:r>
              <a:rPr lang="vi-VN" sz="3600">
                <a:solidFill>
                  <a:srgbClr val="CB354A"/>
                </a:solidFill>
              </a:rPr>
              <a:t>Nụ cười như tia nắng</a:t>
            </a:r>
          </a:p>
          <a:p>
            <a:r>
              <a:rPr lang="vi-VN" sz="3600">
                <a:solidFill>
                  <a:srgbClr val="CB354A"/>
                </a:solidFill>
              </a:rPr>
              <a:t>Bàn tay như nụ hoa</a:t>
            </a:r>
          </a:p>
          <a:p>
            <a:r>
              <a:rPr lang="vi-VN" sz="3600">
                <a:solidFill>
                  <a:srgbClr val="CB354A"/>
                </a:solidFill>
              </a:rPr>
              <a:t>Bước chân đi lẫm chẫm</a:t>
            </a:r>
          </a:p>
          <a:p>
            <a:r>
              <a:rPr lang="vi-VN" sz="3600">
                <a:solidFill>
                  <a:srgbClr val="CB354A"/>
                </a:solidFill>
              </a:rPr>
              <a:t>Tiếng cười vang sân nhà?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426D69F8-297D-42BE-80D5-DE9672117143}"/>
              </a:ext>
            </a:extLst>
          </p:cNvPr>
          <p:cNvSpPr/>
          <p:nvPr/>
        </p:nvSpPr>
        <p:spPr>
          <a:xfrm rot="16200000">
            <a:off x="5770309" y="1599096"/>
            <a:ext cx="53101" cy="395108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7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82BD71AB-0905-42C8-8DA3-207FB803425B}"/>
              </a:ext>
            </a:extLst>
          </p:cNvPr>
          <p:cNvSpPr/>
          <p:nvPr/>
        </p:nvSpPr>
        <p:spPr>
          <a:xfrm rot="16200000">
            <a:off x="5770310" y="1035217"/>
            <a:ext cx="53101" cy="395108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7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91FD44B-0EF9-49F3-A74E-7BF4D7F723F8}"/>
              </a:ext>
            </a:extLst>
          </p:cNvPr>
          <p:cNvSpPr/>
          <p:nvPr/>
        </p:nvSpPr>
        <p:spPr>
          <a:xfrm rot="16200000">
            <a:off x="6230156" y="2280165"/>
            <a:ext cx="65157" cy="48481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7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1AEDF81-CA5E-4C48-8F69-F04A569168CC}"/>
              </a:ext>
            </a:extLst>
          </p:cNvPr>
          <p:cNvSpPr/>
          <p:nvPr/>
        </p:nvSpPr>
        <p:spPr>
          <a:xfrm rot="16200000">
            <a:off x="6230157" y="1682290"/>
            <a:ext cx="65157" cy="484813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7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0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88795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6800" y="184877"/>
            <a:ext cx="10789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/>
              <a:t>Trong khổ thơ thứ hai và thứ ba, bạn nhỏ đoán em bé từ đâu đến?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765079-B21F-4FE4-B16C-C46AD368C4B8}"/>
              </a:ext>
            </a:extLst>
          </p:cNvPr>
          <p:cNvGrpSpPr/>
          <p:nvPr/>
        </p:nvGrpSpPr>
        <p:grpSpPr>
          <a:xfrm>
            <a:off x="2478790" y="1541998"/>
            <a:ext cx="2768600" cy="2251574"/>
            <a:chOff x="2478790" y="1541998"/>
            <a:chExt cx="2768600" cy="22515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2E7998-D32C-436E-B698-377BF7B69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844" t="5512" r="54450" b="56972"/>
            <a:stretch>
              <a:fillRect/>
            </a:stretch>
          </p:blipFill>
          <p:spPr>
            <a:xfrm>
              <a:off x="2478790" y="1541998"/>
              <a:ext cx="2768600" cy="1622707"/>
            </a:xfrm>
            <a:custGeom>
              <a:avLst/>
              <a:gdLst>
                <a:gd name="connsiteX0" fmla="*/ 254705 w 2286000"/>
                <a:gd name="connsiteY0" fmla="*/ 0 h 1339850"/>
                <a:gd name="connsiteX1" fmla="*/ 2031295 w 2286000"/>
                <a:gd name="connsiteY1" fmla="*/ 0 h 1339850"/>
                <a:gd name="connsiteX2" fmla="*/ 2286000 w 2286000"/>
                <a:gd name="connsiteY2" fmla="*/ 254705 h 1339850"/>
                <a:gd name="connsiteX3" fmla="*/ 2286000 w 2286000"/>
                <a:gd name="connsiteY3" fmla="*/ 1085145 h 1339850"/>
                <a:gd name="connsiteX4" fmla="*/ 2031295 w 2286000"/>
                <a:gd name="connsiteY4" fmla="*/ 1339850 h 1339850"/>
                <a:gd name="connsiteX5" fmla="*/ 254705 w 2286000"/>
                <a:gd name="connsiteY5" fmla="*/ 1339850 h 1339850"/>
                <a:gd name="connsiteX6" fmla="*/ 0 w 2286000"/>
                <a:gd name="connsiteY6" fmla="*/ 1085145 h 1339850"/>
                <a:gd name="connsiteX7" fmla="*/ 0 w 2286000"/>
                <a:gd name="connsiteY7" fmla="*/ 254705 h 1339850"/>
                <a:gd name="connsiteX8" fmla="*/ 254705 w 2286000"/>
                <a:gd name="connsiteY8" fmla="*/ 0 h 133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339850">
                  <a:moveTo>
                    <a:pt x="254705" y="0"/>
                  </a:moveTo>
                  <a:lnTo>
                    <a:pt x="2031295" y="0"/>
                  </a:lnTo>
                  <a:cubicBezTo>
                    <a:pt x="2171965" y="0"/>
                    <a:pt x="2286000" y="114035"/>
                    <a:pt x="2286000" y="254705"/>
                  </a:cubicBezTo>
                  <a:lnTo>
                    <a:pt x="2286000" y="1085145"/>
                  </a:lnTo>
                  <a:cubicBezTo>
                    <a:pt x="2286000" y="1225815"/>
                    <a:pt x="2171965" y="1339850"/>
                    <a:pt x="2031295" y="1339850"/>
                  </a:cubicBezTo>
                  <a:lnTo>
                    <a:pt x="254705" y="1339850"/>
                  </a:lnTo>
                  <a:cubicBezTo>
                    <a:pt x="114035" y="1339850"/>
                    <a:pt x="0" y="1225815"/>
                    <a:pt x="0" y="1085145"/>
                  </a:cubicBezTo>
                  <a:lnTo>
                    <a:pt x="0" y="254705"/>
                  </a:lnTo>
                  <a:cubicBezTo>
                    <a:pt x="0" y="114035"/>
                    <a:pt x="114035" y="0"/>
                    <a:pt x="254705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515DF9-AE2D-4A78-8094-DE6FD739871C}"/>
                </a:ext>
              </a:extLst>
            </p:cNvPr>
            <p:cNvSpPr txBox="1"/>
            <p:nvPr/>
          </p:nvSpPr>
          <p:spPr>
            <a:xfrm>
              <a:off x="2590814" y="3085686"/>
              <a:ext cx="25651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a. ngôi sao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E93DF0-49F4-4372-A3C7-172D51D2FE32}"/>
              </a:ext>
            </a:extLst>
          </p:cNvPr>
          <p:cNvGrpSpPr/>
          <p:nvPr/>
        </p:nvGrpSpPr>
        <p:grpSpPr>
          <a:xfrm>
            <a:off x="6720590" y="1541998"/>
            <a:ext cx="2768600" cy="2251574"/>
            <a:chOff x="6720590" y="1541998"/>
            <a:chExt cx="2768600" cy="22515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51F553-D725-4241-BB33-871F78255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191" t="5512" r="22102" b="56972"/>
            <a:stretch>
              <a:fillRect/>
            </a:stretch>
          </p:blipFill>
          <p:spPr>
            <a:xfrm>
              <a:off x="6720590" y="1541998"/>
              <a:ext cx="2768600" cy="1622707"/>
            </a:xfrm>
            <a:custGeom>
              <a:avLst/>
              <a:gdLst>
                <a:gd name="connsiteX0" fmla="*/ 254705 w 2286000"/>
                <a:gd name="connsiteY0" fmla="*/ 0 h 1339850"/>
                <a:gd name="connsiteX1" fmla="*/ 2031295 w 2286000"/>
                <a:gd name="connsiteY1" fmla="*/ 0 h 1339850"/>
                <a:gd name="connsiteX2" fmla="*/ 2286000 w 2286000"/>
                <a:gd name="connsiteY2" fmla="*/ 254705 h 1339850"/>
                <a:gd name="connsiteX3" fmla="*/ 2286000 w 2286000"/>
                <a:gd name="connsiteY3" fmla="*/ 1085145 h 1339850"/>
                <a:gd name="connsiteX4" fmla="*/ 2031295 w 2286000"/>
                <a:gd name="connsiteY4" fmla="*/ 1339850 h 1339850"/>
                <a:gd name="connsiteX5" fmla="*/ 254705 w 2286000"/>
                <a:gd name="connsiteY5" fmla="*/ 1339850 h 1339850"/>
                <a:gd name="connsiteX6" fmla="*/ 0 w 2286000"/>
                <a:gd name="connsiteY6" fmla="*/ 1085145 h 1339850"/>
                <a:gd name="connsiteX7" fmla="*/ 0 w 2286000"/>
                <a:gd name="connsiteY7" fmla="*/ 254705 h 1339850"/>
                <a:gd name="connsiteX8" fmla="*/ 254705 w 2286000"/>
                <a:gd name="connsiteY8" fmla="*/ 0 h 133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339850">
                  <a:moveTo>
                    <a:pt x="254705" y="0"/>
                  </a:moveTo>
                  <a:lnTo>
                    <a:pt x="2031295" y="0"/>
                  </a:lnTo>
                  <a:cubicBezTo>
                    <a:pt x="2171965" y="0"/>
                    <a:pt x="2286000" y="114035"/>
                    <a:pt x="2286000" y="254705"/>
                  </a:cubicBezTo>
                  <a:lnTo>
                    <a:pt x="2286000" y="1085145"/>
                  </a:lnTo>
                  <a:cubicBezTo>
                    <a:pt x="2286000" y="1225815"/>
                    <a:pt x="2171965" y="1339850"/>
                    <a:pt x="2031295" y="1339850"/>
                  </a:cubicBezTo>
                  <a:lnTo>
                    <a:pt x="254705" y="1339850"/>
                  </a:lnTo>
                  <a:cubicBezTo>
                    <a:pt x="114035" y="1339850"/>
                    <a:pt x="0" y="1225815"/>
                    <a:pt x="0" y="1085145"/>
                  </a:cubicBezTo>
                  <a:lnTo>
                    <a:pt x="0" y="254705"/>
                  </a:lnTo>
                  <a:cubicBezTo>
                    <a:pt x="0" y="114035"/>
                    <a:pt x="114035" y="0"/>
                    <a:pt x="254705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F50B67-D1DD-4125-8BA4-CB9F2A0BCF63}"/>
                </a:ext>
              </a:extLst>
            </p:cNvPr>
            <p:cNvSpPr txBox="1"/>
            <p:nvPr/>
          </p:nvSpPr>
          <p:spPr>
            <a:xfrm>
              <a:off x="6843600" y="3085686"/>
              <a:ext cx="26052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b. mặt biển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874107-D9A2-4741-B487-1D22FE3BF825}"/>
              </a:ext>
            </a:extLst>
          </p:cNvPr>
          <p:cNvGrpSpPr/>
          <p:nvPr/>
        </p:nvGrpSpPr>
        <p:grpSpPr>
          <a:xfrm>
            <a:off x="705214" y="4074154"/>
            <a:ext cx="2768600" cy="2441804"/>
            <a:chOff x="705214" y="4074154"/>
            <a:chExt cx="2768600" cy="24418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C827F6-4EA9-4D3B-843B-0AE61728C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58" t="52095" r="67735" b="6122"/>
            <a:stretch>
              <a:fillRect/>
            </a:stretch>
          </p:blipFill>
          <p:spPr>
            <a:xfrm>
              <a:off x="705214" y="4074154"/>
              <a:ext cx="2768600" cy="1807279"/>
            </a:xfrm>
            <a:custGeom>
              <a:avLst/>
              <a:gdLst>
                <a:gd name="connsiteX0" fmla="*/ 283677 w 2286000"/>
                <a:gd name="connsiteY0" fmla="*/ 0 h 1492249"/>
                <a:gd name="connsiteX1" fmla="*/ 2002323 w 2286000"/>
                <a:gd name="connsiteY1" fmla="*/ 0 h 1492249"/>
                <a:gd name="connsiteX2" fmla="*/ 2286000 w 2286000"/>
                <a:gd name="connsiteY2" fmla="*/ 283677 h 1492249"/>
                <a:gd name="connsiteX3" fmla="*/ 2286000 w 2286000"/>
                <a:gd name="connsiteY3" fmla="*/ 1208572 h 1492249"/>
                <a:gd name="connsiteX4" fmla="*/ 2002323 w 2286000"/>
                <a:gd name="connsiteY4" fmla="*/ 1492249 h 1492249"/>
                <a:gd name="connsiteX5" fmla="*/ 283677 w 2286000"/>
                <a:gd name="connsiteY5" fmla="*/ 1492249 h 1492249"/>
                <a:gd name="connsiteX6" fmla="*/ 0 w 2286000"/>
                <a:gd name="connsiteY6" fmla="*/ 1208572 h 1492249"/>
                <a:gd name="connsiteX7" fmla="*/ 0 w 2286000"/>
                <a:gd name="connsiteY7" fmla="*/ 283677 h 1492249"/>
                <a:gd name="connsiteX8" fmla="*/ 283677 w 2286000"/>
                <a:gd name="connsiteY8" fmla="*/ 0 h 149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492249">
                  <a:moveTo>
                    <a:pt x="283677" y="0"/>
                  </a:moveTo>
                  <a:lnTo>
                    <a:pt x="2002323" y="0"/>
                  </a:lnTo>
                  <a:cubicBezTo>
                    <a:pt x="2158993" y="0"/>
                    <a:pt x="2286000" y="127007"/>
                    <a:pt x="2286000" y="283677"/>
                  </a:cubicBezTo>
                  <a:lnTo>
                    <a:pt x="2286000" y="1208572"/>
                  </a:lnTo>
                  <a:cubicBezTo>
                    <a:pt x="2286000" y="1365242"/>
                    <a:pt x="2158993" y="1492249"/>
                    <a:pt x="2002323" y="1492249"/>
                  </a:cubicBezTo>
                  <a:lnTo>
                    <a:pt x="283677" y="1492249"/>
                  </a:lnTo>
                  <a:cubicBezTo>
                    <a:pt x="127007" y="1492249"/>
                    <a:pt x="0" y="1365242"/>
                    <a:pt x="0" y="1208572"/>
                  </a:cubicBezTo>
                  <a:lnTo>
                    <a:pt x="0" y="283677"/>
                  </a:lnTo>
                  <a:cubicBezTo>
                    <a:pt x="0" y="127007"/>
                    <a:pt x="127007" y="0"/>
                    <a:pt x="283677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992F4E-317F-4518-AD78-A671BF3AC3B9}"/>
                </a:ext>
              </a:extLst>
            </p:cNvPr>
            <p:cNvSpPr txBox="1"/>
            <p:nvPr/>
          </p:nvSpPr>
          <p:spPr>
            <a:xfrm>
              <a:off x="759202" y="5808072"/>
              <a:ext cx="27093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c. đám mây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37E1DD-7BD0-48E7-B3ED-511AF96CC933}"/>
              </a:ext>
            </a:extLst>
          </p:cNvPr>
          <p:cNvGrpSpPr/>
          <p:nvPr/>
        </p:nvGrpSpPr>
        <p:grpSpPr>
          <a:xfrm>
            <a:off x="4742227" y="4074154"/>
            <a:ext cx="2768600" cy="2441804"/>
            <a:chOff x="4742227" y="4074154"/>
            <a:chExt cx="2768600" cy="244180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85A9F-AA31-499A-9463-BDFC98BA4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905" t="52095" r="35388" b="6122"/>
            <a:stretch>
              <a:fillRect/>
            </a:stretch>
          </p:blipFill>
          <p:spPr>
            <a:xfrm>
              <a:off x="4742227" y="4074154"/>
              <a:ext cx="2768600" cy="1807279"/>
            </a:xfrm>
            <a:custGeom>
              <a:avLst/>
              <a:gdLst>
                <a:gd name="connsiteX0" fmla="*/ 283677 w 2286000"/>
                <a:gd name="connsiteY0" fmla="*/ 0 h 1492249"/>
                <a:gd name="connsiteX1" fmla="*/ 2002323 w 2286000"/>
                <a:gd name="connsiteY1" fmla="*/ 0 h 1492249"/>
                <a:gd name="connsiteX2" fmla="*/ 2286000 w 2286000"/>
                <a:gd name="connsiteY2" fmla="*/ 283677 h 1492249"/>
                <a:gd name="connsiteX3" fmla="*/ 2286000 w 2286000"/>
                <a:gd name="connsiteY3" fmla="*/ 1208572 h 1492249"/>
                <a:gd name="connsiteX4" fmla="*/ 2002323 w 2286000"/>
                <a:gd name="connsiteY4" fmla="*/ 1492249 h 1492249"/>
                <a:gd name="connsiteX5" fmla="*/ 283677 w 2286000"/>
                <a:gd name="connsiteY5" fmla="*/ 1492249 h 1492249"/>
                <a:gd name="connsiteX6" fmla="*/ 0 w 2286000"/>
                <a:gd name="connsiteY6" fmla="*/ 1208572 h 1492249"/>
                <a:gd name="connsiteX7" fmla="*/ 0 w 2286000"/>
                <a:gd name="connsiteY7" fmla="*/ 283677 h 1492249"/>
                <a:gd name="connsiteX8" fmla="*/ 283677 w 2286000"/>
                <a:gd name="connsiteY8" fmla="*/ 0 h 149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492249">
                  <a:moveTo>
                    <a:pt x="283677" y="0"/>
                  </a:moveTo>
                  <a:lnTo>
                    <a:pt x="2002323" y="0"/>
                  </a:lnTo>
                  <a:cubicBezTo>
                    <a:pt x="2158993" y="0"/>
                    <a:pt x="2286000" y="127007"/>
                    <a:pt x="2286000" y="283677"/>
                  </a:cubicBezTo>
                  <a:lnTo>
                    <a:pt x="2286000" y="1208572"/>
                  </a:lnTo>
                  <a:cubicBezTo>
                    <a:pt x="2286000" y="1365242"/>
                    <a:pt x="2158993" y="1492249"/>
                    <a:pt x="2002323" y="1492249"/>
                  </a:cubicBezTo>
                  <a:lnTo>
                    <a:pt x="283677" y="1492249"/>
                  </a:lnTo>
                  <a:cubicBezTo>
                    <a:pt x="127007" y="1492249"/>
                    <a:pt x="0" y="1365242"/>
                    <a:pt x="0" y="1208572"/>
                  </a:cubicBezTo>
                  <a:lnTo>
                    <a:pt x="0" y="283677"/>
                  </a:lnTo>
                  <a:cubicBezTo>
                    <a:pt x="0" y="127007"/>
                    <a:pt x="127007" y="0"/>
                    <a:pt x="283677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B1ADF8-B56B-4A2D-A5D7-B45764BFF1E0}"/>
                </a:ext>
              </a:extLst>
            </p:cNvPr>
            <p:cNvSpPr txBox="1"/>
            <p:nvPr/>
          </p:nvSpPr>
          <p:spPr>
            <a:xfrm>
              <a:off x="5011988" y="5808072"/>
              <a:ext cx="22220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d. nụ hoa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9F6FC8-CACF-4196-BF48-CC71856D475E}"/>
              </a:ext>
            </a:extLst>
          </p:cNvPr>
          <p:cNvGrpSpPr/>
          <p:nvPr/>
        </p:nvGrpSpPr>
        <p:grpSpPr>
          <a:xfrm>
            <a:off x="8779239" y="4074154"/>
            <a:ext cx="2823483" cy="2441804"/>
            <a:chOff x="8779239" y="4074154"/>
            <a:chExt cx="2823483" cy="244180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31B4DA-5CAC-4E83-A8AB-7354649D9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253" t="52095" r="3041" b="6122"/>
            <a:stretch>
              <a:fillRect/>
            </a:stretch>
          </p:blipFill>
          <p:spPr>
            <a:xfrm>
              <a:off x="8779239" y="4074154"/>
              <a:ext cx="2768600" cy="1807279"/>
            </a:xfrm>
            <a:custGeom>
              <a:avLst/>
              <a:gdLst>
                <a:gd name="connsiteX0" fmla="*/ 283677 w 2286000"/>
                <a:gd name="connsiteY0" fmla="*/ 0 h 1492249"/>
                <a:gd name="connsiteX1" fmla="*/ 2002323 w 2286000"/>
                <a:gd name="connsiteY1" fmla="*/ 0 h 1492249"/>
                <a:gd name="connsiteX2" fmla="*/ 2286000 w 2286000"/>
                <a:gd name="connsiteY2" fmla="*/ 283677 h 1492249"/>
                <a:gd name="connsiteX3" fmla="*/ 2286000 w 2286000"/>
                <a:gd name="connsiteY3" fmla="*/ 1208572 h 1492249"/>
                <a:gd name="connsiteX4" fmla="*/ 2002323 w 2286000"/>
                <a:gd name="connsiteY4" fmla="*/ 1492249 h 1492249"/>
                <a:gd name="connsiteX5" fmla="*/ 283677 w 2286000"/>
                <a:gd name="connsiteY5" fmla="*/ 1492249 h 1492249"/>
                <a:gd name="connsiteX6" fmla="*/ 0 w 2286000"/>
                <a:gd name="connsiteY6" fmla="*/ 1208572 h 1492249"/>
                <a:gd name="connsiteX7" fmla="*/ 0 w 2286000"/>
                <a:gd name="connsiteY7" fmla="*/ 283677 h 1492249"/>
                <a:gd name="connsiteX8" fmla="*/ 283677 w 2286000"/>
                <a:gd name="connsiteY8" fmla="*/ 0 h 149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492249">
                  <a:moveTo>
                    <a:pt x="283677" y="0"/>
                  </a:moveTo>
                  <a:lnTo>
                    <a:pt x="2002323" y="0"/>
                  </a:lnTo>
                  <a:cubicBezTo>
                    <a:pt x="2158993" y="0"/>
                    <a:pt x="2286000" y="127007"/>
                    <a:pt x="2286000" y="283677"/>
                  </a:cubicBezTo>
                  <a:lnTo>
                    <a:pt x="2286000" y="1208572"/>
                  </a:lnTo>
                  <a:cubicBezTo>
                    <a:pt x="2286000" y="1365242"/>
                    <a:pt x="2158993" y="1492249"/>
                    <a:pt x="2002323" y="1492249"/>
                  </a:cubicBezTo>
                  <a:lnTo>
                    <a:pt x="283677" y="1492249"/>
                  </a:lnTo>
                  <a:cubicBezTo>
                    <a:pt x="127007" y="1492249"/>
                    <a:pt x="0" y="1365242"/>
                    <a:pt x="0" y="1208572"/>
                  </a:cubicBezTo>
                  <a:lnTo>
                    <a:pt x="0" y="283677"/>
                  </a:lnTo>
                  <a:cubicBezTo>
                    <a:pt x="0" y="127007"/>
                    <a:pt x="127007" y="0"/>
                    <a:pt x="283677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406EBA-DC82-46A0-8441-FB4BADE0A979}"/>
                </a:ext>
              </a:extLst>
            </p:cNvPr>
            <p:cNvSpPr txBox="1"/>
            <p:nvPr/>
          </p:nvSpPr>
          <p:spPr>
            <a:xfrm>
              <a:off x="8829206" y="5808072"/>
              <a:ext cx="2773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e. quả nhãn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89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88795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6800" y="184877"/>
            <a:ext cx="10789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/>
              <a:t>Trong khổ thơ thứ hai và thứ ba, bạn nhỏ đoán em bé từ đâu đến?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765079-B21F-4FE4-B16C-C46AD368C4B8}"/>
              </a:ext>
            </a:extLst>
          </p:cNvPr>
          <p:cNvGrpSpPr/>
          <p:nvPr/>
        </p:nvGrpSpPr>
        <p:grpSpPr>
          <a:xfrm>
            <a:off x="2870200" y="1541998"/>
            <a:ext cx="2768600" cy="2251574"/>
            <a:chOff x="2478790" y="1541998"/>
            <a:chExt cx="2768600" cy="22515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2E7998-D32C-436E-B698-377BF7B69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844" t="5512" r="54450" b="56972"/>
            <a:stretch>
              <a:fillRect/>
            </a:stretch>
          </p:blipFill>
          <p:spPr>
            <a:xfrm>
              <a:off x="2478790" y="1541998"/>
              <a:ext cx="2768600" cy="1622707"/>
            </a:xfrm>
            <a:custGeom>
              <a:avLst/>
              <a:gdLst>
                <a:gd name="connsiteX0" fmla="*/ 254705 w 2286000"/>
                <a:gd name="connsiteY0" fmla="*/ 0 h 1339850"/>
                <a:gd name="connsiteX1" fmla="*/ 2031295 w 2286000"/>
                <a:gd name="connsiteY1" fmla="*/ 0 h 1339850"/>
                <a:gd name="connsiteX2" fmla="*/ 2286000 w 2286000"/>
                <a:gd name="connsiteY2" fmla="*/ 254705 h 1339850"/>
                <a:gd name="connsiteX3" fmla="*/ 2286000 w 2286000"/>
                <a:gd name="connsiteY3" fmla="*/ 1085145 h 1339850"/>
                <a:gd name="connsiteX4" fmla="*/ 2031295 w 2286000"/>
                <a:gd name="connsiteY4" fmla="*/ 1339850 h 1339850"/>
                <a:gd name="connsiteX5" fmla="*/ 254705 w 2286000"/>
                <a:gd name="connsiteY5" fmla="*/ 1339850 h 1339850"/>
                <a:gd name="connsiteX6" fmla="*/ 0 w 2286000"/>
                <a:gd name="connsiteY6" fmla="*/ 1085145 h 1339850"/>
                <a:gd name="connsiteX7" fmla="*/ 0 w 2286000"/>
                <a:gd name="connsiteY7" fmla="*/ 254705 h 1339850"/>
                <a:gd name="connsiteX8" fmla="*/ 254705 w 2286000"/>
                <a:gd name="connsiteY8" fmla="*/ 0 h 133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339850">
                  <a:moveTo>
                    <a:pt x="254705" y="0"/>
                  </a:moveTo>
                  <a:lnTo>
                    <a:pt x="2031295" y="0"/>
                  </a:lnTo>
                  <a:cubicBezTo>
                    <a:pt x="2171965" y="0"/>
                    <a:pt x="2286000" y="114035"/>
                    <a:pt x="2286000" y="254705"/>
                  </a:cubicBezTo>
                  <a:lnTo>
                    <a:pt x="2286000" y="1085145"/>
                  </a:lnTo>
                  <a:cubicBezTo>
                    <a:pt x="2286000" y="1225815"/>
                    <a:pt x="2171965" y="1339850"/>
                    <a:pt x="2031295" y="1339850"/>
                  </a:cubicBezTo>
                  <a:lnTo>
                    <a:pt x="254705" y="1339850"/>
                  </a:lnTo>
                  <a:cubicBezTo>
                    <a:pt x="114035" y="1339850"/>
                    <a:pt x="0" y="1225815"/>
                    <a:pt x="0" y="1085145"/>
                  </a:cubicBezTo>
                  <a:lnTo>
                    <a:pt x="0" y="254705"/>
                  </a:lnTo>
                  <a:cubicBezTo>
                    <a:pt x="0" y="114035"/>
                    <a:pt x="114035" y="0"/>
                    <a:pt x="254705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515DF9-AE2D-4A78-8094-DE6FD739871C}"/>
                </a:ext>
              </a:extLst>
            </p:cNvPr>
            <p:cNvSpPr txBox="1"/>
            <p:nvPr/>
          </p:nvSpPr>
          <p:spPr>
            <a:xfrm>
              <a:off x="2590814" y="3085686"/>
              <a:ext cx="25651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accent6">
                      <a:lumMod val="75000"/>
                    </a:schemeClr>
                  </a:solidFill>
                </a:rPr>
                <a:t>a. ngôi sao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E93DF0-49F4-4372-A3C7-172D51D2FE32}"/>
              </a:ext>
            </a:extLst>
          </p:cNvPr>
          <p:cNvGrpSpPr/>
          <p:nvPr/>
        </p:nvGrpSpPr>
        <p:grpSpPr>
          <a:xfrm>
            <a:off x="6400800" y="1541998"/>
            <a:ext cx="2768600" cy="2251574"/>
            <a:chOff x="6720590" y="1541998"/>
            <a:chExt cx="2768600" cy="22515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51F553-D725-4241-BB33-871F78255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191" t="5512" r="22102" b="56972"/>
            <a:stretch>
              <a:fillRect/>
            </a:stretch>
          </p:blipFill>
          <p:spPr>
            <a:xfrm>
              <a:off x="6720590" y="1541998"/>
              <a:ext cx="2768600" cy="1622707"/>
            </a:xfrm>
            <a:custGeom>
              <a:avLst/>
              <a:gdLst>
                <a:gd name="connsiteX0" fmla="*/ 254705 w 2286000"/>
                <a:gd name="connsiteY0" fmla="*/ 0 h 1339850"/>
                <a:gd name="connsiteX1" fmla="*/ 2031295 w 2286000"/>
                <a:gd name="connsiteY1" fmla="*/ 0 h 1339850"/>
                <a:gd name="connsiteX2" fmla="*/ 2286000 w 2286000"/>
                <a:gd name="connsiteY2" fmla="*/ 254705 h 1339850"/>
                <a:gd name="connsiteX3" fmla="*/ 2286000 w 2286000"/>
                <a:gd name="connsiteY3" fmla="*/ 1085145 h 1339850"/>
                <a:gd name="connsiteX4" fmla="*/ 2031295 w 2286000"/>
                <a:gd name="connsiteY4" fmla="*/ 1339850 h 1339850"/>
                <a:gd name="connsiteX5" fmla="*/ 254705 w 2286000"/>
                <a:gd name="connsiteY5" fmla="*/ 1339850 h 1339850"/>
                <a:gd name="connsiteX6" fmla="*/ 0 w 2286000"/>
                <a:gd name="connsiteY6" fmla="*/ 1085145 h 1339850"/>
                <a:gd name="connsiteX7" fmla="*/ 0 w 2286000"/>
                <a:gd name="connsiteY7" fmla="*/ 254705 h 1339850"/>
                <a:gd name="connsiteX8" fmla="*/ 254705 w 2286000"/>
                <a:gd name="connsiteY8" fmla="*/ 0 h 133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339850">
                  <a:moveTo>
                    <a:pt x="254705" y="0"/>
                  </a:moveTo>
                  <a:lnTo>
                    <a:pt x="2031295" y="0"/>
                  </a:lnTo>
                  <a:cubicBezTo>
                    <a:pt x="2171965" y="0"/>
                    <a:pt x="2286000" y="114035"/>
                    <a:pt x="2286000" y="254705"/>
                  </a:cubicBezTo>
                  <a:lnTo>
                    <a:pt x="2286000" y="1085145"/>
                  </a:lnTo>
                  <a:cubicBezTo>
                    <a:pt x="2286000" y="1225815"/>
                    <a:pt x="2171965" y="1339850"/>
                    <a:pt x="2031295" y="1339850"/>
                  </a:cubicBezTo>
                  <a:lnTo>
                    <a:pt x="254705" y="1339850"/>
                  </a:lnTo>
                  <a:cubicBezTo>
                    <a:pt x="114035" y="1339850"/>
                    <a:pt x="0" y="1225815"/>
                    <a:pt x="0" y="1085145"/>
                  </a:cubicBezTo>
                  <a:lnTo>
                    <a:pt x="0" y="254705"/>
                  </a:lnTo>
                  <a:cubicBezTo>
                    <a:pt x="0" y="114035"/>
                    <a:pt x="114035" y="0"/>
                    <a:pt x="254705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F50B67-D1DD-4125-8BA4-CB9F2A0BCF63}"/>
                </a:ext>
              </a:extLst>
            </p:cNvPr>
            <p:cNvSpPr txBox="1"/>
            <p:nvPr/>
          </p:nvSpPr>
          <p:spPr>
            <a:xfrm>
              <a:off x="6843600" y="3085686"/>
              <a:ext cx="26052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accent6">
                      <a:lumMod val="75000"/>
                    </a:schemeClr>
                  </a:solidFill>
                </a:rPr>
                <a:t>b. mặt biển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874107-D9A2-4741-B487-1D22FE3BF825}"/>
              </a:ext>
            </a:extLst>
          </p:cNvPr>
          <p:cNvGrpSpPr/>
          <p:nvPr/>
        </p:nvGrpSpPr>
        <p:grpSpPr>
          <a:xfrm>
            <a:off x="2870200" y="4074154"/>
            <a:ext cx="2768600" cy="2441804"/>
            <a:chOff x="705214" y="4074154"/>
            <a:chExt cx="2768600" cy="24418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C827F6-4EA9-4D3B-843B-0AE61728C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58" t="52095" r="67735" b="6122"/>
            <a:stretch>
              <a:fillRect/>
            </a:stretch>
          </p:blipFill>
          <p:spPr>
            <a:xfrm>
              <a:off x="705214" y="4074154"/>
              <a:ext cx="2768600" cy="1807279"/>
            </a:xfrm>
            <a:custGeom>
              <a:avLst/>
              <a:gdLst>
                <a:gd name="connsiteX0" fmla="*/ 283677 w 2286000"/>
                <a:gd name="connsiteY0" fmla="*/ 0 h 1492249"/>
                <a:gd name="connsiteX1" fmla="*/ 2002323 w 2286000"/>
                <a:gd name="connsiteY1" fmla="*/ 0 h 1492249"/>
                <a:gd name="connsiteX2" fmla="*/ 2286000 w 2286000"/>
                <a:gd name="connsiteY2" fmla="*/ 283677 h 1492249"/>
                <a:gd name="connsiteX3" fmla="*/ 2286000 w 2286000"/>
                <a:gd name="connsiteY3" fmla="*/ 1208572 h 1492249"/>
                <a:gd name="connsiteX4" fmla="*/ 2002323 w 2286000"/>
                <a:gd name="connsiteY4" fmla="*/ 1492249 h 1492249"/>
                <a:gd name="connsiteX5" fmla="*/ 283677 w 2286000"/>
                <a:gd name="connsiteY5" fmla="*/ 1492249 h 1492249"/>
                <a:gd name="connsiteX6" fmla="*/ 0 w 2286000"/>
                <a:gd name="connsiteY6" fmla="*/ 1208572 h 1492249"/>
                <a:gd name="connsiteX7" fmla="*/ 0 w 2286000"/>
                <a:gd name="connsiteY7" fmla="*/ 283677 h 1492249"/>
                <a:gd name="connsiteX8" fmla="*/ 283677 w 2286000"/>
                <a:gd name="connsiteY8" fmla="*/ 0 h 149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492249">
                  <a:moveTo>
                    <a:pt x="283677" y="0"/>
                  </a:moveTo>
                  <a:lnTo>
                    <a:pt x="2002323" y="0"/>
                  </a:lnTo>
                  <a:cubicBezTo>
                    <a:pt x="2158993" y="0"/>
                    <a:pt x="2286000" y="127007"/>
                    <a:pt x="2286000" y="283677"/>
                  </a:cubicBezTo>
                  <a:lnTo>
                    <a:pt x="2286000" y="1208572"/>
                  </a:lnTo>
                  <a:cubicBezTo>
                    <a:pt x="2286000" y="1365242"/>
                    <a:pt x="2158993" y="1492249"/>
                    <a:pt x="2002323" y="1492249"/>
                  </a:cubicBezTo>
                  <a:lnTo>
                    <a:pt x="283677" y="1492249"/>
                  </a:lnTo>
                  <a:cubicBezTo>
                    <a:pt x="127007" y="1492249"/>
                    <a:pt x="0" y="1365242"/>
                    <a:pt x="0" y="1208572"/>
                  </a:cubicBezTo>
                  <a:lnTo>
                    <a:pt x="0" y="283677"/>
                  </a:lnTo>
                  <a:cubicBezTo>
                    <a:pt x="0" y="127007"/>
                    <a:pt x="127007" y="0"/>
                    <a:pt x="283677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992F4E-317F-4518-AD78-A671BF3AC3B9}"/>
                </a:ext>
              </a:extLst>
            </p:cNvPr>
            <p:cNvSpPr txBox="1"/>
            <p:nvPr/>
          </p:nvSpPr>
          <p:spPr>
            <a:xfrm>
              <a:off x="759202" y="5808072"/>
              <a:ext cx="27093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accent6">
                      <a:lumMod val="75000"/>
                    </a:schemeClr>
                  </a:solidFill>
                </a:rPr>
                <a:t>c. đám mây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9F6FC8-CACF-4196-BF48-CC71856D475E}"/>
              </a:ext>
            </a:extLst>
          </p:cNvPr>
          <p:cNvGrpSpPr/>
          <p:nvPr/>
        </p:nvGrpSpPr>
        <p:grpSpPr>
          <a:xfrm>
            <a:off x="6400800" y="4074154"/>
            <a:ext cx="2823483" cy="2441804"/>
            <a:chOff x="8779239" y="4074154"/>
            <a:chExt cx="2823483" cy="244180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31B4DA-5CAC-4E83-A8AB-7354649D9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253" t="52095" r="3041" b="6122"/>
            <a:stretch>
              <a:fillRect/>
            </a:stretch>
          </p:blipFill>
          <p:spPr>
            <a:xfrm>
              <a:off x="8779239" y="4074154"/>
              <a:ext cx="2768600" cy="1807279"/>
            </a:xfrm>
            <a:custGeom>
              <a:avLst/>
              <a:gdLst>
                <a:gd name="connsiteX0" fmla="*/ 283677 w 2286000"/>
                <a:gd name="connsiteY0" fmla="*/ 0 h 1492249"/>
                <a:gd name="connsiteX1" fmla="*/ 2002323 w 2286000"/>
                <a:gd name="connsiteY1" fmla="*/ 0 h 1492249"/>
                <a:gd name="connsiteX2" fmla="*/ 2286000 w 2286000"/>
                <a:gd name="connsiteY2" fmla="*/ 283677 h 1492249"/>
                <a:gd name="connsiteX3" fmla="*/ 2286000 w 2286000"/>
                <a:gd name="connsiteY3" fmla="*/ 1208572 h 1492249"/>
                <a:gd name="connsiteX4" fmla="*/ 2002323 w 2286000"/>
                <a:gd name="connsiteY4" fmla="*/ 1492249 h 1492249"/>
                <a:gd name="connsiteX5" fmla="*/ 283677 w 2286000"/>
                <a:gd name="connsiteY5" fmla="*/ 1492249 h 1492249"/>
                <a:gd name="connsiteX6" fmla="*/ 0 w 2286000"/>
                <a:gd name="connsiteY6" fmla="*/ 1208572 h 1492249"/>
                <a:gd name="connsiteX7" fmla="*/ 0 w 2286000"/>
                <a:gd name="connsiteY7" fmla="*/ 283677 h 1492249"/>
                <a:gd name="connsiteX8" fmla="*/ 283677 w 2286000"/>
                <a:gd name="connsiteY8" fmla="*/ 0 h 149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0" h="1492249">
                  <a:moveTo>
                    <a:pt x="283677" y="0"/>
                  </a:moveTo>
                  <a:lnTo>
                    <a:pt x="2002323" y="0"/>
                  </a:lnTo>
                  <a:cubicBezTo>
                    <a:pt x="2158993" y="0"/>
                    <a:pt x="2286000" y="127007"/>
                    <a:pt x="2286000" y="283677"/>
                  </a:cubicBezTo>
                  <a:lnTo>
                    <a:pt x="2286000" y="1208572"/>
                  </a:lnTo>
                  <a:cubicBezTo>
                    <a:pt x="2286000" y="1365242"/>
                    <a:pt x="2158993" y="1492249"/>
                    <a:pt x="2002323" y="1492249"/>
                  </a:cubicBezTo>
                  <a:lnTo>
                    <a:pt x="283677" y="1492249"/>
                  </a:lnTo>
                  <a:cubicBezTo>
                    <a:pt x="127007" y="1492249"/>
                    <a:pt x="0" y="1365242"/>
                    <a:pt x="0" y="1208572"/>
                  </a:cubicBezTo>
                  <a:lnTo>
                    <a:pt x="0" y="283677"/>
                  </a:lnTo>
                  <a:cubicBezTo>
                    <a:pt x="0" y="127007"/>
                    <a:pt x="127007" y="0"/>
                    <a:pt x="283677" y="0"/>
                  </a:cubicBezTo>
                  <a:close/>
                </a:path>
              </a:pathLst>
            </a:custGeom>
            <a:effectLst>
              <a:softEdge rad="31750"/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406EBA-DC82-46A0-8441-FB4BADE0A979}"/>
                </a:ext>
              </a:extLst>
            </p:cNvPr>
            <p:cNvSpPr txBox="1"/>
            <p:nvPr/>
          </p:nvSpPr>
          <p:spPr>
            <a:xfrm>
              <a:off x="8829206" y="5808072"/>
              <a:ext cx="2773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accent6">
                      <a:lumMod val="75000"/>
                    </a:schemeClr>
                  </a:solidFill>
                </a:rPr>
                <a:t>e. quả nhãn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352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88795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6800" y="184877"/>
            <a:ext cx="107898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/>
              <a:t>Em bé mang đến những gì cho gia đình bạn nhỏ?</a:t>
            </a:r>
            <a:endParaRPr lang="vi-VN" sz="40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94" y="3227350"/>
            <a:ext cx="1347906" cy="1347906"/>
          </a:xfrm>
          <a:prstGeom prst="rect">
            <a:avLst/>
          </a:prstGeom>
        </p:spPr>
      </p:pic>
      <p:grpSp>
        <p:nvGrpSpPr>
          <p:cNvPr id="10" name="34">
            <a:extLst>
              <a:ext uri="{FF2B5EF4-FFF2-40B4-BE49-F238E27FC236}">
                <a16:creationId xmlns:a16="http://schemas.microsoft.com/office/drawing/2014/main" id="{56D9FDC6-E3BC-4F5A-AF39-A4ED2382103F}"/>
              </a:ext>
            </a:extLst>
          </p:cNvPr>
          <p:cNvGrpSpPr/>
          <p:nvPr/>
        </p:nvGrpSpPr>
        <p:grpSpPr>
          <a:xfrm>
            <a:off x="2924175" y="2286000"/>
            <a:ext cx="7718401" cy="3207436"/>
            <a:chOff x="5959461" y="1812691"/>
            <a:chExt cx="2887398" cy="2251012"/>
          </a:xfrm>
        </p:grpSpPr>
        <p:sp>
          <p:nvSpPr>
            <p:cNvPr id="12" name="MH_Entry_1">
              <a:extLst>
                <a:ext uri="{FF2B5EF4-FFF2-40B4-BE49-F238E27FC236}">
                  <a16:creationId xmlns:a16="http://schemas.microsoft.com/office/drawing/2014/main" id="{412E4293-E8FB-450D-A261-CE2A0897D8D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379884" y="1838780"/>
              <a:ext cx="2466975" cy="47520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4400" noProof="1">
                  <a:solidFill>
                    <a:srgbClr val="F65E00"/>
                  </a:solidFill>
                  <a:latin typeface="+mj-lt"/>
                  <a:ea typeface="华文新魏" panose="02010800040101010101" pitchFamily="2" charset="-122"/>
                  <a:sym typeface="Arial" panose="020B0604020202020204" pitchFamily="34" charset="0"/>
                </a:rPr>
                <a:t>Nắng vàng và biển rộng</a:t>
              </a:r>
              <a:endParaRPr lang="zh-CN" altLang="en-US" sz="4400" noProof="1">
                <a:solidFill>
                  <a:srgbClr val="F65E00"/>
                </a:solidFill>
                <a:latin typeface="+mj-lt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MH_Entry_2">
              <a:extLst>
                <a:ext uri="{FF2B5EF4-FFF2-40B4-BE49-F238E27FC236}">
                  <a16:creationId xmlns:a16="http://schemas.microsoft.com/office/drawing/2014/main" id="{F0A51A68-A491-4A9E-9D6D-FDC2083672C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379884" y="2708727"/>
              <a:ext cx="2466975" cy="47520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4400" noProof="1">
                  <a:solidFill>
                    <a:srgbClr val="F65E00"/>
                  </a:solidFill>
                  <a:latin typeface="+mj-lt"/>
                  <a:ea typeface="华文新魏" panose="02010800040101010101" pitchFamily="2" charset="-122"/>
                  <a:sym typeface="Arial" panose="020B0604020202020204" pitchFamily="34" charset="0"/>
                </a:rPr>
                <a:t>Tình yêu thương</a:t>
              </a:r>
              <a:endParaRPr lang="zh-CN" altLang="en-US" sz="4400" noProof="1">
                <a:solidFill>
                  <a:srgbClr val="F65E00"/>
                </a:solidFill>
                <a:latin typeface="+mj-lt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MH_Entry_3">
              <a:extLst>
                <a:ext uri="{FF2B5EF4-FFF2-40B4-BE49-F238E27FC236}">
                  <a16:creationId xmlns:a16="http://schemas.microsoft.com/office/drawing/2014/main" id="{32F0A781-D45F-4E47-9FF6-8467DED8BB7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79884" y="3577885"/>
              <a:ext cx="2466975" cy="47520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4400" noProof="1">
                  <a:solidFill>
                    <a:srgbClr val="F65E00"/>
                  </a:solidFill>
                  <a:latin typeface="+mj-lt"/>
                  <a:ea typeface="华文新魏" panose="02010800040101010101" pitchFamily="2" charset="-122"/>
                  <a:sym typeface="Arial" panose="020B0604020202020204" pitchFamily="34" charset="0"/>
                </a:rPr>
                <a:t>Mây và hoa</a:t>
              </a:r>
              <a:endParaRPr lang="zh-CN" altLang="en-US" sz="4400" noProof="1">
                <a:solidFill>
                  <a:srgbClr val="F65E00"/>
                </a:solidFill>
                <a:latin typeface="+mj-lt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6" name="39">
              <a:extLst>
                <a:ext uri="{FF2B5EF4-FFF2-40B4-BE49-F238E27FC236}">
                  <a16:creationId xmlns:a16="http://schemas.microsoft.com/office/drawing/2014/main" id="{FE64B215-7C94-419D-879E-24D632297C05}"/>
                </a:ext>
              </a:extLst>
            </p:cNvPr>
            <p:cNvSpPr/>
            <p:nvPr/>
          </p:nvSpPr>
          <p:spPr>
            <a:xfrm>
              <a:off x="5959461" y="1812691"/>
              <a:ext cx="317717" cy="527372"/>
            </a:xfrm>
            <a:prstGeom prst="rect">
              <a:avLst/>
            </a:prstGeom>
            <a:solidFill>
              <a:srgbClr val="F4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>
                  <a:latin typeface="+mj-lt"/>
                  <a:ea typeface="华文新魏" panose="02010800040101010101" pitchFamily="2" charset="-122"/>
                </a:rPr>
                <a:t>a.</a:t>
              </a:r>
              <a:endParaRPr lang="zh-CN" altLang="en-US" sz="4400" b="1" dirty="0">
                <a:latin typeface="+mj-lt"/>
                <a:ea typeface="华文新魏" panose="02010800040101010101" pitchFamily="2" charset="-122"/>
              </a:endParaRPr>
            </a:p>
          </p:txBody>
        </p:sp>
        <p:sp>
          <p:nvSpPr>
            <p:cNvPr id="18" name="40">
              <a:extLst>
                <a:ext uri="{FF2B5EF4-FFF2-40B4-BE49-F238E27FC236}">
                  <a16:creationId xmlns:a16="http://schemas.microsoft.com/office/drawing/2014/main" id="{E8DB63D7-06E4-417D-9B75-18C4E07BF60A}"/>
                </a:ext>
              </a:extLst>
            </p:cNvPr>
            <p:cNvSpPr/>
            <p:nvPr/>
          </p:nvSpPr>
          <p:spPr>
            <a:xfrm>
              <a:off x="5959461" y="2674511"/>
              <a:ext cx="317717" cy="527372"/>
            </a:xfrm>
            <a:prstGeom prst="rect">
              <a:avLst/>
            </a:prstGeom>
            <a:solidFill>
              <a:srgbClr val="F4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>
                  <a:latin typeface="+mj-lt"/>
                  <a:ea typeface="华文新魏" panose="02010800040101010101" pitchFamily="2" charset="-122"/>
                </a:rPr>
                <a:t>b.</a:t>
              </a:r>
              <a:endParaRPr lang="zh-CN" altLang="en-US" sz="4400" b="1" dirty="0">
                <a:latin typeface="+mj-lt"/>
                <a:ea typeface="华文新魏" panose="02010800040101010101" pitchFamily="2" charset="-122"/>
              </a:endParaRPr>
            </a:p>
          </p:txBody>
        </p:sp>
        <p:sp>
          <p:nvSpPr>
            <p:cNvPr id="19" name="41">
              <a:extLst>
                <a:ext uri="{FF2B5EF4-FFF2-40B4-BE49-F238E27FC236}">
                  <a16:creationId xmlns:a16="http://schemas.microsoft.com/office/drawing/2014/main" id="{58855BE8-43A8-4D02-9443-C497903B5192}"/>
                </a:ext>
              </a:extLst>
            </p:cNvPr>
            <p:cNvSpPr/>
            <p:nvPr/>
          </p:nvSpPr>
          <p:spPr>
            <a:xfrm>
              <a:off x="5959461" y="3536331"/>
              <a:ext cx="317717" cy="527372"/>
            </a:xfrm>
            <a:prstGeom prst="rect">
              <a:avLst/>
            </a:prstGeom>
            <a:solidFill>
              <a:srgbClr val="F4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>
                  <a:latin typeface="+mj-lt"/>
                  <a:ea typeface="华文新魏" panose="02010800040101010101" pitchFamily="2" charset="-122"/>
                </a:rPr>
                <a:t>c.</a:t>
              </a:r>
              <a:endParaRPr lang="zh-CN" altLang="en-US" sz="4400" b="1" dirty="0">
                <a:latin typeface="+mj-lt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696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ED268-E9C9-4A20-BC50-A54F039C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97" y="1598786"/>
            <a:ext cx="2032604" cy="2032604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B0347BE9-9203-4FC0-92A5-58234147CD5C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CDB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F692A-D963-4445-8FFB-ED13BE07D47B}"/>
              </a:ext>
            </a:extLst>
          </p:cNvPr>
          <p:cNvSpPr txBox="1"/>
          <p:nvPr/>
        </p:nvSpPr>
        <p:spPr>
          <a:xfrm>
            <a:off x="2667000" y="3917789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LUYỆN ĐỌC LẠI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4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4970553" y="609600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rgbClr val="F9836B"/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14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547755" y="4156410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TIẾT1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4BD18D-DD7D-4EF8-9C5B-83F77C96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63" y="1440570"/>
            <a:ext cx="3546873" cy="1373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1077C-40EF-4C72-B28B-1B99FFF58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623474"/>
            <a:ext cx="91143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0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0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A063B-29F9-4308-9780-33C36D10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7" y="177452"/>
            <a:ext cx="1151993" cy="63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94758-DFE8-41F6-912F-367329C3309F}"/>
              </a:ext>
            </a:extLst>
          </p:cNvPr>
          <p:cNvSpPr txBox="1"/>
          <p:nvPr/>
        </p:nvSpPr>
        <p:spPr>
          <a:xfrm>
            <a:off x="3335337" y="304800"/>
            <a:ext cx="552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F4B8D20-A336-458F-B152-92E853035C53}"/>
              </a:ext>
            </a:extLst>
          </p:cNvPr>
          <p:cNvSpPr txBox="1"/>
          <p:nvPr/>
        </p:nvSpPr>
        <p:spPr>
          <a:xfrm>
            <a:off x="727075" y="850401"/>
            <a:ext cx="5175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Mẹ, mẹ ơi em bé</a:t>
            </a:r>
          </a:p>
          <a:p>
            <a:r>
              <a:rPr lang="vi-VN" sz="3300"/>
              <a:t>Từ đâu đến nhà ta</a:t>
            </a:r>
          </a:p>
          <a:p>
            <a:r>
              <a:rPr lang="vi-VN" sz="3300"/>
              <a:t>Nụ cười như tia nắng</a:t>
            </a:r>
          </a:p>
          <a:p>
            <a:r>
              <a:rPr lang="vi-VN" sz="3300"/>
              <a:t>Bàn tay như nụ hoa</a:t>
            </a:r>
          </a:p>
          <a:p>
            <a:r>
              <a:rPr lang="vi-VN" sz="3300"/>
              <a:t>Bước chân đi </a:t>
            </a:r>
            <a:r>
              <a:rPr lang="vi-VN" sz="3300">
                <a:solidFill>
                  <a:srgbClr val="D35467"/>
                </a:solidFill>
              </a:rPr>
              <a:t>lẫm chẫm</a:t>
            </a:r>
          </a:p>
          <a:p>
            <a:r>
              <a:rPr lang="vi-VN" sz="3300"/>
              <a:t>Tiếng cười vang sân nhà?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9F2405E-60DD-4827-BF01-265356205C75}"/>
              </a:ext>
            </a:extLst>
          </p:cNvPr>
          <p:cNvSpPr txBox="1"/>
          <p:nvPr/>
        </p:nvSpPr>
        <p:spPr>
          <a:xfrm>
            <a:off x="6864352" y="4343400"/>
            <a:ext cx="50433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Mỗi sáng em thức giấc</a:t>
            </a:r>
          </a:p>
          <a:p>
            <a:r>
              <a:rPr lang="vi-VN" sz="3300"/>
              <a:t>Là như thể mây, hoa</a:t>
            </a:r>
          </a:p>
          <a:p>
            <a:r>
              <a:rPr lang="vi-VN" sz="3300"/>
              <a:t>Cùng nắng vàng biển rộng</a:t>
            </a:r>
          </a:p>
          <a:p>
            <a:r>
              <a:rPr lang="vi-VN" sz="3300"/>
              <a:t>Mang yêu thương vào nhà.</a:t>
            </a:r>
          </a:p>
          <a:p>
            <a:r>
              <a:rPr lang="en-US" sz="2400" i="1"/>
              <a:t>			</a:t>
            </a:r>
            <a:r>
              <a:rPr lang="vi-VN" sz="2400" i="1"/>
              <a:t>(Minh Đăng)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43A3AAC-B021-44D9-BDC6-C63DB5ABD613}"/>
              </a:ext>
            </a:extLst>
          </p:cNvPr>
          <p:cNvSpPr txBox="1"/>
          <p:nvPr/>
        </p:nvSpPr>
        <p:spPr>
          <a:xfrm>
            <a:off x="727075" y="4343400"/>
            <a:ext cx="55213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từ sao xuống</a:t>
            </a:r>
          </a:p>
          <a:p>
            <a:r>
              <a:rPr lang="vi-VN" sz="3300"/>
              <a:t>Hay từ biển bước lên</a:t>
            </a:r>
          </a:p>
          <a:p>
            <a:r>
              <a:rPr lang="vi-VN" sz="3300"/>
              <a:t>Hay bé trong quả nhãn</a:t>
            </a:r>
          </a:p>
          <a:p>
            <a:r>
              <a:rPr lang="vi-VN" sz="3300"/>
              <a:t>Ông trồng cạnh hàng hiên?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D0C6AC4-E411-4766-BDF7-97982418C23F}"/>
              </a:ext>
            </a:extLst>
          </p:cNvPr>
          <p:cNvSpPr txBox="1"/>
          <p:nvPr/>
        </p:nvSpPr>
        <p:spPr>
          <a:xfrm>
            <a:off x="6864351" y="850401"/>
            <a:ext cx="51752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theo cơn gió</a:t>
            </a:r>
          </a:p>
          <a:p>
            <a:r>
              <a:rPr lang="vi-VN" sz="3300"/>
              <a:t>Nằm </a:t>
            </a:r>
            <a:r>
              <a:rPr lang="vi-VN" sz="3300">
                <a:solidFill>
                  <a:srgbClr val="D35467"/>
                </a:solidFill>
              </a:rPr>
              <a:t>cuộn tròn</a:t>
            </a:r>
            <a:r>
              <a:rPr lang="vi-VN" sz="3300"/>
              <a:t> trong mây</a:t>
            </a:r>
          </a:p>
          <a:p>
            <a:r>
              <a:rPr lang="vi-VN" sz="3300"/>
              <a:t>Rồi biến thành </a:t>
            </a:r>
            <a:r>
              <a:rPr lang="vi-VN" sz="3300">
                <a:solidFill>
                  <a:srgbClr val="D35467"/>
                </a:solidFill>
              </a:rPr>
              <a:t>giọt nước</a:t>
            </a:r>
          </a:p>
          <a:p>
            <a:r>
              <a:rPr lang="vi-VN" sz="3300"/>
              <a:t>Rơi xuống nhà mình đây?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2ED085-E064-4102-8871-81B2A627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4" t="17105" r="9091" b="33057"/>
          <a:stretch/>
        </p:blipFill>
        <p:spPr>
          <a:xfrm>
            <a:off x="235788" y="910642"/>
            <a:ext cx="538392" cy="512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F512A7-BE8D-4EA7-B2FC-1B95204F1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12406" r="18949" b="29309"/>
          <a:stretch/>
        </p:blipFill>
        <p:spPr>
          <a:xfrm>
            <a:off x="202147" y="4353962"/>
            <a:ext cx="538392" cy="605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317CA-B9B6-43AE-924A-2F86DE1C9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881" y="901529"/>
            <a:ext cx="576129" cy="549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A61E2-F8C4-4118-9D7E-463A16A7A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98" t="12792" r="21536" b="30517"/>
          <a:stretch/>
        </p:blipFill>
        <p:spPr>
          <a:xfrm>
            <a:off x="6358282" y="4373739"/>
            <a:ext cx="538393" cy="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B0347BE9-9203-4FC0-92A5-58234147CD5C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CDB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F692A-D963-4445-8FFB-ED13BE07D47B}"/>
              </a:ext>
            </a:extLst>
          </p:cNvPr>
          <p:cNvSpPr txBox="1"/>
          <p:nvPr/>
        </p:nvSpPr>
        <p:spPr>
          <a:xfrm>
            <a:off x="2667000" y="3917789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LUYỆN TẬP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48C0E-4214-460F-8F43-FB0F7D389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18" y="1588195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878B6-621D-4BB2-97F3-22D67B1FFCF9}"/>
              </a:ext>
            </a:extLst>
          </p:cNvPr>
          <p:cNvSpPr txBox="1"/>
          <p:nvPr/>
        </p:nvSpPr>
        <p:spPr>
          <a:xfrm>
            <a:off x="1187313" y="270453"/>
            <a:ext cx="10662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/>
              <a:t>Tìm thêm các từ ngữ tả em bé</a:t>
            </a:r>
            <a:r>
              <a:rPr lang="vi-VN" sz="4000"/>
              <a:t>?</a:t>
            </a:r>
            <a:endParaRPr lang="vi-VN" sz="4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1822CA-8AEA-4E28-B56F-1A2F475F65F0}"/>
              </a:ext>
            </a:extLst>
          </p:cNvPr>
          <p:cNvGrpSpPr/>
          <p:nvPr/>
        </p:nvGrpSpPr>
        <p:grpSpPr>
          <a:xfrm>
            <a:off x="170602" y="184466"/>
            <a:ext cx="853942" cy="1068901"/>
            <a:chOff x="253799" y="259752"/>
            <a:chExt cx="853942" cy="1068901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1526D02-8B7F-4A2C-A6E0-7E0D052BDF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09A92-18BA-4D1D-AB09-9F1012E48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31E29-FB46-4DFB-99A4-8315E02D2BC4}"/>
              </a:ext>
            </a:extLst>
          </p:cNvPr>
          <p:cNvGrpSpPr/>
          <p:nvPr/>
        </p:nvGrpSpPr>
        <p:grpSpPr>
          <a:xfrm>
            <a:off x="4038600" y="1075621"/>
            <a:ext cx="3581400" cy="1447800"/>
            <a:chOff x="988840" y="1371600"/>
            <a:chExt cx="3506960" cy="1600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A90384-F891-4B18-A629-343407E38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22" b="94203" l="8017" r="95359">
                          <a14:foregroundMark x1="8439" y1="44928" x2="8017" y2="64493"/>
                          <a14:foregroundMark x1="39662" y1="7246" x2="53165" y2="7971"/>
                          <a14:foregroundMark x1="90717" y1="39130" x2="91983" y2="68116"/>
                          <a14:foregroundMark x1="94937" y1="63043" x2="95359" y2="50725"/>
                          <a14:foregroundMark x1="28270" y1="88406" x2="47257" y2="94203"/>
                          <a14:foregroundMark x1="47257" y1="94203" x2="54008" y2="93478"/>
                          <a14:foregroundMark x1="61181" y1="92029" x2="70042" y2="92754"/>
                          <a14:foregroundMark x1="20253" y1="22464" x2="20253" y2="22464"/>
                          <a14:foregroundMark x1="21519" y1="22464" x2="21519" y2="22464"/>
                          <a14:foregroundMark x1="22785" y1="21739" x2="22785" y2="21739"/>
                          <a14:foregroundMark x1="24473" y1="22464" x2="24473" y2="22464"/>
                          <a14:foregroundMark x1="29536" y1="17391" x2="29536" y2="17391"/>
                          <a14:foregroundMark x1="29114" y1="18116" x2="29114" y2="18116"/>
                          <a14:foregroundMark x1="29114" y1="17391" x2="29114" y2="17391"/>
                          <a14:foregroundMark x1="29114" y1="17391" x2="29114" y2="17391"/>
                          <a14:foregroundMark x1="29114" y1="17391" x2="29536" y2="18116"/>
                          <a14:foregroundMark x1="29536" y1="17391" x2="29114" y2="17391"/>
                          <a14:foregroundMark x1="29114" y1="17391" x2="29114" y2="17391"/>
                          <a14:foregroundMark x1="29114" y1="17391" x2="29114" y2="17391"/>
                          <a14:foregroundMark x1="29114" y1="17391" x2="29114" y2="17391"/>
                          <a14:foregroundMark x1="29114" y1="17391" x2="29114" y2="17391"/>
                          <a14:foregroundMark x1="29114" y1="17391" x2="28270" y2="18116"/>
                          <a14:foregroundMark x1="28692" y1="18116" x2="29958" y2="17391"/>
                          <a14:foregroundMark x1="27848" y1="16667" x2="30380" y2="18116"/>
                          <a14:foregroundMark x1="29536" y1="18116" x2="29536" y2="18116"/>
                          <a14:foregroundMark x1="30380" y1="18116" x2="30380" y2="18116"/>
                          <a14:foregroundMark x1="30380" y1="18116" x2="29958" y2="18116"/>
                          <a14:foregroundMark x1="29958" y1="17391" x2="29536" y2="18116"/>
                          <a14:foregroundMark x1="29958" y1="17391" x2="29958" y2="17391"/>
                          <a14:foregroundMark x1="30380" y1="17391" x2="30380" y2="17391"/>
                          <a14:foregroundMark x1="29958" y1="17391" x2="30802" y2="17391"/>
                          <a14:foregroundMark x1="32068" y1="15942" x2="30802" y2="17391"/>
                          <a14:foregroundMark x1="30380" y1="17391" x2="30802" y2="18841"/>
                          <a14:foregroundMark x1="30380" y1="16667" x2="30802" y2="17391"/>
                          <a14:foregroundMark x1="29958" y1="16667" x2="30802" y2="17391"/>
                          <a14:backgroundMark x1="24051" y1="16667" x2="24051" y2="16667"/>
                          <a14:backgroundMark x1="23207" y1="18116" x2="23207" y2="18116"/>
                          <a14:backgroundMark x1="21097" y1="20290" x2="24895" y2="19565"/>
                          <a14:backgroundMark x1="26582" y1="18116" x2="26582" y2="18116"/>
                          <a14:backgroundMark x1="28270" y1="16667" x2="28270" y2="16667"/>
                          <a14:backgroundMark x1="27004" y1="16667" x2="27004" y2="16667"/>
                          <a14:backgroundMark x1="22785" y1="20290" x2="23207" y2="202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8840" y="1371600"/>
              <a:ext cx="3506960" cy="1600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147748-6166-44D2-93B3-1BC86CA34B11}"/>
                </a:ext>
              </a:extLst>
            </p:cNvPr>
            <p:cNvSpPr txBox="1"/>
            <p:nvPr/>
          </p:nvSpPr>
          <p:spPr>
            <a:xfrm>
              <a:off x="1031114" y="1706627"/>
              <a:ext cx="3359032" cy="99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65E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</a:t>
              </a:r>
              <a:r>
                <a:rPr lang="en-US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bụ bẫm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912D1E1-04AC-4CE0-AC0B-C487A28740BF}"/>
              </a:ext>
            </a:extLst>
          </p:cNvPr>
          <p:cNvSpPr txBox="1"/>
          <p:nvPr/>
        </p:nvSpPr>
        <p:spPr>
          <a:xfrm>
            <a:off x="1187312" y="4419600"/>
            <a:ext cx="10662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/>
              <a:t>Đặt một câu với từ ngữ em tìm được ở bài </a:t>
            </a:r>
            <a:r>
              <a:rPr lang="en-US" sz="4000" b="1">
                <a:latin typeface="HP-167" panose="020B0803050302020204" pitchFamily="34" charset="0"/>
              </a:rPr>
              <a:t>1</a:t>
            </a:r>
            <a:r>
              <a:rPr lang="en-US" sz="4000"/>
              <a:t>.</a:t>
            </a:r>
            <a:endParaRPr lang="vi-VN" sz="4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F33307D-4645-4348-B951-36D5BB1EE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2" y="5050666"/>
            <a:ext cx="1347906" cy="1347906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F716DC3-491C-4756-8086-2D2B707C914B}"/>
              </a:ext>
            </a:extLst>
          </p:cNvPr>
          <p:cNvSpPr/>
          <p:nvPr/>
        </p:nvSpPr>
        <p:spPr>
          <a:xfrm>
            <a:off x="1600200" y="5459740"/>
            <a:ext cx="4741974" cy="715089"/>
          </a:xfrm>
          <a:prstGeom prst="roundRect">
            <a:avLst/>
          </a:prstGeom>
          <a:gradFill>
            <a:gsLst>
              <a:gs pos="0">
                <a:srgbClr val="FFC9D5"/>
              </a:gs>
              <a:gs pos="6000">
                <a:schemeClr val="bg1"/>
              </a:gs>
              <a:gs pos="96000">
                <a:schemeClr val="bg1"/>
              </a:gs>
              <a:gs pos="100000">
                <a:srgbClr val="FFC9D5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sym typeface="Wingdings" pitchFamily="2" charset="2"/>
              </a:rPr>
              <a:t>M: 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Bé Hà rất bụ bẫm.</a:t>
            </a:r>
            <a:endParaRPr lang="en-US" sz="36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6826E13-638D-4A49-B1CD-5F93BE87E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2" y="2325070"/>
            <a:ext cx="1347906" cy="1347906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D7195A7-2B05-4004-B27C-0230E053025B}"/>
              </a:ext>
            </a:extLst>
          </p:cNvPr>
          <p:cNvSpPr/>
          <p:nvPr/>
        </p:nvSpPr>
        <p:spPr>
          <a:xfrm>
            <a:off x="1600200" y="2734144"/>
            <a:ext cx="10058400" cy="1328023"/>
          </a:xfrm>
          <a:prstGeom prst="roundRect">
            <a:avLst/>
          </a:prstGeom>
          <a:gradFill>
            <a:gsLst>
              <a:gs pos="0">
                <a:srgbClr val="FFC9D5"/>
              </a:gs>
              <a:gs pos="6000">
                <a:schemeClr val="bg1"/>
              </a:gs>
              <a:gs pos="96000">
                <a:schemeClr val="bg1"/>
              </a:gs>
              <a:gs pos="100000">
                <a:srgbClr val="FFC9D5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FF2A5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Các từ tả em bé là: 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mũm mĩm, mập mạp, đáng yêu, dễ thương, xinh xắn, ngây thơ, hồn nhiên,….</a:t>
            </a:r>
            <a:endParaRPr lang="vi-VN" sz="36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806CE-7C9A-4944-A422-33F9E3157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8" y="100514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8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58" grpId="0" animBg="1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DFBE3-A780-464F-B411-5526ACDB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371600"/>
            <a:ext cx="6504996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D6330-BB9C-4222-A89B-F0816FAA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152400"/>
            <a:ext cx="12115800" cy="69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7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CDB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40415-6CC6-46A5-BA53-ABEF3FF0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594" y="1591034"/>
            <a:ext cx="2066811" cy="2048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E8825A-0C9F-4E96-B388-0BCA94DFFD75}"/>
              </a:ext>
            </a:extLst>
          </p:cNvPr>
          <p:cNvSpPr txBox="1"/>
          <p:nvPr/>
        </p:nvSpPr>
        <p:spPr>
          <a:xfrm>
            <a:off x="2514600" y="3890987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KHỞI ĐỘNG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9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A125FC-999E-4396-B9FE-100CFCD365BB}"/>
              </a:ext>
            </a:extLst>
          </p:cNvPr>
          <p:cNvGrpSpPr/>
          <p:nvPr/>
        </p:nvGrpSpPr>
        <p:grpSpPr>
          <a:xfrm>
            <a:off x="228600" y="240464"/>
            <a:ext cx="764048" cy="764048"/>
            <a:chOff x="378952" y="299732"/>
            <a:chExt cx="1407309" cy="1407309"/>
          </a:xfrm>
        </p:grpSpPr>
        <p:sp>
          <p:nvSpPr>
            <p:cNvPr id="4" name="1">
              <a:extLst>
                <a:ext uri="{FF2B5EF4-FFF2-40B4-BE49-F238E27FC236}">
                  <a16:creationId xmlns:a16="http://schemas.microsoft.com/office/drawing/2014/main" id="{CF08445E-FECC-4EB0-8194-CE1962B5453C}"/>
                </a:ext>
              </a:extLst>
            </p:cNvPr>
            <p:cNvSpPr/>
            <p:nvPr/>
          </p:nvSpPr>
          <p:spPr>
            <a:xfrm>
              <a:off x="378952" y="299732"/>
              <a:ext cx="1407309" cy="1407309"/>
            </a:xfrm>
            <a:prstGeom prst="ellipse">
              <a:avLst/>
            </a:prstGeom>
            <a:noFill/>
            <a:ln w="28575">
              <a:solidFill>
                <a:srgbClr val="CDBB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447156"/>
                </a:solidFill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FED048-4D02-4809-8E9B-B2CB7F53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81000"/>
              <a:ext cx="1254264" cy="124291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D35AFD-B623-4A96-B765-CFD0584ED1B4}"/>
              </a:ext>
            </a:extLst>
          </p:cNvPr>
          <p:cNvSpPr txBox="1"/>
          <p:nvPr/>
        </p:nvSpPr>
        <p:spPr>
          <a:xfrm>
            <a:off x="1207503" y="296626"/>
            <a:ext cx="6717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>
                <a:solidFill>
                  <a:prstClr val="black"/>
                </a:solidFill>
                <a:latin typeface="+mj-lt"/>
                <a:cs typeface="Times New Roman" pitchFamily="18" charset="0"/>
              </a:rPr>
              <a:t>Nói về một em bé mà em biết.</a:t>
            </a:r>
            <a:endParaRPr lang="en-US" sz="4000" b="1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133A5-F391-421A-A03A-B2AD699B4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6" y="1198153"/>
            <a:ext cx="12008288" cy="5379819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DC3183-5F32-4D3F-A8B9-112C19DCE743}"/>
              </a:ext>
            </a:extLst>
          </p:cNvPr>
          <p:cNvSpPr txBox="1"/>
          <p:nvPr/>
        </p:nvSpPr>
        <p:spPr>
          <a:xfrm>
            <a:off x="1353493" y="1594919"/>
            <a:ext cx="27741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9836B"/>
                </a:solidFill>
                <a:latin typeface="+mj-lt"/>
                <a:cs typeface="Times New Roman" pitchFamily="18" charset="0"/>
              </a:rPr>
              <a:t>Bé Bo nhà tớ rất đáng yêu.</a:t>
            </a:r>
            <a:endParaRPr lang="en-US" sz="3600" b="1">
              <a:solidFill>
                <a:srgbClr val="F983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9844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ED268-E9C9-4A20-BC50-A54F039C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97" y="1598786"/>
            <a:ext cx="2032604" cy="2032604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B0347BE9-9203-4FC0-92A5-58234147CD5C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CDB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F692A-D963-4445-8FFB-ED13BE07D47B}"/>
              </a:ext>
            </a:extLst>
          </p:cNvPr>
          <p:cNvSpPr txBox="1"/>
          <p:nvPr/>
        </p:nvSpPr>
        <p:spPr>
          <a:xfrm>
            <a:off x="2667000" y="3917789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ĐỌC VĂN BẢN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A063B-29F9-4308-9780-33C36D10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7" y="177452"/>
            <a:ext cx="1151993" cy="63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94758-DFE8-41F6-912F-367329C3309F}"/>
              </a:ext>
            </a:extLst>
          </p:cNvPr>
          <p:cNvSpPr txBox="1"/>
          <p:nvPr/>
        </p:nvSpPr>
        <p:spPr>
          <a:xfrm>
            <a:off x="3335337" y="304800"/>
            <a:ext cx="552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F4B8D20-A336-458F-B152-92E853035C53}"/>
              </a:ext>
            </a:extLst>
          </p:cNvPr>
          <p:cNvSpPr txBox="1"/>
          <p:nvPr/>
        </p:nvSpPr>
        <p:spPr>
          <a:xfrm>
            <a:off x="1031875" y="850401"/>
            <a:ext cx="5175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Mẹ, mẹ ơi em bé</a:t>
            </a:r>
          </a:p>
          <a:p>
            <a:r>
              <a:rPr lang="vi-VN" sz="3300"/>
              <a:t>Từ đâu đến nhà ta</a:t>
            </a:r>
          </a:p>
          <a:p>
            <a:r>
              <a:rPr lang="vi-VN" sz="3300"/>
              <a:t>Nụ cười như tia nắng</a:t>
            </a:r>
          </a:p>
          <a:p>
            <a:r>
              <a:rPr lang="vi-VN" sz="3300"/>
              <a:t>Bàn tay như nụ hoa</a:t>
            </a:r>
          </a:p>
          <a:p>
            <a:r>
              <a:rPr lang="vi-VN" sz="3300"/>
              <a:t>Bước chân đi lẫm chẫm</a:t>
            </a:r>
          </a:p>
          <a:p>
            <a:r>
              <a:rPr lang="vi-VN" sz="3300"/>
              <a:t>Tiếng cười vang sân nhà?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9F2405E-60DD-4827-BF01-265356205C75}"/>
              </a:ext>
            </a:extLst>
          </p:cNvPr>
          <p:cNvSpPr txBox="1"/>
          <p:nvPr/>
        </p:nvSpPr>
        <p:spPr>
          <a:xfrm>
            <a:off x="6864352" y="4343400"/>
            <a:ext cx="50433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Mỗi sáng em thức giấc</a:t>
            </a:r>
          </a:p>
          <a:p>
            <a:r>
              <a:rPr lang="vi-VN" sz="3300"/>
              <a:t>Là như thể mây, hoa</a:t>
            </a:r>
          </a:p>
          <a:p>
            <a:r>
              <a:rPr lang="vi-VN" sz="3300"/>
              <a:t>Cùng nắng vàng biển rộng</a:t>
            </a:r>
          </a:p>
          <a:p>
            <a:r>
              <a:rPr lang="vi-VN" sz="3300"/>
              <a:t>Mang yêu thương vào nhà.</a:t>
            </a:r>
          </a:p>
          <a:p>
            <a:r>
              <a:rPr lang="en-US" sz="2400" i="1"/>
              <a:t>			</a:t>
            </a:r>
            <a:r>
              <a:rPr lang="vi-VN" sz="2400" i="1"/>
              <a:t>(Minh Đăng)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43A3AAC-B021-44D9-BDC6-C63DB5ABD613}"/>
              </a:ext>
            </a:extLst>
          </p:cNvPr>
          <p:cNvSpPr txBox="1"/>
          <p:nvPr/>
        </p:nvSpPr>
        <p:spPr>
          <a:xfrm>
            <a:off x="1031875" y="4343400"/>
            <a:ext cx="55213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từ sao xuống</a:t>
            </a:r>
          </a:p>
          <a:p>
            <a:r>
              <a:rPr lang="vi-VN" sz="3300"/>
              <a:t>Hay từ biển bước lên</a:t>
            </a:r>
          </a:p>
          <a:p>
            <a:r>
              <a:rPr lang="vi-VN" sz="3300"/>
              <a:t>Hay bé trong quả nhãn</a:t>
            </a:r>
          </a:p>
          <a:p>
            <a:r>
              <a:rPr lang="vi-VN" sz="3300"/>
              <a:t>Ông trồng cạnh hàng hiên?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D0C6AC4-E411-4766-BDF7-97982418C23F}"/>
              </a:ext>
            </a:extLst>
          </p:cNvPr>
          <p:cNvSpPr txBox="1"/>
          <p:nvPr/>
        </p:nvSpPr>
        <p:spPr>
          <a:xfrm>
            <a:off x="6864351" y="850401"/>
            <a:ext cx="51752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theo cơn gió</a:t>
            </a:r>
          </a:p>
          <a:p>
            <a:r>
              <a:rPr lang="vi-VN" sz="3300"/>
              <a:t>Nằm cuộn tròn trong mây</a:t>
            </a:r>
          </a:p>
          <a:p>
            <a:r>
              <a:rPr lang="vi-VN" sz="3300"/>
              <a:t>Rồi biến thành giọt nước</a:t>
            </a:r>
          </a:p>
          <a:p>
            <a:r>
              <a:rPr lang="vi-VN" sz="3300"/>
              <a:t>Rơi xuống nhà mình đây?</a:t>
            </a:r>
          </a:p>
        </p:txBody>
      </p:sp>
    </p:spTree>
    <p:extLst>
      <p:ext uri="{BB962C8B-B14F-4D97-AF65-F5344CB8AC3E}">
        <p14:creationId xmlns:p14="http://schemas.microsoft.com/office/powerpoint/2010/main" val="3558539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3">
            <a:extLst>
              <a:ext uri="{FF2B5EF4-FFF2-40B4-BE49-F238E27FC236}">
                <a16:creationId xmlns:a16="http://schemas.microsoft.com/office/drawing/2014/main" id="{18F7E172-9120-4808-9ED8-E160AD7D004A}"/>
              </a:ext>
            </a:extLst>
          </p:cNvPr>
          <p:cNvGrpSpPr/>
          <p:nvPr/>
        </p:nvGrpSpPr>
        <p:grpSpPr>
          <a:xfrm>
            <a:off x="2734164" y="2466367"/>
            <a:ext cx="7928880" cy="4154984"/>
            <a:chOff x="8875602" y="838362"/>
            <a:chExt cx="9987569" cy="4154984"/>
          </a:xfrm>
        </p:grpSpPr>
        <p:sp>
          <p:nvSpPr>
            <p:cNvPr id="26" name="42">
              <a:extLst>
                <a:ext uri="{FF2B5EF4-FFF2-40B4-BE49-F238E27FC236}">
                  <a16:creationId xmlns:a16="http://schemas.microsoft.com/office/drawing/2014/main" id="{DEEA8AF7-F637-497A-BA02-C222ADB42955}"/>
                </a:ext>
              </a:extLst>
            </p:cNvPr>
            <p:cNvSpPr/>
            <p:nvPr/>
          </p:nvSpPr>
          <p:spPr>
            <a:xfrm rot="3274">
              <a:off x="9615038" y="838362"/>
              <a:ext cx="9248133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400"/>
                <a:t>Mẹ, mẹ ơi em bé</a:t>
              </a:r>
            </a:p>
            <a:p>
              <a:r>
                <a:rPr lang="vi-VN" sz="4400"/>
                <a:t>Từ đâu đến nhà ta</a:t>
              </a:r>
            </a:p>
            <a:p>
              <a:r>
                <a:rPr lang="vi-VN" sz="4400"/>
                <a:t>Nụ cười như tia nắng</a:t>
              </a:r>
            </a:p>
            <a:p>
              <a:r>
                <a:rPr lang="vi-VN" sz="4400"/>
                <a:t>Bàn tay như nụ hoa</a:t>
              </a:r>
            </a:p>
            <a:p>
              <a:r>
                <a:rPr lang="vi-VN" sz="4400"/>
                <a:t>Bước chân đi lẫm chẫm</a:t>
              </a:r>
            </a:p>
            <a:p>
              <a:r>
                <a:rPr lang="vi-VN" sz="4400"/>
                <a:t>Tiếng cười vang sân nhà?</a:t>
              </a:r>
            </a:p>
          </p:txBody>
        </p:sp>
        <p:pic>
          <p:nvPicPr>
            <p:cNvPr id="27" name="44">
              <a:extLst>
                <a:ext uri="{FF2B5EF4-FFF2-40B4-BE49-F238E27FC236}">
                  <a16:creationId xmlns:a16="http://schemas.microsoft.com/office/drawing/2014/main" id="{CB557890-8632-49B5-BC52-8B8CC4E16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5602" y="856742"/>
              <a:ext cx="737698" cy="757370"/>
            </a:xfrm>
            <a:prstGeom prst="rect">
              <a:avLst/>
            </a:prstGeom>
          </p:spPr>
        </p:pic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C74C163E-89E4-494A-8BAF-2EC3C241A446}"/>
              </a:ext>
            </a:extLst>
          </p:cNvPr>
          <p:cNvSpPr/>
          <p:nvPr/>
        </p:nvSpPr>
        <p:spPr>
          <a:xfrm>
            <a:off x="4512668" y="1371600"/>
            <a:ext cx="3166664" cy="830997"/>
          </a:xfrm>
          <a:prstGeom prst="roundRect">
            <a:avLst/>
          </a:prstGeom>
          <a:gradFill>
            <a:gsLst>
              <a:gs pos="0">
                <a:srgbClr val="FFC9D5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F3ABB7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ysClr val="windowText" lastClr="000000"/>
                </a:solidFill>
                <a:ea typeface="Arial-Rounded" panose="020B0500000000000000" pitchFamily="34" charset="0"/>
                <a:cs typeface="Times New Roman" pitchFamily="18" charset="0"/>
              </a:rPr>
              <a:t>lẫm chẫm</a:t>
            </a:r>
            <a:endParaRPr lang="vi-VN" sz="44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498EDC4B-887D-4907-BE36-3178D9CE239C}"/>
              </a:ext>
            </a:extLst>
          </p:cNvPr>
          <p:cNvSpPr/>
          <p:nvPr/>
        </p:nvSpPr>
        <p:spPr>
          <a:xfrm>
            <a:off x="723900" y="1371600"/>
            <a:ext cx="3166664" cy="830997"/>
          </a:xfrm>
          <a:prstGeom prst="roundRect">
            <a:avLst/>
          </a:prstGeom>
          <a:gradFill>
            <a:gsLst>
              <a:gs pos="0">
                <a:srgbClr val="FFC9D5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F3ABB7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ysClr val="windowText" lastClr="0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cuộn tròn</a:t>
            </a:r>
            <a:endParaRPr lang="vi-VN" sz="44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5FA317-2B99-4C98-A7A2-590BB100B864}"/>
              </a:ext>
            </a:extLst>
          </p:cNvPr>
          <p:cNvCxnSpPr/>
          <p:nvPr/>
        </p:nvCxnSpPr>
        <p:spPr>
          <a:xfrm flipH="1">
            <a:off x="4293457" y="2498425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8B0D9E-8FA3-497C-9336-2366ED3973B9}"/>
              </a:ext>
            </a:extLst>
          </p:cNvPr>
          <p:cNvGrpSpPr/>
          <p:nvPr/>
        </p:nvGrpSpPr>
        <p:grpSpPr>
          <a:xfrm>
            <a:off x="9296400" y="5948873"/>
            <a:ext cx="249979" cy="628593"/>
            <a:chOff x="3075709" y="1064527"/>
            <a:chExt cx="324390" cy="82661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4A0439-4CFA-4C2D-A265-447D72108447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BCFBA6-A668-49B1-9A91-0146AFB8A9E3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36008A-55AC-4996-9F5E-3B8D8C5E9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130" y="203453"/>
            <a:ext cx="4620957" cy="1168147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E14CD641-0190-454C-9AF1-993347357D08}"/>
              </a:ext>
            </a:extLst>
          </p:cNvPr>
          <p:cNvSpPr/>
          <p:nvPr/>
        </p:nvSpPr>
        <p:spPr>
          <a:xfrm>
            <a:off x="8301436" y="1371600"/>
            <a:ext cx="3166664" cy="830997"/>
          </a:xfrm>
          <a:prstGeom prst="roundRect">
            <a:avLst/>
          </a:prstGeom>
          <a:gradFill>
            <a:gsLst>
              <a:gs pos="0">
                <a:srgbClr val="FFC9D5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F3ABB7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ysClr val="windowText" lastClr="000000"/>
                </a:solidFill>
                <a:ea typeface="Arial-Rounded" panose="020B0500000000000000" pitchFamily="34" charset="0"/>
                <a:cs typeface="Times New Roman" pitchFamily="18" charset="0"/>
              </a:rPr>
              <a:t>giọt nước</a:t>
            </a:r>
            <a:endParaRPr lang="vi-VN" sz="44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D34972-7CC0-469B-A26C-0F982BA90BA4}"/>
              </a:ext>
            </a:extLst>
          </p:cNvPr>
          <p:cNvCxnSpPr/>
          <p:nvPr/>
        </p:nvCxnSpPr>
        <p:spPr>
          <a:xfrm flipH="1">
            <a:off x="5760267" y="2498425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E0CB51-AEE9-4B93-AA00-FF718E47B308}"/>
              </a:ext>
            </a:extLst>
          </p:cNvPr>
          <p:cNvCxnSpPr/>
          <p:nvPr/>
        </p:nvCxnSpPr>
        <p:spPr>
          <a:xfrm flipH="1">
            <a:off x="7391400" y="2498425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992527-38E2-4F7E-87D3-72B38350428B}"/>
              </a:ext>
            </a:extLst>
          </p:cNvPr>
          <p:cNvCxnSpPr/>
          <p:nvPr/>
        </p:nvCxnSpPr>
        <p:spPr>
          <a:xfrm flipH="1">
            <a:off x="4980011" y="3212140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3594F8-E222-4F3C-8091-053FF11C2087}"/>
              </a:ext>
            </a:extLst>
          </p:cNvPr>
          <p:cNvCxnSpPr/>
          <p:nvPr/>
        </p:nvCxnSpPr>
        <p:spPr>
          <a:xfrm flipH="1">
            <a:off x="7679332" y="3212140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D3328-45C4-4BF8-9D02-10E96980CDE4}"/>
              </a:ext>
            </a:extLst>
          </p:cNvPr>
          <p:cNvCxnSpPr/>
          <p:nvPr/>
        </p:nvCxnSpPr>
        <p:spPr>
          <a:xfrm flipH="1">
            <a:off x="5188120" y="3853427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6724B49-35E5-41B4-B11E-78204EDDBB75}"/>
              </a:ext>
            </a:extLst>
          </p:cNvPr>
          <p:cNvCxnSpPr/>
          <p:nvPr/>
        </p:nvCxnSpPr>
        <p:spPr>
          <a:xfrm flipH="1">
            <a:off x="8296720" y="3853427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E5DF28-B68E-47EF-A7E8-1F9345F877A1}"/>
              </a:ext>
            </a:extLst>
          </p:cNvPr>
          <p:cNvCxnSpPr/>
          <p:nvPr/>
        </p:nvCxnSpPr>
        <p:spPr>
          <a:xfrm flipH="1">
            <a:off x="5154745" y="4545479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A9204C-AAFB-4DFD-B398-A384B88B8E17}"/>
              </a:ext>
            </a:extLst>
          </p:cNvPr>
          <p:cNvCxnSpPr/>
          <p:nvPr/>
        </p:nvCxnSpPr>
        <p:spPr>
          <a:xfrm flipH="1">
            <a:off x="7909883" y="4545479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3728D8C-57B6-4F52-BA80-D6C8A3848B80}"/>
              </a:ext>
            </a:extLst>
          </p:cNvPr>
          <p:cNvCxnSpPr/>
          <p:nvPr/>
        </p:nvCxnSpPr>
        <p:spPr>
          <a:xfrm flipH="1">
            <a:off x="5847634" y="5271373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B60D24-83E5-40B3-9D80-29C6C9EE26F1}"/>
              </a:ext>
            </a:extLst>
          </p:cNvPr>
          <p:cNvCxnSpPr/>
          <p:nvPr/>
        </p:nvCxnSpPr>
        <p:spPr>
          <a:xfrm flipH="1">
            <a:off x="8915400" y="5271373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CBC4BD-6DBB-44C2-8DD1-14D51D9B8372}"/>
              </a:ext>
            </a:extLst>
          </p:cNvPr>
          <p:cNvCxnSpPr/>
          <p:nvPr/>
        </p:nvCxnSpPr>
        <p:spPr>
          <a:xfrm flipH="1">
            <a:off x="5718018" y="5948874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391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A063B-29F9-4308-9780-33C36D10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7" y="177452"/>
            <a:ext cx="1151993" cy="63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94758-DFE8-41F6-912F-367329C3309F}"/>
              </a:ext>
            </a:extLst>
          </p:cNvPr>
          <p:cNvSpPr txBox="1"/>
          <p:nvPr/>
        </p:nvSpPr>
        <p:spPr>
          <a:xfrm>
            <a:off x="3335337" y="304800"/>
            <a:ext cx="552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F4B8D20-A336-458F-B152-92E853035C53}"/>
              </a:ext>
            </a:extLst>
          </p:cNvPr>
          <p:cNvSpPr txBox="1"/>
          <p:nvPr/>
        </p:nvSpPr>
        <p:spPr>
          <a:xfrm>
            <a:off x="727075" y="850401"/>
            <a:ext cx="5175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Mẹ, mẹ ơi em bé</a:t>
            </a:r>
          </a:p>
          <a:p>
            <a:r>
              <a:rPr lang="vi-VN" sz="3300"/>
              <a:t>Từ đâu đến nhà ta</a:t>
            </a:r>
          </a:p>
          <a:p>
            <a:r>
              <a:rPr lang="vi-VN" sz="3300"/>
              <a:t>Nụ cười như tia nắng</a:t>
            </a:r>
          </a:p>
          <a:p>
            <a:r>
              <a:rPr lang="vi-VN" sz="3300"/>
              <a:t>Bàn tay như nụ hoa</a:t>
            </a:r>
          </a:p>
          <a:p>
            <a:r>
              <a:rPr lang="vi-VN" sz="3300"/>
              <a:t>Bước chân đi </a:t>
            </a:r>
            <a:r>
              <a:rPr lang="vi-VN" sz="3300">
                <a:solidFill>
                  <a:srgbClr val="D35467"/>
                </a:solidFill>
              </a:rPr>
              <a:t>lẫm chẫm</a:t>
            </a:r>
          </a:p>
          <a:p>
            <a:r>
              <a:rPr lang="vi-VN" sz="3300"/>
              <a:t>Tiếng cười vang sân nhà?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9F2405E-60DD-4827-BF01-265356205C75}"/>
              </a:ext>
            </a:extLst>
          </p:cNvPr>
          <p:cNvSpPr txBox="1"/>
          <p:nvPr/>
        </p:nvSpPr>
        <p:spPr>
          <a:xfrm>
            <a:off x="6864352" y="4343400"/>
            <a:ext cx="50433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Mỗi sáng em thức giấc</a:t>
            </a:r>
          </a:p>
          <a:p>
            <a:r>
              <a:rPr lang="vi-VN" sz="3300"/>
              <a:t>Là như thể mây, hoa</a:t>
            </a:r>
          </a:p>
          <a:p>
            <a:r>
              <a:rPr lang="vi-VN" sz="3300"/>
              <a:t>Cùng nắng vàng biển rộng</a:t>
            </a:r>
          </a:p>
          <a:p>
            <a:r>
              <a:rPr lang="vi-VN" sz="3300"/>
              <a:t>Mang yêu thương vào nhà.</a:t>
            </a:r>
          </a:p>
          <a:p>
            <a:r>
              <a:rPr lang="en-US" sz="2400" i="1"/>
              <a:t>			</a:t>
            </a:r>
            <a:r>
              <a:rPr lang="vi-VN" sz="2400" i="1"/>
              <a:t>(Minh Đăng)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43A3AAC-B021-44D9-BDC6-C63DB5ABD613}"/>
              </a:ext>
            </a:extLst>
          </p:cNvPr>
          <p:cNvSpPr txBox="1"/>
          <p:nvPr/>
        </p:nvSpPr>
        <p:spPr>
          <a:xfrm>
            <a:off x="727075" y="4343400"/>
            <a:ext cx="55213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từ sao xuống</a:t>
            </a:r>
          </a:p>
          <a:p>
            <a:r>
              <a:rPr lang="vi-VN" sz="3300"/>
              <a:t>Hay từ biển bước lên</a:t>
            </a:r>
          </a:p>
          <a:p>
            <a:r>
              <a:rPr lang="vi-VN" sz="3300"/>
              <a:t>Hay bé trong quả nhãn</a:t>
            </a:r>
          </a:p>
          <a:p>
            <a:r>
              <a:rPr lang="vi-VN" sz="3300"/>
              <a:t>Ông trồng cạnh hàng hiên?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D0C6AC4-E411-4766-BDF7-97982418C23F}"/>
              </a:ext>
            </a:extLst>
          </p:cNvPr>
          <p:cNvSpPr txBox="1"/>
          <p:nvPr/>
        </p:nvSpPr>
        <p:spPr>
          <a:xfrm>
            <a:off x="6864351" y="850401"/>
            <a:ext cx="51752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theo cơn gió</a:t>
            </a:r>
          </a:p>
          <a:p>
            <a:r>
              <a:rPr lang="vi-VN" sz="3300"/>
              <a:t>Nằm </a:t>
            </a:r>
            <a:r>
              <a:rPr lang="vi-VN" sz="3300">
                <a:solidFill>
                  <a:srgbClr val="D35467"/>
                </a:solidFill>
              </a:rPr>
              <a:t>cuộn tròn</a:t>
            </a:r>
            <a:r>
              <a:rPr lang="vi-VN" sz="3300"/>
              <a:t> trong mây</a:t>
            </a:r>
          </a:p>
          <a:p>
            <a:r>
              <a:rPr lang="vi-VN" sz="3300"/>
              <a:t>Rồi biến thành </a:t>
            </a:r>
            <a:r>
              <a:rPr lang="vi-VN" sz="3300">
                <a:solidFill>
                  <a:srgbClr val="D35467"/>
                </a:solidFill>
              </a:rPr>
              <a:t>giọt nước</a:t>
            </a:r>
          </a:p>
          <a:p>
            <a:r>
              <a:rPr lang="vi-VN" sz="3300"/>
              <a:t>Rơi xuống nhà mình đây?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2ED085-E064-4102-8871-81B2A627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4" t="17105" r="9091" b="33057"/>
          <a:stretch/>
        </p:blipFill>
        <p:spPr>
          <a:xfrm>
            <a:off x="235788" y="910642"/>
            <a:ext cx="538392" cy="512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F512A7-BE8D-4EA7-B2FC-1B95204F1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12406" r="18949" b="29309"/>
          <a:stretch/>
        </p:blipFill>
        <p:spPr>
          <a:xfrm>
            <a:off x="202147" y="4353962"/>
            <a:ext cx="538392" cy="605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317CA-B9B6-43AE-924A-2F86DE1C9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881" y="901529"/>
            <a:ext cx="576129" cy="549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A61E2-F8C4-4118-9D7E-463A16A7A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98" t="12792" r="21536" b="30517"/>
          <a:stretch/>
        </p:blipFill>
        <p:spPr>
          <a:xfrm>
            <a:off x="6358282" y="4373739"/>
            <a:ext cx="538393" cy="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3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642</TotalTime>
  <Words>886</Words>
  <Application>Microsoft Office PowerPoint</Application>
  <PresentationFormat>Widescreen</PresentationFormat>
  <Paragraphs>148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HP-167</vt:lpstr>
      <vt:lpstr>HP-168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367</cp:revision>
  <dcterms:created xsi:type="dcterms:W3CDTF">2021-10-03T06:52:05Z</dcterms:created>
  <dcterms:modified xsi:type="dcterms:W3CDTF">2021-12-05T15:26:09Z</dcterms:modified>
  <cp:category>9Slide.vn</cp:category>
</cp:coreProperties>
</file>