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media/image9.jpg" ContentType="image/pn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402" r:id="rId2"/>
    <p:sldId id="256" r:id="rId3"/>
    <p:sldId id="406" r:id="rId4"/>
    <p:sldId id="257" r:id="rId5"/>
    <p:sldId id="263" r:id="rId6"/>
    <p:sldId id="258" r:id="rId7"/>
    <p:sldId id="383" r:id="rId8"/>
    <p:sldId id="266" r:id="rId9"/>
    <p:sldId id="403" r:id="rId10"/>
    <p:sldId id="275" r:id="rId11"/>
    <p:sldId id="391" r:id="rId12"/>
    <p:sldId id="404" r:id="rId13"/>
    <p:sldId id="401" r:id="rId14"/>
    <p:sldId id="259" r:id="rId15"/>
    <p:sldId id="394" r:id="rId16"/>
    <p:sldId id="281" r:id="rId17"/>
    <p:sldId id="395" r:id="rId18"/>
    <p:sldId id="396" r:id="rId19"/>
    <p:sldId id="386" r:id="rId20"/>
    <p:sldId id="405" r:id="rId21"/>
    <p:sldId id="397" r:id="rId22"/>
    <p:sldId id="387" r:id="rId23"/>
    <p:sldId id="364" r:id="rId24"/>
    <p:sldId id="400" r:id="rId25"/>
    <p:sldId id="2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CE8"/>
    <a:srgbClr val="F3ABB7"/>
    <a:srgbClr val="C2182F"/>
    <a:srgbClr val="FFC9D5"/>
    <a:srgbClr val="CDBB8D"/>
    <a:srgbClr val="867925"/>
    <a:srgbClr val="D697A1"/>
    <a:srgbClr val="9C565B"/>
    <a:srgbClr val="AC686D"/>
    <a:srgbClr val="B06F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08" autoAdjust="0"/>
  </p:normalViewPr>
  <p:slideViewPr>
    <p:cSldViewPr>
      <p:cViewPr varScale="1">
        <p:scale>
          <a:sx n="63" d="100"/>
          <a:sy n="63" d="100"/>
        </p:scale>
        <p:origin x="91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4765E-3A23-424C-9D1B-91196D7ABE34}"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78A2E-6084-495B-B7F9-EA8B207CE956}" type="slidenum">
              <a:rPr lang="en-US" smtClean="0"/>
              <a:t>‹#›</a:t>
            </a:fld>
            <a:endParaRPr lang="en-US"/>
          </a:p>
        </p:txBody>
      </p:sp>
    </p:spTree>
    <p:extLst>
      <p:ext uri="{BB962C8B-B14F-4D97-AF65-F5344CB8AC3E}">
        <p14:creationId xmlns:p14="http://schemas.microsoft.com/office/powerpoint/2010/main" val="944737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a:effectLst/>
                <a:latin typeface="Calibri" panose="020F0502020204030204" pitchFamily="34" charset="0"/>
                <a:ea typeface="Calibri" panose="020F0502020204030204" pitchFamily="34" charset="0"/>
                <a:cs typeface="Times New Roman" panose="02020603050405020304" pitchFamily="18" charset="0"/>
              </a:rPr>
              <a:t>Vì hoa có bông hoa lớn che chở nụ hoa bé nhỏ như Nết che chở cho em Na</a:t>
            </a:r>
          </a:p>
          <a:p>
            <a:r>
              <a:rPr lang="en-US" sz="1800" i="1">
                <a:effectLst/>
                <a:latin typeface="Calibri" panose="020F0502020204030204" pitchFamily="34" charset="0"/>
                <a:ea typeface="Calibri" panose="020F0502020204030204" pitchFamily="34" charset="0"/>
                <a:cs typeface="Times New Roman" panose="02020603050405020304" pitchFamily="18" charset="0"/>
              </a:rPr>
              <a:t>Vì hoa có nhiểu hoa và nụ, giống như chị em quây quần bên nhau,...</a:t>
            </a:r>
            <a:endParaRPr lang="en-US"/>
          </a:p>
        </p:txBody>
      </p:sp>
      <p:sp>
        <p:nvSpPr>
          <p:cNvPr id="4" name="Slide Number Placeholder 3"/>
          <p:cNvSpPr>
            <a:spLocks noGrp="1"/>
          </p:cNvSpPr>
          <p:nvPr>
            <p:ph type="sldNum" sz="quarter" idx="5"/>
          </p:nvPr>
        </p:nvSpPr>
        <p:spPr/>
        <p:txBody>
          <a:bodyPr/>
          <a:lstStyle/>
          <a:p>
            <a:fld id="{08E78A2E-6084-495B-B7F9-EA8B207CE956}" type="slidenum">
              <a:rPr lang="en-US" smtClean="0"/>
              <a:t>18</a:t>
            </a:fld>
            <a:endParaRPr lang="en-US"/>
          </a:p>
        </p:txBody>
      </p:sp>
    </p:spTree>
    <p:extLst>
      <p:ext uri="{BB962C8B-B14F-4D97-AF65-F5344CB8AC3E}">
        <p14:creationId xmlns:p14="http://schemas.microsoft.com/office/powerpoint/2010/main" val="2351220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7" name="12">
            <a:extLst>
              <a:ext uri="{FF2B5EF4-FFF2-40B4-BE49-F238E27FC236}">
                <a16:creationId xmlns:a16="http://schemas.microsoft.com/office/drawing/2014/main" id="{7E5191DA-6323-4E51-B45A-7BC501D27B78}"/>
              </a:ext>
            </a:extLst>
          </p:cNvPr>
          <p:cNvGrpSpPr/>
          <p:nvPr/>
        </p:nvGrpSpPr>
        <p:grpSpPr>
          <a:xfrm>
            <a:off x="1524001" y="577960"/>
            <a:ext cx="8991600" cy="5518040"/>
            <a:chOff x="4464" y="2881"/>
            <a:chExt cx="10122" cy="5039"/>
          </a:xfrm>
        </p:grpSpPr>
        <p:sp>
          <p:nvSpPr>
            <p:cNvPr id="19" name="6">
              <a:extLst>
                <a:ext uri="{FF2B5EF4-FFF2-40B4-BE49-F238E27FC236}">
                  <a16:creationId xmlns:a16="http://schemas.microsoft.com/office/drawing/2014/main" id="{1DBB2E94-013D-475C-AB6D-DB3C4AAD5F40}"/>
                </a:ext>
              </a:extLst>
            </p:cNvPr>
            <p:cNvSpPr/>
            <p:nvPr/>
          </p:nvSpPr>
          <p:spPr>
            <a:xfrm>
              <a:off x="4464" y="2881"/>
              <a:ext cx="9397" cy="5039"/>
            </a:xfrm>
            <a:prstGeom prst="rect">
              <a:avLst/>
            </a:prstGeom>
            <a:noFill/>
            <a:ln w="57150">
              <a:solidFill>
                <a:srgbClr val="D697A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10">
              <a:extLst>
                <a:ext uri="{FF2B5EF4-FFF2-40B4-BE49-F238E27FC236}">
                  <a16:creationId xmlns:a16="http://schemas.microsoft.com/office/drawing/2014/main" id="{8F434ACC-7ECF-4249-94AF-00321656251C}"/>
                </a:ext>
              </a:extLst>
            </p:cNvPr>
            <p:cNvSpPr/>
            <p:nvPr/>
          </p:nvSpPr>
          <p:spPr>
            <a:xfrm>
              <a:off x="5106" y="3469"/>
              <a:ext cx="9480" cy="3863"/>
            </a:xfrm>
            <a:prstGeom prst="rect">
              <a:avLst/>
            </a:prstGeom>
            <a:solidFill>
              <a:srgbClr val="FADCE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11">
            <a:extLst>
              <a:ext uri="{FF2B5EF4-FFF2-40B4-BE49-F238E27FC236}">
                <a16:creationId xmlns:a16="http://schemas.microsoft.com/office/drawing/2014/main" id="{19D24FE1-026A-43CC-9F32-1D875C82DB29}"/>
              </a:ext>
            </a:extLst>
          </p:cNvPr>
          <p:cNvPicPr>
            <a:picLocks noChangeAspect="1"/>
          </p:cNvPicPr>
          <p:nvPr userDrawn="1">
            <p:custDataLst>
              <p:tags r:id="rId1"/>
            </p:custDataLst>
          </p:nvPr>
        </p:nvPicPr>
        <p:blipFill>
          <a:blip r:embed="rId4"/>
          <a:srcRect l="49911" b="35721"/>
          <a:stretch>
            <a:fillRect/>
          </a:stretch>
        </p:blipFill>
        <p:spPr>
          <a:xfrm>
            <a:off x="8382000" y="-838200"/>
            <a:ext cx="4851400" cy="4169502"/>
          </a:xfrm>
          <a:prstGeom prst="rect">
            <a:avLst/>
          </a:prstGeom>
          <a:noFill/>
          <a:ln w="9525">
            <a:noFill/>
          </a:ln>
        </p:spPr>
      </p:pic>
      <p:pic>
        <p:nvPicPr>
          <p:cNvPr id="7" name="12">
            <a:extLst>
              <a:ext uri="{FF2B5EF4-FFF2-40B4-BE49-F238E27FC236}">
                <a16:creationId xmlns:a16="http://schemas.microsoft.com/office/drawing/2014/main" id="{5E8A3C4F-E5DE-4B33-BD13-9C9F53922C14}"/>
              </a:ext>
            </a:extLst>
          </p:cNvPr>
          <p:cNvPicPr>
            <a:picLocks noChangeAspect="1"/>
          </p:cNvPicPr>
          <p:nvPr userDrawn="1">
            <p:custDataLst>
              <p:tags r:id="rId2"/>
            </p:custDataLst>
          </p:nvPr>
        </p:nvPicPr>
        <p:blipFill>
          <a:blip r:embed="rId4"/>
          <a:srcRect l="-827" t="23650" r="50739" b="-2457"/>
          <a:stretch>
            <a:fillRect/>
          </a:stretch>
        </p:blipFill>
        <p:spPr>
          <a:xfrm>
            <a:off x="-228600" y="4114800"/>
            <a:ext cx="3049601" cy="3212907"/>
          </a:xfrm>
          <a:prstGeom prst="rect">
            <a:avLst/>
          </a:prstGeom>
          <a:noFill/>
          <a:ln w="9525">
            <a:noFill/>
          </a:ln>
        </p:spPr>
      </p:pic>
      <p:pic>
        <p:nvPicPr>
          <p:cNvPr id="8" name="Picture 7">
            <a:extLst>
              <a:ext uri="{FF2B5EF4-FFF2-40B4-BE49-F238E27FC236}">
                <a16:creationId xmlns:a16="http://schemas.microsoft.com/office/drawing/2014/main" id="{7E41046C-0EA5-431E-B783-D8D8DEBC86D2}"/>
              </a:ext>
            </a:extLst>
          </p:cNvPr>
          <p:cNvPicPr>
            <a:picLocks noChangeAspect="1"/>
          </p:cNvPicPr>
          <p:nvPr userDrawn="1"/>
        </p:nvPicPr>
        <p:blipFill>
          <a:blip r:embed="rId5"/>
          <a:stretch>
            <a:fillRect/>
          </a:stretch>
        </p:blipFill>
        <p:spPr>
          <a:xfrm>
            <a:off x="-11683019" y="2999195"/>
            <a:ext cx="810838" cy="859611"/>
          </a:xfrm>
          <a:prstGeom prst="rect">
            <a:avLst/>
          </a:prstGeom>
        </p:spPr>
      </p:pic>
      <p:pic>
        <p:nvPicPr>
          <p:cNvPr id="9" name="Picture 8">
            <a:extLst>
              <a:ext uri="{FF2B5EF4-FFF2-40B4-BE49-F238E27FC236}">
                <a16:creationId xmlns:a16="http://schemas.microsoft.com/office/drawing/2014/main" id="{C1818B08-3E26-4350-9848-7C5951A8E15F}"/>
              </a:ext>
            </a:extLst>
          </p:cNvPr>
          <p:cNvPicPr>
            <a:picLocks noChangeAspect="1"/>
          </p:cNvPicPr>
          <p:nvPr userDrawn="1"/>
        </p:nvPicPr>
        <p:blipFill>
          <a:blip r:embed="rId5"/>
          <a:stretch>
            <a:fillRect/>
          </a:stretch>
        </p:blipFill>
        <p:spPr>
          <a:xfrm>
            <a:off x="5690581" y="13534721"/>
            <a:ext cx="810838" cy="859611"/>
          </a:xfrm>
          <a:prstGeom prst="rect">
            <a:avLst/>
          </a:prstGeom>
        </p:spPr>
      </p:pic>
      <p:pic>
        <p:nvPicPr>
          <p:cNvPr id="10" name="Picture 9">
            <a:extLst>
              <a:ext uri="{FF2B5EF4-FFF2-40B4-BE49-F238E27FC236}">
                <a16:creationId xmlns:a16="http://schemas.microsoft.com/office/drawing/2014/main" id="{BBF47B7B-BCA2-4E31-A253-420F3D349FA2}"/>
              </a:ext>
            </a:extLst>
          </p:cNvPr>
          <p:cNvPicPr>
            <a:picLocks noChangeAspect="1"/>
          </p:cNvPicPr>
          <p:nvPr userDrawn="1"/>
        </p:nvPicPr>
        <p:blipFill>
          <a:blip r:embed="rId5"/>
          <a:stretch>
            <a:fillRect/>
          </a:stretch>
        </p:blipFill>
        <p:spPr>
          <a:xfrm>
            <a:off x="23064181" y="2999195"/>
            <a:ext cx="810838" cy="859611"/>
          </a:xfrm>
          <a:prstGeom prst="rect">
            <a:avLst/>
          </a:prstGeom>
        </p:spPr>
      </p:pic>
      <p:pic>
        <p:nvPicPr>
          <p:cNvPr id="11" name="Picture 10">
            <a:extLst>
              <a:ext uri="{FF2B5EF4-FFF2-40B4-BE49-F238E27FC236}">
                <a16:creationId xmlns:a16="http://schemas.microsoft.com/office/drawing/2014/main" id="{F74560EF-B19B-44B9-9E2F-7962B55870FC}"/>
              </a:ext>
            </a:extLst>
          </p:cNvPr>
          <p:cNvPicPr>
            <a:picLocks noChangeAspect="1"/>
          </p:cNvPicPr>
          <p:nvPr userDrawn="1"/>
        </p:nvPicPr>
        <p:blipFill>
          <a:blip r:embed="rId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3993756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53" presetClass="entr" presetSubtype="16" fill="hold" nodeType="withEffect">
                                  <p:stCondLst>
                                    <p:cond delay="1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6" presetClass="emph" presetSubtype="0" accel="30000" decel="26000" autoRev="1" fill="hold" nodeType="withEffect">
                                  <p:stCondLst>
                                    <p:cond delay="1900"/>
                                  </p:stCondLst>
                                  <p:childTnLst>
                                    <p:animScale>
                                      <p:cBhvr>
                                        <p:cTn id="18" dur="500" fill="hold"/>
                                        <p:tgtEl>
                                          <p:spTgt spid="6"/>
                                        </p:tgtEl>
                                      </p:cBhvr>
                                      <p:by x="110000" y="110000"/>
                                    </p:animScale>
                                  </p:childTnLst>
                                </p:cTn>
                              </p:par>
                              <p:par>
                                <p:cTn id="19" presetID="10" presetClass="entr" presetSubtype="0" fill="hold" nodeType="withEffect">
                                  <p:stCondLst>
                                    <p:cond delay="1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53" presetClass="entr" presetSubtype="16" fill="hold" nodeType="withEffect">
                                  <p:stCondLst>
                                    <p:cond delay="150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6" presetClass="emph" presetSubtype="0" accel="30000" decel="26000" autoRev="1" fill="hold" nodeType="withEffect">
                                  <p:stCondLst>
                                    <p:cond delay="1900"/>
                                  </p:stCondLst>
                                  <p:childTnLst>
                                    <p:animScale>
                                      <p:cBhvr>
                                        <p:cTn id="28" dur="5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5AA1-0564-4E5D-856D-F400B3A996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449DAB-1A7E-47A1-8BE0-10731FE1A19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1FEB7-BE6C-43DF-91CB-23C4B2D4EA9A}"/>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12/6/2021</a:t>
            </a:fld>
            <a:endParaRPr lang="en-US"/>
          </a:p>
        </p:txBody>
      </p:sp>
      <p:sp>
        <p:nvSpPr>
          <p:cNvPr id="5" name="Footer Placeholder 4">
            <a:extLst>
              <a:ext uri="{FF2B5EF4-FFF2-40B4-BE49-F238E27FC236}">
                <a16:creationId xmlns:a16="http://schemas.microsoft.com/office/drawing/2014/main" id="{9E17E451-88DF-44CE-8DBB-4CA3AD8AF6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CD2309-C0B5-48BE-A6CD-A6B1F4E96AE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1258101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7B72F-5362-4E31-BB79-4A0418010C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B29E1F-ABE9-4306-97B6-BC71FA91D5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116F6-698F-4CE9-B750-782B1637AA20}"/>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12/6/2021</a:t>
            </a:fld>
            <a:endParaRPr lang="en-US"/>
          </a:p>
        </p:txBody>
      </p:sp>
      <p:sp>
        <p:nvSpPr>
          <p:cNvPr id="5" name="Footer Placeholder 4">
            <a:extLst>
              <a:ext uri="{FF2B5EF4-FFF2-40B4-BE49-F238E27FC236}">
                <a16:creationId xmlns:a16="http://schemas.microsoft.com/office/drawing/2014/main" id="{5458FCED-E539-4660-971D-EFFE9E9BE6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5DC38D-F527-4CCD-B2B6-5EE073607D0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3533615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514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2" descr="E:\丫头\png\小人\卡通类素材\yunf.png">
            <a:extLst>
              <a:ext uri="{FF2B5EF4-FFF2-40B4-BE49-F238E27FC236}">
                <a16:creationId xmlns:a16="http://schemas.microsoft.com/office/drawing/2014/main" id="{FA50C253-ABFF-44DC-B0C2-EC9B6119872E}"/>
              </a:ext>
            </a:extLst>
          </p:cNvPr>
          <p:cNvPicPr>
            <a:picLocks noChangeAspect="1" noChangeArrowheads="1"/>
          </p:cNvPicPr>
          <p:nvPr userDrawn="1"/>
        </p:nvPicPr>
        <p:blipFill>
          <a:blip r:embed="rId2" cstate="print">
            <a:duotone>
              <a:prstClr val="black"/>
              <a:srgbClr val="FFC9D5">
                <a:tint val="45000"/>
                <a:satMod val="400000"/>
              </a:srgbClr>
            </a:duotone>
            <a:extLst>
              <a:ext uri="{28A0092B-C50C-407E-A947-70E740481C1C}">
                <a14:useLocalDpi xmlns:a14="http://schemas.microsoft.com/office/drawing/2010/main" val="0"/>
              </a:ext>
            </a:extLst>
          </a:blip>
          <a:srcRect/>
          <a:stretch>
            <a:fillRect/>
          </a:stretch>
        </p:blipFill>
        <p:spPr bwMode="auto">
          <a:xfrm>
            <a:off x="11691257" y="373713"/>
            <a:ext cx="381000" cy="1599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丫头\png\小人\卡通类素材\yunf.png">
            <a:extLst>
              <a:ext uri="{FF2B5EF4-FFF2-40B4-BE49-F238E27FC236}">
                <a16:creationId xmlns:a16="http://schemas.microsoft.com/office/drawing/2014/main" id="{11C1CC61-E5AA-4FD0-B5B2-295B243D0A68}"/>
              </a:ext>
            </a:extLst>
          </p:cNvPr>
          <p:cNvPicPr>
            <a:picLocks noChangeAspect="1" noChangeArrowheads="1"/>
          </p:cNvPicPr>
          <p:nvPr userDrawn="1"/>
        </p:nvPicPr>
        <p:blipFill>
          <a:blip r:embed="rId3" cstate="print">
            <a:duotone>
              <a:prstClr val="black"/>
              <a:srgbClr val="F3ABB7">
                <a:tint val="45000"/>
                <a:satMod val="400000"/>
              </a:srgbClr>
            </a:duotone>
            <a:extLst>
              <a:ext uri="{28A0092B-C50C-407E-A947-70E740481C1C}">
                <a14:useLocalDpi xmlns:a14="http://schemas.microsoft.com/office/drawing/2010/main" val="0"/>
              </a:ext>
            </a:extLst>
          </a:blip>
          <a:srcRect/>
          <a:stretch>
            <a:fillRect/>
          </a:stretch>
        </p:blipFill>
        <p:spPr bwMode="auto">
          <a:xfrm>
            <a:off x="11353800" y="152400"/>
            <a:ext cx="457200" cy="1919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5364232-DE24-4154-8070-20DF8094E82E}"/>
              </a:ext>
            </a:extLst>
          </p:cNvPr>
          <p:cNvPicPr>
            <a:picLocks noChangeAspect="1"/>
          </p:cNvPicPr>
          <p:nvPr userDrawn="1"/>
        </p:nvPicPr>
        <p:blipFill>
          <a:blip r:embed="rId4">
            <a:alphaModFix amt="42000"/>
            <a:extLst>
              <a:ext uri="{BEBA8EAE-BF5A-486C-A8C5-ECC9F3942E4B}">
                <a14:imgProps xmlns:a14="http://schemas.microsoft.com/office/drawing/2010/main">
                  <a14:imgLayer r:embed="rId5">
                    <a14:imgEffect>
                      <a14:artisticTexturizer/>
                    </a14:imgEffect>
                  </a14:imgLayer>
                </a14:imgProps>
              </a:ext>
            </a:extLst>
          </a:blip>
          <a:stretch>
            <a:fillRect/>
          </a:stretch>
        </p:blipFill>
        <p:spPr>
          <a:xfrm>
            <a:off x="1066800" y="173277"/>
            <a:ext cx="10058400" cy="6329662"/>
          </a:xfrm>
          <a:prstGeom prst="rect">
            <a:avLst/>
          </a:prstGeom>
        </p:spPr>
      </p:pic>
    </p:spTree>
    <p:extLst>
      <p:ext uri="{BB962C8B-B14F-4D97-AF65-F5344CB8AC3E}">
        <p14:creationId xmlns:p14="http://schemas.microsoft.com/office/powerpoint/2010/main" val="1651985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0" presetClass="path" presetSubtype="0" repeatCount="indefinite" accel="50000" decel="50000" autoRev="1" fill="hold" nodeType="withEffect">
                                  <p:stCondLst>
                                    <p:cond delay="0"/>
                                  </p:stCondLst>
                                  <p:childTnLst>
                                    <p:animMotion origin="layout" path="M -0.00247 -0.00069 L 0.01875 -2.22222E-6 " pathEditMode="relative" rAng="0" ptsTypes="AA">
                                      <p:cBhvr>
                                        <p:cTn id="12" dur="1500" fill="hold"/>
                                        <p:tgtEl>
                                          <p:spTgt spid="5"/>
                                        </p:tgtEl>
                                        <p:attrNameLst>
                                          <p:attrName>ppt_x</p:attrName>
                                          <p:attrName>ppt_y</p:attrName>
                                        </p:attrNameLst>
                                      </p:cBhvr>
                                      <p:rCtr x="1055" y="23"/>
                                    </p:animMotion>
                                  </p:childTnLst>
                                </p:cTn>
                              </p:par>
                              <p:par>
                                <p:cTn id="13" presetID="0" presetClass="path" presetSubtype="0" repeatCount="indefinite" accel="50000" decel="50000" autoRev="1" fill="hold" nodeType="withEffect">
                                  <p:stCondLst>
                                    <p:cond delay="0"/>
                                  </p:stCondLst>
                                  <p:childTnLst>
                                    <p:animMotion origin="layout" path="M 1.11022E-16 -1.11111E-6 L -0.02357 0.00023 " pathEditMode="relative" rAng="0" ptsTypes="AA">
                                      <p:cBhvr>
                                        <p:cTn id="14" dur="1500" fill="hold"/>
                                        <p:tgtEl>
                                          <p:spTgt spid="6"/>
                                        </p:tgtEl>
                                        <p:attrNameLst>
                                          <p:attrName>ppt_x</p:attrName>
                                          <p:attrName>ppt_y</p:attrName>
                                        </p:attrNameLst>
                                      </p:cBhvr>
                                      <p:rCtr x="-118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B12482-1B35-4FEF-A95A-6A3E988BA076}"/>
              </a:ext>
            </a:extLst>
          </p:cNvPr>
          <p:cNvSpPr/>
          <p:nvPr userDrawn="1"/>
        </p:nvSpPr>
        <p:spPr>
          <a:xfrm>
            <a:off x="119743" y="133909"/>
            <a:ext cx="11935408" cy="6590182"/>
          </a:xfrm>
          <a:prstGeom prst="rect">
            <a:avLst/>
          </a:prstGeom>
          <a:solidFill>
            <a:schemeClr val="bg1">
              <a:lumMod val="95000"/>
            </a:schemeClr>
          </a:solidFill>
          <a:ln w="28575">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84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1B8FF9-18FD-4183-AB75-670D529DD24B}"/>
              </a:ext>
            </a:extLst>
          </p:cNvPr>
          <p:cNvSpPr/>
          <p:nvPr userDrawn="1"/>
        </p:nvSpPr>
        <p:spPr>
          <a:xfrm>
            <a:off x="119743" y="133909"/>
            <a:ext cx="11935408" cy="6590182"/>
          </a:xfrm>
          <a:prstGeom prst="rect">
            <a:avLst/>
          </a:prstGeom>
          <a:solidFill>
            <a:schemeClr val="bg1">
              <a:lumMod val="95000"/>
            </a:schemeClr>
          </a:solidFill>
          <a:ln w="28575">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90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2256E-1D77-41FE-899A-BCD014CBB8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0482604-8751-48B9-9C31-9FC2F3FE5BD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13D3E2-A640-4A6D-86B7-FC99F1FE4D4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30C721-1EF2-49DD-B31E-6654BE237F5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2FA68F-23C8-4C29-94E8-4E9FDD2A8A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7395A0-08D2-4484-9AC4-4460C97A9580}"/>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12/6/2021</a:t>
            </a:fld>
            <a:endParaRPr lang="en-US"/>
          </a:p>
        </p:txBody>
      </p:sp>
      <p:sp>
        <p:nvSpPr>
          <p:cNvPr id="8" name="Footer Placeholder 7">
            <a:extLst>
              <a:ext uri="{FF2B5EF4-FFF2-40B4-BE49-F238E27FC236}">
                <a16:creationId xmlns:a16="http://schemas.microsoft.com/office/drawing/2014/main" id="{6BE04915-E812-492E-ADFC-3E22E712E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78B967-9FB0-4FA4-9886-76E256945C90}"/>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538577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CD93-E32D-4A44-B3C6-72BBB190A2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0EA8C91-491D-4D05-9699-432E1CD2870D}"/>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12/6/2021</a:t>
            </a:fld>
            <a:endParaRPr lang="en-US"/>
          </a:p>
        </p:txBody>
      </p:sp>
      <p:sp>
        <p:nvSpPr>
          <p:cNvPr id="4" name="Footer Placeholder 3">
            <a:extLst>
              <a:ext uri="{FF2B5EF4-FFF2-40B4-BE49-F238E27FC236}">
                <a16:creationId xmlns:a16="http://schemas.microsoft.com/office/drawing/2014/main" id="{FC4B7508-ADD8-4116-9D95-6AE11BCBA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684CD6-D490-4CC2-B6CE-55BD22A7003C}"/>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564037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F44E52-B30A-44E7-A54F-1874E352C667}"/>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12/6/2021</a:t>
            </a:fld>
            <a:endParaRPr lang="en-US"/>
          </a:p>
        </p:txBody>
      </p:sp>
      <p:sp>
        <p:nvSpPr>
          <p:cNvPr id="3" name="Footer Placeholder 2">
            <a:extLst>
              <a:ext uri="{FF2B5EF4-FFF2-40B4-BE49-F238E27FC236}">
                <a16:creationId xmlns:a16="http://schemas.microsoft.com/office/drawing/2014/main" id="{08FC9984-9183-476D-9FC3-DFC5067E72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F5AAC8-2F53-47FF-A9EA-68C30E9A1D48}"/>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38203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8D77-1EE2-424B-AB35-22D88765BC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FAB928-CE35-46C3-8318-F2E20A7D3C0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827F9A-D9A1-40DD-885F-F323E1E9FB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13CF4A-E722-48C7-BD1C-26F0B2A2B22B}"/>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12/6/2021</a:t>
            </a:fld>
            <a:endParaRPr lang="en-US"/>
          </a:p>
        </p:txBody>
      </p:sp>
      <p:sp>
        <p:nvSpPr>
          <p:cNvPr id="6" name="Footer Placeholder 5">
            <a:extLst>
              <a:ext uri="{FF2B5EF4-FFF2-40B4-BE49-F238E27FC236}">
                <a16:creationId xmlns:a16="http://schemas.microsoft.com/office/drawing/2014/main" id="{C655FC8E-6694-48B2-9A40-C2A07DF52C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25F9D-DF3D-4B31-8333-FBFB745342D2}"/>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869087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0269-FE0B-4066-835B-ECC0AA93AD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383AA3-2289-4CAF-86F9-01BE72AB44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1C0B9A-F33C-4622-A756-B2421AB817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6281A-1830-4814-B723-E1F279007EDF}"/>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12/6/2021</a:t>
            </a:fld>
            <a:endParaRPr lang="en-US"/>
          </a:p>
        </p:txBody>
      </p:sp>
      <p:sp>
        <p:nvSpPr>
          <p:cNvPr id="6" name="Footer Placeholder 5">
            <a:extLst>
              <a:ext uri="{FF2B5EF4-FFF2-40B4-BE49-F238E27FC236}">
                <a16:creationId xmlns:a16="http://schemas.microsoft.com/office/drawing/2014/main" id="{EF000917-3CA7-4433-BD25-355BF2FEF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C198B6-AE48-49AD-B28F-70E32484394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2450241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C9F9058A-4CA1-4EF6-A297-416DE6DA5EB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7" descr="209314f489b1ee8a36559da7eca688bb">
            <a:extLst>
              <a:ext uri="{FF2B5EF4-FFF2-40B4-BE49-F238E27FC236}">
                <a16:creationId xmlns:a16="http://schemas.microsoft.com/office/drawing/2014/main" id="{7BF582C9-1FE0-4AD3-ACAA-B898298269A1}"/>
              </a:ext>
            </a:extLst>
          </p:cNvPr>
          <p:cNvPicPr>
            <a:picLocks noChangeAspect="1"/>
          </p:cNvPicPr>
          <p:nvPr userDrawn="1"/>
        </p:nvPicPr>
        <p:blipFill>
          <a:blip r:embed="rId15"/>
          <a:srcRect r="31500"/>
          <a:stretch>
            <a:fillRect/>
          </a:stretch>
        </p:blipFill>
        <p:spPr>
          <a:xfrm>
            <a:off x="9525" y="-12700"/>
            <a:ext cx="12176125" cy="6870700"/>
          </a:xfrm>
          <a:prstGeom prst="rect">
            <a:avLst/>
          </a:prstGeom>
          <a:noFill/>
          <a:ln w="9525">
            <a:noFill/>
          </a:ln>
        </p:spPr>
      </p:pic>
    </p:spTree>
    <p:extLst>
      <p:ext uri="{BB962C8B-B14F-4D97-AF65-F5344CB8AC3E}">
        <p14:creationId xmlns:p14="http://schemas.microsoft.com/office/powerpoint/2010/main" val="3530262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gif"/></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emf"/><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D3FDFA-8954-4667-AB3B-CC9DD8EBB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8111"/>
          </a:xfrm>
          <a:prstGeom prst="rect">
            <a:avLst/>
          </a:prstGeom>
        </p:spPr>
      </p:pic>
      <p:pic>
        <p:nvPicPr>
          <p:cNvPr id="3" name="Picture 2">
            <a:extLst>
              <a:ext uri="{FF2B5EF4-FFF2-40B4-BE49-F238E27FC236}">
                <a16:creationId xmlns:a16="http://schemas.microsoft.com/office/drawing/2014/main" id="{7D28D403-7662-472C-8FEE-0F3FF4EF6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grpSp>
        <p:nvGrpSpPr>
          <p:cNvPr id="4" name="Group 3">
            <a:extLst>
              <a:ext uri="{FF2B5EF4-FFF2-40B4-BE49-F238E27FC236}">
                <a16:creationId xmlns:a16="http://schemas.microsoft.com/office/drawing/2014/main" id="{8112C5F1-9198-45B9-8A70-40138804C101}"/>
              </a:ext>
            </a:extLst>
          </p:cNvPr>
          <p:cNvGrpSpPr/>
          <p:nvPr/>
        </p:nvGrpSpPr>
        <p:grpSpPr>
          <a:xfrm>
            <a:off x="1312510" y="1782097"/>
            <a:ext cx="9566979" cy="2941742"/>
            <a:chOff x="1233756" y="3227454"/>
            <a:chExt cx="9566979" cy="2941742"/>
          </a:xfrm>
          <a:solidFill>
            <a:srgbClr val="FF0066"/>
          </a:solidFill>
        </p:grpSpPr>
        <p:sp>
          <p:nvSpPr>
            <p:cNvPr id="5" name="Rectangle: Rounded Corners 4">
              <a:extLst>
                <a:ext uri="{FF2B5EF4-FFF2-40B4-BE49-F238E27FC236}">
                  <a16:creationId xmlns:a16="http://schemas.microsoft.com/office/drawing/2014/main" id="{D848CDD7-2E99-48B5-9B47-EB890A647F45}"/>
                </a:ext>
              </a:extLst>
            </p:cNvPr>
            <p:cNvSpPr/>
            <p:nvPr/>
          </p:nvSpPr>
          <p:spPr>
            <a:xfrm>
              <a:off x="1233756" y="3227454"/>
              <a:ext cx="9409470" cy="279981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42EC550-9EF5-47DC-A16D-0D1ADC41DB53}"/>
                </a:ext>
              </a:extLst>
            </p:cNvPr>
            <p:cNvSpPr/>
            <p:nvPr/>
          </p:nvSpPr>
          <p:spPr>
            <a:xfrm>
              <a:off x="1391265" y="3369385"/>
              <a:ext cx="9409470" cy="2799811"/>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9B57BDBD-214D-4D7D-8F61-138A52B84823}"/>
              </a:ext>
            </a:extLst>
          </p:cNvPr>
          <p:cNvSpPr txBox="1"/>
          <p:nvPr/>
        </p:nvSpPr>
        <p:spPr>
          <a:xfrm>
            <a:off x="3772878" y="525937"/>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8" name="TextBox 7">
            <a:extLst>
              <a:ext uri="{FF2B5EF4-FFF2-40B4-BE49-F238E27FC236}">
                <a16:creationId xmlns:a16="http://schemas.microsoft.com/office/drawing/2014/main" id="{C70C08C4-209A-4C11-B2CB-E3043037C86A}"/>
              </a:ext>
            </a:extLst>
          </p:cNvPr>
          <p:cNvSpPr txBox="1"/>
          <p:nvPr/>
        </p:nvSpPr>
        <p:spPr>
          <a:xfrm>
            <a:off x="2611831" y="2440315"/>
            <a:ext cx="6810825" cy="1569660"/>
          </a:xfrm>
          <a:prstGeom prst="rect">
            <a:avLst/>
          </a:prstGeom>
          <a:noFill/>
        </p:spPr>
        <p:txBody>
          <a:bodyPr wrap="square" rtlCol="0">
            <a:spAutoFit/>
          </a:bodyPr>
          <a:lstStyle/>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TIẾNG VIỆT</a:t>
            </a:r>
          </a:p>
        </p:txBody>
      </p:sp>
      <p:pic>
        <p:nvPicPr>
          <p:cNvPr id="9" name="图片 6">
            <a:extLst>
              <a:ext uri="{FF2B5EF4-FFF2-40B4-BE49-F238E27FC236}">
                <a16:creationId xmlns:a16="http://schemas.microsoft.com/office/drawing/2014/main" id="{60423C1D-1737-4215-8E04-219B28BA6D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27944"/>
            <a:ext cx="12192000" cy="1568824"/>
          </a:xfrm>
          <a:prstGeom prst="rect">
            <a:avLst/>
          </a:prstGeom>
        </p:spPr>
      </p:pic>
      <p:pic>
        <p:nvPicPr>
          <p:cNvPr id="10" name="图片 9">
            <a:extLst>
              <a:ext uri="{FF2B5EF4-FFF2-40B4-BE49-F238E27FC236}">
                <a16:creationId xmlns:a16="http://schemas.microsoft.com/office/drawing/2014/main" id="{B2BEA640-A440-45D1-8AF9-7A27109FA5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3545" y="3983653"/>
            <a:ext cx="3200400" cy="3039035"/>
          </a:xfrm>
          <a:prstGeom prst="rect">
            <a:avLst/>
          </a:prstGeom>
        </p:spPr>
      </p:pic>
      <p:pic>
        <p:nvPicPr>
          <p:cNvPr id="11" name="图片 10">
            <a:extLst>
              <a:ext uri="{FF2B5EF4-FFF2-40B4-BE49-F238E27FC236}">
                <a16:creationId xmlns:a16="http://schemas.microsoft.com/office/drawing/2014/main" id="{EE734089-4FE6-4861-A3BE-2075B051E2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09587" y="3557499"/>
            <a:ext cx="2263295" cy="3827929"/>
          </a:xfrm>
          <a:prstGeom prst="rect">
            <a:avLst/>
          </a:prstGeom>
        </p:spPr>
      </p:pic>
    </p:spTree>
    <p:extLst>
      <p:ext uri="{BB962C8B-B14F-4D97-AF65-F5344CB8AC3E}">
        <p14:creationId xmlns:p14="http://schemas.microsoft.com/office/powerpoint/2010/main" val="417236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
            <a:extLst>
              <a:ext uri="{FF2B5EF4-FFF2-40B4-BE49-F238E27FC236}">
                <a16:creationId xmlns:a16="http://schemas.microsoft.com/office/drawing/2014/main" id="{B69535DE-C4C9-43BC-BCDD-D5A9D0ED09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938" b="11250"/>
          <a:stretch>
            <a:fillRect/>
          </a:stretch>
        </p:blipFill>
        <p:spPr>
          <a:xfrm>
            <a:off x="9906000" y="6032427"/>
            <a:ext cx="2410436" cy="825573"/>
          </a:xfrm>
          <a:prstGeom prst="rect">
            <a:avLst/>
          </a:prstGeom>
        </p:spPr>
      </p:pic>
      <p:pic>
        <p:nvPicPr>
          <p:cNvPr id="10" name="35">
            <a:extLst>
              <a:ext uri="{FF2B5EF4-FFF2-40B4-BE49-F238E27FC236}">
                <a16:creationId xmlns:a16="http://schemas.microsoft.com/office/drawing/2014/main" id="{0C8E5BF7-5879-4085-8466-5BAD6D7405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274" y="2647892"/>
            <a:ext cx="440986" cy="463220"/>
          </a:xfrm>
          <a:prstGeom prst="rect">
            <a:avLst/>
          </a:prstGeom>
        </p:spPr>
      </p:pic>
      <p:sp>
        <p:nvSpPr>
          <p:cNvPr id="11" name="39">
            <a:extLst>
              <a:ext uri="{FF2B5EF4-FFF2-40B4-BE49-F238E27FC236}">
                <a16:creationId xmlns:a16="http://schemas.microsoft.com/office/drawing/2014/main" id="{32B07B4B-555F-4D20-859E-49F34238EF97}"/>
              </a:ext>
            </a:extLst>
          </p:cNvPr>
          <p:cNvSpPr/>
          <p:nvPr/>
        </p:nvSpPr>
        <p:spPr>
          <a:xfrm>
            <a:off x="1219200" y="2525559"/>
            <a:ext cx="5638800" cy="707886"/>
          </a:xfrm>
          <a:prstGeom prst="rect">
            <a:avLst/>
          </a:prstGeom>
        </p:spPr>
        <p:txBody>
          <a:bodyPr wrap="square">
            <a:spAutoFit/>
          </a:bodyPr>
          <a:lstStyle/>
          <a:p>
            <a:r>
              <a:rPr lang="en-US" sz="4000"/>
              <a:t>hoa tỉ muội</a:t>
            </a:r>
            <a:endParaRPr lang="zh-CN" alt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639FA6F2-2180-4681-98F8-04908FF619F1}"/>
              </a:ext>
            </a:extLst>
          </p:cNvPr>
          <p:cNvSpPr txBox="1"/>
          <p:nvPr/>
        </p:nvSpPr>
        <p:spPr>
          <a:xfrm>
            <a:off x="1189902" y="3150391"/>
            <a:ext cx="5058498" cy="1077218"/>
          </a:xfrm>
          <a:prstGeom prst="rect">
            <a:avLst/>
          </a:prstGeom>
          <a:noFill/>
        </p:spPr>
        <p:txBody>
          <a:bodyPr wrap="square" rtlCol="0">
            <a:spAutoFit/>
          </a:bodyPr>
          <a:lstStyle/>
          <a:p>
            <a:pPr algn="just"/>
            <a:r>
              <a:rPr lang="en-US" sz="3200">
                <a:solidFill>
                  <a:srgbClr val="C2182F"/>
                </a:solidFill>
              </a:rPr>
              <a:t>một loại hoa hồng, mọc thành chùm, có rất nhiều nụ.</a:t>
            </a:r>
            <a:endParaRPr lang="vi-VN" sz="3000" dirty="0">
              <a:solidFill>
                <a:srgbClr val="C2182F"/>
              </a:solidFill>
            </a:endParaRPr>
          </a:p>
        </p:txBody>
      </p:sp>
      <p:grpSp>
        <p:nvGrpSpPr>
          <p:cNvPr id="7" name="Group 6">
            <a:extLst>
              <a:ext uri="{FF2B5EF4-FFF2-40B4-BE49-F238E27FC236}">
                <a16:creationId xmlns:a16="http://schemas.microsoft.com/office/drawing/2014/main" id="{49384649-BA97-4FFC-BDF9-C5DF2EA4FBEE}"/>
              </a:ext>
            </a:extLst>
          </p:cNvPr>
          <p:cNvGrpSpPr/>
          <p:nvPr/>
        </p:nvGrpSpPr>
        <p:grpSpPr>
          <a:xfrm>
            <a:off x="212973" y="240082"/>
            <a:ext cx="3331584" cy="1973061"/>
            <a:chOff x="381000" y="1761684"/>
            <a:chExt cx="3331584" cy="1973061"/>
          </a:xfrm>
        </p:grpSpPr>
        <p:pic>
          <p:nvPicPr>
            <p:cNvPr id="16" name="31">
              <a:extLst>
                <a:ext uri="{FF2B5EF4-FFF2-40B4-BE49-F238E27FC236}">
                  <a16:creationId xmlns:a16="http://schemas.microsoft.com/office/drawing/2014/main" id="{357EF294-5E95-41BD-BEC0-BA377151A6BA}"/>
                </a:ext>
              </a:extLst>
            </p:cNvPr>
            <p:cNvPicPr>
              <a:picLocks noChangeAspect="1"/>
            </p:cNvPicPr>
            <p:nvPr/>
          </p:nvPicPr>
          <p: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p:blipFill>
          <p:spPr>
            <a:xfrm>
              <a:off x="381000" y="1761684"/>
              <a:ext cx="3331584" cy="1973061"/>
            </a:xfrm>
            <a:prstGeom prst="rect">
              <a:avLst/>
            </a:prstGeom>
          </p:spPr>
        </p:pic>
        <p:pic>
          <p:nvPicPr>
            <p:cNvPr id="3" name="Picture 2">
              <a:extLst>
                <a:ext uri="{FF2B5EF4-FFF2-40B4-BE49-F238E27FC236}">
                  <a16:creationId xmlns:a16="http://schemas.microsoft.com/office/drawing/2014/main" id="{2859E88B-B14E-4D8A-8D80-C48385870111}"/>
                </a:ext>
              </a:extLst>
            </p:cNvPr>
            <p:cNvPicPr>
              <a:picLocks noChangeAspect="1"/>
            </p:cNvPicPr>
            <p:nvPr/>
          </p:nvPicPr>
          <p:blipFill>
            <a:blip r:embed="rId7"/>
            <a:stretch>
              <a:fillRect/>
            </a:stretch>
          </p:blipFill>
          <p:spPr>
            <a:xfrm>
              <a:off x="606652" y="2266740"/>
              <a:ext cx="2949979" cy="745735"/>
            </a:xfrm>
            <a:prstGeom prst="rect">
              <a:avLst/>
            </a:prstGeom>
          </p:spPr>
        </p:pic>
      </p:grpSp>
      <p:pic>
        <p:nvPicPr>
          <p:cNvPr id="19" name="Picture 18">
            <a:extLst>
              <a:ext uri="{FF2B5EF4-FFF2-40B4-BE49-F238E27FC236}">
                <a16:creationId xmlns:a16="http://schemas.microsoft.com/office/drawing/2014/main" id="{8F90A6AD-1618-4C48-9B64-77376D392000}"/>
              </a:ext>
            </a:extLst>
          </p:cNvPr>
          <p:cNvPicPr>
            <a:picLocks noChangeAspect="1"/>
          </p:cNvPicPr>
          <p:nvPr/>
        </p:nvPicPr>
        <p:blipFill rotWithShape="1">
          <a:blip r:embed="rId8"/>
          <a:srcRect t="26250"/>
          <a:stretch/>
        </p:blipFill>
        <p:spPr>
          <a:xfrm>
            <a:off x="7164309" y="3408630"/>
            <a:ext cx="4038600" cy="2857500"/>
          </a:xfrm>
          <a:prstGeom prst="roundRect">
            <a:avLst/>
          </a:prstGeom>
          <a:effectLst>
            <a:outerShdw blurRad="50800" dist="38100" algn="l" rotWithShape="0">
              <a:prstClr val="black">
                <a:alpha val="40000"/>
              </a:prstClr>
            </a:outerShdw>
          </a:effectLst>
        </p:spPr>
      </p:pic>
      <p:pic>
        <p:nvPicPr>
          <p:cNvPr id="18" name="Picture 17">
            <a:extLst>
              <a:ext uri="{FF2B5EF4-FFF2-40B4-BE49-F238E27FC236}">
                <a16:creationId xmlns:a16="http://schemas.microsoft.com/office/drawing/2014/main" id="{3CD75CD1-8062-41C7-A859-637BFB68D984}"/>
              </a:ext>
            </a:extLst>
          </p:cNvPr>
          <p:cNvPicPr>
            <a:picLocks noChangeAspect="1"/>
          </p:cNvPicPr>
          <p:nvPr/>
        </p:nvPicPr>
        <p:blipFill>
          <a:blip r:embed="rId9"/>
          <a:stretch>
            <a:fillRect/>
          </a:stretch>
        </p:blipFill>
        <p:spPr>
          <a:xfrm>
            <a:off x="7162800" y="375945"/>
            <a:ext cx="4038600" cy="2857500"/>
          </a:xfrm>
          <a:prstGeom prst="round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73733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
            <a:extLst>
              <a:ext uri="{FF2B5EF4-FFF2-40B4-BE49-F238E27FC236}">
                <a16:creationId xmlns:a16="http://schemas.microsoft.com/office/drawing/2014/main" id="{B69535DE-C4C9-43BC-BCDD-D5A9D0ED09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938" b="11250"/>
          <a:stretch>
            <a:fillRect/>
          </a:stretch>
        </p:blipFill>
        <p:spPr>
          <a:xfrm>
            <a:off x="9906000" y="6032427"/>
            <a:ext cx="2410436" cy="825573"/>
          </a:xfrm>
          <a:prstGeom prst="rect">
            <a:avLst/>
          </a:prstGeom>
        </p:spPr>
      </p:pic>
      <p:pic>
        <p:nvPicPr>
          <p:cNvPr id="10" name="35">
            <a:extLst>
              <a:ext uri="{FF2B5EF4-FFF2-40B4-BE49-F238E27FC236}">
                <a16:creationId xmlns:a16="http://schemas.microsoft.com/office/drawing/2014/main" id="{0C8E5BF7-5879-4085-8466-5BAD6D7405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274" y="2647892"/>
            <a:ext cx="440986" cy="463220"/>
          </a:xfrm>
          <a:prstGeom prst="rect">
            <a:avLst/>
          </a:prstGeom>
        </p:spPr>
      </p:pic>
      <p:sp>
        <p:nvSpPr>
          <p:cNvPr id="11" name="39">
            <a:extLst>
              <a:ext uri="{FF2B5EF4-FFF2-40B4-BE49-F238E27FC236}">
                <a16:creationId xmlns:a16="http://schemas.microsoft.com/office/drawing/2014/main" id="{32B07B4B-555F-4D20-859E-49F34238EF97}"/>
              </a:ext>
            </a:extLst>
          </p:cNvPr>
          <p:cNvSpPr/>
          <p:nvPr/>
        </p:nvSpPr>
        <p:spPr>
          <a:xfrm>
            <a:off x="1219200" y="2525559"/>
            <a:ext cx="5638800" cy="707886"/>
          </a:xfrm>
          <a:prstGeom prst="rect">
            <a:avLst/>
          </a:prstGeom>
        </p:spPr>
        <p:txBody>
          <a:bodyPr wrap="square">
            <a:spAutoFit/>
          </a:bodyPr>
          <a:lstStyle/>
          <a:p>
            <a:r>
              <a:rPr lang="en-US" sz="4000"/>
              <a:t>tỉ muội (</a:t>
            </a:r>
            <a:r>
              <a:rPr lang="en-US" sz="3200" i="1"/>
              <a:t>Từ Hán Việt </a:t>
            </a:r>
            <a:r>
              <a:rPr lang="en-US" sz="4000"/>
              <a:t>)</a:t>
            </a:r>
            <a:endParaRPr lang="zh-CN" alt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639FA6F2-2180-4681-98F8-04908FF619F1}"/>
              </a:ext>
            </a:extLst>
          </p:cNvPr>
          <p:cNvSpPr txBox="1"/>
          <p:nvPr/>
        </p:nvSpPr>
        <p:spPr>
          <a:xfrm>
            <a:off x="1189902" y="3150391"/>
            <a:ext cx="5058498" cy="584775"/>
          </a:xfrm>
          <a:prstGeom prst="rect">
            <a:avLst/>
          </a:prstGeom>
          <a:noFill/>
        </p:spPr>
        <p:txBody>
          <a:bodyPr wrap="square" rtlCol="0">
            <a:spAutoFit/>
          </a:bodyPr>
          <a:lstStyle/>
          <a:p>
            <a:pPr algn="just"/>
            <a:r>
              <a:rPr lang="en-US" sz="3200">
                <a:solidFill>
                  <a:srgbClr val="C2182F"/>
                </a:solidFill>
              </a:rPr>
              <a:t>chị em gái</a:t>
            </a:r>
            <a:endParaRPr lang="vi-VN" sz="3000" dirty="0">
              <a:solidFill>
                <a:srgbClr val="C2182F"/>
              </a:solidFill>
            </a:endParaRPr>
          </a:p>
        </p:txBody>
      </p:sp>
      <p:grpSp>
        <p:nvGrpSpPr>
          <p:cNvPr id="7" name="Group 6">
            <a:extLst>
              <a:ext uri="{FF2B5EF4-FFF2-40B4-BE49-F238E27FC236}">
                <a16:creationId xmlns:a16="http://schemas.microsoft.com/office/drawing/2014/main" id="{49384649-BA97-4FFC-BDF9-C5DF2EA4FBEE}"/>
              </a:ext>
            </a:extLst>
          </p:cNvPr>
          <p:cNvGrpSpPr/>
          <p:nvPr/>
        </p:nvGrpSpPr>
        <p:grpSpPr>
          <a:xfrm>
            <a:off x="212973" y="240082"/>
            <a:ext cx="3331584" cy="1973061"/>
            <a:chOff x="381000" y="1761684"/>
            <a:chExt cx="3331584" cy="1973061"/>
          </a:xfrm>
        </p:grpSpPr>
        <p:pic>
          <p:nvPicPr>
            <p:cNvPr id="16" name="31">
              <a:extLst>
                <a:ext uri="{FF2B5EF4-FFF2-40B4-BE49-F238E27FC236}">
                  <a16:creationId xmlns:a16="http://schemas.microsoft.com/office/drawing/2014/main" id="{357EF294-5E95-41BD-BEC0-BA377151A6BA}"/>
                </a:ext>
              </a:extLst>
            </p:cNvPr>
            <p:cNvPicPr>
              <a:picLocks noChangeAspect="1"/>
            </p:cNvPicPr>
            <p:nvPr/>
          </p:nvPicPr>
          <p: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p:blipFill>
          <p:spPr>
            <a:xfrm>
              <a:off x="381000" y="1761684"/>
              <a:ext cx="3331584" cy="1973061"/>
            </a:xfrm>
            <a:prstGeom prst="rect">
              <a:avLst/>
            </a:prstGeom>
          </p:spPr>
        </p:pic>
        <p:pic>
          <p:nvPicPr>
            <p:cNvPr id="3" name="Picture 2">
              <a:extLst>
                <a:ext uri="{FF2B5EF4-FFF2-40B4-BE49-F238E27FC236}">
                  <a16:creationId xmlns:a16="http://schemas.microsoft.com/office/drawing/2014/main" id="{2859E88B-B14E-4D8A-8D80-C48385870111}"/>
                </a:ext>
              </a:extLst>
            </p:cNvPr>
            <p:cNvPicPr>
              <a:picLocks noChangeAspect="1"/>
            </p:cNvPicPr>
            <p:nvPr/>
          </p:nvPicPr>
          <p:blipFill>
            <a:blip r:embed="rId7"/>
            <a:stretch>
              <a:fillRect/>
            </a:stretch>
          </p:blipFill>
          <p:spPr>
            <a:xfrm>
              <a:off x="606652" y="2266740"/>
              <a:ext cx="2949979" cy="745735"/>
            </a:xfrm>
            <a:prstGeom prst="rect">
              <a:avLst/>
            </a:prstGeom>
          </p:spPr>
        </p:pic>
      </p:grpSp>
      <p:pic>
        <p:nvPicPr>
          <p:cNvPr id="4" name="Picture 3">
            <a:extLst>
              <a:ext uri="{FF2B5EF4-FFF2-40B4-BE49-F238E27FC236}">
                <a16:creationId xmlns:a16="http://schemas.microsoft.com/office/drawing/2014/main" id="{E6B6AB61-EBF1-42E5-9B9C-A4D4CA4AAE1F}"/>
              </a:ext>
            </a:extLst>
          </p:cNvPr>
          <p:cNvPicPr>
            <a:picLocks noChangeAspect="1"/>
          </p:cNvPicPr>
          <p:nvPr/>
        </p:nvPicPr>
        <p:blipFill>
          <a:blip r:embed="rId8"/>
          <a:stretch>
            <a:fillRect/>
          </a:stretch>
        </p:blipFill>
        <p:spPr>
          <a:xfrm>
            <a:off x="5503810" y="1522286"/>
            <a:ext cx="6060916" cy="3177652"/>
          </a:xfrm>
          <a:prstGeom prst="roundRect">
            <a:avLst/>
          </a:prstGeom>
        </p:spPr>
      </p:pic>
      <p:cxnSp>
        <p:nvCxnSpPr>
          <p:cNvPr id="13" name="14">
            <a:extLst>
              <a:ext uri="{FF2B5EF4-FFF2-40B4-BE49-F238E27FC236}">
                <a16:creationId xmlns:a16="http://schemas.microsoft.com/office/drawing/2014/main" id="{58C0B45E-D880-4FE1-9790-E946038BEAB1}"/>
              </a:ext>
            </a:extLst>
          </p:cNvPr>
          <p:cNvCxnSpPr/>
          <p:nvPr/>
        </p:nvCxnSpPr>
        <p:spPr>
          <a:xfrm>
            <a:off x="9535099" y="1913287"/>
            <a:ext cx="1007039" cy="0"/>
          </a:xfrm>
          <a:prstGeom prst="line">
            <a:avLst/>
          </a:prstGeom>
          <a:ln w="28575">
            <a:solidFill>
              <a:schemeClr val="accent6">
                <a:lumMod val="75000"/>
              </a:schemeClr>
            </a:solidFill>
            <a:prstDash val="sysDash"/>
            <a:tailEnd type="oval" w="sm" len="sm"/>
          </a:ln>
        </p:spPr>
        <p:style>
          <a:lnRef idx="1">
            <a:schemeClr val="accent1"/>
          </a:lnRef>
          <a:fillRef idx="0">
            <a:schemeClr val="accent1"/>
          </a:fillRef>
          <a:effectRef idx="0">
            <a:schemeClr val="accent1"/>
          </a:effectRef>
          <a:fontRef idx="minor">
            <a:schemeClr val="tx1"/>
          </a:fontRef>
        </p:style>
      </p:cxnSp>
      <p:sp>
        <p:nvSpPr>
          <p:cNvPr id="14" name="11">
            <a:extLst>
              <a:ext uri="{FF2B5EF4-FFF2-40B4-BE49-F238E27FC236}">
                <a16:creationId xmlns:a16="http://schemas.microsoft.com/office/drawing/2014/main" id="{EACB3548-AF4E-479D-9730-7C0FCFE109E2}"/>
              </a:ext>
            </a:extLst>
          </p:cNvPr>
          <p:cNvSpPr txBox="1">
            <a:spLocks/>
          </p:cNvSpPr>
          <p:nvPr/>
        </p:nvSpPr>
        <p:spPr>
          <a:xfrm>
            <a:off x="10591801" y="1490873"/>
            <a:ext cx="533400" cy="6264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4000">
                <a:solidFill>
                  <a:schemeClr val="accent3">
                    <a:lumMod val="50000"/>
                  </a:schemeClr>
                </a:solidFill>
                <a:ea typeface="微软雅黑" panose="020B0503020204020204" pitchFamily="34" charset="-122"/>
                <a:cs typeface="Lato Regular"/>
              </a:rPr>
              <a:t>tỉ</a:t>
            </a:r>
            <a:endParaRPr lang="en-US" altLang="zh-CN" sz="4000" dirty="0">
              <a:solidFill>
                <a:schemeClr val="accent3">
                  <a:lumMod val="50000"/>
                </a:schemeClr>
              </a:solidFill>
              <a:ea typeface="微软雅黑" panose="020B0503020204020204" pitchFamily="34" charset="-122"/>
              <a:cs typeface="Lato Regular"/>
            </a:endParaRPr>
          </a:p>
        </p:txBody>
      </p:sp>
      <p:cxnSp>
        <p:nvCxnSpPr>
          <p:cNvPr id="15" name="14">
            <a:extLst>
              <a:ext uri="{FF2B5EF4-FFF2-40B4-BE49-F238E27FC236}">
                <a16:creationId xmlns:a16="http://schemas.microsoft.com/office/drawing/2014/main" id="{DBD41F02-F702-48D5-A7E8-18DE247328FB}"/>
              </a:ext>
            </a:extLst>
          </p:cNvPr>
          <p:cNvCxnSpPr>
            <a:cxnSpLocks/>
          </p:cNvCxnSpPr>
          <p:nvPr/>
        </p:nvCxnSpPr>
        <p:spPr>
          <a:xfrm flipH="1">
            <a:off x="6993960" y="2240740"/>
            <a:ext cx="702240" cy="0"/>
          </a:xfrm>
          <a:prstGeom prst="line">
            <a:avLst/>
          </a:prstGeom>
          <a:ln w="28575">
            <a:solidFill>
              <a:schemeClr val="accent6">
                <a:lumMod val="75000"/>
              </a:schemeClr>
            </a:solidFill>
            <a:prstDash val="sysDash"/>
            <a:tailEnd type="oval" w="sm" len="sm"/>
          </a:ln>
        </p:spPr>
        <p:style>
          <a:lnRef idx="1">
            <a:schemeClr val="accent1"/>
          </a:lnRef>
          <a:fillRef idx="0">
            <a:schemeClr val="accent1"/>
          </a:fillRef>
          <a:effectRef idx="0">
            <a:schemeClr val="accent1"/>
          </a:effectRef>
          <a:fontRef idx="minor">
            <a:schemeClr val="tx1"/>
          </a:fontRef>
        </p:style>
      </p:cxnSp>
      <p:sp>
        <p:nvSpPr>
          <p:cNvPr id="17" name="11">
            <a:extLst>
              <a:ext uri="{FF2B5EF4-FFF2-40B4-BE49-F238E27FC236}">
                <a16:creationId xmlns:a16="http://schemas.microsoft.com/office/drawing/2014/main" id="{BE19EE6E-E966-4F31-B3A4-C427BB7D2707}"/>
              </a:ext>
            </a:extLst>
          </p:cNvPr>
          <p:cNvSpPr txBox="1">
            <a:spLocks/>
          </p:cNvSpPr>
          <p:nvPr/>
        </p:nvSpPr>
        <p:spPr>
          <a:xfrm>
            <a:off x="5662793" y="1828800"/>
            <a:ext cx="1257300" cy="6264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4000">
                <a:solidFill>
                  <a:schemeClr val="accent3">
                    <a:lumMod val="50000"/>
                  </a:schemeClr>
                </a:solidFill>
                <a:ea typeface="微软雅黑" panose="020B0503020204020204" pitchFamily="34" charset="-122"/>
                <a:cs typeface="Lato Regular"/>
              </a:rPr>
              <a:t>muội</a:t>
            </a:r>
            <a:endParaRPr lang="en-US" altLang="zh-CN" sz="4000" dirty="0">
              <a:solidFill>
                <a:schemeClr val="accent3">
                  <a:lumMod val="50000"/>
                </a:schemeClr>
              </a:solidFill>
              <a:ea typeface="微软雅黑" panose="020B0503020204020204" pitchFamily="34" charset="-122"/>
              <a:cs typeface="Lato Regular"/>
            </a:endParaRPr>
          </a:p>
        </p:txBody>
      </p:sp>
    </p:spTree>
    <p:extLst>
      <p:ext uri="{BB962C8B-B14F-4D97-AF65-F5344CB8AC3E}">
        <p14:creationId xmlns:p14="http://schemas.microsoft.com/office/powerpoint/2010/main" val="134096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250"/>
                                        <p:tgtEl>
                                          <p:spTgt spid="13"/>
                                        </p:tgtEl>
                                      </p:cBhvr>
                                    </p:animEffect>
                                  </p:childTnLst>
                                </p:cTn>
                              </p:par>
                            </p:childTnLst>
                          </p:cTn>
                        </p:par>
                        <p:par>
                          <p:cTn id="27" fill="hold">
                            <p:stCondLst>
                              <p:cond delay="25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250" fill="hold"/>
                                        <p:tgtEl>
                                          <p:spTgt spid="14"/>
                                        </p:tgtEl>
                                        <p:attrNameLst>
                                          <p:attrName>ppt_w</p:attrName>
                                        </p:attrNameLst>
                                      </p:cBhvr>
                                      <p:tavLst>
                                        <p:tav tm="0">
                                          <p:val>
                                            <p:fltVal val="0"/>
                                          </p:val>
                                        </p:tav>
                                        <p:tav tm="100000">
                                          <p:val>
                                            <p:strVal val="#ppt_w"/>
                                          </p:val>
                                        </p:tav>
                                      </p:tavLst>
                                    </p:anim>
                                    <p:anim calcmode="lin" valueType="num">
                                      <p:cBhvr>
                                        <p:cTn id="31" dur="250" fill="hold"/>
                                        <p:tgtEl>
                                          <p:spTgt spid="14"/>
                                        </p:tgtEl>
                                        <p:attrNameLst>
                                          <p:attrName>ppt_h</p:attrName>
                                        </p:attrNameLst>
                                      </p:cBhvr>
                                      <p:tavLst>
                                        <p:tav tm="0">
                                          <p:val>
                                            <p:fltVal val="0"/>
                                          </p:val>
                                        </p:tav>
                                        <p:tav tm="100000">
                                          <p:val>
                                            <p:strVal val="#ppt_h"/>
                                          </p:val>
                                        </p:tav>
                                      </p:tavLst>
                                    </p:anim>
                                    <p:animEffect transition="in" filter="fade">
                                      <p:cBhvr>
                                        <p:cTn id="32" dur="25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right)">
                                      <p:cBhvr>
                                        <p:cTn id="37" dur="250"/>
                                        <p:tgtEl>
                                          <p:spTgt spid="15"/>
                                        </p:tgtEl>
                                      </p:cBhvr>
                                    </p:animEffect>
                                  </p:childTnLst>
                                </p:cTn>
                              </p:par>
                            </p:childTnLst>
                          </p:cTn>
                        </p:par>
                        <p:par>
                          <p:cTn id="38" fill="hold">
                            <p:stCondLst>
                              <p:cond delay="250"/>
                            </p:stCondLst>
                            <p:childTnLst>
                              <p:par>
                                <p:cTn id="39" presetID="53" presetClass="entr" presetSubtype="16"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250" fill="hold"/>
                                        <p:tgtEl>
                                          <p:spTgt spid="17"/>
                                        </p:tgtEl>
                                        <p:attrNameLst>
                                          <p:attrName>ppt_w</p:attrName>
                                        </p:attrNameLst>
                                      </p:cBhvr>
                                      <p:tavLst>
                                        <p:tav tm="0">
                                          <p:val>
                                            <p:fltVal val="0"/>
                                          </p:val>
                                        </p:tav>
                                        <p:tav tm="100000">
                                          <p:val>
                                            <p:strVal val="#ppt_w"/>
                                          </p:val>
                                        </p:tav>
                                      </p:tavLst>
                                    </p:anim>
                                    <p:anim calcmode="lin" valueType="num">
                                      <p:cBhvr>
                                        <p:cTn id="42" dur="250" fill="hold"/>
                                        <p:tgtEl>
                                          <p:spTgt spid="17"/>
                                        </p:tgtEl>
                                        <p:attrNameLst>
                                          <p:attrName>ppt_h</p:attrName>
                                        </p:attrNameLst>
                                      </p:cBhvr>
                                      <p:tavLst>
                                        <p:tav tm="0">
                                          <p:val>
                                            <p:fltVal val="0"/>
                                          </p:val>
                                        </p:tav>
                                        <p:tav tm="100000">
                                          <p:val>
                                            <p:strVal val="#ppt_h"/>
                                          </p:val>
                                        </p:tav>
                                      </p:tavLst>
                                    </p:anim>
                                    <p:animEffect transition="in" filter="fade">
                                      <p:cBhvr>
                                        <p:cTn id="43"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4"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F3913-8043-4A4E-A349-81277D4090A6}"/>
              </a:ext>
            </a:extLst>
          </p:cNvPr>
          <p:cNvPicPr>
            <a:picLocks noChangeAspect="1"/>
          </p:cNvPicPr>
          <p:nvPr/>
        </p:nvPicPr>
        <p:blipFill>
          <a:blip r:embed="rId2"/>
          <a:stretch>
            <a:fillRect/>
          </a:stretch>
        </p:blipFill>
        <p:spPr>
          <a:xfrm>
            <a:off x="1104900" y="914400"/>
            <a:ext cx="9982200" cy="5731701"/>
          </a:xfrm>
          <a:prstGeom prst="rect">
            <a:avLst/>
          </a:prstGeom>
          <a:effectLst>
            <a:softEdge rad="127000"/>
          </a:effectLst>
        </p:spPr>
      </p:pic>
      <p:pic>
        <p:nvPicPr>
          <p:cNvPr id="4" name="Picture 3">
            <a:extLst>
              <a:ext uri="{FF2B5EF4-FFF2-40B4-BE49-F238E27FC236}">
                <a16:creationId xmlns:a16="http://schemas.microsoft.com/office/drawing/2014/main" id="{245A063B-29F9-4308-9780-33C36D10C29D}"/>
              </a:ext>
            </a:extLst>
          </p:cNvPr>
          <p:cNvPicPr>
            <a:picLocks noChangeAspect="1"/>
          </p:cNvPicPr>
          <p:nvPr/>
        </p:nvPicPr>
        <p:blipFill>
          <a:blip r:embed="rId3"/>
          <a:stretch>
            <a:fillRect/>
          </a:stretch>
        </p:blipFill>
        <p:spPr>
          <a:xfrm>
            <a:off x="130737" y="177452"/>
            <a:ext cx="1151993" cy="634072"/>
          </a:xfrm>
          <a:prstGeom prst="rect">
            <a:avLst/>
          </a:prstGeom>
        </p:spPr>
      </p:pic>
      <p:sp>
        <p:nvSpPr>
          <p:cNvPr id="5" name="TextBox 4">
            <a:extLst>
              <a:ext uri="{FF2B5EF4-FFF2-40B4-BE49-F238E27FC236}">
                <a16:creationId xmlns:a16="http://schemas.microsoft.com/office/drawing/2014/main" id="{FDE94758-DFE8-41F6-912F-367329C3309F}"/>
              </a:ext>
            </a:extLst>
          </p:cNvPr>
          <p:cNvSpPr txBox="1"/>
          <p:nvPr/>
        </p:nvSpPr>
        <p:spPr>
          <a:xfrm>
            <a:off x="3695828" y="226567"/>
            <a:ext cx="4724400" cy="584775"/>
          </a:xfrm>
          <a:prstGeom prst="rect">
            <a:avLst/>
          </a:prstGeom>
          <a:noFill/>
        </p:spPr>
        <p:txBody>
          <a:bodyPr wrap="square" rtlCol="0">
            <a:spAutoFit/>
          </a:bodyPr>
          <a:lstStyle/>
          <a:p>
            <a:pPr algn="ctr"/>
            <a:r>
              <a:rPr lang="en-US" sz="32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SỰ TÍCH HOA TỈ MUỘI</a:t>
            </a:r>
            <a:endParaRPr lang="en-US" sz="66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1">
            <a:extLst>
              <a:ext uri="{FF2B5EF4-FFF2-40B4-BE49-F238E27FC236}">
                <a16:creationId xmlns:a16="http://schemas.microsoft.com/office/drawing/2014/main" id="{7A928FFD-4F00-4A21-AD4E-91E0D9CE23E4}"/>
              </a:ext>
            </a:extLst>
          </p:cNvPr>
          <p:cNvSpPr/>
          <p:nvPr/>
        </p:nvSpPr>
        <p:spPr>
          <a:xfrm>
            <a:off x="162839" y="990600"/>
            <a:ext cx="11849621" cy="566072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 Box 4">
            <a:extLst>
              <a:ext uri="{FF2B5EF4-FFF2-40B4-BE49-F238E27FC236}">
                <a16:creationId xmlns:a16="http://schemas.microsoft.com/office/drawing/2014/main" id="{AD1EA026-099F-4A53-8003-F075A56340F3}"/>
              </a:ext>
            </a:extLst>
          </p:cNvPr>
          <p:cNvSpPr txBox="1"/>
          <p:nvPr/>
        </p:nvSpPr>
        <p:spPr>
          <a:xfrm>
            <a:off x="103597" y="784485"/>
            <a:ext cx="11908863" cy="6370975"/>
          </a:xfrm>
          <a:prstGeom prst="rect">
            <a:avLst/>
          </a:prstGeom>
          <a:noFill/>
        </p:spPr>
        <p:txBody>
          <a:bodyPr wrap="square" rtlCol="0">
            <a:spAutoFit/>
          </a:bodyPr>
          <a:lstStyle/>
          <a:p>
            <a:pPr indent="463550" algn="just"/>
            <a:r>
              <a:rPr lang="en-US" sz="2400">
                <a:latin typeface="+mj-lt"/>
                <a:ea typeface="Arial-Rounded" panose="020B0500000000000000" pitchFamily="34" charset="0"/>
                <a:cs typeface="Times New Roman" pitchFamily="18" charset="0"/>
              </a:rPr>
              <a:t>Ngày xưa, có hai chị em Nết và Na mồ côi cha mẹ, sống trong ngôi nhà nhỏ bên sườn núi. Nết thương Na, cái gì cũng nhường em. Đêm đông, gió ù ù lùa vào nhà, Nết vòng tay ôm em:</a:t>
            </a:r>
          </a:p>
          <a:p>
            <a:pPr marL="284163" indent="3175" algn="just">
              <a:buFontTx/>
              <a:buChar char="-"/>
            </a:pPr>
            <a:r>
              <a:rPr lang="en-US" sz="2400">
                <a:latin typeface="+mj-lt"/>
                <a:ea typeface="Arial-Rounded" panose="020B0500000000000000" pitchFamily="34" charset="0"/>
                <a:cs typeface="Times New Roman" pitchFamily="18" charset="0"/>
              </a:rPr>
              <a:t> Em rét không?</a:t>
            </a:r>
          </a:p>
          <a:p>
            <a:pPr indent="463550" algn="just"/>
            <a:r>
              <a:rPr lang="en-US" sz="2400">
                <a:latin typeface="+mj-lt"/>
                <a:ea typeface="Arial-Rounded" panose="020B0500000000000000" pitchFamily="34" charset="0"/>
                <a:cs typeface="Times New Roman" pitchFamily="18" charset="0"/>
              </a:rPr>
              <a:t>Na ôm choàng lấy chị, cười rúc rích:</a:t>
            </a:r>
          </a:p>
          <a:p>
            <a:pPr indent="463550" algn="just"/>
            <a:r>
              <a:rPr lang="en-US" sz="2400">
                <a:latin typeface="+mj-lt"/>
                <a:ea typeface="Arial-Rounded" panose="020B0500000000000000" pitchFamily="34" charset="0"/>
                <a:cs typeface="Times New Roman" pitchFamily="18" charset="0"/>
              </a:rPr>
              <a:t>- Ấm quá!</a:t>
            </a:r>
          </a:p>
          <a:p>
            <a:pPr indent="463550" algn="just"/>
            <a:r>
              <a:rPr lang="en-US" sz="2400">
                <a:latin typeface="+mj-lt"/>
                <a:ea typeface="Arial-Rounded" panose="020B0500000000000000" pitchFamily="34" charset="0"/>
                <a:cs typeface="Times New Roman" pitchFamily="18" charset="0"/>
              </a:rPr>
              <a:t>Nết ôm em chặt hơn, thầm thì:</a:t>
            </a:r>
          </a:p>
          <a:p>
            <a:pPr indent="463550" algn="just"/>
            <a:r>
              <a:rPr lang="en-US" sz="2400">
                <a:latin typeface="+mj-lt"/>
                <a:ea typeface="Arial-Rounded" panose="020B0500000000000000" pitchFamily="34" charset="0"/>
                <a:cs typeface="Times New Roman" pitchFamily="18" charset="0"/>
              </a:rPr>
              <a:t>- Mẹ bảo chị em mình là hai bông hoa hồng, chị là bông to, em là bông nhỏ. Chị em mình mãi bên nhau nhé!</a:t>
            </a:r>
          </a:p>
          <a:p>
            <a:pPr indent="463550" algn="just"/>
            <a:r>
              <a:rPr lang="en-US" sz="2400">
                <a:latin typeface="+mj-lt"/>
                <a:ea typeface="Arial-Rounded" panose="020B0500000000000000" pitchFamily="34" charset="0"/>
                <a:cs typeface="Times New Roman" pitchFamily="18" charset="0"/>
              </a:rPr>
              <a:t>  Na gật đầu. Hai chị em cứ thế ôm nhau ngủ.</a:t>
            </a:r>
          </a:p>
          <a:p>
            <a:pPr indent="463550" algn="just"/>
            <a:r>
              <a:rPr lang="en-US" sz="2400">
                <a:ea typeface="Arial-Rounded" panose="020B0500000000000000" pitchFamily="34" charset="0"/>
                <a:cs typeface="Times New Roman" pitchFamily="18" charset="0"/>
              </a:rPr>
              <a:t>Năm ấy, nước lũ dâng cao, Nết cõng em chạy theo dân làng đến nơi an toàn. Hai bàn chân Nết rớm máu. Thấy vậy, Bụt thương lắm. Bụt liền phẩy chiếc quạt thần. Kì lạ thay, bàn chân Nết bỗng lành hẳn. Nơi bàn chân Nết đi qua mọc lên những khóm hoa đỏ thắm. Hoa kết thành chùm, bông hoa lớn che chở cho nụ hoa bé nhỏ. Chúng cũng đẹp như tình chị em của Nết và Na.</a:t>
            </a:r>
          </a:p>
          <a:p>
            <a:pPr indent="463550" algn="just"/>
            <a:r>
              <a:rPr lang="en-US" sz="2400">
                <a:ea typeface="Arial-Rounded" panose="020B0500000000000000" pitchFamily="34" charset="0"/>
                <a:cs typeface="Times New Roman" pitchFamily="18" charset="0"/>
              </a:rPr>
              <a:t>Dân làng đặt tên cho loài hoa ấy là hoa tỉ muội.								</a:t>
            </a:r>
            <a:endParaRPr lang="en-US" sz="2400">
              <a:latin typeface="+mj-lt"/>
              <a:ea typeface="Arial-Rounded" panose="020B0500000000000000" pitchFamily="34" charset="0"/>
              <a:cs typeface="Times New Roman" pitchFamily="18" charset="0"/>
            </a:endParaRPr>
          </a:p>
        </p:txBody>
      </p:sp>
      <p:sp>
        <p:nvSpPr>
          <p:cNvPr id="8" name="TextBox 7">
            <a:extLst>
              <a:ext uri="{FF2B5EF4-FFF2-40B4-BE49-F238E27FC236}">
                <a16:creationId xmlns:a16="http://schemas.microsoft.com/office/drawing/2014/main" id="{D80B9725-F9DE-4979-9DA5-173CC37945B6}"/>
              </a:ext>
            </a:extLst>
          </p:cNvPr>
          <p:cNvSpPr txBox="1"/>
          <p:nvPr/>
        </p:nvSpPr>
        <p:spPr>
          <a:xfrm>
            <a:off x="9446190" y="6344172"/>
            <a:ext cx="6096000" cy="369332"/>
          </a:xfrm>
          <a:prstGeom prst="rect">
            <a:avLst/>
          </a:prstGeom>
          <a:noFill/>
        </p:spPr>
        <p:txBody>
          <a:bodyPr wrap="square">
            <a:spAutoFit/>
          </a:bodyPr>
          <a:lstStyle/>
          <a:p>
            <a:r>
              <a:rPr lang="en-US" sz="1800">
                <a:ea typeface="Arial-Rounded" panose="020B0500000000000000" pitchFamily="34" charset="0"/>
                <a:cs typeface="Times New Roman" pitchFamily="18" charset="0"/>
              </a:rPr>
              <a:t>(</a:t>
            </a:r>
            <a:r>
              <a:rPr lang="en-US" sz="1800" i="1">
                <a:ea typeface="Arial-Rounded" panose="020B0500000000000000" pitchFamily="34" charset="0"/>
                <a:cs typeface="Times New Roman" pitchFamily="18" charset="0"/>
              </a:rPr>
              <a:t>Theo</a:t>
            </a:r>
            <a:r>
              <a:rPr lang="en-US" sz="1800">
                <a:ea typeface="Arial-Rounded" panose="020B0500000000000000" pitchFamily="34" charset="0"/>
                <a:cs typeface="Times New Roman" pitchFamily="18" charset="0"/>
              </a:rPr>
              <a:t> Trần Mạnh Hùng)</a:t>
            </a:r>
            <a:endParaRPr lang="en-US"/>
          </a:p>
        </p:txBody>
      </p:sp>
      <p:pic>
        <p:nvPicPr>
          <p:cNvPr id="9" name="Picture 8">
            <a:extLst>
              <a:ext uri="{FF2B5EF4-FFF2-40B4-BE49-F238E27FC236}">
                <a16:creationId xmlns:a16="http://schemas.microsoft.com/office/drawing/2014/main" id="{251DF18F-320F-474D-8894-83F4EA18991F}"/>
              </a:ext>
            </a:extLst>
          </p:cNvPr>
          <p:cNvPicPr>
            <a:picLocks noChangeAspect="1"/>
          </p:cNvPicPr>
          <p:nvPr/>
        </p:nvPicPr>
        <p:blipFill rotWithShape="1">
          <a:blip r:embed="rId4"/>
          <a:srcRect l="28414" t="17105" r="9091" b="33057"/>
          <a:stretch/>
        </p:blipFill>
        <p:spPr>
          <a:xfrm>
            <a:off x="130737" y="734327"/>
            <a:ext cx="538392" cy="512546"/>
          </a:xfrm>
          <a:prstGeom prst="rect">
            <a:avLst/>
          </a:prstGeom>
        </p:spPr>
      </p:pic>
      <p:pic>
        <p:nvPicPr>
          <p:cNvPr id="10" name="Picture 9">
            <a:extLst>
              <a:ext uri="{FF2B5EF4-FFF2-40B4-BE49-F238E27FC236}">
                <a16:creationId xmlns:a16="http://schemas.microsoft.com/office/drawing/2014/main" id="{89F5385B-7494-463C-8830-AE816A6AE8A5}"/>
              </a:ext>
            </a:extLst>
          </p:cNvPr>
          <p:cNvPicPr>
            <a:picLocks noChangeAspect="1"/>
          </p:cNvPicPr>
          <p:nvPr/>
        </p:nvPicPr>
        <p:blipFill rotWithShape="1">
          <a:blip r:embed="rId5"/>
          <a:srcRect l="23584" t="12406" r="18949" b="29309"/>
          <a:stretch/>
        </p:blipFill>
        <p:spPr>
          <a:xfrm>
            <a:off x="130737" y="4343400"/>
            <a:ext cx="538392" cy="605690"/>
          </a:xfrm>
          <a:prstGeom prst="rect">
            <a:avLst/>
          </a:prstGeom>
        </p:spPr>
      </p:pic>
    </p:spTree>
    <p:extLst>
      <p:ext uri="{BB962C8B-B14F-4D97-AF65-F5344CB8AC3E}">
        <p14:creationId xmlns:p14="http://schemas.microsoft.com/office/powerpoint/2010/main" val="3521089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34">
            <a:extLst>
              <a:ext uri="{FF2B5EF4-FFF2-40B4-BE49-F238E27FC236}">
                <a16:creationId xmlns:a16="http://schemas.microsoft.com/office/drawing/2014/main" id="{378325A2-2719-4A56-B347-D951B21351E5}"/>
              </a:ext>
            </a:extLst>
          </p:cNvPr>
          <p:cNvSpPr txBox="1">
            <a:spLocks/>
          </p:cNvSpPr>
          <p:nvPr/>
        </p:nvSpPr>
        <p:spPr>
          <a:xfrm>
            <a:off x="4970554" y="616029"/>
            <a:ext cx="2239645"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600">
                <a:ln>
                  <a:solidFill>
                    <a:schemeClr val="bg1"/>
                  </a:solidFill>
                </a:ln>
                <a:solidFill>
                  <a:schemeClr val="tx1">
                    <a:lumMod val="75000"/>
                    <a:lumOff val="25000"/>
                  </a:schemeClr>
                </a:solidFill>
                <a:latin typeface="HP-168" panose="020B0803050302020204" pitchFamily="34" charset="0"/>
                <a:ea typeface="华文彩云" panose="02010800040101010101" charset="-122"/>
                <a:cs typeface="Algerian" panose="04020705040A02060702" charset="0"/>
              </a:rPr>
              <a:t>TUẦN 14</a:t>
            </a:r>
          </a:p>
        </p:txBody>
      </p:sp>
      <p:sp>
        <p:nvSpPr>
          <p:cNvPr id="19" name="1">
            <a:extLst>
              <a:ext uri="{FF2B5EF4-FFF2-40B4-BE49-F238E27FC236}">
                <a16:creationId xmlns:a16="http://schemas.microsoft.com/office/drawing/2014/main" id="{B7BDAEE3-B659-4942-92A1-947D1D0DE591}"/>
              </a:ext>
            </a:extLst>
          </p:cNvPr>
          <p:cNvSpPr>
            <a:spLocks noGrp="1"/>
          </p:cNvSpPr>
          <p:nvPr/>
        </p:nvSpPr>
        <p:spPr>
          <a:xfrm>
            <a:off x="5328376" y="4367746"/>
            <a:ext cx="1524000" cy="544472"/>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TIẾT2</a:t>
            </a:r>
            <a:endParaRPr lang="zh-CN" altLang="en-US" sz="2800" b="1" i="0" u="none" strike="noStrike" kern="2200" baseline="0" dirty="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pic>
        <p:nvPicPr>
          <p:cNvPr id="4" name="Picture 3">
            <a:extLst>
              <a:ext uri="{FF2B5EF4-FFF2-40B4-BE49-F238E27FC236}">
                <a16:creationId xmlns:a16="http://schemas.microsoft.com/office/drawing/2014/main" id="{69F7ED8A-BE68-43E4-A9CF-F01ACBC36D11}"/>
              </a:ext>
            </a:extLst>
          </p:cNvPr>
          <p:cNvPicPr>
            <a:picLocks noChangeAspect="1"/>
          </p:cNvPicPr>
          <p:nvPr/>
        </p:nvPicPr>
        <p:blipFill>
          <a:blip r:embed="rId2"/>
          <a:stretch>
            <a:fillRect/>
          </a:stretch>
        </p:blipFill>
        <p:spPr>
          <a:xfrm>
            <a:off x="4263439" y="1374881"/>
            <a:ext cx="3665121" cy="1419260"/>
          </a:xfrm>
          <a:prstGeom prst="rect">
            <a:avLst/>
          </a:prstGeom>
        </p:spPr>
      </p:pic>
      <p:pic>
        <p:nvPicPr>
          <p:cNvPr id="9" name="Picture 8">
            <a:extLst>
              <a:ext uri="{FF2B5EF4-FFF2-40B4-BE49-F238E27FC236}">
                <a16:creationId xmlns:a16="http://schemas.microsoft.com/office/drawing/2014/main" id="{E72B16A6-5AF3-4C9C-B9D5-AC902E157445}"/>
              </a:ext>
            </a:extLst>
          </p:cNvPr>
          <p:cNvPicPr>
            <a:picLocks noChangeAspect="1"/>
          </p:cNvPicPr>
          <p:nvPr/>
        </p:nvPicPr>
        <p:blipFill>
          <a:blip r:embed="rId3"/>
          <a:stretch>
            <a:fillRect/>
          </a:stretch>
        </p:blipFill>
        <p:spPr>
          <a:xfrm>
            <a:off x="2209800" y="2483926"/>
            <a:ext cx="8071804" cy="2156056"/>
          </a:xfrm>
          <a:prstGeom prst="rect">
            <a:avLst/>
          </a:prstGeom>
        </p:spPr>
      </p:pic>
    </p:spTree>
    <p:extLst>
      <p:ext uri="{BB962C8B-B14F-4D97-AF65-F5344CB8AC3E}">
        <p14:creationId xmlns:p14="http://schemas.microsoft.com/office/powerpoint/2010/main" val="46562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6000">
                                          <p:cBhvr additive="base">
                                            <p:cTn id="12" dur="150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13"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amond(in)">
                                          <p:cBhvr>
                                            <p:cTn id="21"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500" fill="hold"/>
                                            <p:tgtEl>
                                              <p:spTgt spid="4"/>
                                            </p:tgtEl>
                                            <p:attrNameLst>
                                              <p:attrName>ppt_x</p:attrName>
                                            </p:attrNameLst>
                                          </p:cBhvr>
                                          <p:tavLst>
                                            <p:tav tm="0">
                                              <p:val>
                                                <p:strVal val="#ppt_x"/>
                                              </p:val>
                                            </p:tav>
                                            <p:tav tm="100000">
                                              <p:val>
                                                <p:strVal val="#ppt_x"/>
                                              </p:val>
                                            </p:tav>
                                          </p:tavLst>
                                        </p:anim>
                                        <p:anim calcmode="lin" valueType="num">
                                          <p:cBhvr additive="base">
                                            <p:cTn id="13"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amond(in)">
                                          <p:cBhvr>
                                            <p:cTn id="21"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014DF6-FCB5-4CB0-9222-314D6448DADD}"/>
              </a:ext>
            </a:extLst>
          </p:cNvPr>
          <p:cNvPicPr>
            <a:picLocks noChangeAspect="1"/>
          </p:cNvPicPr>
          <p:nvPr/>
        </p:nvPicPr>
        <p:blipFill>
          <a:blip r:embed="rId2"/>
          <a:stretch>
            <a:fillRect/>
          </a:stretch>
        </p:blipFill>
        <p:spPr>
          <a:xfrm>
            <a:off x="5050245" y="1573163"/>
            <a:ext cx="2092659" cy="2092659"/>
          </a:xfrm>
          <a:prstGeom prst="rect">
            <a:avLst/>
          </a:prstGeom>
        </p:spPr>
      </p:pic>
      <p:sp>
        <p:nvSpPr>
          <p:cNvPr id="5" name="1">
            <a:extLst>
              <a:ext uri="{FF2B5EF4-FFF2-40B4-BE49-F238E27FC236}">
                <a16:creationId xmlns:a16="http://schemas.microsoft.com/office/drawing/2014/main" id="{EB34FAD9-5EE3-4EEA-B5EB-68CB839C3388}"/>
              </a:ext>
            </a:extLst>
          </p:cNvPr>
          <p:cNvSpPr/>
          <p:nvPr/>
        </p:nvSpPr>
        <p:spPr>
          <a:xfrm>
            <a:off x="4936499" y="1455587"/>
            <a:ext cx="2319003" cy="2319003"/>
          </a:xfrm>
          <a:prstGeom prst="ellipse">
            <a:avLst/>
          </a:prstGeom>
          <a:noFill/>
          <a:ln w="76200">
            <a:solidFill>
              <a:srgbClr val="CDBB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sp>
        <p:nvSpPr>
          <p:cNvPr id="7" name="TextBox 6">
            <a:extLst>
              <a:ext uri="{FF2B5EF4-FFF2-40B4-BE49-F238E27FC236}">
                <a16:creationId xmlns:a16="http://schemas.microsoft.com/office/drawing/2014/main" id="{3D343C61-B895-4429-9D78-4E194062E071}"/>
              </a:ext>
            </a:extLst>
          </p:cNvPr>
          <p:cNvSpPr txBox="1"/>
          <p:nvPr/>
        </p:nvSpPr>
        <p:spPr>
          <a:xfrm>
            <a:off x="2667000" y="3917789"/>
            <a:ext cx="7269482" cy="1015663"/>
          </a:xfrm>
          <a:prstGeom prst="rect">
            <a:avLst/>
          </a:prstGeom>
          <a:noFill/>
          <a:effectLst>
            <a:glow rad="101600">
              <a:schemeClr val="accent4">
                <a:satMod val="175000"/>
                <a:alpha val="40000"/>
              </a:schemeClr>
            </a:glow>
            <a:outerShdw blurRad="50800" dist="50800" dir="5400000" algn="ctr" rotWithShape="0">
              <a:schemeClr val="tx1">
                <a:lumMod val="50000"/>
                <a:lumOff val="50000"/>
              </a:schemeClr>
            </a:outerShdw>
            <a:softEdge rad="12700"/>
          </a:effectLst>
          <a:scene3d>
            <a:camera prst="orthographicFront"/>
            <a:lightRig rig="threePt" dir="t"/>
          </a:scene3d>
          <a:sp3d extrusionH="76200">
            <a:extrusionClr>
              <a:srgbClr val="28A48F"/>
            </a:extrusionClr>
          </a:sp3d>
        </p:spPr>
        <p:txBody>
          <a:bodyPr wrap="square" rtlCol="0">
            <a:spAutoFit/>
          </a:bodyPr>
          <a:lstStyle/>
          <a:p>
            <a:pPr algn="ctr"/>
            <a:r>
              <a:rPr lang="en-US" sz="6000">
                <a:ln>
                  <a:gradFill>
                    <a:gsLst>
                      <a:gs pos="0">
                        <a:srgbClr val="FEB5C8"/>
                      </a:gs>
                      <a:gs pos="74000">
                        <a:schemeClr val="bg1"/>
                      </a:gs>
                      <a:gs pos="83000">
                        <a:schemeClr val="bg1"/>
                      </a:gs>
                      <a:gs pos="100000">
                        <a:schemeClr val="bg1"/>
                      </a:gs>
                    </a:gsLst>
                    <a:lin ang="5400000" scaled="1"/>
                  </a:gradFill>
                </a:ln>
                <a:solidFill>
                  <a:srgbClr val="867925"/>
                </a:solidFill>
                <a:effectLst>
                  <a:glow rad="63500">
                    <a:srgbClr val="FEB5C8">
                      <a:alpha val="40000"/>
                    </a:srgbClr>
                  </a:glow>
                  <a:outerShdw blurRad="38100" dist="38100" dir="2700000" algn="tl">
                    <a:schemeClr val="tx1">
                      <a:lumMod val="50000"/>
                      <a:lumOff val="50000"/>
                      <a:alpha val="43000"/>
                    </a:schemeClr>
                  </a:outerShdw>
                </a:effectLst>
                <a:latin typeface="HP-167" panose="020B0803050302020204" pitchFamily="34" charset="0"/>
              </a:rPr>
              <a:t>TRẢ LỜI CÂU HỎI</a:t>
            </a:r>
            <a:endParaRPr lang="en-US" sz="6000" dirty="0">
              <a:ln>
                <a:gradFill>
                  <a:gsLst>
                    <a:gs pos="0">
                      <a:srgbClr val="FEB5C8"/>
                    </a:gs>
                    <a:gs pos="74000">
                      <a:schemeClr val="bg1"/>
                    </a:gs>
                    <a:gs pos="83000">
                      <a:schemeClr val="bg1"/>
                    </a:gs>
                    <a:gs pos="100000">
                      <a:schemeClr val="bg1"/>
                    </a:gs>
                  </a:gsLst>
                  <a:lin ang="5400000" scaled="1"/>
                </a:gradFill>
              </a:ln>
              <a:solidFill>
                <a:srgbClr val="867925"/>
              </a:solidFill>
              <a:effectLst>
                <a:glow rad="63500">
                  <a:srgbClr val="FEB5C8">
                    <a:alpha val="40000"/>
                  </a:srgbClr>
                </a:glow>
                <a:outerShdw blurRad="38100" dist="38100" dir="2700000" algn="tl">
                  <a:schemeClr val="tx1">
                    <a:lumMod val="50000"/>
                    <a:lumOff val="50000"/>
                    <a:alpha val="43000"/>
                  </a:schemeClr>
                </a:outerShdw>
              </a:effectLst>
              <a:latin typeface="HP-167" panose="020B0803050302020204" pitchFamily="34" charset="0"/>
            </a:endParaRPr>
          </a:p>
        </p:txBody>
      </p:sp>
    </p:spTree>
    <p:extLst>
      <p:ext uri="{BB962C8B-B14F-4D97-AF65-F5344CB8AC3E}">
        <p14:creationId xmlns:p14="http://schemas.microsoft.com/office/powerpoint/2010/main" val="1637517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50" presetClass="entr" presetSubtype="0" decel="100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88795"/>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F3A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6800" y="184877"/>
            <a:ext cx="10789847" cy="1323439"/>
          </a:xfrm>
          <a:prstGeom prst="rect">
            <a:avLst/>
          </a:prstGeom>
          <a:noFill/>
        </p:spPr>
        <p:txBody>
          <a:bodyPr wrap="square">
            <a:spAutoFit/>
          </a:bodyPr>
          <a:lstStyle/>
          <a:p>
            <a:pPr algn="just"/>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1. </a:t>
            </a:r>
            <a:r>
              <a:rPr lang="en-US" sz="4000"/>
              <a:t>Tìm những chi tiết cho thấy chị em Nết, Na sống bên nhau rất đầm ấm.</a:t>
            </a:r>
            <a:endParaRPr lang="vi-VN" sz="40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2" y="1269127"/>
            <a:ext cx="2057400" cy="2057400"/>
          </a:xfrm>
          <a:prstGeom prst="rect">
            <a:avLst/>
          </a:prstGeom>
        </p:spPr>
      </p:pic>
      <p:grpSp>
        <p:nvGrpSpPr>
          <p:cNvPr id="7" name="Group 6">
            <a:extLst>
              <a:ext uri="{FF2B5EF4-FFF2-40B4-BE49-F238E27FC236}">
                <a16:creationId xmlns:a16="http://schemas.microsoft.com/office/drawing/2014/main" id="{167B62E6-2CBB-4174-825E-2BE17B050E75}"/>
              </a:ext>
            </a:extLst>
          </p:cNvPr>
          <p:cNvGrpSpPr/>
          <p:nvPr/>
        </p:nvGrpSpPr>
        <p:grpSpPr>
          <a:xfrm>
            <a:off x="1680173" y="1978620"/>
            <a:ext cx="9563099" cy="3507343"/>
            <a:chOff x="1866901" y="4041603"/>
            <a:chExt cx="9563099" cy="3507343"/>
          </a:xfrm>
        </p:grpSpPr>
        <p:sp>
          <p:nvSpPr>
            <p:cNvPr id="11" name="Rectangle: Rounded Corners 10">
              <a:extLst>
                <a:ext uri="{FF2B5EF4-FFF2-40B4-BE49-F238E27FC236}">
                  <a16:creationId xmlns:a16="http://schemas.microsoft.com/office/drawing/2014/main" id="{79E19602-F98B-4A1E-B018-6B032AB4D4A8}"/>
                </a:ext>
              </a:extLst>
            </p:cNvPr>
            <p:cNvSpPr/>
            <p:nvPr/>
          </p:nvSpPr>
          <p:spPr>
            <a:xfrm>
              <a:off x="1866901" y="4041603"/>
              <a:ext cx="9563099" cy="3507343"/>
            </a:xfrm>
            <a:prstGeom prst="roundRect">
              <a:avLst/>
            </a:prstGeom>
            <a:gradFill>
              <a:gsLst>
                <a:gs pos="0">
                  <a:srgbClr val="FFC9D5"/>
                </a:gs>
                <a:gs pos="6000">
                  <a:schemeClr val="bg1"/>
                </a:gs>
                <a:gs pos="96000">
                  <a:schemeClr val="bg1"/>
                </a:gs>
                <a:gs pos="100000">
                  <a:srgbClr val="FFC9D5"/>
                </a:gs>
              </a:gsLst>
              <a:lin ang="5400000" scaled="1"/>
            </a:gradFill>
            <a:ln>
              <a:noFill/>
            </a:ln>
          </p:spPr>
          <p:txBody>
            <a:bodyPr wrap="square">
              <a:spAutoFit/>
            </a:bodyPr>
            <a:lstStyle/>
            <a:p>
              <a:pPr algn="just"/>
              <a:r>
                <a:rPr lang="en-US" sz="4000">
                  <a:solidFill>
                    <a:schemeClr val="tx1">
                      <a:lumMod val="65000"/>
                      <a:lumOff val="35000"/>
                    </a:schemeClr>
                  </a:solidFill>
                </a:rPr>
                <a:t>Chị Nết cái gì cũng nhường em.</a:t>
              </a:r>
            </a:p>
            <a:p>
              <a:pPr algn="just"/>
              <a:r>
                <a:rPr lang="en-US" sz="4000">
                  <a:solidFill>
                    <a:schemeClr val="tx1">
                      <a:lumMod val="65000"/>
                      <a:lumOff val="35000"/>
                    </a:schemeClr>
                  </a:solidFill>
                </a:rPr>
                <a:t>Đêm đông, Nết ôm em cho đỡ rét.</a:t>
              </a:r>
            </a:p>
            <a:p>
              <a:pPr algn="just"/>
              <a:r>
                <a:rPr lang="en-US" sz="4000">
                  <a:solidFill>
                    <a:schemeClr val="tx1">
                      <a:lumMod val="65000"/>
                      <a:lumOff val="35000"/>
                    </a:schemeClr>
                  </a:solidFill>
                </a:rPr>
                <a:t>Na ôm choàng lấy chị cười rúc rích.</a:t>
              </a:r>
            </a:p>
            <a:p>
              <a:pPr algn="just"/>
              <a:r>
                <a:rPr lang="en-US" sz="4000">
                  <a:solidFill>
                    <a:schemeClr val="tx1">
                      <a:lumMod val="65000"/>
                      <a:lumOff val="35000"/>
                    </a:schemeClr>
                  </a:solidFill>
                </a:rPr>
                <a:t>Nết ôm em thật chặt, thầm thì.</a:t>
              </a:r>
            </a:p>
            <a:p>
              <a:pPr algn="just"/>
              <a:r>
                <a:rPr lang="en-US" sz="4000">
                  <a:solidFill>
                    <a:schemeClr val="tx1">
                      <a:lumMod val="65000"/>
                      <a:lumOff val="35000"/>
                    </a:schemeClr>
                  </a:solidFill>
                </a:rPr>
                <a:t>…</a:t>
              </a:r>
              <a:endParaRPr lang="en-US" sz="4000" dirty="0">
                <a:solidFill>
                  <a:schemeClr val="tx1">
                    <a:lumMod val="65000"/>
                    <a:lumOff val="35000"/>
                  </a:schemeClr>
                </a:solidFill>
              </a:endParaRPr>
            </a:p>
          </p:txBody>
        </p:sp>
        <p:pic>
          <p:nvPicPr>
            <p:cNvPr id="6" name="Picture 5">
              <a:extLst>
                <a:ext uri="{FF2B5EF4-FFF2-40B4-BE49-F238E27FC236}">
                  <a16:creationId xmlns:a16="http://schemas.microsoft.com/office/drawing/2014/main" id="{91272390-E75B-4D5E-9E95-CD22F4535494}"/>
                </a:ext>
              </a:extLst>
            </p:cNvPr>
            <p:cNvPicPr>
              <a:picLocks noChangeAspect="1"/>
            </p:cNvPicPr>
            <p:nvPr/>
          </p:nvPicPr>
          <p:blipFill>
            <a:blip r:embed="rId4"/>
            <a:stretch>
              <a:fillRect/>
            </a:stretch>
          </p:blipFill>
          <p:spPr>
            <a:xfrm>
              <a:off x="9483128" y="4814891"/>
              <a:ext cx="1786928" cy="1960766"/>
            </a:xfrm>
            <a:prstGeom prst="rect">
              <a:avLst/>
            </a:prstGeom>
            <a:effectLst>
              <a:softEdge rad="127000"/>
            </a:effectLst>
          </p:spPr>
        </p:pic>
      </p:grpSp>
    </p:spTree>
    <p:extLst>
      <p:ext uri="{BB962C8B-B14F-4D97-AF65-F5344CB8AC3E}">
        <p14:creationId xmlns:p14="http://schemas.microsoft.com/office/powerpoint/2010/main" val="1032867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88795"/>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F3A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6800" y="184877"/>
            <a:ext cx="10789847"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sz="4000"/>
              <a:t>Nước lũ dâng cao, chị Nết đưa Na đến nơi an toàn bằng cách nào?</a:t>
            </a:r>
            <a:endParaRPr lang="vi-VN" sz="40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1" y="4555569"/>
            <a:ext cx="1347906" cy="1347906"/>
          </a:xfrm>
          <a:prstGeom prst="rect">
            <a:avLst/>
          </a:prstGeom>
        </p:spPr>
      </p:pic>
      <p:sp>
        <p:nvSpPr>
          <p:cNvPr id="11" name="Rectangle: Rounded Corners 10">
            <a:extLst>
              <a:ext uri="{FF2B5EF4-FFF2-40B4-BE49-F238E27FC236}">
                <a16:creationId xmlns:a16="http://schemas.microsoft.com/office/drawing/2014/main" id="{79E19602-F98B-4A1E-B018-6B032AB4D4A8}"/>
              </a:ext>
            </a:extLst>
          </p:cNvPr>
          <p:cNvSpPr/>
          <p:nvPr/>
        </p:nvSpPr>
        <p:spPr>
          <a:xfrm>
            <a:off x="1125426" y="4964643"/>
            <a:ext cx="10789847" cy="1464231"/>
          </a:xfrm>
          <a:prstGeom prst="roundRect">
            <a:avLst/>
          </a:prstGeom>
          <a:gradFill>
            <a:gsLst>
              <a:gs pos="0">
                <a:srgbClr val="FFC9D5"/>
              </a:gs>
              <a:gs pos="6000">
                <a:schemeClr val="bg1"/>
              </a:gs>
              <a:gs pos="96000">
                <a:schemeClr val="bg1"/>
              </a:gs>
              <a:gs pos="100000">
                <a:srgbClr val="FFC9D5"/>
              </a:gs>
            </a:gsLst>
            <a:lin ang="5400000" scaled="1"/>
          </a:gradFill>
          <a:ln>
            <a:noFill/>
          </a:ln>
        </p:spPr>
        <p:txBody>
          <a:bodyPr wrap="square">
            <a:spAutoFit/>
          </a:bodyPr>
          <a:lstStyle/>
          <a:p>
            <a:pPr algn="just"/>
            <a:r>
              <a:rPr lang="en-US" sz="4000">
                <a:solidFill>
                  <a:schemeClr val="tx1">
                    <a:lumMod val="65000"/>
                    <a:lumOff val="35000"/>
                  </a:schemeClr>
                </a:solidFill>
              </a:rPr>
              <a:t>Khi nước lũ dâng cao, chị Nết đưa Na đến nơi an toàn bằng cách cõng em chạy theo dân làng.</a:t>
            </a:r>
            <a:endParaRPr lang="en-US" sz="4000" dirty="0">
              <a:solidFill>
                <a:schemeClr val="tx1">
                  <a:lumMod val="65000"/>
                  <a:lumOff val="35000"/>
                </a:schemeClr>
              </a:solidFill>
            </a:endParaRPr>
          </a:p>
        </p:txBody>
      </p:sp>
      <p:pic>
        <p:nvPicPr>
          <p:cNvPr id="8" name="Picture 7">
            <a:extLst>
              <a:ext uri="{FF2B5EF4-FFF2-40B4-BE49-F238E27FC236}">
                <a16:creationId xmlns:a16="http://schemas.microsoft.com/office/drawing/2014/main" id="{C6A96C68-00C3-4CC6-81E3-A9109F875695}"/>
              </a:ext>
            </a:extLst>
          </p:cNvPr>
          <p:cNvPicPr>
            <a:picLocks noChangeAspect="1"/>
          </p:cNvPicPr>
          <p:nvPr/>
        </p:nvPicPr>
        <p:blipFill>
          <a:blip r:embed="rId4"/>
          <a:stretch>
            <a:fillRect/>
          </a:stretch>
        </p:blipFill>
        <p:spPr>
          <a:xfrm>
            <a:off x="4108688" y="1448129"/>
            <a:ext cx="3974624" cy="3516514"/>
          </a:xfrm>
          <a:prstGeom prst="rect">
            <a:avLst/>
          </a:prstGeom>
          <a:effectLst>
            <a:softEdge rad="127000"/>
          </a:effectLst>
        </p:spPr>
      </p:pic>
    </p:spTree>
    <p:extLst>
      <p:ext uri="{BB962C8B-B14F-4D97-AF65-F5344CB8AC3E}">
        <p14:creationId xmlns:p14="http://schemas.microsoft.com/office/powerpoint/2010/main" val="1936035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88795"/>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F3A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6800" y="184877"/>
            <a:ext cx="10789847" cy="1415772"/>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3</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sz="4300"/>
              <a:t>Nói về điều kì lạ xảy ra khi Nết cõng em chạy lũ.</a:t>
            </a:r>
            <a:endParaRPr lang="vi-VN" sz="43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1" y="3998858"/>
            <a:ext cx="1347906" cy="1347906"/>
          </a:xfrm>
          <a:prstGeom prst="rect">
            <a:avLst/>
          </a:prstGeom>
        </p:spPr>
      </p:pic>
      <p:sp>
        <p:nvSpPr>
          <p:cNvPr id="11" name="Rectangle: Rounded Corners 10">
            <a:extLst>
              <a:ext uri="{FF2B5EF4-FFF2-40B4-BE49-F238E27FC236}">
                <a16:creationId xmlns:a16="http://schemas.microsoft.com/office/drawing/2014/main" id="{79E19602-F98B-4A1E-B018-6B032AB4D4A8}"/>
              </a:ext>
            </a:extLst>
          </p:cNvPr>
          <p:cNvSpPr/>
          <p:nvPr/>
        </p:nvSpPr>
        <p:spPr>
          <a:xfrm>
            <a:off x="1125426" y="4407932"/>
            <a:ext cx="10789847" cy="2145268"/>
          </a:xfrm>
          <a:prstGeom prst="roundRect">
            <a:avLst/>
          </a:prstGeom>
          <a:gradFill>
            <a:gsLst>
              <a:gs pos="0">
                <a:srgbClr val="FFC9D5"/>
              </a:gs>
              <a:gs pos="6000">
                <a:schemeClr val="bg1"/>
              </a:gs>
              <a:gs pos="96000">
                <a:schemeClr val="bg1"/>
              </a:gs>
              <a:gs pos="100000">
                <a:srgbClr val="FFC9D5"/>
              </a:gs>
            </a:gsLst>
            <a:lin ang="5400000" scaled="1"/>
          </a:gradFill>
          <a:ln>
            <a:noFill/>
          </a:ln>
        </p:spPr>
        <p:txBody>
          <a:bodyPr wrap="square">
            <a:spAutoFit/>
          </a:bodyPr>
          <a:lstStyle/>
          <a:p>
            <a:pPr algn="just"/>
            <a:r>
              <a:rPr lang="en-US" sz="4000">
                <a:solidFill>
                  <a:schemeClr val="tx1">
                    <a:lumMod val="65000"/>
                    <a:lumOff val="35000"/>
                  </a:schemeClr>
                </a:solidFill>
              </a:rPr>
              <a:t>Điều kì lạ xảy ra: Bàn chân Nết đang rớm máu, bỗng lành hẳn; nơi bàn chân Nết đi qua mọc ra những khóm hoa đỏ thắm.</a:t>
            </a:r>
            <a:endParaRPr lang="en-US" sz="4000" dirty="0">
              <a:solidFill>
                <a:schemeClr val="tx1">
                  <a:lumMod val="65000"/>
                  <a:lumOff val="35000"/>
                </a:schemeClr>
              </a:solidFill>
            </a:endParaRPr>
          </a:p>
        </p:txBody>
      </p:sp>
      <p:pic>
        <p:nvPicPr>
          <p:cNvPr id="8" name="Picture 7">
            <a:extLst>
              <a:ext uri="{FF2B5EF4-FFF2-40B4-BE49-F238E27FC236}">
                <a16:creationId xmlns:a16="http://schemas.microsoft.com/office/drawing/2014/main" id="{C6A96C68-00C3-4CC6-81E3-A9109F875695}"/>
              </a:ext>
            </a:extLst>
          </p:cNvPr>
          <p:cNvPicPr>
            <a:picLocks noChangeAspect="1"/>
          </p:cNvPicPr>
          <p:nvPr/>
        </p:nvPicPr>
        <p:blipFill>
          <a:blip r:embed="rId4"/>
          <a:stretch>
            <a:fillRect/>
          </a:stretch>
        </p:blipFill>
        <p:spPr>
          <a:xfrm>
            <a:off x="4108688" y="1143000"/>
            <a:ext cx="3974624" cy="3107440"/>
          </a:xfrm>
          <a:prstGeom prst="rect">
            <a:avLst/>
          </a:prstGeom>
          <a:effectLst>
            <a:softEdge rad="127000"/>
          </a:effectLst>
        </p:spPr>
      </p:pic>
    </p:spTree>
    <p:extLst>
      <p:ext uri="{BB962C8B-B14F-4D97-AF65-F5344CB8AC3E}">
        <p14:creationId xmlns:p14="http://schemas.microsoft.com/office/powerpoint/2010/main" val="457892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12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88795"/>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F3A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3"/>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6800" y="184877"/>
            <a:ext cx="10789847"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4</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sz="4000"/>
              <a:t>Theo em, vì sao dân làng đặt tên loài hoa ấy là hoa tỉ muội ?</a:t>
            </a:r>
            <a:endParaRPr lang="vi-VN" sz="4000"/>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71" y="4222695"/>
            <a:ext cx="1347906" cy="1347906"/>
          </a:xfrm>
          <a:prstGeom prst="rect">
            <a:avLst/>
          </a:prstGeom>
        </p:spPr>
      </p:pic>
      <p:sp>
        <p:nvSpPr>
          <p:cNvPr id="11" name="Rectangle: Rounded Corners 10">
            <a:extLst>
              <a:ext uri="{FF2B5EF4-FFF2-40B4-BE49-F238E27FC236}">
                <a16:creationId xmlns:a16="http://schemas.microsoft.com/office/drawing/2014/main" id="{79E19602-F98B-4A1E-B018-6B032AB4D4A8}"/>
              </a:ext>
            </a:extLst>
          </p:cNvPr>
          <p:cNvSpPr/>
          <p:nvPr/>
        </p:nvSpPr>
        <p:spPr>
          <a:xfrm>
            <a:off x="1125426" y="4631769"/>
            <a:ext cx="10789847" cy="1464231"/>
          </a:xfrm>
          <a:prstGeom prst="roundRect">
            <a:avLst/>
          </a:prstGeom>
          <a:gradFill>
            <a:gsLst>
              <a:gs pos="0">
                <a:srgbClr val="FFC9D5"/>
              </a:gs>
              <a:gs pos="6000">
                <a:schemeClr val="bg1"/>
              </a:gs>
              <a:gs pos="96000">
                <a:schemeClr val="bg1"/>
              </a:gs>
              <a:gs pos="100000">
                <a:srgbClr val="FFC9D5"/>
              </a:gs>
            </a:gsLst>
            <a:lin ang="5400000" scaled="1"/>
          </a:gradFill>
          <a:ln>
            <a:noFill/>
          </a:ln>
        </p:spPr>
        <p:txBody>
          <a:bodyPr wrap="square">
            <a:spAutoFit/>
          </a:bodyPr>
          <a:lstStyle/>
          <a:p>
            <a:pPr algn="just"/>
            <a:r>
              <a:rPr lang="en-US" sz="4000"/>
              <a:t>Dân làng đặt tên loài hoa ấy là hoa tỉ muội vì </a:t>
            </a:r>
            <a:r>
              <a:rPr lang="en-US" sz="4000" i="1">
                <a:solidFill>
                  <a:schemeClr val="tx1">
                    <a:lumMod val="65000"/>
                    <a:lumOff val="35000"/>
                  </a:schemeClr>
                </a:solidFill>
              </a:rPr>
              <a:t>hoa đẹp như tình chị em của Nết và Na.</a:t>
            </a:r>
            <a:endParaRPr lang="en-US" sz="4000" i="1" dirty="0">
              <a:solidFill>
                <a:schemeClr val="tx1">
                  <a:lumMod val="65000"/>
                  <a:lumOff val="35000"/>
                </a:schemeClr>
              </a:solidFill>
            </a:endParaRPr>
          </a:p>
        </p:txBody>
      </p:sp>
      <p:pic>
        <p:nvPicPr>
          <p:cNvPr id="8" name="Picture 7">
            <a:extLst>
              <a:ext uri="{FF2B5EF4-FFF2-40B4-BE49-F238E27FC236}">
                <a16:creationId xmlns:a16="http://schemas.microsoft.com/office/drawing/2014/main" id="{C6A96C68-00C3-4CC6-81E3-A9109F875695}"/>
              </a:ext>
            </a:extLst>
          </p:cNvPr>
          <p:cNvPicPr>
            <a:picLocks noChangeAspect="1"/>
          </p:cNvPicPr>
          <p:nvPr/>
        </p:nvPicPr>
        <p:blipFill>
          <a:blip r:embed="rId5"/>
          <a:stretch>
            <a:fillRect/>
          </a:stretch>
        </p:blipFill>
        <p:spPr>
          <a:xfrm>
            <a:off x="3921244" y="1201333"/>
            <a:ext cx="4349512" cy="3400535"/>
          </a:xfrm>
          <a:prstGeom prst="rect">
            <a:avLst/>
          </a:prstGeom>
          <a:effectLst>
            <a:softEdge rad="127000"/>
          </a:effectLst>
        </p:spPr>
      </p:pic>
    </p:spTree>
    <p:extLst>
      <p:ext uri="{BB962C8B-B14F-4D97-AF65-F5344CB8AC3E}">
        <p14:creationId xmlns:p14="http://schemas.microsoft.com/office/powerpoint/2010/main" val="1411696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1425"/>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1ED268-E9C9-4A20-BC50-A54F039CD090}"/>
              </a:ext>
            </a:extLst>
          </p:cNvPr>
          <p:cNvPicPr>
            <a:picLocks noChangeAspect="1"/>
          </p:cNvPicPr>
          <p:nvPr/>
        </p:nvPicPr>
        <p:blipFill>
          <a:blip r:embed="rId2"/>
          <a:stretch>
            <a:fillRect/>
          </a:stretch>
        </p:blipFill>
        <p:spPr>
          <a:xfrm>
            <a:off x="5079697" y="1598786"/>
            <a:ext cx="2032604" cy="2032604"/>
          </a:xfrm>
          <a:prstGeom prst="rect">
            <a:avLst/>
          </a:prstGeom>
        </p:spPr>
      </p:pic>
      <p:sp>
        <p:nvSpPr>
          <p:cNvPr id="6" name="1">
            <a:extLst>
              <a:ext uri="{FF2B5EF4-FFF2-40B4-BE49-F238E27FC236}">
                <a16:creationId xmlns:a16="http://schemas.microsoft.com/office/drawing/2014/main" id="{B0347BE9-9203-4FC0-92A5-58234147CD5C}"/>
              </a:ext>
            </a:extLst>
          </p:cNvPr>
          <p:cNvSpPr/>
          <p:nvPr/>
        </p:nvSpPr>
        <p:spPr>
          <a:xfrm>
            <a:off x="4936499" y="1455587"/>
            <a:ext cx="2319003" cy="2319003"/>
          </a:xfrm>
          <a:prstGeom prst="ellipse">
            <a:avLst/>
          </a:prstGeom>
          <a:noFill/>
          <a:ln w="76200">
            <a:solidFill>
              <a:srgbClr val="CDBB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sp>
        <p:nvSpPr>
          <p:cNvPr id="7" name="TextBox 6">
            <a:extLst>
              <a:ext uri="{FF2B5EF4-FFF2-40B4-BE49-F238E27FC236}">
                <a16:creationId xmlns:a16="http://schemas.microsoft.com/office/drawing/2014/main" id="{E20F692A-D963-4445-8FFB-ED13BE07D47B}"/>
              </a:ext>
            </a:extLst>
          </p:cNvPr>
          <p:cNvSpPr txBox="1"/>
          <p:nvPr/>
        </p:nvSpPr>
        <p:spPr>
          <a:xfrm>
            <a:off x="2667000" y="3917789"/>
            <a:ext cx="7269482" cy="1015663"/>
          </a:xfrm>
          <a:prstGeom prst="rect">
            <a:avLst/>
          </a:prstGeom>
          <a:noFill/>
          <a:effectLst>
            <a:glow rad="101600">
              <a:schemeClr val="accent4">
                <a:satMod val="175000"/>
                <a:alpha val="40000"/>
              </a:schemeClr>
            </a:glow>
            <a:outerShdw blurRad="50800" dist="50800" dir="5400000" algn="ctr" rotWithShape="0">
              <a:schemeClr val="tx1">
                <a:lumMod val="50000"/>
                <a:lumOff val="50000"/>
              </a:schemeClr>
            </a:outerShdw>
            <a:softEdge rad="12700"/>
          </a:effectLst>
          <a:scene3d>
            <a:camera prst="orthographicFront"/>
            <a:lightRig rig="threePt" dir="t"/>
          </a:scene3d>
          <a:sp3d extrusionH="76200">
            <a:extrusionClr>
              <a:srgbClr val="28A48F"/>
            </a:extrusionClr>
          </a:sp3d>
        </p:spPr>
        <p:txBody>
          <a:bodyPr wrap="square" rtlCol="0">
            <a:spAutoFit/>
          </a:bodyPr>
          <a:lstStyle/>
          <a:p>
            <a:pPr algn="ctr"/>
            <a:r>
              <a:rPr lang="en-US" sz="6000">
                <a:ln>
                  <a:gradFill>
                    <a:gsLst>
                      <a:gs pos="0">
                        <a:srgbClr val="FEB5C8"/>
                      </a:gs>
                      <a:gs pos="74000">
                        <a:schemeClr val="bg1"/>
                      </a:gs>
                      <a:gs pos="83000">
                        <a:schemeClr val="bg1"/>
                      </a:gs>
                      <a:gs pos="100000">
                        <a:schemeClr val="bg1"/>
                      </a:gs>
                    </a:gsLst>
                    <a:lin ang="5400000" scaled="1"/>
                  </a:gradFill>
                </a:ln>
                <a:solidFill>
                  <a:srgbClr val="867925"/>
                </a:solidFill>
                <a:effectLst>
                  <a:glow rad="63500">
                    <a:srgbClr val="FEB5C8">
                      <a:alpha val="40000"/>
                    </a:srgbClr>
                  </a:glow>
                  <a:outerShdw blurRad="38100" dist="38100" dir="2700000" algn="tl">
                    <a:schemeClr val="tx1">
                      <a:lumMod val="50000"/>
                      <a:lumOff val="50000"/>
                      <a:alpha val="43000"/>
                    </a:schemeClr>
                  </a:outerShdw>
                </a:effectLst>
                <a:latin typeface="HP-167" panose="020B0803050302020204" pitchFamily="34" charset="0"/>
              </a:rPr>
              <a:t>LUYỆN ĐỌC LẠI</a:t>
            </a:r>
            <a:endParaRPr lang="en-US" sz="6000" dirty="0">
              <a:ln>
                <a:gradFill>
                  <a:gsLst>
                    <a:gs pos="0">
                      <a:srgbClr val="FEB5C8"/>
                    </a:gs>
                    <a:gs pos="74000">
                      <a:schemeClr val="bg1"/>
                    </a:gs>
                    <a:gs pos="83000">
                      <a:schemeClr val="bg1"/>
                    </a:gs>
                    <a:gs pos="100000">
                      <a:schemeClr val="bg1"/>
                    </a:gs>
                  </a:gsLst>
                  <a:lin ang="5400000" scaled="1"/>
                </a:gradFill>
              </a:ln>
              <a:solidFill>
                <a:srgbClr val="867925"/>
              </a:solidFill>
              <a:effectLst>
                <a:glow rad="63500">
                  <a:srgbClr val="FEB5C8">
                    <a:alpha val="40000"/>
                  </a:srgbClr>
                </a:glow>
                <a:outerShdw blurRad="38100" dist="38100" dir="2700000" algn="tl">
                  <a:schemeClr val="tx1">
                    <a:lumMod val="50000"/>
                    <a:lumOff val="50000"/>
                    <a:alpha val="43000"/>
                  </a:schemeClr>
                </a:outerShdw>
              </a:effectLst>
              <a:latin typeface="HP-167" panose="020B0803050302020204" pitchFamily="34" charset="0"/>
            </a:endParaRPr>
          </a:p>
        </p:txBody>
      </p:sp>
    </p:spTree>
    <p:extLst>
      <p:ext uri="{BB962C8B-B14F-4D97-AF65-F5344CB8AC3E}">
        <p14:creationId xmlns:p14="http://schemas.microsoft.com/office/powerpoint/2010/main" val="853654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1500"/>
                                        <p:tgtEl>
                                          <p:spTgt spid="6"/>
                                        </p:tgtEl>
                                      </p:cBhvr>
                                    </p:animEffect>
                                  </p:childTnLst>
                                </p:cTn>
                              </p:par>
                            </p:childTnLst>
                          </p:cTn>
                        </p:par>
                        <p:par>
                          <p:cTn id="13" fill="hold">
                            <p:stCondLst>
                              <p:cond delay="1500"/>
                            </p:stCondLst>
                            <p:childTnLst>
                              <p:par>
                                <p:cTn id="14" presetID="50" presetClass="entr" presetSubtype="0" decel="100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34">
            <a:extLst>
              <a:ext uri="{FF2B5EF4-FFF2-40B4-BE49-F238E27FC236}">
                <a16:creationId xmlns:a16="http://schemas.microsoft.com/office/drawing/2014/main" id="{378325A2-2719-4A56-B347-D951B21351E5}"/>
              </a:ext>
            </a:extLst>
          </p:cNvPr>
          <p:cNvSpPr txBox="1">
            <a:spLocks/>
          </p:cNvSpPr>
          <p:nvPr/>
        </p:nvSpPr>
        <p:spPr>
          <a:xfrm>
            <a:off x="4970554" y="616029"/>
            <a:ext cx="2239645"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600">
                <a:ln>
                  <a:solidFill>
                    <a:schemeClr val="bg1"/>
                  </a:solidFill>
                </a:ln>
                <a:solidFill>
                  <a:schemeClr val="tx1">
                    <a:lumMod val="75000"/>
                    <a:lumOff val="25000"/>
                  </a:schemeClr>
                </a:solidFill>
                <a:latin typeface="HP-168" panose="020B0803050302020204" pitchFamily="34" charset="0"/>
                <a:ea typeface="华文彩云" panose="02010800040101010101" charset="-122"/>
                <a:cs typeface="Algerian" panose="04020705040A02060702" charset="0"/>
              </a:rPr>
              <a:t>TUẦN 14</a:t>
            </a:r>
          </a:p>
        </p:txBody>
      </p:sp>
      <p:sp>
        <p:nvSpPr>
          <p:cNvPr id="19" name="1">
            <a:extLst>
              <a:ext uri="{FF2B5EF4-FFF2-40B4-BE49-F238E27FC236}">
                <a16:creationId xmlns:a16="http://schemas.microsoft.com/office/drawing/2014/main" id="{B7BDAEE3-B659-4942-92A1-947D1D0DE591}"/>
              </a:ext>
            </a:extLst>
          </p:cNvPr>
          <p:cNvSpPr>
            <a:spLocks noGrp="1"/>
          </p:cNvSpPr>
          <p:nvPr/>
        </p:nvSpPr>
        <p:spPr>
          <a:xfrm>
            <a:off x="5328376" y="4367746"/>
            <a:ext cx="1524000" cy="544472"/>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TIẾT1</a:t>
            </a:r>
            <a:endParaRPr lang="zh-CN" altLang="en-US" sz="2800" b="1" i="0" u="none" strike="noStrike" kern="2200" baseline="0" dirty="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pic>
        <p:nvPicPr>
          <p:cNvPr id="9" name="Picture 8">
            <a:extLst>
              <a:ext uri="{FF2B5EF4-FFF2-40B4-BE49-F238E27FC236}">
                <a16:creationId xmlns:a16="http://schemas.microsoft.com/office/drawing/2014/main" id="{E72B16A6-5AF3-4C9C-B9D5-AC902E157445}"/>
              </a:ext>
            </a:extLst>
          </p:cNvPr>
          <p:cNvPicPr>
            <a:picLocks noChangeAspect="1"/>
          </p:cNvPicPr>
          <p:nvPr/>
        </p:nvPicPr>
        <p:blipFill>
          <a:blip r:embed="rId2"/>
          <a:stretch>
            <a:fillRect/>
          </a:stretch>
        </p:blipFill>
        <p:spPr>
          <a:xfrm>
            <a:off x="2209800" y="2483926"/>
            <a:ext cx="8071804" cy="2156056"/>
          </a:xfrm>
          <a:prstGeom prst="rect">
            <a:avLst/>
          </a:prstGeom>
        </p:spPr>
      </p:pic>
      <p:pic>
        <p:nvPicPr>
          <p:cNvPr id="6" name="Picture 5">
            <a:extLst>
              <a:ext uri="{FF2B5EF4-FFF2-40B4-BE49-F238E27FC236}">
                <a16:creationId xmlns:a16="http://schemas.microsoft.com/office/drawing/2014/main" id="{73B1132D-3CBD-48D6-8917-F15D40E8902D}"/>
              </a:ext>
            </a:extLst>
          </p:cNvPr>
          <p:cNvPicPr>
            <a:picLocks noChangeAspect="1"/>
          </p:cNvPicPr>
          <p:nvPr/>
        </p:nvPicPr>
        <p:blipFill>
          <a:blip r:embed="rId3"/>
          <a:stretch>
            <a:fillRect/>
          </a:stretch>
        </p:blipFill>
        <p:spPr>
          <a:xfrm>
            <a:off x="4257815" y="1374881"/>
            <a:ext cx="3665121" cy="1419260"/>
          </a:xfrm>
          <a:prstGeom prst="rect">
            <a:avLst/>
          </a:prstGeom>
        </p:spPr>
      </p:pic>
    </p:spTree>
    <p:extLst>
      <p:ext uri="{BB962C8B-B14F-4D97-AF65-F5344CB8AC3E}">
        <p14:creationId xmlns:p14="http://schemas.microsoft.com/office/powerpoint/2010/main" val="2266482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6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56000">
                                          <p:cBhvr additive="base">
                                            <p:cTn id="12" dur="1500" fill="hold"/>
                                            <p:tgtEl>
                                              <p:spTgt spid="6"/>
                                            </p:tgtEl>
                                            <p:attrNameLst>
                                              <p:attrName>ppt_x</p:attrName>
                                            </p:attrNameLst>
                                          </p:cBhvr>
                                          <p:tavLst>
                                            <p:tav tm="0">
                                              <p:val>
                                                <p:strVal val="#ppt_x"/>
                                              </p:val>
                                            </p:tav>
                                            <p:tav tm="100000">
                                              <p:val>
                                                <p:strVal val="#ppt_x"/>
                                              </p:val>
                                            </p:tav>
                                          </p:tavLst>
                                        </p:anim>
                                        <p:anim calcmode="lin" valueType="num" p14:bounceEnd="56000">
                                          <p:cBhvr additive="base">
                                            <p:cTn id="13" dur="1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amond(in)">
                                          <p:cBhvr>
                                            <p:cTn id="21"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500" fill="hold"/>
                                            <p:tgtEl>
                                              <p:spTgt spid="6"/>
                                            </p:tgtEl>
                                            <p:attrNameLst>
                                              <p:attrName>ppt_x</p:attrName>
                                            </p:attrNameLst>
                                          </p:cBhvr>
                                          <p:tavLst>
                                            <p:tav tm="0">
                                              <p:val>
                                                <p:strVal val="#ppt_x"/>
                                              </p:val>
                                            </p:tav>
                                            <p:tav tm="100000">
                                              <p:val>
                                                <p:strVal val="#ppt_x"/>
                                              </p:val>
                                            </p:tav>
                                          </p:tavLst>
                                        </p:anim>
                                        <p:anim calcmode="lin" valueType="num">
                                          <p:cBhvr additive="base">
                                            <p:cTn id="13" dur="1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amond(in)">
                                          <p:cBhvr>
                                            <p:cTn id="21"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F3913-8043-4A4E-A349-81277D4090A6}"/>
              </a:ext>
            </a:extLst>
          </p:cNvPr>
          <p:cNvPicPr>
            <a:picLocks noChangeAspect="1"/>
          </p:cNvPicPr>
          <p:nvPr/>
        </p:nvPicPr>
        <p:blipFill>
          <a:blip r:embed="rId2"/>
          <a:stretch>
            <a:fillRect/>
          </a:stretch>
        </p:blipFill>
        <p:spPr>
          <a:xfrm>
            <a:off x="1104900" y="914400"/>
            <a:ext cx="9982200" cy="5731701"/>
          </a:xfrm>
          <a:prstGeom prst="rect">
            <a:avLst/>
          </a:prstGeom>
          <a:effectLst>
            <a:softEdge rad="127000"/>
          </a:effectLst>
        </p:spPr>
      </p:pic>
      <p:pic>
        <p:nvPicPr>
          <p:cNvPr id="4" name="Picture 3">
            <a:extLst>
              <a:ext uri="{FF2B5EF4-FFF2-40B4-BE49-F238E27FC236}">
                <a16:creationId xmlns:a16="http://schemas.microsoft.com/office/drawing/2014/main" id="{245A063B-29F9-4308-9780-33C36D10C29D}"/>
              </a:ext>
            </a:extLst>
          </p:cNvPr>
          <p:cNvPicPr>
            <a:picLocks noChangeAspect="1"/>
          </p:cNvPicPr>
          <p:nvPr/>
        </p:nvPicPr>
        <p:blipFill>
          <a:blip r:embed="rId3"/>
          <a:stretch>
            <a:fillRect/>
          </a:stretch>
        </p:blipFill>
        <p:spPr>
          <a:xfrm>
            <a:off x="130737" y="177452"/>
            <a:ext cx="1151993" cy="634072"/>
          </a:xfrm>
          <a:prstGeom prst="rect">
            <a:avLst/>
          </a:prstGeom>
        </p:spPr>
      </p:pic>
      <p:sp>
        <p:nvSpPr>
          <p:cNvPr id="5" name="TextBox 4">
            <a:extLst>
              <a:ext uri="{FF2B5EF4-FFF2-40B4-BE49-F238E27FC236}">
                <a16:creationId xmlns:a16="http://schemas.microsoft.com/office/drawing/2014/main" id="{FDE94758-DFE8-41F6-912F-367329C3309F}"/>
              </a:ext>
            </a:extLst>
          </p:cNvPr>
          <p:cNvSpPr txBox="1"/>
          <p:nvPr/>
        </p:nvSpPr>
        <p:spPr>
          <a:xfrm>
            <a:off x="3695828" y="226567"/>
            <a:ext cx="4724400" cy="584775"/>
          </a:xfrm>
          <a:prstGeom prst="rect">
            <a:avLst/>
          </a:prstGeom>
          <a:noFill/>
        </p:spPr>
        <p:txBody>
          <a:bodyPr wrap="square" rtlCol="0">
            <a:spAutoFit/>
          </a:bodyPr>
          <a:lstStyle/>
          <a:p>
            <a:pPr algn="ctr"/>
            <a:r>
              <a:rPr lang="en-US" sz="32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SỰ TÍCH HOA TỈ MUỘI</a:t>
            </a:r>
            <a:endParaRPr lang="en-US" sz="66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1">
            <a:extLst>
              <a:ext uri="{FF2B5EF4-FFF2-40B4-BE49-F238E27FC236}">
                <a16:creationId xmlns:a16="http://schemas.microsoft.com/office/drawing/2014/main" id="{7A928FFD-4F00-4A21-AD4E-91E0D9CE23E4}"/>
              </a:ext>
            </a:extLst>
          </p:cNvPr>
          <p:cNvSpPr/>
          <p:nvPr/>
        </p:nvSpPr>
        <p:spPr>
          <a:xfrm>
            <a:off x="162839" y="990600"/>
            <a:ext cx="11849621" cy="566072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 Box 4">
            <a:extLst>
              <a:ext uri="{FF2B5EF4-FFF2-40B4-BE49-F238E27FC236}">
                <a16:creationId xmlns:a16="http://schemas.microsoft.com/office/drawing/2014/main" id="{AD1EA026-099F-4A53-8003-F075A56340F3}"/>
              </a:ext>
            </a:extLst>
          </p:cNvPr>
          <p:cNvSpPr txBox="1"/>
          <p:nvPr/>
        </p:nvSpPr>
        <p:spPr>
          <a:xfrm>
            <a:off x="103597" y="784485"/>
            <a:ext cx="11908863" cy="6370975"/>
          </a:xfrm>
          <a:prstGeom prst="rect">
            <a:avLst/>
          </a:prstGeom>
          <a:noFill/>
        </p:spPr>
        <p:txBody>
          <a:bodyPr wrap="square" rtlCol="0">
            <a:spAutoFit/>
          </a:bodyPr>
          <a:lstStyle/>
          <a:p>
            <a:pPr indent="463550" algn="just"/>
            <a:r>
              <a:rPr lang="en-US" sz="2400">
                <a:latin typeface="+mj-lt"/>
                <a:ea typeface="Arial-Rounded" panose="020B0500000000000000" pitchFamily="34" charset="0"/>
                <a:cs typeface="Times New Roman" pitchFamily="18" charset="0"/>
              </a:rPr>
              <a:t>Ngày xưa, có hai chị em Nết và Na mồ côi cha mẹ, sống trong ngôi nhà nhỏ bên sườn núi. Nết thương Na, cái gì cũng nhường em. Đêm đông, gió ù ù lùa vào nhà, Nết vòng tay ôm em:</a:t>
            </a:r>
          </a:p>
          <a:p>
            <a:pPr marL="284163" indent="3175" algn="just">
              <a:buFontTx/>
              <a:buChar char="-"/>
            </a:pPr>
            <a:r>
              <a:rPr lang="en-US" sz="2400">
                <a:latin typeface="+mj-lt"/>
                <a:ea typeface="Arial-Rounded" panose="020B0500000000000000" pitchFamily="34" charset="0"/>
                <a:cs typeface="Times New Roman" pitchFamily="18" charset="0"/>
              </a:rPr>
              <a:t> Em rét không?</a:t>
            </a:r>
          </a:p>
          <a:p>
            <a:pPr indent="463550" algn="just"/>
            <a:r>
              <a:rPr lang="en-US" sz="2400">
                <a:latin typeface="+mj-lt"/>
                <a:ea typeface="Arial-Rounded" panose="020B0500000000000000" pitchFamily="34" charset="0"/>
                <a:cs typeface="Times New Roman" pitchFamily="18" charset="0"/>
              </a:rPr>
              <a:t>Na ôm choàng lấy chị, cười rúc rích:</a:t>
            </a:r>
          </a:p>
          <a:p>
            <a:pPr indent="463550" algn="just"/>
            <a:r>
              <a:rPr lang="en-US" sz="2400">
                <a:latin typeface="+mj-lt"/>
                <a:ea typeface="Arial-Rounded" panose="020B0500000000000000" pitchFamily="34" charset="0"/>
                <a:cs typeface="Times New Roman" pitchFamily="18" charset="0"/>
              </a:rPr>
              <a:t>- Ấm quá!</a:t>
            </a:r>
          </a:p>
          <a:p>
            <a:pPr indent="463550" algn="just"/>
            <a:r>
              <a:rPr lang="en-US" sz="2400">
                <a:latin typeface="+mj-lt"/>
                <a:ea typeface="Arial-Rounded" panose="020B0500000000000000" pitchFamily="34" charset="0"/>
                <a:cs typeface="Times New Roman" pitchFamily="18" charset="0"/>
              </a:rPr>
              <a:t>Nết ôm em chặt hơn, thầm thì:</a:t>
            </a:r>
          </a:p>
          <a:p>
            <a:pPr indent="463550" algn="just"/>
            <a:r>
              <a:rPr lang="en-US" sz="2400">
                <a:latin typeface="+mj-lt"/>
                <a:ea typeface="Arial-Rounded" panose="020B0500000000000000" pitchFamily="34" charset="0"/>
                <a:cs typeface="Times New Roman" pitchFamily="18" charset="0"/>
              </a:rPr>
              <a:t>- Mẹ bảo chị em mình là hai bông hoa hồng, chị là bông to, em là bông nhỏ. Chị em mình mãi bên nhau nhé!</a:t>
            </a:r>
          </a:p>
          <a:p>
            <a:pPr indent="463550" algn="just"/>
            <a:r>
              <a:rPr lang="en-US" sz="2400">
                <a:latin typeface="+mj-lt"/>
                <a:ea typeface="Arial-Rounded" panose="020B0500000000000000" pitchFamily="34" charset="0"/>
                <a:cs typeface="Times New Roman" pitchFamily="18" charset="0"/>
              </a:rPr>
              <a:t>  Na gật đầu. Hai chị em cứ thế ôm nhau ngủ.</a:t>
            </a:r>
          </a:p>
          <a:p>
            <a:pPr indent="463550" algn="just"/>
            <a:r>
              <a:rPr lang="en-US" sz="2400">
                <a:ea typeface="Arial-Rounded" panose="020B0500000000000000" pitchFamily="34" charset="0"/>
                <a:cs typeface="Times New Roman" pitchFamily="18" charset="0"/>
              </a:rPr>
              <a:t>Năm ấy, nước lũ dâng cao, Nết cõng em chạy theo dân làng đến nơi an toàn. Hai bàn chân Nết rớm máu. Thấy vậy, Bụt thương lắm. Bụt liền phẩy chiếc quạt thần. Kì lạ thay, bàn chân Nết bỗng lành hẳn. Nơi bàn chân Nết đi qua mọc lên những khóm hoa đỏ thắm. Hoa kết thành chùm, bông hoa lớn che chở cho nụ hoa bé nhỏ. Chúng cũng đẹp như tình chị em của Nết và Na.</a:t>
            </a:r>
          </a:p>
          <a:p>
            <a:pPr indent="463550" algn="just"/>
            <a:r>
              <a:rPr lang="en-US" sz="2400">
                <a:ea typeface="Arial-Rounded" panose="020B0500000000000000" pitchFamily="34" charset="0"/>
                <a:cs typeface="Times New Roman" pitchFamily="18" charset="0"/>
              </a:rPr>
              <a:t>Dân làng đặt tên cho loài hoa ấy là hoa tỉ muội.								</a:t>
            </a:r>
            <a:endParaRPr lang="en-US" sz="2400">
              <a:latin typeface="+mj-lt"/>
              <a:ea typeface="Arial-Rounded" panose="020B0500000000000000" pitchFamily="34" charset="0"/>
              <a:cs typeface="Times New Roman" pitchFamily="18" charset="0"/>
            </a:endParaRPr>
          </a:p>
        </p:txBody>
      </p:sp>
      <p:sp>
        <p:nvSpPr>
          <p:cNvPr id="8" name="TextBox 7">
            <a:extLst>
              <a:ext uri="{FF2B5EF4-FFF2-40B4-BE49-F238E27FC236}">
                <a16:creationId xmlns:a16="http://schemas.microsoft.com/office/drawing/2014/main" id="{D80B9725-F9DE-4979-9DA5-173CC37945B6}"/>
              </a:ext>
            </a:extLst>
          </p:cNvPr>
          <p:cNvSpPr txBox="1"/>
          <p:nvPr/>
        </p:nvSpPr>
        <p:spPr>
          <a:xfrm>
            <a:off x="9446190" y="6344172"/>
            <a:ext cx="6096000" cy="369332"/>
          </a:xfrm>
          <a:prstGeom prst="rect">
            <a:avLst/>
          </a:prstGeom>
          <a:noFill/>
        </p:spPr>
        <p:txBody>
          <a:bodyPr wrap="square">
            <a:spAutoFit/>
          </a:bodyPr>
          <a:lstStyle/>
          <a:p>
            <a:r>
              <a:rPr lang="en-US" sz="1800">
                <a:ea typeface="Arial-Rounded" panose="020B0500000000000000" pitchFamily="34" charset="0"/>
                <a:cs typeface="Times New Roman" pitchFamily="18" charset="0"/>
              </a:rPr>
              <a:t>(</a:t>
            </a:r>
            <a:r>
              <a:rPr lang="en-US" sz="1800" i="1">
                <a:ea typeface="Arial-Rounded" panose="020B0500000000000000" pitchFamily="34" charset="0"/>
                <a:cs typeface="Times New Roman" pitchFamily="18" charset="0"/>
              </a:rPr>
              <a:t>Theo</a:t>
            </a:r>
            <a:r>
              <a:rPr lang="en-US" sz="1800">
                <a:ea typeface="Arial-Rounded" panose="020B0500000000000000" pitchFamily="34" charset="0"/>
                <a:cs typeface="Times New Roman" pitchFamily="18" charset="0"/>
              </a:rPr>
              <a:t> Trần Mạnh Hùng)</a:t>
            </a:r>
            <a:endParaRPr lang="en-US"/>
          </a:p>
        </p:txBody>
      </p:sp>
      <p:pic>
        <p:nvPicPr>
          <p:cNvPr id="9" name="Picture 8">
            <a:extLst>
              <a:ext uri="{FF2B5EF4-FFF2-40B4-BE49-F238E27FC236}">
                <a16:creationId xmlns:a16="http://schemas.microsoft.com/office/drawing/2014/main" id="{251DF18F-320F-474D-8894-83F4EA18991F}"/>
              </a:ext>
            </a:extLst>
          </p:cNvPr>
          <p:cNvPicPr>
            <a:picLocks noChangeAspect="1"/>
          </p:cNvPicPr>
          <p:nvPr/>
        </p:nvPicPr>
        <p:blipFill rotWithShape="1">
          <a:blip r:embed="rId4"/>
          <a:srcRect l="28414" t="17105" r="9091" b="33057"/>
          <a:stretch/>
        </p:blipFill>
        <p:spPr>
          <a:xfrm>
            <a:off x="130737" y="734327"/>
            <a:ext cx="538392" cy="512546"/>
          </a:xfrm>
          <a:prstGeom prst="rect">
            <a:avLst/>
          </a:prstGeom>
        </p:spPr>
      </p:pic>
      <p:pic>
        <p:nvPicPr>
          <p:cNvPr id="10" name="Picture 9">
            <a:extLst>
              <a:ext uri="{FF2B5EF4-FFF2-40B4-BE49-F238E27FC236}">
                <a16:creationId xmlns:a16="http://schemas.microsoft.com/office/drawing/2014/main" id="{89F5385B-7494-463C-8830-AE816A6AE8A5}"/>
              </a:ext>
            </a:extLst>
          </p:cNvPr>
          <p:cNvPicPr>
            <a:picLocks noChangeAspect="1"/>
          </p:cNvPicPr>
          <p:nvPr/>
        </p:nvPicPr>
        <p:blipFill rotWithShape="1">
          <a:blip r:embed="rId5"/>
          <a:srcRect l="23584" t="12406" r="18949" b="29309"/>
          <a:stretch/>
        </p:blipFill>
        <p:spPr>
          <a:xfrm>
            <a:off x="130737" y="4343400"/>
            <a:ext cx="538392" cy="605690"/>
          </a:xfrm>
          <a:prstGeom prst="rect">
            <a:avLst/>
          </a:prstGeom>
        </p:spPr>
      </p:pic>
    </p:spTree>
    <p:extLst>
      <p:ext uri="{BB962C8B-B14F-4D97-AF65-F5344CB8AC3E}">
        <p14:creationId xmlns:p14="http://schemas.microsoft.com/office/powerpoint/2010/main" val="395606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1000"/>
                            </p:stCondLst>
                            <p:childTnLst>
                              <p:par>
                                <p:cTn id="19" presetID="16" presetClass="entr" presetSubtype="21" fill="hold" grpId="1"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80">
                                          <p:stCondLst>
                                            <p:cond delay="0"/>
                                          </p:stCondLst>
                                        </p:cTn>
                                        <p:tgtEl>
                                          <p:spTgt spid="9"/>
                                        </p:tgtEl>
                                      </p:cBhvr>
                                    </p:animEffect>
                                    <p:anim calcmode="lin" valueType="num">
                                      <p:cBhvr>
                                        <p:cTn id="2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2" dur="26">
                                          <p:stCondLst>
                                            <p:cond delay="650"/>
                                          </p:stCondLst>
                                        </p:cTn>
                                        <p:tgtEl>
                                          <p:spTgt spid="9"/>
                                        </p:tgtEl>
                                      </p:cBhvr>
                                      <p:to x="100000" y="60000"/>
                                    </p:animScale>
                                    <p:animScale>
                                      <p:cBhvr>
                                        <p:cTn id="33" dur="166" decel="50000">
                                          <p:stCondLst>
                                            <p:cond delay="676"/>
                                          </p:stCondLst>
                                        </p:cTn>
                                        <p:tgtEl>
                                          <p:spTgt spid="9"/>
                                        </p:tgtEl>
                                      </p:cBhvr>
                                      <p:to x="100000" y="100000"/>
                                    </p:animScale>
                                    <p:animScale>
                                      <p:cBhvr>
                                        <p:cTn id="34" dur="26">
                                          <p:stCondLst>
                                            <p:cond delay="1312"/>
                                          </p:stCondLst>
                                        </p:cTn>
                                        <p:tgtEl>
                                          <p:spTgt spid="9"/>
                                        </p:tgtEl>
                                      </p:cBhvr>
                                      <p:to x="100000" y="80000"/>
                                    </p:animScale>
                                    <p:animScale>
                                      <p:cBhvr>
                                        <p:cTn id="35" dur="166" decel="50000">
                                          <p:stCondLst>
                                            <p:cond delay="1338"/>
                                          </p:stCondLst>
                                        </p:cTn>
                                        <p:tgtEl>
                                          <p:spTgt spid="9"/>
                                        </p:tgtEl>
                                      </p:cBhvr>
                                      <p:to x="100000" y="100000"/>
                                    </p:animScale>
                                    <p:animScale>
                                      <p:cBhvr>
                                        <p:cTn id="36" dur="26">
                                          <p:stCondLst>
                                            <p:cond delay="1642"/>
                                          </p:stCondLst>
                                        </p:cTn>
                                        <p:tgtEl>
                                          <p:spTgt spid="9"/>
                                        </p:tgtEl>
                                      </p:cBhvr>
                                      <p:to x="100000" y="90000"/>
                                    </p:animScale>
                                    <p:animScale>
                                      <p:cBhvr>
                                        <p:cTn id="37" dur="166" decel="50000">
                                          <p:stCondLst>
                                            <p:cond delay="1668"/>
                                          </p:stCondLst>
                                        </p:cTn>
                                        <p:tgtEl>
                                          <p:spTgt spid="9"/>
                                        </p:tgtEl>
                                      </p:cBhvr>
                                      <p:to x="100000" y="100000"/>
                                    </p:animScale>
                                    <p:animScale>
                                      <p:cBhvr>
                                        <p:cTn id="38" dur="26">
                                          <p:stCondLst>
                                            <p:cond delay="1808"/>
                                          </p:stCondLst>
                                        </p:cTn>
                                        <p:tgtEl>
                                          <p:spTgt spid="9"/>
                                        </p:tgtEl>
                                      </p:cBhvr>
                                      <p:to x="100000" y="95000"/>
                                    </p:animScale>
                                    <p:animScale>
                                      <p:cBhvr>
                                        <p:cTn id="39" dur="166" decel="50000">
                                          <p:stCondLst>
                                            <p:cond delay="1834"/>
                                          </p:stCondLst>
                                        </p:cTn>
                                        <p:tgtEl>
                                          <p:spTgt spid="9"/>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80">
                                          <p:stCondLst>
                                            <p:cond delay="0"/>
                                          </p:stCondLst>
                                        </p:cTn>
                                        <p:tgtEl>
                                          <p:spTgt spid="10"/>
                                        </p:tgtEl>
                                      </p:cBhvr>
                                    </p:animEffect>
                                    <p:anim calcmode="lin" valueType="num">
                                      <p:cBhvr>
                                        <p:cTn id="4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0" dur="26">
                                          <p:stCondLst>
                                            <p:cond delay="650"/>
                                          </p:stCondLst>
                                        </p:cTn>
                                        <p:tgtEl>
                                          <p:spTgt spid="10"/>
                                        </p:tgtEl>
                                      </p:cBhvr>
                                      <p:to x="100000" y="60000"/>
                                    </p:animScale>
                                    <p:animScale>
                                      <p:cBhvr>
                                        <p:cTn id="51" dur="166" decel="50000">
                                          <p:stCondLst>
                                            <p:cond delay="676"/>
                                          </p:stCondLst>
                                        </p:cTn>
                                        <p:tgtEl>
                                          <p:spTgt spid="10"/>
                                        </p:tgtEl>
                                      </p:cBhvr>
                                      <p:to x="100000" y="100000"/>
                                    </p:animScale>
                                    <p:animScale>
                                      <p:cBhvr>
                                        <p:cTn id="52" dur="26">
                                          <p:stCondLst>
                                            <p:cond delay="1312"/>
                                          </p:stCondLst>
                                        </p:cTn>
                                        <p:tgtEl>
                                          <p:spTgt spid="10"/>
                                        </p:tgtEl>
                                      </p:cBhvr>
                                      <p:to x="100000" y="80000"/>
                                    </p:animScale>
                                    <p:animScale>
                                      <p:cBhvr>
                                        <p:cTn id="53" dur="166" decel="50000">
                                          <p:stCondLst>
                                            <p:cond delay="1338"/>
                                          </p:stCondLst>
                                        </p:cTn>
                                        <p:tgtEl>
                                          <p:spTgt spid="10"/>
                                        </p:tgtEl>
                                      </p:cBhvr>
                                      <p:to x="100000" y="100000"/>
                                    </p:animScale>
                                    <p:animScale>
                                      <p:cBhvr>
                                        <p:cTn id="54" dur="26">
                                          <p:stCondLst>
                                            <p:cond delay="1642"/>
                                          </p:stCondLst>
                                        </p:cTn>
                                        <p:tgtEl>
                                          <p:spTgt spid="10"/>
                                        </p:tgtEl>
                                      </p:cBhvr>
                                      <p:to x="100000" y="90000"/>
                                    </p:animScale>
                                    <p:animScale>
                                      <p:cBhvr>
                                        <p:cTn id="55" dur="166" decel="50000">
                                          <p:stCondLst>
                                            <p:cond delay="1668"/>
                                          </p:stCondLst>
                                        </p:cTn>
                                        <p:tgtEl>
                                          <p:spTgt spid="10"/>
                                        </p:tgtEl>
                                      </p:cBhvr>
                                      <p:to x="100000" y="100000"/>
                                    </p:animScale>
                                    <p:animScale>
                                      <p:cBhvr>
                                        <p:cTn id="56" dur="26">
                                          <p:stCondLst>
                                            <p:cond delay="1808"/>
                                          </p:stCondLst>
                                        </p:cTn>
                                        <p:tgtEl>
                                          <p:spTgt spid="10"/>
                                        </p:tgtEl>
                                      </p:cBhvr>
                                      <p:to x="100000" y="95000"/>
                                    </p:animScale>
                                    <p:animScale>
                                      <p:cBhvr>
                                        <p:cTn id="5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F3913-8043-4A4E-A349-81277D4090A6}"/>
              </a:ext>
            </a:extLst>
          </p:cNvPr>
          <p:cNvPicPr>
            <a:picLocks noChangeAspect="1"/>
          </p:cNvPicPr>
          <p:nvPr/>
        </p:nvPicPr>
        <p:blipFill>
          <a:blip r:embed="rId2"/>
          <a:stretch>
            <a:fillRect/>
          </a:stretch>
        </p:blipFill>
        <p:spPr>
          <a:xfrm>
            <a:off x="1104900" y="914400"/>
            <a:ext cx="9982200" cy="5731701"/>
          </a:xfrm>
          <a:prstGeom prst="rect">
            <a:avLst/>
          </a:prstGeom>
          <a:effectLst>
            <a:softEdge rad="127000"/>
          </a:effectLst>
        </p:spPr>
      </p:pic>
      <p:pic>
        <p:nvPicPr>
          <p:cNvPr id="4" name="Picture 3">
            <a:extLst>
              <a:ext uri="{FF2B5EF4-FFF2-40B4-BE49-F238E27FC236}">
                <a16:creationId xmlns:a16="http://schemas.microsoft.com/office/drawing/2014/main" id="{245A063B-29F9-4308-9780-33C36D10C29D}"/>
              </a:ext>
            </a:extLst>
          </p:cNvPr>
          <p:cNvPicPr>
            <a:picLocks noChangeAspect="1"/>
          </p:cNvPicPr>
          <p:nvPr/>
        </p:nvPicPr>
        <p:blipFill>
          <a:blip r:embed="rId3"/>
          <a:stretch>
            <a:fillRect/>
          </a:stretch>
        </p:blipFill>
        <p:spPr>
          <a:xfrm>
            <a:off x="130737" y="177452"/>
            <a:ext cx="1151993" cy="634072"/>
          </a:xfrm>
          <a:prstGeom prst="rect">
            <a:avLst/>
          </a:prstGeom>
        </p:spPr>
      </p:pic>
      <p:sp>
        <p:nvSpPr>
          <p:cNvPr id="5" name="TextBox 4">
            <a:extLst>
              <a:ext uri="{FF2B5EF4-FFF2-40B4-BE49-F238E27FC236}">
                <a16:creationId xmlns:a16="http://schemas.microsoft.com/office/drawing/2014/main" id="{FDE94758-DFE8-41F6-912F-367329C3309F}"/>
              </a:ext>
            </a:extLst>
          </p:cNvPr>
          <p:cNvSpPr txBox="1"/>
          <p:nvPr/>
        </p:nvSpPr>
        <p:spPr>
          <a:xfrm>
            <a:off x="3698875" y="405008"/>
            <a:ext cx="4724400" cy="646331"/>
          </a:xfrm>
          <a:prstGeom prst="rect">
            <a:avLst/>
          </a:prstGeom>
          <a:noFill/>
        </p:spPr>
        <p:txBody>
          <a:bodyPr wrap="square" rtlCol="0">
            <a:spAutoFit/>
          </a:bodyPr>
          <a:lstStyle/>
          <a:p>
            <a:pPr algn="ctr"/>
            <a:r>
              <a:rPr lang="en-US" sz="36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SỰ TÍCH HOA TỈ MUỘI</a:t>
            </a:r>
            <a:endParaRPr lang="en-US" sz="7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1">
            <a:extLst>
              <a:ext uri="{FF2B5EF4-FFF2-40B4-BE49-F238E27FC236}">
                <a16:creationId xmlns:a16="http://schemas.microsoft.com/office/drawing/2014/main" id="{7A928FFD-4F00-4A21-AD4E-91E0D9CE23E4}"/>
              </a:ext>
            </a:extLst>
          </p:cNvPr>
          <p:cNvSpPr/>
          <p:nvPr/>
        </p:nvSpPr>
        <p:spPr>
          <a:xfrm>
            <a:off x="162839" y="990600"/>
            <a:ext cx="11849621" cy="566072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 Box 4">
            <a:extLst>
              <a:ext uri="{FF2B5EF4-FFF2-40B4-BE49-F238E27FC236}">
                <a16:creationId xmlns:a16="http://schemas.microsoft.com/office/drawing/2014/main" id="{AD1EA026-099F-4A53-8003-F075A56340F3}"/>
              </a:ext>
            </a:extLst>
          </p:cNvPr>
          <p:cNvSpPr txBox="1"/>
          <p:nvPr/>
        </p:nvSpPr>
        <p:spPr>
          <a:xfrm>
            <a:off x="130737" y="1053230"/>
            <a:ext cx="11908863" cy="5324535"/>
          </a:xfrm>
          <a:prstGeom prst="rect">
            <a:avLst/>
          </a:prstGeom>
          <a:noFill/>
        </p:spPr>
        <p:txBody>
          <a:bodyPr wrap="square" rtlCol="0">
            <a:spAutoFit/>
          </a:bodyPr>
          <a:lstStyle/>
          <a:p>
            <a:pPr indent="463550" algn="just"/>
            <a:r>
              <a:rPr lang="en-US" sz="3400">
                <a:latin typeface="+mj-lt"/>
                <a:ea typeface="Arial-Rounded" panose="020B0500000000000000" pitchFamily="34" charset="0"/>
                <a:cs typeface="Times New Roman" pitchFamily="18" charset="0"/>
              </a:rPr>
              <a:t>Ngày xưa, có hai chị em Nết và Na mồ côi cha mẹ, sống trong ngôi nhà nhỏ bên sườn núi. Nết thương Na, cái gì cũng nhường em. Đêm đông, gió ù ù lùa vào nhà, Nết vòng tay ôm em:</a:t>
            </a:r>
          </a:p>
          <a:p>
            <a:pPr marL="284163" indent="3175" algn="just">
              <a:buFontTx/>
              <a:buChar char="-"/>
            </a:pPr>
            <a:r>
              <a:rPr lang="en-US" sz="3400">
                <a:latin typeface="+mj-lt"/>
                <a:ea typeface="Arial-Rounded" panose="020B0500000000000000" pitchFamily="34" charset="0"/>
                <a:cs typeface="Times New Roman" pitchFamily="18" charset="0"/>
              </a:rPr>
              <a:t> Em rét không?</a:t>
            </a:r>
          </a:p>
          <a:p>
            <a:pPr indent="463550" algn="just"/>
            <a:r>
              <a:rPr lang="en-US" sz="3400">
                <a:latin typeface="+mj-lt"/>
                <a:ea typeface="Arial-Rounded" panose="020B0500000000000000" pitchFamily="34" charset="0"/>
                <a:cs typeface="Times New Roman" pitchFamily="18" charset="0"/>
              </a:rPr>
              <a:t>Na ôm choàng lấy chị, cười rúc rích:</a:t>
            </a:r>
          </a:p>
          <a:p>
            <a:pPr indent="463550" algn="just"/>
            <a:r>
              <a:rPr lang="en-US" sz="3400">
                <a:latin typeface="+mj-lt"/>
                <a:ea typeface="Arial-Rounded" panose="020B0500000000000000" pitchFamily="34" charset="0"/>
                <a:cs typeface="Times New Roman" pitchFamily="18" charset="0"/>
              </a:rPr>
              <a:t>- Ấm quá!</a:t>
            </a:r>
          </a:p>
          <a:p>
            <a:pPr indent="463550" algn="just"/>
            <a:r>
              <a:rPr lang="en-US" sz="3400">
                <a:latin typeface="+mj-lt"/>
                <a:ea typeface="Arial-Rounded" panose="020B0500000000000000" pitchFamily="34" charset="0"/>
                <a:cs typeface="Times New Roman" pitchFamily="18" charset="0"/>
              </a:rPr>
              <a:t>Nết ôm em chặt hơn, thầm thì:</a:t>
            </a:r>
          </a:p>
          <a:p>
            <a:pPr indent="463550" algn="just"/>
            <a:r>
              <a:rPr lang="en-US" sz="3400">
                <a:latin typeface="+mj-lt"/>
                <a:ea typeface="Arial-Rounded" panose="020B0500000000000000" pitchFamily="34" charset="0"/>
                <a:cs typeface="Times New Roman" pitchFamily="18" charset="0"/>
              </a:rPr>
              <a:t>- Mẹ bảo chị em mình là hai bông hoa hồng, chị là bông to, em là bông nhỏ. Chị em mình mãi bên nhau nhé!</a:t>
            </a:r>
          </a:p>
          <a:p>
            <a:pPr indent="463550" algn="just"/>
            <a:r>
              <a:rPr lang="en-US" sz="3400">
                <a:latin typeface="+mj-lt"/>
                <a:ea typeface="Arial-Rounded" panose="020B0500000000000000" pitchFamily="34" charset="0"/>
                <a:cs typeface="Times New Roman" pitchFamily="18" charset="0"/>
              </a:rPr>
              <a:t>  Na gật đầu. Hai chị em cứ thế ôm nhau ngủ.</a:t>
            </a:r>
          </a:p>
        </p:txBody>
      </p:sp>
      <p:pic>
        <p:nvPicPr>
          <p:cNvPr id="8" name="Picture 7">
            <a:extLst>
              <a:ext uri="{FF2B5EF4-FFF2-40B4-BE49-F238E27FC236}">
                <a16:creationId xmlns:a16="http://schemas.microsoft.com/office/drawing/2014/main" id="{00367831-3EEB-495A-AA88-C4795B52A7DB}"/>
              </a:ext>
            </a:extLst>
          </p:cNvPr>
          <p:cNvPicPr>
            <a:picLocks noChangeAspect="1"/>
          </p:cNvPicPr>
          <p:nvPr/>
        </p:nvPicPr>
        <p:blipFill rotWithShape="1">
          <a:blip r:embed="rId4"/>
          <a:srcRect l="28414" t="17105" r="9091" b="33057"/>
          <a:stretch/>
        </p:blipFill>
        <p:spPr>
          <a:xfrm>
            <a:off x="181823" y="1092406"/>
            <a:ext cx="538392" cy="512546"/>
          </a:xfrm>
          <a:prstGeom prst="rect">
            <a:avLst/>
          </a:prstGeom>
        </p:spPr>
      </p:pic>
    </p:spTree>
    <p:extLst>
      <p:ext uri="{BB962C8B-B14F-4D97-AF65-F5344CB8AC3E}">
        <p14:creationId xmlns:p14="http://schemas.microsoft.com/office/powerpoint/2010/main" val="2368397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a:extLst>
              <a:ext uri="{FF2B5EF4-FFF2-40B4-BE49-F238E27FC236}">
                <a16:creationId xmlns:a16="http://schemas.microsoft.com/office/drawing/2014/main" id="{B0347BE9-9203-4FC0-92A5-58234147CD5C}"/>
              </a:ext>
            </a:extLst>
          </p:cNvPr>
          <p:cNvSpPr/>
          <p:nvPr/>
        </p:nvSpPr>
        <p:spPr>
          <a:xfrm>
            <a:off x="4936499" y="1455587"/>
            <a:ext cx="2319003" cy="2319003"/>
          </a:xfrm>
          <a:prstGeom prst="ellipse">
            <a:avLst/>
          </a:prstGeom>
          <a:noFill/>
          <a:ln w="76200">
            <a:solidFill>
              <a:srgbClr val="CDBB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sp>
        <p:nvSpPr>
          <p:cNvPr id="7" name="TextBox 6">
            <a:extLst>
              <a:ext uri="{FF2B5EF4-FFF2-40B4-BE49-F238E27FC236}">
                <a16:creationId xmlns:a16="http://schemas.microsoft.com/office/drawing/2014/main" id="{E20F692A-D963-4445-8FFB-ED13BE07D47B}"/>
              </a:ext>
            </a:extLst>
          </p:cNvPr>
          <p:cNvSpPr txBox="1"/>
          <p:nvPr/>
        </p:nvSpPr>
        <p:spPr>
          <a:xfrm>
            <a:off x="2667000" y="3917789"/>
            <a:ext cx="7269482" cy="1015663"/>
          </a:xfrm>
          <a:prstGeom prst="rect">
            <a:avLst/>
          </a:prstGeom>
          <a:noFill/>
          <a:effectLst>
            <a:glow rad="101600">
              <a:schemeClr val="accent4">
                <a:satMod val="175000"/>
                <a:alpha val="40000"/>
              </a:schemeClr>
            </a:glow>
            <a:outerShdw blurRad="50800" dist="50800" dir="5400000" algn="ctr" rotWithShape="0">
              <a:schemeClr val="tx1">
                <a:lumMod val="50000"/>
                <a:lumOff val="50000"/>
              </a:schemeClr>
            </a:outerShdw>
            <a:softEdge rad="12700"/>
          </a:effectLst>
          <a:scene3d>
            <a:camera prst="orthographicFront"/>
            <a:lightRig rig="threePt" dir="t"/>
          </a:scene3d>
          <a:sp3d extrusionH="76200">
            <a:extrusionClr>
              <a:srgbClr val="28A48F"/>
            </a:extrusionClr>
          </a:sp3d>
        </p:spPr>
        <p:txBody>
          <a:bodyPr wrap="square" rtlCol="0">
            <a:spAutoFit/>
          </a:bodyPr>
          <a:lstStyle/>
          <a:p>
            <a:pPr algn="ctr"/>
            <a:r>
              <a:rPr lang="en-US" sz="6000">
                <a:ln>
                  <a:gradFill>
                    <a:gsLst>
                      <a:gs pos="0">
                        <a:srgbClr val="FEB5C8"/>
                      </a:gs>
                      <a:gs pos="74000">
                        <a:schemeClr val="bg1"/>
                      </a:gs>
                      <a:gs pos="83000">
                        <a:schemeClr val="bg1"/>
                      </a:gs>
                      <a:gs pos="100000">
                        <a:schemeClr val="bg1"/>
                      </a:gs>
                    </a:gsLst>
                    <a:lin ang="5400000" scaled="1"/>
                  </a:gradFill>
                </a:ln>
                <a:solidFill>
                  <a:srgbClr val="867925"/>
                </a:solidFill>
                <a:effectLst>
                  <a:glow rad="63500">
                    <a:srgbClr val="FEB5C8">
                      <a:alpha val="40000"/>
                    </a:srgbClr>
                  </a:glow>
                  <a:outerShdw blurRad="38100" dist="38100" dir="2700000" algn="tl">
                    <a:schemeClr val="tx1">
                      <a:lumMod val="50000"/>
                      <a:lumOff val="50000"/>
                      <a:alpha val="43000"/>
                    </a:schemeClr>
                  </a:outerShdw>
                </a:effectLst>
                <a:latin typeface="HP-167" panose="020B0803050302020204" pitchFamily="34" charset="0"/>
              </a:rPr>
              <a:t>LUYỆN TẬP</a:t>
            </a:r>
            <a:endParaRPr lang="en-US" sz="6000" dirty="0">
              <a:ln>
                <a:gradFill>
                  <a:gsLst>
                    <a:gs pos="0">
                      <a:srgbClr val="FEB5C8"/>
                    </a:gs>
                    <a:gs pos="74000">
                      <a:schemeClr val="bg1"/>
                    </a:gs>
                    <a:gs pos="83000">
                      <a:schemeClr val="bg1"/>
                    </a:gs>
                    <a:gs pos="100000">
                      <a:schemeClr val="bg1"/>
                    </a:gs>
                  </a:gsLst>
                  <a:lin ang="5400000" scaled="1"/>
                </a:gradFill>
              </a:ln>
              <a:solidFill>
                <a:srgbClr val="867925"/>
              </a:solidFill>
              <a:effectLst>
                <a:glow rad="63500">
                  <a:srgbClr val="FEB5C8">
                    <a:alpha val="40000"/>
                  </a:srgbClr>
                </a:glow>
                <a:outerShdw blurRad="38100" dist="38100" dir="2700000" algn="tl">
                  <a:schemeClr val="tx1">
                    <a:lumMod val="50000"/>
                    <a:lumOff val="50000"/>
                    <a:alpha val="43000"/>
                  </a:schemeClr>
                </a:outerShdw>
              </a:effectLst>
              <a:latin typeface="HP-167" panose="020B0803050302020204" pitchFamily="34" charset="0"/>
            </a:endParaRPr>
          </a:p>
        </p:txBody>
      </p:sp>
      <p:pic>
        <p:nvPicPr>
          <p:cNvPr id="8" name="Picture 7">
            <a:extLst>
              <a:ext uri="{FF2B5EF4-FFF2-40B4-BE49-F238E27FC236}">
                <a16:creationId xmlns:a16="http://schemas.microsoft.com/office/drawing/2014/main" id="{71448C0E-4214-460F-8F43-FB0F7D389293}"/>
              </a:ext>
            </a:extLst>
          </p:cNvPr>
          <p:cNvPicPr>
            <a:picLocks noChangeAspect="1"/>
          </p:cNvPicPr>
          <p:nvPr/>
        </p:nvPicPr>
        <p:blipFill>
          <a:blip r:embed="rId2"/>
          <a:stretch>
            <a:fillRect/>
          </a:stretch>
        </p:blipFill>
        <p:spPr>
          <a:xfrm>
            <a:off x="5041218" y="1588195"/>
            <a:ext cx="2133600" cy="2133600"/>
          </a:xfrm>
          <a:prstGeom prst="rect">
            <a:avLst/>
          </a:prstGeom>
        </p:spPr>
      </p:pic>
    </p:spTree>
    <p:extLst>
      <p:ext uri="{BB962C8B-B14F-4D97-AF65-F5344CB8AC3E}">
        <p14:creationId xmlns:p14="http://schemas.microsoft.com/office/powerpoint/2010/main" val="1369336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1750"/>
                                        <p:tgtEl>
                                          <p:spTgt spid="6"/>
                                        </p:tgtEl>
                                      </p:cBhvr>
                                    </p:animEffect>
                                  </p:childTnLst>
                                </p:cTn>
                              </p:par>
                            </p:childTnLst>
                          </p:cTn>
                        </p:par>
                        <p:par>
                          <p:cTn id="13" fill="hold">
                            <p:stCondLst>
                              <p:cond delay="1750"/>
                            </p:stCondLst>
                            <p:childTnLst>
                              <p:par>
                                <p:cTn id="14" presetID="50" presetClass="entr" presetSubtype="0" decel="100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4A2B8FB8-F6DB-40C9-A0FA-10AC42869196}"/>
              </a:ext>
            </a:extLst>
          </p:cNvPr>
          <p:cNvSpPr txBox="1"/>
          <p:nvPr/>
        </p:nvSpPr>
        <p:spPr>
          <a:xfrm>
            <a:off x="228600" y="3228414"/>
            <a:ext cx="5714999" cy="889667"/>
          </a:xfrm>
          <a:prstGeom prst="rect">
            <a:avLst/>
          </a:prstGeom>
          <a:noFill/>
        </p:spPr>
        <p:txBody>
          <a:bodyPr wrap="square">
            <a:spAutoFit/>
          </a:bodyPr>
          <a:lstStyle/>
          <a:p>
            <a:pPr algn="just" latinLnBrk="0">
              <a:lnSpc>
                <a:spcPct val="150000"/>
              </a:lnSpc>
            </a:pPr>
            <a:r>
              <a:rPr lang="vi-VN" sz="4000" b="0" i="0">
                <a:solidFill>
                  <a:srgbClr val="FF2A5D"/>
                </a:solidFill>
                <a:effectLst/>
                <a:latin typeface="Arial-Rounded" panose="020B0500000000000000" pitchFamily="34" charset="0"/>
                <a:ea typeface="Arial-Rounded" panose="020B0500000000000000" pitchFamily="34" charset="0"/>
                <a:cs typeface="Arial-Rounded" panose="020B0500000000000000" pitchFamily="34" charset="0"/>
              </a:rPr>
              <a:t>a. Từ ngữ chỉ hoạt động: </a:t>
            </a:r>
            <a:endParaRPr lang="en-US" sz="4000" b="0" i="0">
              <a:solidFill>
                <a:srgbClr val="FF2A5D"/>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id="{837B67F0-621D-4927-B38F-EAD4E9926170}"/>
              </a:ext>
            </a:extLst>
          </p:cNvPr>
          <p:cNvSpPr txBox="1"/>
          <p:nvPr/>
        </p:nvSpPr>
        <p:spPr>
          <a:xfrm>
            <a:off x="6705600" y="3228414"/>
            <a:ext cx="5270876" cy="889667"/>
          </a:xfrm>
          <a:prstGeom prst="rect">
            <a:avLst/>
          </a:prstGeom>
          <a:noFill/>
        </p:spPr>
        <p:txBody>
          <a:bodyPr wrap="square">
            <a:spAutoFit/>
          </a:bodyPr>
          <a:lstStyle/>
          <a:p>
            <a:pPr algn="just" latinLnBrk="0">
              <a:lnSpc>
                <a:spcPct val="150000"/>
              </a:lnSpc>
            </a:pPr>
            <a:r>
              <a:rPr lang="vi-VN" sz="4000" b="0" i="0">
                <a:solidFill>
                  <a:srgbClr val="FF2A5D"/>
                </a:solidFill>
                <a:effectLst/>
                <a:latin typeface="Arial-Rounded" panose="020B0500000000000000" pitchFamily="34" charset="0"/>
                <a:ea typeface="Arial-Rounded" panose="020B0500000000000000" pitchFamily="34" charset="0"/>
                <a:cs typeface="Arial-Rounded" panose="020B0500000000000000" pitchFamily="34" charset="0"/>
              </a:rPr>
              <a:t>b. Từ ngữ chỉ đặc điểm:</a:t>
            </a:r>
          </a:p>
        </p:txBody>
      </p:sp>
      <p:sp>
        <p:nvSpPr>
          <p:cNvPr id="55" name="Rounded Rectangle 5">
            <a:extLst>
              <a:ext uri="{FF2B5EF4-FFF2-40B4-BE49-F238E27FC236}">
                <a16:creationId xmlns:a16="http://schemas.microsoft.com/office/drawing/2014/main" id="{BA4865E9-536A-4BE4-AEF2-957A71729F81}"/>
              </a:ext>
            </a:extLst>
          </p:cNvPr>
          <p:cNvSpPr/>
          <p:nvPr/>
        </p:nvSpPr>
        <p:spPr>
          <a:xfrm>
            <a:off x="6096000" y="3673247"/>
            <a:ext cx="76199" cy="2668577"/>
          </a:xfrm>
          <a:prstGeom prst="roundRect">
            <a:avLst/>
          </a:prstGeom>
          <a:solidFill>
            <a:srgbClr val="FACFC6"/>
          </a:solidFill>
          <a:ln w="3175">
            <a:solidFill>
              <a:schemeClr val="tx1">
                <a:lumMod val="50000"/>
                <a:lumOff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7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5B3878B6-621D-4BB2-97F3-22D67B1FFCF9}"/>
              </a:ext>
            </a:extLst>
          </p:cNvPr>
          <p:cNvSpPr txBox="1"/>
          <p:nvPr/>
        </p:nvSpPr>
        <p:spPr>
          <a:xfrm>
            <a:off x="1187313" y="270453"/>
            <a:ext cx="10662005" cy="707886"/>
          </a:xfrm>
          <a:prstGeom prst="rect">
            <a:avLst/>
          </a:prstGeom>
          <a:noFill/>
        </p:spPr>
        <p:txBody>
          <a:bodyPr wrap="square">
            <a:spAutoFit/>
          </a:bodyPr>
          <a:lstStyle/>
          <a:p>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sz="4000"/>
              <a:t>Xếp các từ ngữ dưới đây vào nhóm thích hợp.</a:t>
            </a:r>
            <a:endParaRPr lang="vi-VN" sz="4000" b="1">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F41822CA-8AEA-4E28-B56F-1A2F475F65F0}"/>
              </a:ext>
            </a:extLst>
          </p:cNvPr>
          <p:cNvGrpSpPr/>
          <p:nvPr/>
        </p:nvGrpSpPr>
        <p:grpSpPr>
          <a:xfrm>
            <a:off x="170602" y="184466"/>
            <a:ext cx="853942" cy="1068901"/>
            <a:chOff x="253799" y="259752"/>
            <a:chExt cx="853942" cy="1068901"/>
          </a:xfrm>
        </p:grpSpPr>
        <p:sp>
          <p:nvSpPr>
            <p:cNvPr id="4" name="51">
              <a:extLst>
                <a:ext uri="{FF2B5EF4-FFF2-40B4-BE49-F238E27FC236}">
                  <a16:creationId xmlns:a16="http://schemas.microsoft.com/office/drawing/2014/main" id="{A1526D02-8B7F-4A2C-A6E0-7E0D052BDF6E}"/>
                </a:ext>
              </a:extLst>
            </p:cNvPr>
            <p:cNvSpPr/>
            <p:nvPr/>
          </p:nvSpPr>
          <p:spPr>
            <a:xfrm>
              <a:off x="253799" y="259752"/>
              <a:ext cx="571915" cy="891155"/>
            </a:xfrm>
            <a:prstGeom prst="rect">
              <a:avLst/>
            </a:prstGeom>
            <a:solidFill>
              <a:srgbClr val="F3A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a:extLst>
                <a:ext uri="{FF2B5EF4-FFF2-40B4-BE49-F238E27FC236}">
                  <a16:creationId xmlns:a16="http://schemas.microsoft.com/office/drawing/2014/main" id="{12E09A92-18BA-4D1D-AB09-9F1012E484D9}"/>
                </a:ext>
              </a:extLst>
            </p:cNvPr>
            <p:cNvPicPr>
              <a:picLocks noChangeAspect="1"/>
            </p:cNvPicPr>
            <p:nvPr userDrawn="1"/>
          </p:nvPicPr>
          <p:blipFill>
            <a:blip r:embed="rId2"/>
            <a:stretch>
              <a:fillRect/>
            </a:stretch>
          </p:blipFill>
          <p:spPr>
            <a:xfrm>
              <a:off x="425879" y="646791"/>
              <a:ext cx="681862" cy="681862"/>
            </a:xfrm>
            <a:prstGeom prst="rect">
              <a:avLst/>
            </a:prstGeom>
          </p:spPr>
        </p:pic>
      </p:grpSp>
      <p:grpSp>
        <p:nvGrpSpPr>
          <p:cNvPr id="35" name="Group 34">
            <a:extLst>
              <a:ext uri="{FF2B5EF4-FFF2-40B4-BE49-F238E27FC236}">
                <a16:creationId xmlns:a16="http://schemas.microsoft.com/office/drawing/2014/main" id="{9ADF9ED6-85EA-41A3-B14A-EF44A7F3E1CB}"/>
              </a:ext>
            </a:extLst>
          </p:cNvPr>
          <p:cNvGrpSpPr/>
          <p:nvPr/>
        </p:nvGrpSpPr>
        <p:grpSpPr>
          <a:xfrm>
            <a:off x="6423526" y="1066800"/>
            <a:ext cx="2438400" cy="1143000"/>
            <a:chOff x="988840" y="1371600"/>
            <a:chExt cx="3506960" cy="1600200"/>
          </a:xfrm>
        </p:grpSpPr>
        <p:pic>
          <p:nvPicPr>
            <p:cNvPr id="36" name="Picture 35">
              <a:extLst>
                <a:ext uri="{FF2B5EF4-FFF2-40B4-BE49-F238E27FC236}">
                  <a16:creationId xmlns:a16="http://schemas.microsoft.com/office/drawing/2014/main" id="{2A257A1E-68EA-45ED-B9C8-0EF9906B450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22" b="94203" l="8017" r="95359">
                          <a14:foregroundMark x1="8439" y1="44928" x2="8017" y2="64493"/>
                          <a14:foregroundMark x1="39662" y1="7246" x2="53165" y2="7971"/>
                          <a14:foregroundMark x1="90717" y1="39130" x2="91983" y2="68116"/>
                          <a14:foregroundMark x1="94937" y1="63043" x2="95359" y2="50725"/>
                          <a14:foregroundMark x1="28270" y1="88406" x2="47257" y2="94203"/>
                          <a14:foregroundMark x1="47257" y1="94203" x2="54008" y2="93478"/>
                          <a14:foregroundMark x1="61181" y1="92029" x2="70042" y2="92754"/>
                          <a14:foregroundMark x1="20253" y1="22464" x2="20253" y2="22464"/>
                          <a14:foregroundMark x1="21519" y1="22464" x2="21519" y2="22464"/>
                          <a14:foregroundMark x1="22785" y1="21739" x2="22785" y2="21739"/>
                          <a14:foregroundMark x1="24473" y1="22464" x2="24473" y2="22464"/>
                          <a14:foregroundMark x1="29536" y1="17391" x2="29536" y2="17391"/>
                          <a14:foregroundMark x1="29114" y1="18116" x2="29114" y2="18116"/>
                          <a14:foregroundMark x1="29114" y1="17391" x2="29114" y2="17391"/>
                          <a14:foregroundMark x1="29114" y1="17391" x2="29114" y2="17391"/>
                          <a14:foregroundMark x1="29114" y1="17391" x2="29536" y2="18116"/>
                          <a14:foregroundMark x1="29536" y1="17391" x2="29114" y2="17391"/>
                          <a14:foregroundMark x1="29114" y1="17391" x2="29114" y2="17391"/>
                          <a14:foregroundMark x1="29114" y1="17391" x2="29114" y2="17391"/>
                          <a14:foregroundMark x1="29114" y1="17391" x2="29114" y2="17391"/>
                          <a14:foregroundMark x1="29114" y1="17391" x2="29114" y2="17391"/>
                          <a14:foregroundMark x1="29114" y1="17391" x2="28270" y2="18116"/>
                          <a14:foregroundMark x1="28692" y1="18116" x2="29958" y2="17391"/>
                          <a14:foregroundMark x1="27848" y1="16667" x2="30380" y2="18116"/>
                          <a14:foregroundMark x1="29536" y1="18116" x2="29536" y2="18116"/>
                          <a14:foregroundMark x1="30380" y1="18116" x2="30380" y2="18116"/>
                          <a14:foregroundMark x1="30380" y1="18116" x2="29958" y2="18116"/>
                          <a14:foregroundMark x1="29958" y1="17391" x2="29536" y2="18116"/>
                          <a14:foregroundMark x1="29958" y1="17391" x2="29958" y2="17391"/>
                          <a14:foregroundMark x1="30380" y1="17391" x2="30380" y2="17391"/>
                          <a14:foregroundMark x1="29958" y1="17391" x2="30802" y2="17391"/>
                          <a14:foregroundMark x1="32068" y1="15942" x2="30802" y2="17391"/>
                          <a14:foregroundMark x1="30380" y1="17391" x2="30802" y2="18841"/>
                          <a14:foregroundMark x1="30380" y1="16667" x2="30802" y2="17391"/>
                          <a14:foregroundMark x1="29958" y1="16667" x2="30802" y2="17391"/>
                          <a14:backgroundMark x1="24051" y1="16667" x2="24051" y2="16667"/>
                          <a14:backgroundMark x1="23207" y1="18116" x2="23207" y2="18116"/>
                          <a14:backgroundMark x1="21097" y1="20290" x2="24895" y2="19565"/>
                          <a14:backgroundMark x1="26582" y1="18116" x2="26582" y2="18116"/>
                          <a14:backgroundMark x1="28270" y1="16667" x2="28270" y2="16667"/>
                          <a14:backgroundMark x1="27004" y1="16667" x2="27004" y2="16667"/>
                          <a14:backgroundMark x1="22785" y1="20290" x2="23207" y2="20290"/>
                        </a14:backgroundRemoval>
                      </a14:imgEffect>
                    </a14:imgLayer>
                  </a14:imgProps>
                </a:ext>
                <a:ext uri="{28A0092B-C50C-407E-A947-70E740481C1C}">
                  <a14:useLocalDpi xmlns:a14="http://schemas.microsoft.com/office/drawing/2010/main" val="0"/>
                </a:ext>
              </a:extLst>
            </a:blip>
            <a:stretch>
              <a:fillRect/>
            </a:stretch>
          </p:blipFill>
          <p:spPr>
            <a:xfrm flipH="1">
              <a:off x="988840" y="1371600"/>
              <a:ext cx="3506960" cy="1600200"/>
            </a:xfrm>
            <a:prstGeom prst="rect">
              <a:avLst/>
            </a:prstGeom>
          </p:spPr>
        </p:pic>
        <p:sp>
          <p:nvSpPr>
            <p:cNvPr id="37" name="TextBox 36">
              <a:extLst>
                <a:ext uri="{FF2B5EF4-FFF2-40B4-BE49-F238E27FC236}">
                  <a16:creationId xmlns:a16="http://schemas.microsoft.com/office/drawing/2014/main" id="{C85D6289-F3A0-4459-93E0-095C0931D480}"/>
                </a:ext>
              </a:extLst>
            </p:cNvPr>
            <p:cNvSpPr txBox="1"/>
            <p:nvPr/>
          </p:nvSpPr>
          <p:spPr>
            <a:xfrm>
              <a:off x="1031114" y="1666622"/>
              <a:ext cx="3359032" cy="991040"/>
            </a:xfrm>
            <a:prstGeom prst="rect">
              <a:avLst/>
            </a:prstGeom>
            <a:noFill/>
          </p:spPr>
          <p:txBody>
            <a:bodyPr wrap="square" rtlCol="0">
              <a:spAutoFit/>
            </a:bodyPr>
            <a:lstStyle/>
            <a:p>
              <a:pPr algn="ctr"/>
              <a:r>
                <a:rPr lang="en-US" sz="4000">
                  <a:latin typeface="Arial-Rounded" panose="020B0500000000000000" pitchFamily="34" charset="0"/>
                  <a:ea typeface="Arial-Rounded" panose="020B0500000000000000" pitchFamily="34" charset="0"/>
                  <a:cs typeface="Arial-Rounded" panose="020B0500000000000000" pitchFamily="34" charset="0"/>
                </a:rPr>
                <a:t>chạy theo</a:t>
              </a:r>
            </a:p>
          </p:txBody>
        </p:sp>
      </p:grpSp>
      <p:grpSp>
        <p:nvGrpSpPr>
          <p:cNvPr id="50" name="Group 49">
            <a:extLst>
              <a:ext uri="{FF2B5EF4-FFF2-40B4-BE49-F238E27FC236}">
                <a16:creationId xmlns:a16="http://schemas.microsoft.com/office/drawing/2014/main" id="{028A1479-E4DC-4E5E-A812-19BE73416CB2}"/>
              </a:ext>
            </a:extLst>
          </p:cNvPr>
          <p:cNvGrpSpPr/>
          <p:nvPr/>
        </p:nvGrpSpPr>
        <p:grpSpPr>
          <a:xfrm>
            <a:off x="9296400" y="2282123"/>
            <a:ext cx="2438400" cy="1143000"/>
            <a:chOff x="988840" y="1371600"/>
            <a:chExt cx="3506960" cy="1600200"/>
          </a:xfrm>
        </p:grpSpPr>
        <p:pic>
          <p:nvPicPr>
            <p:cNvPr id="51" name="Picture 50">
              <a:extLst>
                <a:ext uri="{FF2B5EF4-FFF2-40B4-BE49-F238E27FC236}">
                  <a16:creationId xmlns:a16="http://schemas.microsoft.com/office/drawing/2014/main" id="{82774308-E4D4-4E6F-AEEF-A69B725ACF5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22" b="94203" l="8017" r="95359">
                          <a14:foregroundMark x1="8439" y1="44928" x2="8017" y2="64493"/>
                          <a14:foregroundMark x1="39662" y1="7246" x2="53165" y2="7971"/>
                          <a14:foregroundMark x1="90717" y1="39130" x2="91983" y2="68116"/>
                          <a14:foregroundMark x1="94937" y1="63043" x2="95359" y2="50725"/>
                          <a14:foregroundMark x1="28270" y1="88406" x2="47257" y2="94203"/>
                          <a14:foregroundMark x1="47257" y1="94203" x2="54008" y2="93478"/>
                          <a14:foregroundMark x1="61181" y1="92029" x2="70042" y2="92754"/>
                          <a14:foregroundMark x1="20253" y1="22464" x2="20253" y2="22464"/>
                          <a14:foregroundMark x1="21519" y1="22464" x2="21519" y2="22464"/>
                          <a14:foregroundMark x1="22785" y1="21739" x2="22785" y2="21739"/>
                          <a14:foregroundMark x1="24473" y1="22464" x2="24473" y2="22464"/>
                          <a14:foregroundMark x1="29536" y1="17391" x2="29536" y2="17391"/>
                          <a14:foregroundMark x1="29114" y1="18116" x2="29114" y2="18116"/>
                          <a14:foregroundMark x1="29114" y1="17391" x2="29114" y2="17391"/>
                          <a14:foregroundMark x1="29114" y1="17391" x2="29114" y2="17391"/>
                          <a14:foregroundMark x1="29114" y1="17391" x2="29536" y2="18116"/>
                          <a14:foregroundMark x1="29536" y1="17391" x2="29114" y2="17391"/>
                          <a14:foregroundMark x1="29114" y1="17391" x2="29114" y2="17391"/>
                          <a14:foregroundMark x1="29114" y1="17391" x2="29114" y2="17391"/>
                          <a14:foregroundMark x1="29114" y1="17391" x2="29114" y2="17391"/>
                          <a14:foregroundMark x1="29114" y1="17391" x2="29114" y2="17391"/>
                          <a14:foregroundMark x1="29114" y1="17391" x2="28270" y2="18116"/>
                          <a14:foregroundMark x1="28692" y1="18116" x2="29958" y2="17391"/>
                          <a14:foregroundMark x1="27848" y1="16667" x2="30380" y2="18116"/>
                          <a14:foregroundMark x1="29536" y1="18116" x2="29536" y2="18116"/>
                          <a14:foregroundMark x1="30380" y1="18116" x2="30380" y2="18116"/>
                          <a14:foregroundMark x1="30380" y1="18116" x2="29958" y2="18116"/>
                          <a14:foregroundMark x1="29958" y1="17391" x2="29536" y2="18116"/>
                          <a14:foregroundMark x1="29958" y1="17391" x2="29958" y2="17391"/>
                          <a14:foregroundMark x1="30380" y1="17391" x2="30380" y2="17391"/>
                          <a14:foregroundMark x1="29958" y1="17391" x2="30802" y2="17391"/>
                          <a14:foregroundMark x1="32068" y1="15942" x2="30802" y2="17391"/>
                          <a14:foregroundMark x1="30380" y1="17391" x2="30802" y2="18841"/>
                          <a14:foregroundMark x1="30380" y1="16667" x2="30802" y2="17391"/>
                          <a14:foregroundMark x1="29958" y1="16667" x2="30802" y2="17391"/>
                          <a14:backgroundMark x1="24051" y1="16667" x2="24051" y2="16667"/>
                          <a14:backgroundMark x1="23207" y1="18116" x2="23207" y2="18116"/>
                          <a14:backgroundMark x1="21097" y1="20290" x2="24895" y2="19565"/>
                          <a14:backgroundMark x1="26582" y1="18116" x2="26582" y2="18116"/>
                          <a14:backgroundMark x1="28270" y1="16667" x2="28270" y2="16667"/>
                          <a14:backgroundMark x1="27004" y1="16667" x2="27004" y2="16667"/>
                          <a14:backgroundMark x1="22785" y1="20290" x2="23207" y2="20290"/>
                        </a14:backgroundRemoval>
                      </a14:imgEffect>
                    </a14:imgLayer>
                  </a14:imgProps>
                </a:ext>
                <a:ext uri="{28A0092B-C50C-407E-A947-70E740481C1C}">
                  <a14:useLocalDpi xmlns:a14="http://schemas.microsoft.com/office/drawing/2010/main" val="0"/>
                </a:ext>
              </a:extLst>
            </a:blip>
            <a:stretch>
              <a:fillRect/>
            </a:stretch>
          </p:blipFill>
          <p:spPr>
            <a:xfrm flipH="1">
              <a:off x="988840" y="1371600"/>
              <a:ext cx="3506960" cy="1600200"/>
            </a:xfrm>
            <a:prstGeom prst="rect">
              <a:avLst/>
            </a:prstGeom>
          </p:spPr>
        </p:pic>
        <p:sp>
          <p:nvSpPr>
            <p:cNvPr id="52" name="TextBox 51">
              <a:extLst>
                <a:ext uri="{FF2B5EF4-FFF2-40B4-BE49-F238E27FC236}">
                  <a16:creationId xmlns:a16="http://schemas.microsoft.com/office/drawing/2014/main" id="{4B5D4CB5-499E-4982-959E-C7C46FC30072}"/>
                </a:ext>
              </a:extLst>
            </p:cNvPr>
            <p:cNvSpPr txBox="1"/>
            <p:nvPr/>
          </p:nvSpPr>
          <p:spPr>
            <a:xfrm>
              <a:off x="1031114" y="1666622"/>
              <a:ext cx="3359032" cy="991040"/>
            </a:xfrm>
            <a:prstGeom prst="rect">
              <a:avLst/>
            </a:prstGeom>
            <a:noFill/>
          </p:spPr>
          <p:txBody>
            <a:bodyPr wrap="square" rtlCol="0">
              <a:spAutoFit/>
            </a:bodyPr>
            <a:lstStyle/>
            <a:p>
              <a:pPr algn="ctr"/>
              <a:r>
                <a:rPr lang="en-US" sz="4000">
                  <a:latin typeface="Arial-Rounded" panose="020B0500000000000000" pitchFamily="34" charset="0"/>
                  <a:ea typeface="Arial-Rounded" panose="020B0500000000000000" pitchFamily="34" charset="0"/>
                  <a:cs typeface="Arial-Rounded" panose="020B0500000000000000" pitchFamily="34" charset="0"/>
                </a:rPr>
                <a:t>gật đầu</a:t>
              </a:r>
            </a:p>
          </p:txBody>
        </p:sp>
      </p:grpSp>
      <p:grpSp>
        <p:nvGrpSpPr>
          <p:cNvPr id="47" name="Group 46">
            <a:extLst>
              <a:ext uri="{FF2B5EF4-FFF2-40B4-BE49-F238E27FC236}">
                <a16:creationId xmlns:a16="http://schemas.microsoft.com/office/drawing/2014/main" id="{3152F386-21A2-4F86-B0C2-DA7194764E81}"/>
              </a:ext>
            </a:extLst>
          </p:cNvPr>
          <p:cNvGrpSpPr/>
          <p:nvPr/>
        </p:nvGrpSpPr>
        <p:grpSpPr>
          <a:xfrm>
            <a:off x="6423526" y="2282123"/>
            <a:ext cx="2438400" cy="1143000"/>
            <a:chOff x="988840" y="1371600"/>
            <a:chExt cx="3506960" cy="1600200"/>
          </a:xfrm>
        </p:grpSpPr>
        <p:pic>
          <p:nvPicPr>
            <p:cNvPr id="48" name="Picture 47">
              <a:extLst>
                <a:ext uri="{FF2B5EF4-FFF2-40B4-BE49-F238E27FC236}">
                  <a16:creationId xmlns:a16="http://schemas.microsoft.com/office/drawing/2014/main" id="{CA7FDEA2-704F-4BEC-A7A9-559FB3E881E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22" b="94203" l="8017" r="95359">
                          <a14:foregroundMark x1="8439" y1="44928" x2="8017" y2="64493"/>
                          <a14:foregroundMark x1="39662" y1="7246" x2="53165" y2="7971"/>
                          <a14:foregroundMark x1="90717" y1="39130" x2="91983" y2="68116"/>
                          <a14:foregroundMark x1="94937" y1="63043" x2="95359" y2="50725"/>
                          <a14:foregroundMark x1="28270" y1="88406" x2="47257" y2="94203"/>
                          <a14:foregroundMark x1="47257" y1="94203" x2="54008" y2="93478"/>
                          <a14:foregroundMark x1="61181" y1="92029" x2="70042" y2="92754"/>
                          <a14:foregroundMark x1="20253" y1="22464" x2="20253" y2="22464"/>
                          <a14:foregroundMark x1="21519" y1="22464" x2="21519" y2="22464"/>
                          <a14:foregroundMark x1="22785" y1="21739" x2="22785" y2="21739"/>
                          <a14:foregroundMark x1="24473" y1="22464" x2="24473" y2="22464"/>
                          <a14:foregroundMark x1="29536" y1="17391" x2="29536" y2="17391"/>
                          <a14:foregroundMark x1="29114" y1="18116" x2="29114" y2="18116"/>
                          <a14:foregroundMark x1="29114" y1="17391" x2="29114" y2="17391"/>
                          <a14:foregroundMark x1="29114" y1="17391" x2="29114" y2="17391"/>
                          <a14:foregroundMark x1="29114" y1="17391" x2="29536" y2="18116"/>
                          <a14:foregroundMark x1="29536" y1="17391" x2="29114" y2="17391"/>
                          <a14:foregroundMark x1="29114" y1="17391" x2="29114" y2="17391"/>
                          <a14:foregroundMark x1="29114" y1="17391" x2="29114" y2="17391"/>
                          <a14:foregroundMark x1="29114" y1="17391" x2="29114" y2="17391"/>
                          <a14:foregroundMark x1="29114" y1="17391" x2="29114" y2="17391"/>
                          <a14:foregroundMark x1="29114" y1="17391" x2="28270" y2="18116"/>
                          <a14:foregroundMark x1="28692" y1="18116" x2="29958" y2="17391"/>
                          <a14:foregroundMark x1="27848" y1="16667" x2="30380" y2="18116"/>
                          <a14:foregroundMark x1="29536" y1="18116" x2="29536" y2="18116"/>
                          <a14:foregroundMark x1="30380" y1="18116" x2="30380" y2="18116"/>
                          <a14:foregroundMark x1="30380" y1="18116" x2="29958" y2="18116"/>
                          <a14:foregroundMark x1="29958" y1="17391" x2="29536" y2="18116"/>
                          <a14:foregroundMark x1="29958" y1="17391" x2="29958" y2="17391"/>
                          <a14:foregroundMark x1="30380" y1="17391" x2="30380" y2="17391"/>
                          <a14:foregroundMark x1="29958" y1="17391" x2="30802" y2="17391"/>
                          <a14:foregroundMark x1="32068" y1="15942" x2="30802" y2="17391"/>
                          <a14:foregroundMark x1="30380" y1="17391" x2="30802" y2="18841"/>
                          <a14:foregroundMark x1="30380" y1="16667" x2="30802" y2="17391"/>
                          <a14:foregroundMark x1="29958" y1="16667" x2="30802" y2="17391"/>
                          <a14:backgroundMark x1="24051" y1="16667" x2="24051" y2="16667"/>
                          <a14:backgroundMark x1="23207" y1="18116" x2="23207" y2="18116"/>
                          <a14:backgroundMark x1="21097" y1="20290" x2="24895" y2="19565"/>
                          <a14:backgroundMark x1="26582" y1="18116" x2="26582" y2="18116"/>
                          <a14:backgroundMark x1="28270" y1="16667" x2="28270" y2="16667"/>
                          <a14:backgroundMark x1="27004" y1="16667" x2="27004" y2="16667"/>
                          <a14:backgroundMark x1="22785" y1="20290" x2="23207" y2="20290"/>
                        </a14:backgroundRemoval>
                      </a14:imgEffect>
                    </a14:imgLayer>
                  </a14:imgProps>
                </a:ext>
                <a:ext uri="{28A0092B-C50C-407E-A947-70E740481C1C}">
                  <a14:useLocalDpi xmlns:a14="http://schemas.microsoft.com/office/drawing/2010/main" val="0"/>
                </a:ext>
              </a:extLst>
            </a:blip>
            <a:stretch>
              <a:fillRect/>
            </a:stretch>
          </p:blipFill>
          <p:spPr>
            <a:xfrm flipH="1">
              <a:off x="988840" y="1371600"/>
              <a:ext cx="3506960" cy="1600200"/>
            </a:xfrm>
            <a:prstGeom prst="rect">
              <a:avLst/>
            </a:prstGeom>
          </p:spPr>
        </p:pic>
        <p:sp>
          <p:nvSpPr>
            <p:cNvPr id="49" name="TextBox 48">
              <a:extLst>
                <a:ext uri="{FF2B5EF4-FFF2-40B4-BE49-F238E27FC236}">
                  <a16:creationId xmlns:a16="http://schemas.microsoft.com/office/drawing/2014/main" id="{10AD543C-EC89-4F5B-AFC3-CDEC720325AF}"/>
                </a:ext>
              </a:extLst>
            </p:cNvPr>
            <p:cNvSpPr txBox="1"/>
            <p:nvPr/>
          </p:nvSpPr>
          <p:spPr>
            <a:xfrm>
              <a:off x="1031114" y="1666622"/>
              <a:ext cx="3359032" cy="991040"/>
            </a:xfrm>
            <a:prstGeom prst="rect">
              <a:avLst/>
            </a:prstGeom>
            <a:noFill/>
          </p:spPr>
          <p:txBody>
            <a:bodyPr wrap="square" rtlCol="0">
              <a:spAutoFit/>
            </a:bodyPr>
            <a:lstStyle/>
            <a:p>
              <a:pPr algn="ctr"/>
              <a:r>
                <a:rPr lang="en-US" sz="4000">
                  <a:latin typeface="Arial-Rounded" panose="020B0500000000000000" pitchFamily="34" charset="0"/>
                  <a:ea typeface="Arial-Rounded" panose="020B0500000000000000" pitchFamily="34" charset="0"/>
                  <a:cs typeface="Arial-Rounded" panose="020B0500000000000000" pitchFamily="34" charset="0"/>
                </a:rPr>
                <a:t>cao</a:t>
              </a:r>
            </a:p>
          </p:txBody>
        </p:sp>
      </p:grpSp>
      <p:grpSp>
        <p:nvGrpSpPr>
          <p:cNvPr id="44" name="Group 43">
            <a:extLst>
              <a:ext uri="{FF2B5EF4-FFF2-40B4-BE49-F238E27FC236}">
                <a16:creationId xmlns:a16="http://schemas.microsoft.com/office/drawing/2014/main" id="{4F7A7549-3BE1-464E-9F52-006862CF254D}"/>
              </a:ext>
            </a:extLst>
          </p:cNvPr>
          <p:cNvGrpSpPr/>
          <p:nvPr/>
        </p:nvGrpSpPr>
        <p:grpSpPr>
          <a:xfrm>
            <a:off x="3550652" y="2282123"/>
            <a:ext cx="2438400" cy="1143000"/>
            <a:chOff x="988840" y="1371600"/>
            <a:chExt cx="3506960" cy="1600200"/>
          </a:xfrm>
        </p:grpSpPr>
        <p:pic>
          <p:nvPicPr>
            <p:cNvPr id="45" name="Picture 44">
              <a:extLst>
                <a:ext uri="{FF2B5EF4-FFF2-40B4-BE49-F238E27FC236}">
                  <a16:creationId xmlns:a16="http://schemas.microsoft.com/office/drawing/2014/main" id="{E1382833-2EED-4FEA-86D6-9DCB6D175E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22" b="94203" l="8017" r="95359">
                          <a14:foregroundMark x1="8439" y1="44928" x2="8017" y2="64493"/>
                          <a14:foregroundMark x1="39662" y1="7246" x2="53165" y2="7971"/>
                          <a14:foregroundMark x1="90717" y1="39130" x2="91983" y2="68116"/>
                          <a14:foregroundMark x1="94937" y1="63043" x2="95359" y2="50725"/>
                          <a14:foregroundMark x1="28270" y1="88406" x2="47257" y2="94203"/>
                          <a14:foregroundMark x1="47257" y1="94203" x2="54008" y2="93478"/>
                          <a14:foregroundMark x1="61181" y1="92029" x2="70042" y2="92754"/>
                          <a14:foregroundMark x1="20253" y1="22464" x2="20253" y2="22464"/>
                          <a14:foregroundMark x1="21519" y1="22464" x2="21519" y2="22464"/>
                          <a14:foregroundMark x1="22785" y1="21739" x2="22785" y2="21739"/>
                          <a14:foregroundMark x1="24473" y1="22464" x2="24473" y2="22464"/>
                          <a14:foregroundMark x1="29536" y1="17391" x2="29536" y2="17391"/>
                          <a14:foregroundMark x1="29114" y1="18116" x2="29114" y2="18116"/>
                          <a14:foregroundMark x1="29114" y1="17391" x2="29114" y2="17391"/>
                          <a14:foregroundMark x1="29114" y1="17391" x2="29114" y2="17391"/>
                          <a14:foregroundMark x1="29114" y1="17391" x2="29536" y2="18116"/>
                          <a14:foregroundMark x1="29536" y1="17391" x2="29114" y2="17391"/>
                          <a14:foregroundMark x1="29114" y1="17391" x2="29114" y2="17391"/>
                          <a14:foregroundMark x1="29114" y1="17391" x2="29114" y2="17391"/>
                          <a14:foregroundMark x1="29114" y1="17391" x2="29114" y2="17391"/>
                          <a14:foregroundMark x1="29114" y1="17391" x2="29114" y2="17391"/>
                          <a14:foregroundMark x1="29114" y1="17391" x2="28270" y2="18116"/>
                          <a14:foregroundMark x1="28692" y1="18116" x2="29958" y2="17391"/>
                          <a14:foregroundMark x1="27848" y1="16667" x2="30380" y2="18116"/>
                          <a14:foregroundMark x1="29536" y1="18116" x2="29536" y2="18116"/>
                          <a14:foregroundMark x1="30380" y1="18116" x2="30380" y2="18116"/>
                          <a14:foregroundMark x1="30380" y1="18116" x2="29958" y2="18116"/>
                          <a14:foregroundMark x1="29958" y1="17391" x2="29536" y2="18116"/>
                          <a14:foregroundMark x1="29958" y1="17391" x2="29958" y2="17391"/>
                          <a14:foregroundMark x1="30380" y1="17391" x2="30380" y2="17391"/>
                          <a14:foregroundMark x1="29958" y1="17391" x2="30802" y2="17391"/>
                          <a14:foregroundMark x1="32068" y1="15942" x2="30802" y2="17391"/>
                          <a14:foregroundMark x1="30380" y1="17391" x2="30802" y2="18841"/>
                          <a14:foregroundMark x1="30380" y1="16667" x2="30802" y2="17391"/>
                          <a14:foregroundMark x1="29958" y1="16667" x2="30802" y2="17391"/>
                          <a14:backgroundMark x1="24051" y1="16667" x2="24051" y2="16667"/>
                          <a14:backgroundMark x1="23207" y1="18116" x2="23207" y2="18116"/>
                          <a14:backgroundMark x1="21097" y1="20290" x2="24895" y2="19565"/>
                          <a14:backgroundMark x1="26582" y1="18116" x2="26582" y2="18116"/>
                          <a14:backgroundMark x1="28270" y1="16667" x2="28270" y2="16667"/>
                          <a14:backgroundMark x1="27004" y1="16667" x2="27004" y2="16667"/>
                          <a14:backgroundMark x1="22785" y1="20290" x2="23207" y2="20290"/>
                        </a14:backgroundRemoval>
                      </a14:imgEffect>
                    </a14:imgLayer>
                  </a14:imgProps>
                </a:ext>
                <a:ext uri="{28A0092B-C50C-407E-A947-70E740481C1C}">
                  <a14:useLocalDpi xmlns:a14="http://schemas.microsoft.com/office/drawing/2010/main" val="0"/>
                </a:ext>
              </a:extLst>
            </a:blip>
            <a:stretch>
              <a:fillRect/>
            </a:stretch>
          </p:blipFill>
          <p:spPr>
            <a:xfrm flipH="1">
              <a:off x="988840" y="1371600"/>
              <a:ext cx="3506960" cy="1600200"/>
            </a:xfrm>
            <a:prstGeom prst="rect">
              <a:avLst/>
            </a:prstGeom>
          </p:spPr>
        </p:pic>
        <p:sp>
          <p:nvSpPr>
            <p:cNvPr id="46" name="TextBox 45">
              <a:extLst>
                <a:ext uri="{FF2B5EF4-FFF2-40B4-BE49-F238E27FC236}">
                  <a16:creationId xmlns:a16="http://schemas.microsoft.com/office/drawing/2014/main" id="{4EA227E1-80F9-428D-8AD1-8158B1CB592B}"/>
                </a:ext>
              </a:extLst>
            </p:cNvPr>
            <p:cNvSpPr txBox="1"/>
            <p:nvPr/>
          </p:nvSpPr>
          <p:spPr>
            <a:xfrm>
              <a:off x="1031114" y="1666622"/>
              <a:ext cx="3359032" cy="991040"/>
            </a:xfrm>
            <a:prstGeom prst="rect">
              <a:avLst/>
            </a:prstGeom>
            <a:noFill/>
          </p:spPr>
          <p:txBody>
            <a:bodyPr wrap="square" rtlCol="0">
              <a:spAutoFit/>
            </a:bodyPr>
            <a:lstStyle/>
            <a:p>
              <a:pPr algn="ctr"/>
              <a:r>
                <a:rPr lang="en-US" sz="4000">
                  <a:latin typeface="Arial-Rounded" panose="020B0500000000000000" pitchFamily="34" charset="0"/>
                  <a:ea typeface="Arial-Rounded" panose="020B0500000000000000" pitchFamily="34" charset="0"/>
                  <a:cs typeface="Arial-Rounded" panose="020B0500000000000000" pitchFamily="34" charset="0"/>
                </a:rPr>
                <a:t>đi qua</a:t>
              </a:r>
            </a:p>
          </p:txBody>
        </p:sp>
      </p:grpSp>
      <p:grpSp>
        <p:nvGrpSpPr>
          <p:cNvPr id="41" name="Group 40">
            <a:extLst>
              <a:ext uri="{FF2B5EF4-FFF2-40B4-BE49-F238E27FC236}">
                <a16:creationId xmlns:a16="http://schemas.microsoft.com/office/drawing/2014/main" id="{102675E6-8978-497C-95F5-0AD75960D725}"/>
              </a:ext>
            </a:extLst>
          </p:cNvPr>
          <p:cNvGrpSpPr/>
          <p:nvPr/>
        </p:nvGrpSpPr>
        <p:grpSpPr>
          <a:xfrm>
            <a:off x="677778" y="2282123"/>
            <a:ext cx="2438400" cy="1143000"/>
            <a:chOff x="988840" y="1371600"/>
            <a:chExt cx="3506960" cy="1600200"/>
          </a:xfrm>
        </p:grpSpPr>
        <p:pic>
          <p:nvPicPr>
            <p:cNvPr id="42" name="Picture 41">
              <a:extLst>
                <a:ext uri="{FF2B5EF4-FFF2-40B4-BE49-F238E27FC236}">
                  <a16:creationId xmlns:a16="http://schemas.microsoft.com/office/drawing/2014/main" id="{0F6A5C76-FF29-4E16-95FC-B1097A21670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22" b="94203" l="8017" r="95359">
                          <a14:foregroundMark x1="8439" y1="44928" x2="8017" y2="64493"/>
                          <a14:foregroundMark x1="39662" y1="7246" x2="53165" y2="7971"/>
                          <a14:foregroundMark x1="90717" y1="39130" x2="91983" y2="68116"/>
                          <a14:foregroundMark x1="94937" y1="63043" x2="95359" y2="50725"/>
                          <a14:foregroundMark x1="28270" y1="88406" x2="47257" y2="94203"/>
                          <a14:foregroundMark x1="47257" y1="94203" x2="54008" y2="93478"/>
                          <a14:foregroundMark x1="61181" y1="92029" x2="70042" y2="92754"/>
                          <a14:foregroundMark x1="20253" y1="22464" x2="20253" y2="22464"/>
                          <a14:foregroundMark x1="21519" y1="22464" x2="21519" y2="22464"/>
                          <a14:foregroundMark x1="22785" y1="21739" x2="22785" y2="21739"/>
                          <a14:foregroundMark x1="24473" y1="22464" x2="24473" y2="22464"/>
                          <a14:foregroundMark x1="29536" y1="17391" x2="29536" y2="17391"/>
                          <a14:foregroundMark x1="29114" y1="18116" x2="29114" y2="18116"/>
                          <a14:foregroundMark x1="29114" y1="17391" x2="29114" y2="17391"/>
                          <a14:foregroundMark x1="29114" y1="17391" x2="29114" y2="17391"/>
                          <a14:foregroundMark x1="29114" y1="17391" x2="29536" y2="18116"/>
                          <a14:foregroundMark x1="29536" y1="17391" x2="29114" y2="17391"/>
                          <a14:foregroundMark x1="29114" y1="17391" x2="29114" y2="17391"/>
                          <a14:foregroundMark x1="29114" y1="17391" x2="29114" y2="17391"/>
                          <a14:foregroundMark x1="29114" y1="17391" x2="29114" y2="17391"/>
                          <a14:foregroundMark x1="29114" y1="17391" x2="29114" y2="17391"/>
                          <a14:foregroundMark x1="29114" y1="17391" x2="28270" y2="18116"/>
                          <a14:foregroundMark x1="28692" y1="18116" x2="29958" y2="17391"/>
                          <a14:foregroundMark x1="27848" y1="16667" x2="30380" y2="18116"/>
                          <a14:foregroundMark x1="29536" y1="18116" x2="29536" y2="18116"/>
                          <a14:foregroundMark x1="30380" y1="18116" x2="30380" y2="18116"/>
                          <a14:foregroundMark x1="30380" y1="18116" x2="29958" y2="18116"/>
                          <a14:foregroundMark x1="29958" y1="17391" x2="29536" y2="18116"/>
                          <a14:foregroundMark x1="29958" y1="17391" x2="29958" y2="17391"/>
                          <a14:foregroundMark x1="30380" y1="17391" x2="30380" y2="17391"/>
                          <a14:foregroundMark x1="29958" y1="17391" x2="30802" y2="17391"/>
                          <a14:foregroundMark x1="32068" y1="15942" x2="30802" y2="17391"/>
                          <a14:foregroundMark x1="30380" y1="17391" x2="30802" y2="18841"/>
                          <a14:foregroundMark x1="30380" y1="16667" x2="30802" y2="17391"/>
                          <a14:foregroundMark x1="29958" y1="16667" x2="30802" y2="17391"/>
                          <a14:backgroundMark x1="24051" y1="16667" x2="24051" y2="16667"/>
                          <a14:backgroundMark x1="23207" y1="18116" x2="23207" y2="18116"/>
                          <a14:backgroundMark x1="21097" y1="20290" x2="24895" y2="19565"/>
                          <a14:backgroundMark x1="26582" y1="18116" x2="26582" y2="18116"/>
                          <a14:backgroundMark x1="28270" y1="16667" x2="28270" y2="16667"/>
                          <a14:backgroundMark x1="27004" y1="16667" x2="27004" y2="16667"/>
                          <a14:backgroundMark x1="22785" y1="20290" x2="23207" y2="20290"/>
                        </a14:backgroundRemoval>
                      </a14:imgEffect>
                    </a14:imgLayer>
                  </a14:imgProps>
                </a:ext>
                <a:ext uri="{28A0092B-C50C-407E-A947-70E740481C1C}">
                  <a14:useLocalDpi xmlns:a14="http://schemas.microsoft.com/office/drawing/2010/main" val="0"/>
                </a:ext>
              </a:extLst>
            </a:blip>
            <a:stretch>
              <a:fillRect/>
            </a:stretch>
          </p:blipFill>
          <p:spPr>
            <a:xfrm flipH="1">
              <a:off x="988840" y="1371600"/>
              <a:ext cx="3506960" cy="1600200"/>
            </a:xfrm>
            <a:prstGeom prst="rect">
              <a:avLst/>
            </a:prstGeom>
          </p:spPr>
        </p:pic>
        <p:sp>
          <p:nvSpPr>
            <p:cNvPr id="43" name="TextBox 42">
              <a:extLst>
                <a:ext uri="{FF2B5EF4-FFF2-40B4-BE49-F238E27FC236}">
                  <a16:creationId xmlns:a16="http://schemas.microsoft.com/office/drawing/2014/main" id="{0537A9E8-AEFB-4487-AC1B-5DF712115A57}"/>
                </a:ext>
              </a:extLst>
            </p:cNvPr>
            <p:cNvSpPr txBox="1"/>
            <p:nvPr/>
          </p:nvSpPr>
          <p:spPr>
            <a:xfrm>
              <a:off x="1031114" y="1666622"/>
              <a:ext cx="3359032" cy="991040"/>
            </a:xfrm>
            <a:prstGeom prst="rect">
              <a:avLst/>
            </a:prstGeom>
            <a:noFill/>
          </p:spPr>
          <p:txBody>
            <a:bodyPr wrap="square" rtlCol="0">
              <a:spAutoFit/>
            </a:bodyPr>
            <a:lstStyle/>
            <a:p>
              <a:pPr algn="ctr"/>
              <a:r>
                <a:rPr lang="en-US" sz="4000">
                  <a:latin typeface="Arial-Rounded" panose="020B0500000000000000" pitchFamily="34" charset="0"/>
                  <a:ea typeface="Arial-Rounded" panose="020B0500000000000000" pitchFamily="34" charset="0"/>
                  <a:cs typeface="Arial-Rounded" panose="020B0500000000000000" pitchFamily="34" charset="0"/>
                </a:rPr>
                <a:t>đẹp</a:t>
              </a:r>
            </a:p>
          </p:txBody>
        </p:sp>
      </p:grpSp>
      <p:grpSp>
        <p:nvGrpSpPr>
          <p:cNvPr id="38" name="Group 37">
            <a:extLst>
              <a:ext uri="{FF2B5EF4-FFF2-40B4-BE49-F238E27FC236}">
                <a16:creationId xmlns:a16="http://schemas.microsoft.com/office/drawing/2014/main" id="{570A9C29-EF7B-4EBA-8EDD-5409CAC338B0}"/>
              </a:ext>
            </a:extLst>
          </p:cNvPr>
          <p:cNvGrpSpPr/>
          <p:nvPr/>
        </p:nvGrpSpPr>
        <p:grpSpPr>
          <a:xfrm>
            <a:off x="9296400" y="1066800"/>
            <a:ext cx="2438400" cy="1143000"/>
            <a:chOff x="988840" y="1371600"/>
            <a:chExt cx="3506960" cy="1600200"/>
          </a:xfrm>
        </p:grpSpPr>
        <p:pic>
          <p:nvPicPr>
            <p:cNvPr id="39" name="Picture 38">
              <a:extLst>
                <a:ext uri="{FF2B5EF4-FFF2-40B4-BE49-F238E27FC236}">
                  <a16:creationId xmlns:a16="http://schemas.microsoft.com/office/drawing/2014/main" id="{78DC891A-0B11-41F6-AA80-CC7A6E6ED2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22" b="94203" l="8017" r="95359">
                          <a14:foregroundMark x1="8439" y1="44928" x2="8017" y2="64493"/>
                          <a14:foregroundMark x1="39662" y1="7246" x2="53165" y2="7971"/>
                          <a14:foregroundMark x1="90717" y1="39130" x2="91983" y2="68116"/>
                          <a14:foregroundMark x1="94937" y1="63043" x2="95359" y2="50725"/>
                          <a14:foregroundMark x1="28270" y1="88406" x2="47257" y2="94203"/>
                          <a14:foregroundMark x1="47257" y1="94203" x2="54008" y2="93478"/>
                          <a14:foregroundMark x1="61181" y1="92029" x2="70042" y2="92754"/>
                          <a14:foregroundMark x1="20253" y1="22464" x2="20253" y2="22464"/>
                          <a14:foregroundMark x1="21519" y1="22464" x2="21519" y2="22464"/>
                          <a14:foregroundMark x1="22785" y1="21739" x2="22785" y2="21739"/>
                          <a14:foregroundMark x1="24473" y1="22464" x2="24473" y2="22464"/>
                          <a14:foregroundMark x1="29536" y1="17391" x2="29536" y2="17391"/>
                          <a14:foregroundMark x1="29114" y1="18116" x2="29114" y2="18116"/>
                          <a14:foregroundMark x1="29114" y1="17391" x2="29114" y2="17391"/>
                          <a14:foregroundMark x1="29114" y1="17391" x2="29114" y2="17391"/>
                          <a14:foregroundMark x1="29114" y1="17391" x2="29536" y2="18116"/>
                          <a14:foregroundMark x1="29536" y1="17391" x2="29114" y2="17391"/>
                          <a14:foregroundMark x1="29114" y1="17391" x2="29114" y2="17391"/>
                          <a14:foregroundMark x1="29114" y1="17391" x2="29114" y2="17391"/>
                          <a14:foregroundMark x1="29114" y1="17391" x2="29114" y2="17391"/>
                          <a14:foregroundMark x1="29114" y1="17391" x2="29114" y2="17391"/>
                          <a14:foregroundMark x1="29114" y1="17391" x2="28270" y2="18116"/>
                          <a14:foregroundMark x1="28692" y1="18116" x2="29958" y2="17391"/>
                          <a14:foregroundMark x1="27848" y1="16667" x2="30380" y2="18116"/>
                          <a14:foregroundMark x1="29536" y1="18116" x2="29536" y2="18116"/>
                          <a14:foregroundMark x1="30380" y1="18116" x2="30380" y2="18116"/>
                          <a14:foregroundMark x1="30380" y1="18116" x2="29958" y2="18116"/>
                          <a14:foregroundMark x1="29958" y1="17391" x2="29536" y2="18116"/>
                          <a14:foregroundMark x1="29958" y1="17391" x2="29958" y2="17391"/>
                          <a14:foregroundMark x1="30380" y1="17391" x2="30380" y2="17391"/>
                          <a14:foregroundMark x1="29958" y1="17391" x2="30802" y2="17391"/>
                          <a14:foregroundMark x1="32068" y1="15942" x2="30802" y2="17391"/>
                          <a14:foregroundMark x1="30380" y1="17391" x2="30802" y2="18841"/>
                          <a14:foregroundMark x1="30380" y1="16667" x2="30802" y2="17391"/>
                          <a14:foregroundMark x1="29958" y1="16667" x2="30802" y2="17391"/>
                          <a14:backgroundMark x1="24051" y1="16667" x2="24051" y2="16667"/>
                          <a14:backgroundMark x1="23207" y1="18116" x2="23207" y2="18116"/>
                          <a14:backgroundMark x1="21097" y1="20290" x2="24895" y2="19565"/>
                          <a14:backgroundMark x1="26582" y1="18116" x2="26582" y2="18116"/>
                          <a14:backgroundMark x1="28270" y1="16667" x2="28270" y2="16667"/>
                          <a14:backgroundMark x1="27004" y1="16667" x2="27004" y2="16667"/>
                          <a14:backgroundMark x1="22785" y1="20290" x2="23207" y2="20290"/>
                        </a14:backgroundRemoval>
                      </a14:imgEffect>
                    </a14:imgLayer>
                  </a14:imgProps>
                </a:ext>
                <a:ext uri="{28A0092B-C50C-407E-A947-70E740481C1C}">
                  <a14:useLocalDpi xmlns:a14="http://schemas.microsoft.com/office/drawing/2010/main" val="0"/>
                </a:ext>
              </a:extLst>
            </a:blip>
            <a:stretch>
              <a:fillRect/>
            </a:stretch>
          </p:blipFill>
          <p:spPr>
            <a:xfrm flipH="1">
              <a:off x="988840" y="1371600"/>
              <a:ext cx="3506960" cy="1600200"/>
            </a:xfrm>
            <a:prstGeom prst="rect">
              <a:avLst/>
            </a:prstGeom>
          </p:spPr>
        </p:pic>
        <p:sp>
          <p:nvSpPr>
            <p:cNvPr id="40" name="TextBox 39">
              <a:extLst>
                <a:ext uri="{FF2B5EF4-FFF2-40B4-BE49-F238E27FC236}">
                  <a16:creationId xmlns:a16="http://schemas.microsoft.com/office/drawing/2014/main" id="{82497E45-A8E7-419F-A49E-AEA68C389326}"/>
                </a:ext>
              </a:extLst>
            </p:cNvPr>
            <p:cNvSpPr txBox="1"/>
            <p:nvPr/>
          </p:nvSpPr>
          <p:spPr>
            <a:xfrm>
              <a:off x="1031114" y="1666622"/>
              <a:ext cx="3359032" cy="991040"/>
            </a:xfrm>
            <a:prstGeom prst="rect">
              <a:avLst/>
            </a:prstGeom>
            <a:noFill/>
          </p:spPr>
          <p:txBody>
            <a:bodyPr wrap="square" rtlCol="0">
              <a:spAutoFit/>
            </a:bodyPr>
            <a:lstStyle/>
            <a:p>
              <a:pPr algn="ctr"/>
              <a:r>
                <a:rPr lang="en-US" sz="4000">
                  <a:latin typeface="Arial-Rounded" panose="020B0500000000000000" pitchFamily="34" charset="0"/>
                  <a:ea typeface="Arial-Rounded" panose="020B0500000000000000" pitchFamily="34" charset="0"/>
                  <a:cs typeface="Arial-Rounded" panose="020B0500000000000000" pitchFamily="34" charset="0"/>
                </a:rPr>
                <a:t>cõng</a:t>
              </a:r>
            </a:p>
          </p:txBody>
        </p:sp>
      </p:grpSp>
      <p:grpSp>
        <p:nvGrpSpPr>
          <p:cNvPr id="21" name="Group 20">
            <a:extLst>
              <a:ext uri="{FF2B5EF4-FFF2-40B4-BE49-F238E27FC236}">
                <a16:creationId xmlns:a16="http://schemas.microsoft.com/office/drawing/2014/main" id="{8E4C0B9E-3FEA-4310-AAAD-3C3B7F5512A3}"/>
              </a:ext>
            </a:extLst>
          </p:cNvPr>
          <p:cNvGrpSpPr/>
          <p:nvPr/>
        </p:nvGrpSpPr>
        <p:grpSpPr>
          <a:xfrm>
            <a:off x="3550652" y="1066800"/>
            <a:ext cx="2438400" cy="1143000"/>
            <a:chOff x="988840" y="1371600"/>
            <a:chExt cx="3506960" cy="1600200"/>
          </a:xfrm>
        </p:grpSpPr>
        <p:pic>
          <p:nvPicPr>
            <p:cNvPr id="22" name="Picture 21">
              <a:extLst>
                <a:ext uri="{FF2B5EF4-FFF2-40B4-BE49-F238E27FC236}">
                  <a16:creationId xmlns:a16="http://schemas.microsoft.com/office/drawing/2014/main" id="{F32F2044-EF68-462C-BDC0-FA37E420257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22" b="94203" l="8017" r="95359">
                          <a14:foregroundMark x1="8439" y1="44928" x2="8017" y2="64493"/>
                          <a14:foregroundMark x1="39662" y1="7246" x2="53165" y2="7971"/>
                          <a14:foregroundMark x1="90717" y1="39130" x2="91983" y2="68116"/>
                          <a14:foregroundMark x1="94937" y1="63043" x2="95359" y2="50725"/>
                          <a14:foregroundMark x1="28270" y1="88406" x2="47257" y2="94203"/>
                          <a14:foregroundMark x1="47257" y1="94203" x2="54008" y2="93478"/>
                          <a14:foregroundMark x1="61181" y1="92029" x2="70042" y2="92754"/>
                          <a14:foregroundMark x1="20253" y1="22464" x2="20253" y2="22464"/>
                          <a14:foregroundMark x1="21519" y1="22464" x2="21519" y2="22464"/>
                          <a14:foregroundMark x1="22785" y1="21739" x2="22785" y2="21739"/>
                          <a14:foregroundMark x1="24473" y1="22464" x2="24473" y2="22464"/>
                          <a14:foregroundMark x1="29536" y1="17391" x2="29536" y2="17391"/>
                          <a14:foregroundMark x1="29114" y1="18116" x2="29114" y2="18116"/>
                          <a14:foregroundMark x1="29114" y1="17391" x2="29114" y2="17391"/>
                          <a14:foregroundMark x1="29114" y1="17391" x2="29114" y2="17391"/>
                          <a14:foregroundMark x1="29114" y1="17391" x2="29536" y2="18116"/>
                          <a14:foregroundMark x1="29536" y1="17391" x2="29114" y2="17391"/>
                          <a14:foregroundMark x1="29114" y1="17391" x2="29114" y2="17391"/>
                          <a14:foregroundMark x1="29114" y1="17391" x2="29114" y2="17391"/>
                          <a14:foregroundMark x1="29114" y1="17391" x2="29114" y2="17391"/>
                          <a14:foregroundMark x1="29114" y1="17391" x2="29114" y2="17391"/>
                          <a14:foregroundMark x1="29114" y1="17391" x2="28270" y2="18116"/>
                          <a14:foregroundMark x1="28692" y1="18116" x2="29958" y2="17391"/>
                          <a14:foregroundMark x1="27848" y1="16667" x2="30380" y2="18116"/>
                          <a14:foregroundMark x1="29536" y1="18116" x2="29536" y2="18116"/>
                          <a14:foregroundMark x1="30380" y1="18116" x2="30380" y2="18116"/>
                          <a14:foregroundMark x1="30380" y1="18116" x2="29958" y2="18116"/>
                          <a14:foregroundMark x1="29958" y1="17391" x2="29536" y2="18116"/>
                          <a14:foregroundMark x1="29958" y1="17391" x2="29958" y2="17391"/>
                          <a14:foregroundMark x1="30380" y1="17391" x2="30380" y2="17391"/>
                          <a14:foregroundMark x1="29958" y1="17391" x2="30802" y2="17391"/>
                          <a14:foregroundMark x1="32068" y1="15942" x2="30802" y2="17391"/>
                          <a14:foregroundMark x1="30380" y1="17391" x2="30802" y2="18841"/>
                          <a14:foregroundMark x1="30380" y1="16667" x2="30802" y2="17391"/>
                          <a14:foregroundMark x1="29958" y1="16667" x2="30802" y2="17391"/>
                          <a14:backgroundMark x1="24051" y1="16667" x2="24051" y2="16667"/>
                          <a14:backgroundMark x1="23207" y1="18116" x2="23207" y2="18116"/>
                          <a14:backgroundMark x1="21097" y1="20290" x2="24895" y2="19565"/>
                          <a14:backgroundMark x1="26582" y1="18116" x2="26582" y2="18116"/>
                          <a14:backgroundMark x1="28270" y1="16667" x2="28270" y2="16667"/>
                          <a14:backgroundMark x1="27004" y1="16667" x2="27004" y2="16667"/>
                          <a14:backgroundMark x1="22785" y1="20290" x2="23207" y2="20290"/>
                        </a14:backgroundRemoval>
                      </a14:imgEffect>
                    </a14:imgLayer>
                  </a14:imgProps>
                </a:ext>
                <a:ext uri="{28A0092B-C50C-407E-A947-70E740481C1C}">
                  <a14:useLocalDpi xmlns:a14="http://schemas.microsoft.com/office/drawing/2010/main" val="0"/>
                </a:ext>
              </a:extLst>
            </a:blip>
            <a:stretch>
              <a:fillRect/>
            </a:stretch>
          </p:blipFill>
          <p:spPr>
            <a:xfrm flipH="1">
              <a:off x="988840" y="1371600"/>
              <a:ext cx="3506960" cy="1600200"/>
            </a:xfrm>
            <a:prstGeom prst="rect">
              <a:avLst/>
            </a:prstGeom>
          </p:spPr>
        </p:pic>
        <p:sp>
          <p:nvSpPr>
            <p:cNvPr id="34" name="TextBox 33">
              <a:extLst>
                <a:ext uri="{FF2B5EF4-FFF2-40B4-BE49-F238E27FC236}">
                  <a16:creationId xmlns:a16="http://schemas.microsoft.com/office/drawing/2014/main" id="{CCEA651A-BC5F-41A9-81C4-C3F7DE8F3502}"/>
                </a:ext>
              </a:extLst>
            </p:cNvPr>
            <p:cNvSpPr txBox="1"/>
            <p:nvPr/>
          </p:nvSpPr>
          <p:spPr>
            <a:xfrm>
              <a:off x="1031114" y="1666622"/>
              <a:ext cx="3359032" cy="991040"/>
            </a:xfrm>
            <a:prstGeom prst="rect">
              <a:avLst/>
            </a:prstGeom>
            <a:noFill/>
          </p:spPr>
          <p:txBody>
            <a:bodyPr wrap="square" rtlCol="0">
              <a:spAutoFit/>
            </a:bodyPr>
            <a:lstStyle/>
            <a:p>
              <a:pPr algn="ctr"/>
              <a:r>
                <a:rPr lang="en-US" sz="4000">
                  <a:latin typeface="Arial-Rounded" panose="020B0500000000000000" pitchFamily="34" charset="0"/>
                  <a:ea typeface="Arial-Rounded" panose="020B0500000000000000" pitchFamily="34" charset="0"/>
                  <a:cs typeface="Arial-Rounded" panose="020B0500000000000000" pitchFamily="34" charset="0"/>
                </a:rPr>
                <a:t>bé nhỏ</a:t>
              </a:r>
            </a:p>
          </p:txBody>
        </p:sp>
      </p:grpSp>
      <p:grpSp>
        <p:nvGrpSpPr>
          <p:cNvPr id="18" name="Group 17">
            <a:extLst>
              <a:ext uri="{FF2B5EF4-FFF2-40B4-BE49-F238E27FC236}">
                <a16:creationId xmlns:a16="http://schemas.microsoft.com/office/drawing/2014/main" id="{CF231E29-FB46-4DFB-99A4-8315E02D2BC4}"/>
              </a:ext>
            </a:extLst>
          </p:cNvPr>
          <p:cNvGrpSpPr/>
          <p:nvPr/>
        </p:nvGrpSpPr>
        <p:grpSpPr>
          <a:xfrm>
            <a:off x="677778" y="1066800"/>
            <a:ext cx="2438400" cy="1143000"/>
            <a:chOff x="988840" y="1371600"/>
            <a:chExt cx="3506960" cy="1600200"/>
          </a:xfrm>
        </p:grpSpPr>
        <p:pic>
          <p:nvPicPr>
            <p:cNvPr id="19" name="Picture 18">
              <a:extLst>
                <a:ext uri="{FF2B5EF4-FFF2-40B4-BE49-F238E27FC236}">
                  <a16:creationId xmlns:a16="http://schemas.microsoft.com/office/drawing/2014/main" id="{E3A90384-F891-4B18-A629-343407E38C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22" b="94203" l="8017" r="95359">
                          <a14:foregroundMark x1="8439" y1="44928" x2="8017" y2="64493"/>
                          <a14:foregroundMark x1="39662" y1="7246" x2="53165" y2="7971"/>
                          <a14:foregroundMark x1="90717" y1="39130" x2="91983" y2="68116"/>
                          <a14:foregroundMark x1="94937" y1="63043" x2="95359" y2="50725"/>
                          <a14:foregroundMark x1="28270" y1="88406" x2="47257" y2="94203"/>
                          <a14:foregroundMark x1="47257" y1="94203" x2="54008" y2="93478"/>
                          <a14:foregroundMark x1="61181" y1="92029" x2="70042" y2="92754"/>
                          <a14:foregroundMark x1="20253" y1="22464" x2="20253" y2="22464"/>
                          <a14:foregroundMark x1="21519" y1="22464" x2="21519" y2="22464"/>
                          <a14:foregroundMark x1="22785" y1="21739" x2="22785" y2="21739"/>
                          <a14:foregroundMark x1="24473" y1="22464" x2="24473" y2="22464"/>
                          <a14:foregroundMark x1="29536" y1="17391" x2="29536" y2="17391"/>
                          <a14:foregroundMark x1="29114" y1="18116" x2="29114" y2="18116"/>
                          <a14:foregroundMark x1="29114" y1="17391" x2="29114" y2="17391"/>
                          <a14:foregroundMark x1="29114" y1="17391" x2="29114" y2="17391"/>
                          <a14:foregroundMark x1="29114" y1="17391" x2="29536" y2="18116"/>
                          <a14:foregroundMark x1="29536" y1="17391" x2="29114" y2="17391"/>
                          <a14:foregroundMark x1="29114" y1="17391" x2="29114" y2="17391"/>
                          <a14:foregroundMark x1="29114" y1="17391" x2="29114" y2="17391"/>
                          <a14:foregroundMark x1="29114" y1="17391" x2="29114" y2="17391"/>
                          <a14:foregroundMark x1="29114" y1="17391" x2="29114" y2="17391"/>
                          <a14:foregroundMark x1="29114" y1="17391" x2="28270" y2="18116"/>
                          <a14:foregroundMark x1="28692" y1="18116" x2="29958" y2="17391"/>
                          <a14:foregroundMark x1="27848" y1="16667" x2="30380" y2="18116"/>
                          <a14:foregroundMark x1="29536" y1="18116" x2="29536" y2="18116"/>
                          <a14:foregroundMark x1="30380" y1="18116" x2="30380" y2="18116"/>
                          <a14:foregroundMark x1="30380" y1="18116" x2="29958" y2="18116"/>
                          <a14:foregroundMark x1="29958" y1="17391" x2="29536" y2="18116"/>
                          <a14:foregroundMark x1="29958" y1="17391" x2="29958" y2="17391"/>
                          <a14:foregroundMark x1="30380" y1="17391" x2="30380" y2="17391"/>
                          <a14:foregroundMark x1="29958" y1="17391" x2="30802" y2="17391"/>
                          <a14:foregroundMark x1="32068" y1="15942" x2="30802" y2="17391"/>
                          <a14:foregroundMark x1="30380" y1="17391" x2="30802" y2="18841"/>
                          <a14:foregroundMark x1="30380" y1="16667" x2="30802" y2="17391"/>
                          <a14:foregroundMark x1="29958" y1="16667" x2="30802" y2="17391"/>
                          <a14:backgroundMark x1="24051" y1="16667" x2="24051" y2="16667"/>
                          <a14:backgroundMark x1="23207" y1="18116" x2="23207" y2="18116"/>
                          <a14:backgroundMark x1="21097" y1="20290" x2="24895" y2="19565"/>
                          <a14:backgroundMark x1="26582" y1="18116" x2="26582" y2="18116"/>
                          <a14:backgroundMark x1="28270" y1="16667" x2="28270" y2="16667"/>
                          <a14:backgroundMark x1="27004" y1="16667" x2="27004" y2="16667"/>
                          <a14:backgroundMark x1="22785" y1="20290" x2="23207" y2="20290"/>
                        </a14:backgroundRemoval>
                      </a14:imgEffect>
                    </a14:imgLayer>
                  </a14:imgProps>
                </a:ext>
                <a:ext uri="{28A0092B-C50C-407E-A947-70E740481C1C}">
                  <a14:useLocalDpi xmlns:a14="http://schemas.microsoft.com/office/drawing/2010/main" val="0"/>
                </a:ext>
              </a:extLst>
            </a:blip>
            <a:stretch>
              <a:fillRect/>
            </a:stretch>
          </p:blipFill>
          <p:spPr>
            <a:xfrm flipH="1">
              <a:off x="988840" y="1371600"/>
              <a:ext cx="3506960" cy="1600200"/>
            </a:xfrm>
            <a:prstGeom prst="rect">
              <a:avLst/>
            </a:prstGeom>
          </p:spPr>
        </p:pic>
        <p:sp>
          <p:nvSpPr>
            <p:cNvPr id="20" name="TextBox 19">
              <a:extLst>
                <a:ext uri="{FF2B5EF4-FFF2-40B4-BE49-F238E27FC236}">
                  <a16:creationId xmlns:a16="http://schemas.microsoft.com/office/drawing/2014/main" id="{3C147748-6166-44D2-93B3-1BC86CA34B11}"/>
                </a:ext>
              </a:extLst>
            </p:cNvPr>
            <p:cNvSpPr txBox="1"/>
            <p:nvPr/>
          </p:nvSpPr>
          <p:spPr>
            <a:xfrm>
              <a:off x="1031114" y="1666622"/>
              <a:ext cx="3359032" cy="855922"/>
            </a:xfrm>
            <a:prstGeom prst="rect">
              <a:avLst/>
            </a:prstGeom>
            <a:noFill/>
          </p:spPr>
          <p:txBody>
            <a:bodyPr wrap="square" rtlCol="0">
              <a:spAutoFit/>
            </a:bodyPr>
            <a:lstStyle/>
            <a:p>
              <a:pPr algn="ctr"/>
              <a:r>
                <a:rPr lang="en-US" sz="4000">
                  <a:latin typeface="Arial-Rounded" panose="020B0500000000000000" pitchFamily="34" charset="0"/>
                  <a:ea typeface="Arial-Rounded" panose="020B0500000000000000" pitchFamily="34" charset="0"/>
                  <a:cs typeface="Arial-Rounded" panose="020B0500000000000000" pitchFamily="34" charset="0"/>
                </a:rPr>
                <a:t>đỏ thắm</a:t>
              </a:r>
            </a:p>
          </p:txBody>
        </p:sp>
      </p:grpSp>
    </p:spTree>
    <p:extLst>
      <p:ext uri="{BB962C8B-B14F-4D97-AF65-F5344CB8AC3E}">
        <p14:creationId xmlns:p14="http://schemas.microsoft.com/office/powerpoint/2010/main" val="3610878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edge">
                                      <p:cBhvr>
                                        <p:cTn id="16" dur="1000"/>
                                        <p:tgtEl>
                                          <p:spTgt spid="18"/>
                                        </p:tgtEl>
                                      </p:cBhvr>
                                    </p:animEffect>
                                  </p:childTnLst>
                                </p:cTn>
                              </p:par>
                            </p:childTnLst>
                          </p:cTn>
                        </p:par>
                        <p:par>
                          <p:cTn id="17" fill="hold">
                            <p:stCondLst>
                              <p:cond delay="1000"/>
                            </p:stCondLst>
                            <p:childTnLst>
                              <p:par>
                                <p:cTn id="18" presetID="2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edge">
                                      <p:cBhvr>
                                        <p:cTn id="20" dur="1000"/>
                                        <p:tgtEl>
                                          <p:spTgt spid="21"/>
                                        </p:tgtEl>
                                      </p:cBhvr>
                                    </p:animEffect>
                                  </p:childTnLst>
                                </p:cTn>
                              </p:par>
                            </p:childTnLst>
                          </p:cTn>
                        </p:par>
                        <p:par>
                          <p:cTn id="21" fill="hold">
                            <p:stCondLst>
                              <p:cond delay="2000"/>
                            </p:stCondLst>
                            <p:childTnLst>
                              <p:par>
                                <p:cTn id="22" presetID="20"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edge">
                                      <p:cBhvr>
                                        <p:cTn id="24" dur="1000"/>
                                        <p:tgtEl>
                                          <p:spTgt spid="35"/>
                                        </p:tgtEl>
                                      </p:cBhvr>
                                    </p:animEffect>
                                  </p:childTnLst>
                                </p:cTn>
                              </p:par>
                            </p:childTnLst>
                          </p:cTn>
                        </p:par>
                        <p:par>
                          <p:cTn id="25" fill="hold">
                            <p:stCondLst>
                              <p:cond delay="3000"/>
                            </p:stCondLst>
                            <p:childTnLst>
                              <p:par>
                                <p:cTn id="26" presetID="2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edge">
                                      <p:cBhvr>
                                        <p:cTn id="28" dur="1000"/>
                                        <p:tgtEl>
                                          <p:spTgt spid="38"/>
                                        </p:tgtEl>
                                      </p:cBhvr>
                                    </p:animEffect>
                                  </p:childTnLst>
                                </p:cTn>
                              </p:par>
                            </p:childTnLst>
                          </p:cTn>
                        </p:par>
                        <p:par>
                          <p:cTn id="29" fill="hold">
                            <p:stCondLst>
                              <p:cond delay="4000"/>
                            </p:stCondLst>
                            <p:childTnLst>
                              <p:par>
                                <p:cTn id="30" presetID="20" presetClass="entr" presetSubtype="0"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edge">
                                      <p:cBhvr>
                                        <p:cTn id="32" dur="1000"/>
                                        <p:tgtEl>
                                          <p:spTgt spid="41"/>
                                        </p:tgtEl>
                                      </p:cBhvr>
                                    </p:animEffect>
                                  </p:childTnLst>
                                </p:cTn>
                              </p:par>
                            </p:childTnLst>
                          </p:cTn>
                        </p:par>
                        <p:par>
                          <p:cTn id="33" fill="hold">
                            <p:stCondLst>
                              <p:cond delay="5000"/>
                            </p:stCondLst>
                            <p:childTnLst>
                              <p:par>
                                <p:cTn id="34" presetID="20" presetClass="entr" presetSubtype="0" fill="hold"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edge">
                                      <p:cBhvr>
                                        <p:cTn id="36" dur="1000"/>
                                        <p:tgtEl>
                                          <p:spTgt spid="44"/>
                                        </p:tgtEl>
                                      </p:cBhvr>
                                    </p:animEffect>
                                  </p:childTnLst>
                                </p:cTn>
                              </p:par>
                            </p:childTnLst>
                          </p:cTn>
                        </p:par>
                        <p:par>
                          <p:cTn id="37" fill="hold">
                            <p:stCondLst>
                              <p:cond delay="6000"/>
                            </p:stCondLst>
                            <p:childTnLst>
                              <p:par>
                                <p:cTn id="38" presetID="20" presetClass="entr" presetSubtype="0" fill="hold"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edge">
                                      <p:cBhvr>
                                        <p:cTn id="40" dur="1000"/>
                                        <p:tgtEl>
                                          <p:spTgt spid="47"/>
                                        </p:tgtEl>
                                      </p:cBhvr>
                                    </p:animEffect>
                                  </p:childTnLst>
                                </p:cTn>
                              </p:par>
                            </p:childTnLst>
                          </p:cTn>
                        </p:par>
                        <p:par>
                          <p:cTn id="41" fill="hold">
                            <p:stCondLst>
                              <p:cond delay="7000"/>
                            </p:stCondLst>
                            <p:childTnLst>
                              <p:par>
                                <p:cTn id="42" presetID="20" presetClass="entr" presetSubtype="0" fill="hold"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wedge">
                                      <p:cBhvr>
                                        <p:cTn id="44" dur="100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20" presetClass="entr" presetSubtype="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edge">
                                      <p:cBhvr>
                                        <p:cTn id="49" dur="20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26" presetClass="emph" presetSubtype="0" fill="hold" grpId="1" nodeType="withEffect">
                                  <p:stCondLst>
                                    <p:cond delay="0"/>
                                  </p:stCondLst>
                                  <p:childTnLst>
                                    <p:animEffect transition="out" filter="fade">
                                      <p:cBhvr>
                                        <p:cTn id="56" dur="1000" tmFilter="0, 0; .2, .5; .8, .5; 1, 0"/>
                                        <p:tgtEl>
                                          <p:spTgt spid="55"/>
                                        </p:tgtEl>
                                      </p:cBhvr>
                                    </p:animEffect>
                                    <p:animScale>
                                      <p:cBhvr>
                                        <p:cTn id="57" dur="500" autoRev="1" fill="hold"/>
                                        <p:tgtEl>
                                          <p:spTgt spid="55"/>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0" presetClass="entr" presetSubtype="0"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edge">
                                      <p:cBhvr>
                                        <p:cTn id="62" dur="20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1.04167E-6 1.11111E-6 L 0.48815 0.44352 " pathEditMode="relative" rAng="0" ptsTypes="AA">
                                      <p:cBhvr>
                                        <p:cTn id="66" dur="1500" fill="hold"/>
                                        <p:tgtEl>
                                          <p:spTgt spid="18"/>
                                        </p:tgtEl>
                                        <p:attrNameLst>
                                          <p:attrName>ppt_x</p:attrName>
                                          <p:attrName>ppt_y</p:attrName>
                                        </p:attrNameLst>
                                      </p:cBhvr>
                                      <p:rCtr x="24401" y="22176"/>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3.95833E-6 1.11111E-6 L 0.48372 0.44352 " pathEditMode="relative" rAng="0" ptsTypes="AA">
                                      <p:cBhvr>
                                        <p:cTn id="70" dur="1500" fill="hold"/>
                                        <p:tgtEl>
                                          <p:spTgt spid="21"/>
                                        </p:tgtEl>
                                        <p:attrNameLst>
                                          <p:attrName>ppt_x</p:attrName>
                                          <p:attrName>ppt_y</p:attrName>
                                        </p:attrNameLst>
                                      </p:cBhvr>
                                      <p:rCtr x="24180" y="22176"/>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2.91667E-6 1.11111E-6 L -0.45807 0.44352 " pathEditMode="relative" rAng="0" ptsTypes="AA">
                                      <p:cBhvr>
                                        <p:cTn id="74" dur="1500" fill="hold"/>
                                        <p:tgtEl>
                                          <p:spTgt spid="35"/>
                                        </p:tgtEl>
                                        <p:attrNameLst>
                                          <p:attrName>ppt_x</p:attrName>
                                          <p:attrName>ppt_y</p:attrName>
                                        </p:attrNameLst>
                                      </p:cBhvr>
                                      <p:rCtr x="-22904" y="22176"/>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1.11022E-16 1.11111E-6 L -0.46875 0.43889 " pathEditMode="relative" rAng="0" ptsTypes="AA">
                                      <p:cBhvr>
                                        <p:cTn id="78" dur="1500" fill="hold"/>
                                        <p:tgtEl>
                                          <p:spTgt spid="38"/>
                                        </p:tgtEl>
                                        <p:attrNameLst>
                                          <p:attrName>ppt_x</p:attrName>
                                          <p:attrName>ppt_y</p:attrName>
                                        </p:attrNameLst>
                                      </p:cBhvr>
                                      <p:rCtr x="-23438" y="21944"/>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1.04167E-6 -3.7037E-6 L 0.4944 0.46158 " pathEditMode="relative" rAng="0" ptsTypes="AA">
                                      <p:cBhvr>
                                        <p:cTn id="82" dur="1500" fill="hold"/>
                                        <p:tgtEl>
                                          <p:spTgt spid="41"/>
                                        </p:tgtEl>
                                        <p:attrNameLst>
                                          <p:attrName>ppt_x</p:attrName>
                                          <p:attrName>ppt_y</p:attrName>
                                        </p:attrNameLst>
                                      </p:cBhvr>
                                      <p:rCtr x="24714" y="23079"/>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3.95833E-6 -3.7037E-6 L -0.22878 0.45047 " pathEditMode="relative" rAng="0" ptsTypes="AA">
                                      <p:cBhvr>
                                        <p:cTn id="86" dur="1500" fill="hold"/>
                                        <p:tgtEl>
                                          <p:spTgt spid="44"/>
                                        </p:tgtEl>
                                        <p:attrNameLst>
                                          <p:attrName>ppt_x</p:attrName>
                                          <p:attrName>ppt_y</p:attrName>
                                        </p:attrNameLst>
                                      </p:cBhvr>
                                      <p:rCtr x="-11445" y="22523"/>
                                    </p:animMotion>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2.91667E-6 -3.7037E-6 L 0.24818 0.47269 " pathEditMode="relative" rAng="0" ptsTypes="AA">
                                      <p:cBhvr>
                                        <p:cTn id="90" dur="1500" fill="hold"/>
                                        <p:tgtEl>
                                          <p:spTgt spid="47"/>
                                        </p:tgtEl>
                                        <p:attrNameLst>
                                          <p:attrName>ppt_x</p:attrName>
                                          <p:attrName>ppt_y</p:attrName>
                                        </p:attrNameLst>
                                      </p:cBhvr>
                                      <p:rCtr x="12409" y="23634"/>
                                    </p:animMotion>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nodeType="clickEffect">
                                  <p:stCondLst>
                                    <p:cond delay="0"/>
                                  </p:stCondLst>
                                  <p:childTnLst>
                                    <p:animMotion origin="layout" path="M 1.11022E-16 -3.7037E-6 L -0.46875 0.46158 " pathEditMode="relative" rAng="0" ptsTypes="AA">
                                      <p:cBhvr>
                                        <p:cTn id="94" dur="1500" fill="hold"/>
                                        <p:tgtEl>
                                          <p:spTgt spid="50"/>
                                        </p:tgtEl>
                                        <p:attrNameLst>
                                          <p:attrName>ppt_x</p:attrName>
                                          <p:attrName>ppt_y</p:attrName>
                                        </p:attrNameLst>
                                      </p:cBhvr>
                                      <p:rCtr x="-23438" y="2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animBg="1"/>
      <p:bldP spid="55" grpId="1"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3878B6-621D-4BB2-97F3-22D67B1FFCF9}"/>
              </a:ext>
            </a:extLst>
          </p:cNvPr>
          <p:cNvSpPr txBox="1"/>
          <p:nvPr/>
        </p:nvSpPr>
        <p:spPr>
          <a:xfrm>
            <a:off x="1187313" y="270453"/>
            <a:ext cx="10662005" cy="1446550"/>
          </a:xfrm>
          <a:prstGeom prst="rect">
            <a:avLst/>
          </a:prstGeom>
          <a:noFill/>
        </p:spPr>
        <p:txBody>
          <a:bodyPr wrap="square">
            <a:spAutoFit/>
          </a:bodyPr>
          <a:lstStyle/>
          <a:p>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2. </a:t>
            </a:r>
            <a:r>
              <a:rPr lang="vi-VN" sz="4400"/>
              <a:t>Đặt một câu nói về việc chị Nết đã làm cho em Na.</a:t>
            </a:r>
            <a:endParaRPr lang="vi-VN" sz="4000" b="1">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F41822CA-8AEA-4E28-B56F-1A2F475F65F0}"/>
              </a:ext>
            </a:extLst>
          </p:cNvPr>
          <p:cNvGrpSpPr/>
          <p:nvPr/>
        </p:nvGrpSpPr>
        <p:grpSpPr>
          <a:xfrm>
            <a:off x="170602" y="184466"/>
            <a:ext cx="853942" cy="1068901"/>
            <a:chOff x="253799" y="259752"/>
            <a:chExt cx="853942" cy="1068901"/>
          </a:xfrm>
        </p:grpSpPr>
        <p:sp>
          <p:nvSpPr>
            <p:cNvPr id="4" name="51">
              <a:extLst>
                <a:ext uri="{FF2B5EF4-FFF2-40B4-BE49-F238E27FC236}">
                  <a16:creationId xmlns:a16="http://schemas.microsoft.com/office/drawing/2014/main" id="{A1526D02-8B7F-4A2C-A6E0-7E0D052BDF6E}"/>
                </a:ext>
              </a:extLst>
            </p:cNvPr>
            <p:cNvSpPr/>
            <p:nvPr/>
          </p:nvSpPr>
          <p:spPr>
            <a:xfrm>
              <a:off x="253799" y="259752"/>
              <a:ext cx="571915" cy="891155"/>
            </a:xfrm>
            <a:prstGeom prst="rect">
              <a:avLst/>
            </a:prstGeom>
            <a:solidFill>
              <a:srgbClr val="F3A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a:extLst>
                <a:ext uri="{FF2B5EF4-FFF2-40B4-BE49-F238E27FC236}">
                  <a16:creationId xmlns:a16="http://schemas.microsoft.com/office/drawing/2014/main" id="{12E09A92-18BA-4D1D-AB09-9F1012E484D9}"/>
                </a:ext>
              </a:extLst>
            </p:cNvPr>
            <p:cNvPicPr>
              <a:picLocks noChangeAspect="1"/>
            </p:cNvPicPr>
            <p:nvPr userDrawn="1"/>
          </p:nvPicPr>
          <p:blipFill>
            <a:blip r:embed="rId2"/>
            <a:stretch>
              <a:fillRect/>
            </a:stretch>
          </p:blipFill>
          <p:spPr>
            <a:xfrm>
              <a:off x="425879" y="646791"/>
              <a:ext cx="681862" cy="681862"/>
            </a:xfrm>
            <a:prstGeom prst="rect">
              <a:avLst/>
            </a:prstGeom>
          </p:spPr>
        </p:pic>
      </p:grpSp>
      <p:pic>
        <p:nvPicPr>
          <p:cNvPr id="56" name="Picture 55">
            <a:extLst>
              <a:ext uri="{FF2B5EF4-FFF2-40B4-BE49-F238E27FC236}">
                <a16:creationId xmlns:a16="http://schemas.microsoft.com/office/drawing/2014/main" id="{700E1310-15FF-4CCE-AA96-877989143FCF}"/>
              </a:ext>
            </a:extLst>
          </p:cNvPr>
          <p:cNvPicPr>
            <a:picLocks noChangeAspect="1"/>
          </p:cNvPicPr>
          <p:nvPr/>
        </p:nvPicPr>
        <p:blipFill>
          <a:blip r:embed="rId3"/>
          <a:stretch>
            <a:fillRect/>
          </a:stretch>
        </p:blipFill>
        <p:spPr>
          <a:xfrm>
            <a:off x="6248400" y="1905000"/>
            <a:ext cx="3429000" cy="2680860"/>
          </a:xfrm>
          <a:prstGeom prst="rect">
            <a:avLst/>
          </a:prstGeom>
          <a:effectLst>
            <a:softEdge rad="127000"/>
          </a:effectLst>
        </p:spPr>
      </p:pic>
      <p:pic>
        <p:nvPicPr>
          <p:cNvPr id="57" name="Picture 56">
            <a:extLst>
              <a:ext uri="{FF2B5EF4-FFF2-40B4-BE49-F238E27FC236}">
                <a16:creationId xmlns:a16="http://schemas.microsoft.com/office/drawing/2014/main" id="{8F4BFD0A-66D6-4D37-A575-D842A1C20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4748094"/>
            <a:ext cx="1347906" cy="1347906"/>
          </a:xfrm>
          <a:prstGeom prst="rect">
            <a:avLst/>
          </a:prstGeom>
        </p:spPr>
      </p:pic>
      <p:sp>
        <p:nvSpPr>
          <p:cNvPr id="58" name="Rectangle: Rounded Corners 57">
            <a:extLst>
              <a:ext uri="{FF2B5EF4-FFF2-40B4-BE49-F238E27FC236}">
                <a16:creationId xmlns:a16="http://schemas.microsoft.com/office/drawing/2014/main" id="{0B8810B5-2C70-48F5-9DD9-086FA392BB84}"/>
              </a:ext>
            </a:extLst>
          </p:cNvPr>
          <p:cNvSpPr/>
          <p:nvPr/>
        </p:nvSpPr>
        <p:spPr>
          <a:xfrm>
            <a:off x="2238979" y="5000362"/>
            <a:ext cx="8094774" cy="783193"/>
          </a:xfrm>
          <a:prstGeom prst="roundRect">
            <a:avLst/>
          </a:prstGeom>
          <a:gradFill>
            <a:gsLst>
              <a:gs pos="0">
                <a:srgbClr val="FFC9D5"/>
              </a:gs>
              <a:gs pos="6000">
                <a:schemeClr val="bg1"/>
              </a:gs>
              <a:gs pos="96000">
                <a:schemeClr val="bg1"/>
              </a:gs>
              <a:gs pos="100000">
                <a:srgbClr val="FFC9D5"/>
              </a:gs>
            </a:gsLst>
            <a:lin ang="5400000" scaled="1"/>
          </a:gradFill>
          <a:ln>
            <a:noFill/>
          </a:ln>
        </p:spPr>
        <p:txBody>
          <a:bodyPr wrap="square">
            <a:spAutoFit/>
          </a:bodyPr>
          <a:lstStyle/>
          <a:p>
            <a:pPr algn="ctr"/>
            <a:r>
              <a:rPr lang="vi-VN" sz="4000">
                <a:solidFill>
                  <a:schemeClr val="tx1">
                    <a:lumMod val="65000"/>
                    <a:lumOff val="35000"/>
                  </a:schemeClr>
                </a:solidFill>
              </a:rPr>
              <a:t>Chị Nết ôm em để em được ấm hơn</a:t>
            </a:r>
            <a:r>
              <a:rPr lang="en-US" sz="4000">
                <a:solidFill>
                  <a:schemeClr val="tx1">
                    <a:lumMod val="65000"/>
                    <a:lumOff val="35000"/>
                  </a:schemeClr>
                </a:solidFill>
              </a:rPr>
              <a:t>.</a:t>
            </a:r>
            <a:endParaRPr lang="en-US" sz="7200" dirty="0">
              <a:solidFill>
                <a:schemeClr val="tx1">
                  <a:lumMod val="65000"/>
                  <a:lumOff val="35000"/>
                </a:schemeClr>
              </a:solidFill>
            </a:endParaRPr>
          </a:p>
        </p:txBody>
      </p:sp>
      <p:pic>
        <p:nvPicPr>
          <p:cNvPr id="59" name="Picture 58">
            <a:extLst>
              <a:ext uri="{FF2B5EF4-FFF2-40B4-BE49-F238E27FC236}">
                <a16:creationId xmlns:a16="http://schemas.microsoft.com/office/drawing/2014/main" id="{3C11CAD8-F79F-44B1-B201-C5DCA0AAFB7C}"/>
              </a:ext>
            </a:extLst>
          </p:cNvPr>
          <p:cNvPicPr>
            <a:picLocks noChangeAspect="1"/>
          </p:cNvPicPr>
          <p:nvPr/>
        </p:nvPicPr>
        <p:blipFill>
          <a:blip r:embed="rId5"/>
          <a:stretch>
            <a:fillRect/>
          </a:stretch>
        </p:blipFill>
        <p:spPr>
          <a:xfrm>
            <a:off x="3200399" y="1997816"/>
            <a:ext cx="2523659" cy="2588043"/>
          </a:xfrm>
          <a:prstGeom prst="rect">
            <a:avLst/>
          </a:prstGeom>
          <a:effectLst>
            <a:softEdge rad="127000"/>
          </a:effectLst>
        </p:spPr>
      </p:pic>
    </p:spTree>
    <p:extLst>
      <p:ext uri="{BB962C8B-B14F-4D97-AF65-F5344CB8AC3E}">
        <p14:creationId xmlns:p14="http://schemas.microsoft.com/office/powerpoint/2010/main" val="253485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par>
                          <p:cTn id="12" fill="hold">
                            <p:stCondLst>
                              <p:cond delay="1200"/>
                            </p:stCondLst>
                            <p:childTnLst>
                              <p:par>
                                <p:cTn id="13" presetID="22" presetClass="entr" presetSubtype="8"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left)">
                                      <p:cBhvr>
                                        <p:cTn id="15" dur="500"/>
                                        <p:tgtEl>
                                          <p:spTgt spid="59"/>
                                        </p:tgtEl>
                                      </p:cBhvr>
                                    </p:animEffect>
                                  </p:childTnLst>
                                </p:cTn>
                              </p:par>
                            </p:childTnLst>
                          </p:cTn>
                        </p:par>
                        <p:par>
                          <p:cTn id="16" fill="hold">
                            <p:stCondLst>
                              <p:cond delay="1700"/>
                            </p:stCondLst>
                            <p:childTnLst>
                              <p:par>
                                <p:cTn id="17" presetID="22" presetClass="entr" presetSubtype="8"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left)">
                                      <p:cBhvr>
                                        <p:cTn id="2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DFBE3-A780-464F-B411-5526ACDB6D38}"/>
              </a:ext>
            </a:extLst>
          </p:cNvPr>
          <p:cNvPicPr>
            <a:picLocks noChangeAspect="1"/>
          </p:cNvPicPr>
          <p:nvPr/>
        </p:nvPicPr>
        <p:blipFill>
          <a:blip r:embed="rId2"/>
          <a:stretch>
            <a:fillRect/>
          </a:stretch>
        </p:blipFill>
        <p:spPr>
          <a:xfrm>
            <a:off x="2971800" y="1371600"/>
            <a:ext cx="6504996" cy="3377477"/>
          </a:xfrm>
          <a:prstGeom prst="rect">
            <a:avLst/>
          </a:prstGeom>
        </p:spPr>
      </p:pic>
    </p:spTree>
    <p:extLst>
      <p:ext uri="{BB962C8B-B14F-4D97-AF65-F5344CB8AC3E}">
        <p14:creationId xmlns:p14="http://schemas.microsoft.com/office/powerpoint/2010/main" val="925640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500E6-67EF-450E-A4FA-276D924F8DA7}"/>
              </a:ext>
            </a:extLst>
          </p:cNvPr>
          <p:cNvPicPr>
            <a:picLocks noChangeAspect="1"/>
          </p:cNvPicPr>
          <p:nvPr/>
        </p:nvPicPr>
        <p:blipFill>
          <a:blip r:embed="rId2"/>
          <a:stretch>
            <a:fillRect/>
          </a:stretch>
        </p:blipFill>
        <p:spPr>
          <a:xfrm>
            <a:off x="0" y="-19665"/>
            <a:ext cx="12192000" cy="6926254"/>
          </a:xfrm>
          <a:prstGeom prst="rect">
            <a:avLst/>
          </a:prstGeom>
        </p:spPr>
      </p:pic>
    </p:spTree>
    <p:extLst>
      <p:ext uri="{BB962C8B-B14F-4D97-AF65-F5344CB8AC3E}">
        <p14:creationId xmlns:p14="http://schemas.microsoft.com/office/powerpoint/2010/main" val="1870663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455587"/>
            <a:ext cx="2319003" cy="2319003"/>
          </a:xfrm>
          <a:prstGeom prst="ellipse">
            <a:avLst/>
          </a:prstGeom>
          <a:noFill/>
          <a:ln w="76200">
            <a:solidFill>
              <a:srgbClr val="CDBB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3" name="Picture 2">
            <a:extLst>
              <a:ext uri="{FF2B5EF4-FFF2-40B4-BE49-F238E27FC236}">
                <a16:creationId xmlns:a16="http://schemas.microsoft.com/office/drawing/2014/main" id="{5E940415-6CC6-46A5-BA53-ABEF3FF055F8}"/>
              </a:ext>
            </a:extLst>
          </p:cNvPr>
          <p:cNvPicPr>
            <a:picLocks noChangeAspect="1"/>
          </p:cNvPicPr>
          <p:nvPr/>
        </p:nvPicPr>
        <p:blipFill>
          <a:blip r:embed="rId2"/>
          <a:stretch>
            <a:fillRect/>
          </a:stretch>
        </p:blipFill>
        <p:spPr>
          <a:xfrm>
            <a:off x="5062594" y="1591034"/>
            <a:ext cx="2066811" cy="2048108"/>
          </a:xfrm>
          <a:prstGeom prst="rect">
            <a:avLst/>
          </a:prstGeom>
        </p:spPr>
      </p:pic>
      <p:sp>
        <p:nvSpPr>
          <p:cNvPr id="5" name="TextBox 4">
            <a:extLst>
              <a:ext uri="{FF2B5EF4-FFF2-40B4-BE49-F238E27FC236}">
                <a16:creationId xmlns:a16="http://schemas.microsoft.com/office/drawing/2014/main" id="{DDE8825A-0C9F-4E96-B388-0BCA94DFFD75}"/>
              </a:ext>
            </a:extLst>
          </p:cNvPr>
          <p:cNvSpPr txBox="1"/>
          <p:nvPr/>
        </p:nvSpPr>
        <p:spPr>
          <a:xfrm>
            <a:off x="2514600" y="3890987"/>
            <a:ext cx="7269482" cy="1015663"/>
          </a:xfrm>
          <a:prstGeom prst="rect">
            <a:avLst/>
          </a:prstGeom>
          <a:noFill/>
          <a:effectLst>
            <a:glow rad="101600">
              <a:schemeClr val="accent4">
                <a:satMod val="175000"/>
                <a:alpha val="40000"/>
              </a:schemeClr>
            </a:glow>
            <a:outerShdw blurRad="50800" dist="50800" dir="5400000" algn="ctr" rotWithShape="0">
              <a:schemeClr val="tx1">
                <a:lumMod val="50000"/>
                <a:lumOff val="50000"/>
              </a:schemeClr>
            </a:outerShdw>
            <a:softEdge rad="12700"/>
          </a:effectLst>
          <a:scene3d>
            <a:camera prst="orthographicFront"/>
            <a:lightRig rig="threePt" dir="t"/>
          </a:scene3d>
          <a:sp3d extrusionH="76200">
            <a:extrusionClr>
              <a:srgbClr val="28A48F"/>
            </a:extrusionClr>
          </a:sp3d>
        </p:spPr>
        <p:txBody>
          <a:bodyPr wrap="square" rtlCol="0">
            <a:spAutoFit/>
          </a:bodyPr>
          <a:lstStyle/>
          <a:p>
            <a:pPr algn="ctr"/>
            <a:r>
              <a:rPr lang="en-US" sz="6000">
                <a:ln>
                  <a:gradFill>
                    <a:gsLst>
                      <a:gs pos="0">
                        <a:srgbClr val="FEB5C8"/>
                      </a:gs>
                      <a:gs pos="74000">
                        <a:schemeClr val="bg1"/>
                      </a:gs>
                      <a:gs pos="83000">
                        <a:schemeClr val="bg1"/>
                      </a:gs>
                      <a:gs pos="100000">
                        <a:schemeClr val="bg1"/>
                      </a:gs>
                    </a:gsLst>
                    <a:lin ang="5400000" scaled="1"/>
                  </a:gradFill>
                </a:ln>
                <a:solidFill>
                  <a:srgbClr val="867925"/>
                </a:solidFill>
                <a:effectLst>
                  <a:glow rad="63500">
                    <a:srgbClr val="FEB5C8">
                      <a:alpha val="40000"/>
                    </a:srgbClr>
                  </a:glow>
                  <a:outerShdw blurRad="38100" dist="38100" dir="2700000" algn="tl">
                    <a:schemeClr val="tx1">
                      <a:lumMod val="50000"/>
                      <a:lumOff val="50000"/>
                      <a:alpha val="43000"/>
                    </a:schemeClr>
                  </a:outerShdw>
                </a:effectLst>
                <a:latin typeface="HP-167" panose="020B0803050302020204" pitchFamily="34" charset="0"/>
              </a:rPr>
              <a:t>KHỞI ĐỘNG</a:t>
            </a:r>
            <a:endParaRPr lang="en-US" sz="6000" dirty="0">
              <a:ln>
                <a:gradFill>
                  <a:gsLst>
                    <a:gs pos="0">
                      <a:srgbClr val="FEB5C8"/>
                    </a:gs>
                    <a:gs pos="74000">
                      <a:schemeClr val="bg1"/>
                    </a:gs>
                    <a:gs pos="83000">
                      <a:schemeClr val="bg1"/>
                    </a:gs>
                    <a:gs pos="100000">
                      <a:schemeClr val="bg1"/>
                    </a:gs>
                  </a:gsLst>
                  <a:lin ang="5400000" scaled="1"/>
                </a:gradFill>
              </a:ln>
              <a:solidFill>
                <a:srgbClr val="867925"/>
              </a:solidFill>
              <a:effectLst>
                <a:glow rad="63500">
                  <a:srgbClr val="FEB5C8">
                    <a:alpha val="40000"/>
                  </a:srgbClr>
                </a:glow>
                <a:outerShdw blurRad="38100" dist="38100" dir="2700000" algn="tl">
                  <a:schemeClr val="tx1">
                    <a:lumMod val="50000"/>
                    <a:lumOff val="50000"/>
                    <a:alpha val="43000"/>
                  </a:schemeClr>
                </a:outerShdw>
              </a:effectLst>
              <a:latin typeface="HP-167" panose="020B0803050302020204" pitchFamily="34" charset="0"/>
            </a:endParaRPr>
          </a:p>
        </p:txBody>
      </p:sp>
    </p:spTree>
    <p:extLst>
      <p:ext uri="{BB962C8B-B14F-4D97-AF65-F5344CB8AC3E}">
        <p14:creationId xmlns:p14="http://schemas.microsoft.com/office/powerpoint/2010/main" val="191789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1500"/>
                                        <p:tgtEl>
                                          <p:spTgt spid="2"/>
                                        </p:tgtEl>
                                      </p:cBhvr>
                                    </p:animEffect>
                                  </p:childTnLst>
                                </p:cTn>
                              </p:par>
                            </p:childTnLst>
                          </p:cTn>
                        </p:par>
                        <p:par>
                          <p:cTn id="13" fill="hold">
                            <p:stCondLst>
                              <p:cond delay="25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83">
            <a:extLst>
              <a:ext uri="{FF2B5EF4-FFF2-40B4-BE49-F238E27FC236}">
                <a16:creationId xmlns:a16="http://schemas.microsoft.com/office/drawing/2014/main" id="{70BFE8EC-0673-4E49-866D-0C97D883B088}"/>
              </a:ext>
            </a:extLst>
          </p:cNvPr>
          <p:cNvGrpSpPr/>
          <p:nvPr/>
        </p:nvGrpSpPr>
        <p:grpSpPr>
          <a:xfrm>
            <a:off x="-11723" y="5241567"/>
            <a:ext cx="12203723" cy="1622745"/>
            <a:chOff x="-17585" y="5729324"/>
            <a:chExt cx="12203723" cy="1123362"/>
          </a:xfrm>
        </p:grpSpPr>
        <p:pic>
          <p:nvPicPr>
            <p:cNvPr id="12" name="84">
              <a:extLst>
                <a:ext uri="{FF2B5EF4-FFF2-40B4-BE49-F238E27FC236}">
                  <a16:creationId xmlns:a16="http://schemas.microsoft.com/office/drawing/2014/main" id="{A5490E30-4814-45AC-84C0-7ED39635E916}"/>
                </a:ext>
              </a:extLst>
            </p:cNvPr>
            <p:cNvPicPr>
              <a:picLocks noChangeAspect="1"/>
            </p:cNvPicPr>
            <p:nvPr/>
          </p:nvPicPr>
          <p:blipFill rotWithShape="1">
            <a:blip r:embed="rId2"/>
            <a:srcRect l="1990"/>
            <a:stretch/>
          </p:blipFill>
          <p:spPr>
            <a:xfrm>
              <a:off x="-17585" y="5729324"/>
              <a:ext cx="8659753" cy="1123362"/>
            </a:xfrm>
            <a:prstGeom prst="rect">
              <a:avLst/>
            </a:prstGeom>
          </p:spPr>
        </p:pic>
        <p:pic>
          <p:nvPicPr>
            <p:cNvPr id="13" name="85">
              <a:extLst>
                <a:ext uri="{FF2B5EF4-FFF2-40B4-BE49-F238E27FC236}">
                  <a16:creationId xmlns:a16="http://schemas.microsoft.com/office/drawing/2014/main" id="{AFE6D644-87D1-41B9-B483-A74EB9C02A34}"/>
                </a:ext>
              </a:extLst>
            </p:cNvPr>
            <p:cNvPicPr>
              <a:picLocks noChangeAspect="1"/>
            </p:cNvPicPr>
            <p:nvPr/>
          </p:nvPicPr>
          <p:blipFill rotWithShape="1">
            <a:blip r:embed="rId2"/>
            <a:srcRect r="21459"/>
            <a:stretch/>
          </p:blipFill>
          <p:spPr>
            <a:xfrm>
              <a:off x="5398477" y="5729324"/>
              <a:ext cx="6787661" cy="1123362"/>
            </a:xfrm>
            <a:prstGeom prst="rect">
              <a:avLst/>
            </a:prstGeom>
          </p:spPr>
        </p:pic>
      </p:grpSp>
      <p:grpSp>
        <p:nvGrpSpPr>
          <p:cNvPr id="3" name="Group 2">
            <a:extLst>
              <a:ext uri="{FF2B5EF4-FFF2-40B4-BE49-F238E27FC236}">
                <a16:creationId xmlns:a16="http://schemas.microsoft.com/office/drawing/2014/main" id="{2CA125FC-999E-4396-B9FE-100CFCD365BB}"/>
              </a:ext>
            </a:extLst>
          </p:cNvPr>
          <p:cNvGrpSpPr/>
          <p:nvPr/>
        </p:nvGrpSpPr>
        <p:grpSpPr>
          <a:xfrm>
            <a:off x="228600" y="240464"/>
            <a:ext cx="764048" cy="764048"/>
            <a:chOff x="378952" y="299732"/>
            <a:chExt cx="1407309" cy="1407309"/>
          </a:xfrm>
        </p:grpSpPr>
        <p:sp>
          <p:nvSpPr>
            <p:cNvPr id="4" name="1">
              <a:extLst>
                <a:ext uri="{FF2B5EF4-FFF2-40B4-BE49-F238E27FC236}">
                  <a16:creationId xmlns:a16="http://schemas.microsoft.com/office/drawing/2014/main" id="{CF08445E-FECC-4EB0-8194-CE1962B5453C}"/>
                </a:ext>
              </a:extLst>
            </p:cNvPr>
            <p:cNvSpPr/>
            <p:nvPr/>
          </p:nvSpPr>
          <p:spPr>
            <a:xfrm>
              <a:off x="378952" y="299732"/>
              <a:ext cx="1407309" cy="1407309"/>
            </a:xfrm>
            <a:prstGeom prst="ellipse">
              <a:avLst/>
            </a:prstGeom>
            <a:noFill/>
            <a:ln w="28575">
              <a:solidFill>
                <a:srgbClr val="CDBB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47156"/>
                </a:solidFill>
                <a:cs typeface="+mn-ea"/>
                <a:sym typeface="+mn-lt"/>
              </a:endParaRPr>
            </a:p>
          </p:txBody>
        </p:sp>
        <p:pic>
          <p:nvPicPr>
            <p:cNvPr id="5" name="Picture 4">
              <a:extLst>
                <a:ext uri="{FF2B5EF4-FFF2-40B4-BE49-F238E27FC236}">
                  <a16:creationId xmlns:a16="http://schemas.microsoft.com/office/drawing/2014/main" id="{9CFED048-4D02-4809-8E9B-B2CB7F53C9D4}"/>
                </a:ext>
              </a:extLst>
            </p:cNvPr>
            <p:cNvPicPr>
              <a:picLocks noChangeAspect="1"/>
            </p:cNvPicPr>
            <p:nvPr/>
          </p:nvPicPr>
          <p:blipFill>
            <a:blip r:embed="rId3"/>
            <a:stretch>
              <a:fillRect/>
            </a:stretch>
          </p:blipFill>
          <p:spPr>
            <a:xfrm>
              <a:off x="457200" y="381000"/>
              <a:ext cx="1254264" cy="1242914"/>
            </a:xfrm>
            <a:prstGeom prst="rect">
              <a:avLst/>
            </a:prstGeom>
          </p:spPr>
        </p:pic>
      </p:grpSp>
      <p:sp>
        <p:nvSpPr>
          <p:cNvPr id="8" name="TextBox 7">
            <a:extLst>
              <a:ext uri="{FF2B5EF4-FFF2-40B4-BE49-F238E27FC236}">
                <a16:creationId xmlns:a16="http://schemas.microsoft.com/office/drawing/2014/main" id="{B6D35AFD-B623-4A96-B765-CFD0584ED1B4}"/>
              </a:ext>
            </a:extLst>
          </p:cNvPr>
          <p:cNvSpPr txBox="1"/>
          <p:nvPr/>
        </p:nvSpPr>
        <p:spPr>
          <a:xfrm>
            <a:off x="1207503" y="296626"/>
            <a:ext cx="10789847" cy="707886"/>
          </a:xfrm>
          <a:prstGeom prst="rect">
            <a:avLst/>
          </a:prstGeom>
          <a:noFill/>
        </p:spPr>
        <p:txBody>
          <a:bodyPr wrap="square">
            <a:spAutoFit/>
          </a:bodyPr>
          <a:lstStyle/>
          <a:p>
            <a:pPr algn="just"/>
            <a:r>
              <a:rPr lang="en-US" sz="4000">
                <a:solidFill>
                  <a:prstClr val="black"/>
                </a:solidFill>
                <a:latin typeface="+mj-lt"/>
                <a:cs typeface="Times New Roman" pitchFamily="18" charset="0"/>
              </a:rPr>
              <a:t>Nói về những việc anh chị thường làm cho em</a:t>
            </a:r>
            <a:endParaRPr lang="en-US" sz="4000" b="1">
              <a:latin typeface="+mj-lt"/>
            </a:endParaRPr>
          </a:p>
        </p:txBody>
      </p:sp>
      <p:pic>
        <p:nvPicPr>
          <p:cNvPr id="10" name="Picture 9">
            <a:extLst>
              <a:ext uri="{FF2B5EF4-FFF2-40B4-BE49-F238E27FC236}">
                <a16:creationId xmlns:a16="http://schemas.microsoft.com/office/drawing/2014/main" id="{1839FBF0-957D-44BF-8D87-25CEFFADD580}"/>
              </a:ext>
            </a:extLst>
          </p:cNvPr>
          <p:cNvPicPr>
            <a:picLocks noChangeAspect="1"/>
          </p:cNvPicPr>
          <p:nvPr/>
        </p:nvPicPr>
        <p:blipFill>
          <a:blip r:embed="rId4"/>
          <a:stretch>
            <a:fillRect/>
          </a:stretch>
        </p:blipFill>
        <p:spPr>
          <a:xfrm>
            <a:off x="2779918" y="893443"/>
            <a:ext cx="6997415" cy="6375423"/>
          </a:xfrm>
          <a:prstGeom prst="rect">
            <a:avLst/>
          </a:prstGeom>
        </p:spPr>
      </p:pic>
    </p:spTree>
    <p:extLst>
      <p:ext uri="{BB962C8B-B14F-4D97-AF65-F5344CB8AC3E}">
        <p14:creationId xmlns:p14="http://schemas.microsoft.com/office/powerpoint/2010/main" val="1629844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childTnLst>
                              </p:cTn>
                            </p:par>
                            <p:par>
                              <p:cTn id="12" fill="hold">
                                <p:stCondLst>
                                  <p:cond delay="1075"/>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 presetClass="entr" presetSubtype="4" fill="hold" nodeType="withEffect" p14:presetBounceEnd="23750">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14:bounceEnd="23750">
                                          <p:cBhvr additive="base">
                                            <p:cTn id="18" dur="800" fill="hold"/>
                                            <p:tgtEl>
                                              <p:spTgt spid="11"/>
                                            </p:tgtEl>
                                            <p:attrNameLst>
                                              <p:attrName>ppt_x</p:attrName>
                                            </p:attrNameLst>
                                          </p:cBhvr>
                                          <p:tavLst>
                                            <p:tav tm="0">
                                              <p:val>
                                                <p:strVal val="#ppt_x"/>
                                              </p:val>
                                            </p:tav>
                                            <p:tav tm="100000">
                                              <p:val>
                                                <p:strVal val="#ppt_x"/>
                                              </p:val>
                                            </p:tav>
                                          </p:tavLst>
                                        </p:anim>
                                        <p:anim calcmode="lin" valueType="num" p14:bounceEnd="23750">
                                          <p:cBhvr additive="base">
                                            <p:cTn id="19" dur="8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childTnLst>
                              </p:cTn>
                            </p:par>
                            <p:par>
                              <p:cTn id="12" fill="hold">
                                <p:stCondLst>
                                  <p:cond delay="1075"/>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800" fill="hold"/>
                                            <p:tgtEl>
                                              <p:spTgt spid="11"/>
                                            </p:tgtEl>
                                            <p:attrNameLst>
                                              <p:attrName>ppt_x</p:attrName>
                                            </p:attrNameLst>
                                          </p:cBhvr>
                                          <p:tavLst>
                                            <p:tav tm="0">
                                              <p:val>
                                                <p:strVal val="#ppt_x"/>
                                              </p:val>
                                            </p:tav>
                                            <p:tav tm="100000">
                                              <p:val>
                                                <p:strVal val="#ppt_x"/>
                                              </p:val>
                                            </p:tav>
                                          </p:tavLst>
                                        </p:anim>
                                        <p:anim calcmode="lin" valueType="num">
                                          <p:cBhvr additive="base">
                                            <p:cTn id="19" dur="8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1ED268-E9C9-4A20-BC50-A54F039CD090}"/>
              </a:ext>
            </a:extLst>
          </p:cNvPr>
          <p:cNvPicPr>
            <a:picLocks noChangeAspect="1"/>
          </p:cNvPicPr>
          <p:nvPr/>
        </p:nvPicPr>
        <p:blipFill>
          <a:blip r:embed="rId2"/>
          <a:stretch>
            <a:fillRect/>
          </a:stretch>
        </p:blipFill>
        <p:spPr>
          <a:xfrm>
            <a:off x="5079697" y="1598786"/>
            <a:ext cx="2032604" cy="2032604"/>
          </a:xfrm>
          <a:prstGeom prst="rect">
            <a:avLst/>
          </a:prstGeom>
        </p:spPr>
      </p:pic>
      <p:sp>
        <p:nvSpPr>
          <p:cNvPr id="6" name="1">
            <a:extLst>
              <a:ext uri="{FF2B5EF4-FFF2-40B4-BE49-F238E27FC236}">
                <a16:creationId xmlns:a16="http://schemas.microsoft.com/office/drawing/2014/main" id="{B0347BE9-9203-4FC0-92A5-58234147CD5C}"/>
              </a:ext>
            </a:extLst>
          </p:cNvPr>
          <p:cNvSpPr/>
          <p:nvPr/>
        </p:nvSpPr>
        <p:spPr>
          <a:xfrm>
            <a:off x="4936499" y="1455587"/>
            <a:ext cx="2319003" cy="2319003"/>
          </a:xfrm>
          <a:prstGeom prst="ellipse">
            <a:avLst/>
          </a:prstGeom>
          <a:noFill/>
          <a:ln w="76200">
            <a:solidFill>
              <a:srgbClr val="CDBB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sp>
        <p:nvSpPr>
          <p:cNvPr id="7" name="TextBox 6">
            <a:extLst>
              <a:ext uri="{FF2B5EF4-FFF2-40B4-BE49-F238E27FC236}">
                <a16:creationId xmlns:a16="http://schemas.microsoft.com/office/drawing/2014/main" id="{E20F692A-D963-4445-8FFB-ED13BE07D47B}"/>
              </a:ext>
            </a:extLst>
          </p:cNvPr>
          <p:cNvSpPr txBox="1"/>
          <p:nvPr/>
        </p:nvSpPr>
        <p:spPr>
          <a:xfrm>
            <a:off x="2667000" y="3917789"/>
            <a:ext cx="7269482" cy="1015663"/>
          </a:xfrm>
          <a:prstGeom prst="rect">
            <a:avLst/>
          </a:prstGeom>
          <a:noFill/>
          <a:effectLst>
            <a:glow rad="101600">
              <a:schemeClr val="accent4">
                <a:satMod val="175000"/>
                <a:alpha val="40000"/>
              </a:schemeClr>
            </a:glow>
            <a:outerShdw blurRad="50800" dist="50800" dir="5400000" algn="ctr" rotWithShape="0">
              <a:schemeClr val="tx1">
                <a:lumMod val="50000"/>
                <a:lumOff val="50000"/>
              </a:schemeClr>
            </a:outerShdw>
            <a:softEdge rad="12700"/>
          </a:effectLst>
          <a:scene3d>
            <a:camera prst="orthographicFront"/>
            <a:lightRig rig="threePt" dir="t"/>
          </a:scene3d>
          <a:sp3d extrusionH="76200">
            <a:extrusionClr>
              <a:srgbClr val="28A48F"/>
            </a:extrusionClr>
          </a:sp3d>
        </p:spPr>
        <p:txBody>
          <a:bodyPr wrap="square" rtlCol="0">
            <a:spAutoFit/>
          </a:bodyPr>
          <a:lstStyle/>
          <a:p>
            <a:pPr algn="ctr"/>
            <a:r>
              <a:rPr lang="en-US" sz="6000">
                <a:ln>
                  <a:gradFill>
                    <a:gsLst>
                      <a:gs pos="0">
                        <a:srgbClr val="FEB5C8"/>
                      </a:gs>
                      <a:gs pos="74000">
                        <a:schemeClr val="bg1"/>
                      </a:gs>
                      <a:gs pos="83000">
                        <a:schemeClr val="bg1"/>
                      </a:gs>
                      <a:gs pos="100000">
                        <a:schemeClr val="bg1"/>
                      </a:gs>
                    </a:gsLst>
                    <a:lin ang="5400000" scaled="1"/>
                  </a:gradFill>
                </a:ln>
                <a:solidFill>
                  <a:srgbClr val="867925"/>
                </a:solidFill>
                <a:effectLst>
                  <a:glow rad="63500">
                    <a:srgbClr val="FEB5C8">
                      <a:alpha val="40000"/>
                    </a:srgbClr>
                  </a:glow>
                  <a:outerShdw blurRad="38100" dist="38100" dir="2700000" algn="tl">
                    <a:schemeClr val="tx1">
                      <a:lumMod val="50000"/>
                      <a:lumOff val="50000"/>
                      <a:alpha val="43000"/>
                    </a:schemeClr>
                  </a:outerShdw>
                </a:effectLst>
                <a:latin typeface="HP-167" panose="020B0803050302020204" pitchFamily="34" charset="0"/>
              </a:rPr>
              <a:t>ĐỌC VĂN BẢN</a:t>
            </a:r>
            <a:endParaRPr lang="en-US" sz="6000" dirty="0">
              <a:ln>
                <a:gradFill>
                  <a:gsLst>
                    <a:gs pos="0">
                      <a:srgbClr val="FEB5C8"/>
                    </a:gs>
                    <a:gs pos="74000">
                      <a:schemeClr val="bg1"/>
                    </a:gs>
                    <a:gs pos="83000">
                      <a:schemeClr val="bg1"/>
                    </a:gs>
                    <a:gs pos="100000">
                      <a:schemeClr val="bg1"/>
                    </a:gs>
                  </a:gsLst>
                  <a:lin ang="5400000" scaled="1"/>
                </a:gradFill>
              </a:ln>
              <a:solidFill>
                <a:srgbClr val="867925"/>
              </a:solidFill>
              <a:effectLst>
                <a:glow rad="63500">
                  <a:srgbClr val="FEB5C8">
                    <a:alpha val="40000"/>
                  </a:srgbClr>
                </a:glow>
                <a:outerShdw blurRad="38100" dist="38100" dir="2700000" algn="tl">
                  <a:schemeClr val="tx1">
                    <a:lumMod val="50000"/>
                    <a:lumOff val="50000"/>
                    <a:alpha val="43000"/>
                  </a:schemeClr>
                </a:outerShdw>
              </a:effectLst>
              <a:latin typeface="HP-167" panose="020B0803050302020204" pitchFamily="34" charset="0"/>
            </a:endParaRPr>
          </a:p>
        </p:txBody>
      </p:sp>
    </p:spTree>
    <p:extLst>
      <p:ext uri="{BB962C8B-B14F-4D97-AF65-F5344CB8AC3E}">
        <p14:creationId xmlns:p14="http://schemas.microsoft.com/office/powerpoint/2010/main" val="324482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1500"/>
                                        <p:tgtEl>
                                          <p:spTgt spid="6"/>
                                        </p:tgtEl>
                                      </p:cBhvr>
                                    </p:animEffect>
                                  </p:childTnLst>
                                </p:cTn>
                              </p:par>
                            </p:childTnLst>
                          </p:cTn>
                        </p:par>
                        <p:par>
                          <p:cTn id="13" fill="hold">
                            <p:stCondLst>
                              <p:cond delay="1500"/>
                            </p:stCondLst>
                            <p:childTnLst>
                              <p:par>
                                <p:cTn id="14" presetID="50" presetClass="entr" presetSubtype="0" decel="100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F3913-8043-4A4E-A349-81277D4090A6}"/>
              </a:ext>
            </a:extLst>
          </p:cNvPr>
          <p:cNvPicPr>
            <a:picLocks noChangeAspect="1"/>
          </p:cNvPicPr>
          <p:nvPr/>
        </p:nvPicPr>
        <p:blipFill>
          <a:blip r:embed="rId2"/>
          <a:stretch>
            <a:fillRect/>
          </a:stretch>
        </p:blipFill>
        <p:spPr>
          <a:xfrm>
            <a:off x="1104900" y="914400"/>
            <a:ext cx="9982200" cy="5731701"/>
          </a:xfrm>
          <a:prstGeom prst="rect">
            <a:avLst/>
          </a:prstGeom>
          <a:effectLst>
            <a:softEdge rad="127000"/>
          </a:effectLst>
        </p:spPr>
      </p:pic>
      <p:pic>
        <p:nvPicPr>
          <p:cNvPr id="4" name="Picture 3">
            <a:extLst>
              <a:ext uri="{FF2B5EF4-FFF2-40B4-BE49-F238E27FC236}">
                <a16:creationId xmlns:a16="http://schemas.microsoft.com/office/drawing/2014/main" id="{245A063B-29F9-4308-9780-33C36D10C29D}"/>
              </a:ext>
            </a:extLst>
          </p:cNvPr>
          <p:cNvPicPr>
            <a:picLocks noChangeAspect="1"/>
          </p:cNvPicPr>
          <p:nvPr/>
        </p:nvPicPr>
        <p:blipFill>
          <a:blip r:embed="rId3"/>
          <a:stretch>
            <a:fillRect/>
          </a:stretch>
        </p:blipFill>
        <p:spPr>
          <a:xfrm>
            <a:off x="130737" y="177452"/>
            <a:ext cx="1151993" cy="634072"/>
          </a:xfrm>
          <a:prstGeom prst="rect">
            <a:avLst/>
          </a:prstGeom>
        </p:spPr>
      </p:pic>
      <p:sp>
        <p:nvSpPr>
          <p:cNvPr id="5" name="TextBox 4">
            <a:extLst>
              <a:ext uri="{FF2B5EF4-FFF2-40B4-BE49-F238E27FC236}">
                <a16:creationId xmlns:a16="http://schemas.microsoft.com/office/drawing/2014/main" id="{FDE94758-DFE8-41F6-912F-367329C3309F}"/>
              </a:ext>
            </a:extLst>
          </p:cNvPr>
          <p:cNvSpPr txBox="1"/>
          <p:nvPr/>
        </p:nvSpPr>
        <p:spPr>
          <a:xfrm>
            <a:off x="3695828" y="226567"/>
            <a:ext cx="4724400" cy="584775"/>
          </a:xfrm>
          <a:prstGeom prst="rect">
            <a:avLst/>
          </a:prstGeom>
          <a:noFill/>
        </p:spPr>
        <p:txBody>
          <a:bodyPr wrap="square" rtlCol="0">
            <a:spAutoFit/>
          </a:bodyPr>
          <a:lstStyle/>
          <a:p>
            <a:pPr algn="ctr"/>
            <a:r>
              <a:rPr lang="en-US" sz="32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SỰ TÍCH HOA TỈ MUỘI</a:t>
            </a:r>
            <a:endParaRPr lang="en-US" sz="66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1">
            <a:extLst>
              <a:ext uri="{FF2B5EF4-FFF2-40B4-BE49-F238E27FC236}">
                <a16:creationId xmlns:a16="http://schemas.microsoft.com/office/drawing/2014/main" id="{7A928FFD-4F00-4A21-AD4E-91E0D9CE23E4}"/>
              </a:ext>
            </a:extLst>
          </p:cNvPr>
          <p:cNvSpPr/>
          <p:nvPr/>
        </p:nvSpPr>
        <p:spPr>
          <a:xfrm>
            <a:off x="162839" y="990600"/>
            <a:ext cx="11849621" cy="566072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 Box 4">
            <a:extLst>
              <a:ext uri="{FF2B5EF4-FFF2-40B4-BE49-F238E27FC236}">
                <a16:creationId xmlns:a16="http://schemas.microsoft.com/office/drawing/2014/main" id="{AD1EA026-099F-4A53-8003-F075A56340F3}"/>
              </a:ext>
            </a:extLst>
          </p:cNvPr>
          <p:cNvSpPr txBox="1"/>
          <p:nvPr/>
        </p:nvSpPr>
        <p:spPr>
          <a:xfrm>
            <a:off x="103597" y="784485"/>
            <a:ext cx="11908863" cy="6370975"/>
          </a:xfrm>
          <a:prstGeom prst="rect">
            <a:avLst/>
          </a:prstGeom>
          <a:noFill/>
        </p:spPr>
        <p:txBody>
          <a:bodyPr wrap="square" rtlCol="0">
            <a:spAutoFit/>
          </a:bodyPr>
          <a:lstStyle/>
          <a:p>
            <a:pPr indent="463550" algn="just"/>
            <a:r>
              <a:rPr lang="en-US" sz="2400">
                <a:latin typeface="+mj-lt"/>
                <a:ea typeface="Arial-Rounded" panose="020B0500000000000000" pitchFamily="34" charset="0"/>
                <a:cs typeface="Times New Roman" pitchFamily="18" charset="0"/>
              </a:rPr>
              <a:t>Ngày xưa, có hai chị em Nết và Na mồ côi cha mẹ, sống trong ngôi nhà nhỏ bên sườn núi. Nết thương Na, cái gì cũng nhường em. Đêm đông, gió ù ù lùa vào nhà, Nết vòng tay ôm em:</a:t>
            </a:r>
          </a:p>
          <a:p>
            <a:pPr marL="284163" indent="3175" algn="just">
              <a:buFontTx/>
              <a:buChar char="-"/>
            </a:pPr>
            <a:r>
              <a:rPr lang="en-US" sz="2400">
                <a:latin typeface="+mj-lt"/>
                <a:ea typeface="Arial-Rounded" panose="020B0500000000000000" pitchFamily="34" charset="0"/>
                <a:cs typeface="Times New Roman" pitchFamily="18" charset="0"/>
              </a:rPr>
              <a:t> Em rét không?</a:t>
            </a:r>
          </a:p>
          <a:p>
            <a:pPr indent="463550" algn="just"/>
            <a:r>
              <a:rPr lang="en-US" sz="2400">
                <a:latin typeface="+mj-lt"/>
                <a:ea typeface="Arial-Rounded" panose="020B0500000000000000" pitchFamily="34" charset="0"/>
                <a:cs typeface="Times New Roman" pitchFamily="18" charset="0"/>
              </a:rPr>
              <a:t>Na ôm choàng lấy chị, cười rúc rích:</a:t>
            </a:r>
          </a:p>
          <a:p>
            <a:pPr indent="463550" algn="just"/>
            <a:r>
              <a:rPr lang="en-US" sz="2400">
                <a:latin typeface="+mj-lt"/>
                <a:ea typeface="Arial-Rounded" panose="020B0500000000000000" pitchFamily="34" charset="0"/>
                <a:cs typeface="Times New Roman" pitchFamily="18" charset="0"/>
              </a:rPr>
              <a:t>- Ấm quá!</a:t>
            </a:r>
          </a:p>
          <a:p>
            <a:pPr indent="463550" algn="just"/>
            <a:r>
              <a:rPr lang="en-US" sz="2400">
                <a:latin typeface="+mj-lt"/>
                <a:ea typeface="Arial-Rounded" panose="020B0500000000000000" pitchFamily="34" charset="0"/>
                <a:cs typeface="Times New Roman" pitchFamily="18" charset="0"/>
              </a:rPr>
              <a:t>Nết ôm em chặt hơn, thầm thì:</a:t>
            </a:r>
          </a:p>
          <a:p>
            <a:pPr indent="463550" algn="just"/>
            <a:r>
              <a:rPr lang="en-US" sz="2400">
                <a:latin typeface="+mj-lt"/>
                <a:ea typeface="Arial-Rounded" panose="020B0500000000000000" pitchFamily="34" charset="0"/>
                <a:cs typeface="Times New Roman" pitchFamily="18" charset="0"/>
              </a:rPr>
              <a:t>- Mẹ bảo chị em mình là hai bông hoa hồng, chị là bông to, em là bông nhỏ. Chị em mình mãi bên nhau nhé!</a:t>
            </a:r>
          </a:p>
          <a:p>
            <a:pPr indent="463550" algn="just"/>
            <a:r>
              <a:rPr lang="en-US" sz="2400">
                <a:latin typeface="+mj-lt"/>
                <a:ea typeface="Arial-Rounded" panose="020B0500000000000000" pitchFamily="34" charset="0"/>
                <a:cs typeface="Times New Roman" pitchFamily="18" charset="0"/>
              </a:rPr>
              <a:t>  Na gật đầu. Hai chị em cứ thế ôm nhau ngủ.</a:t>
            </a:r>
          </a:p>
          <a:p>
            <a:pPr indent="463550" algn="just"/>
            <a:r>
              <a:rPr lang="en-US" sz="2400">
                <a:ea typeface="Arial-Rounded" panose="020B0500000000000000" pitchFamily="34" charset="0"/>
                <a:cs typeface="Times New Roman" pitchFamily="18" charset="0"/>
              </a:rPr>
              <a:t>Năm ấy, nước lũ dâng cao, Nết cõng em chạy theo dân làng đến nơi an toàn. Hai bàn chân Nết rớm máu. Thấy vậy, Bụt thương lắm. Bụt liền phẩy chiếc quạt thần. Kì lạ thay, bàn chân Nết bỗng lành hẳn. Nơi bàn chân Nết đi qua mọc lên những khóm hoa đỏ thắm. Hoa kết thành chùm, bông hoa lớn che chở cho nụ hoa bé nhỏ. Chúng cũng đẹp như tình chị em của Nết và Na.</a:t>
            </a:r>
          </a:p>
          <a:p>
            <a:pPr indent="463550" algn="just"/>
            <a:r>
              <a:rPr lang="en-US" sz="2400">
                <a:ea typeface="Arial-Rounded" panose="020B0500000000000000" pitchFamily="34" charset="0"/>
                <a:cs typeface="Times New Roman" pitchFamily="18" charset="0"/>
              </a:rPr>
              <a:t>Dân làng đặt tên cho loài hoa ấy là hoa tỉ muội.</a:t>
            </a:r>
          </a:p>
          <a:p>
            <a:pPr indent="463550" algn="just"/>
            <a:r>
              <a:rPr lang="en-US" sz="2400">
                <a:ea typeface="Arial-Rounded" panose="020B0500000000000000" pitchFamily="34" charset="0"/>
                <a:cs typeface="Times New Roman" pitchFamily="18" charset="0"/>
              </a:rPr>
              <a:t>								</a:t>
            </a:r>
            <a:endParaRPr lang="en-US" sz="2400">
              <a:latin typeface="+mj-lt"/>
              <a:ea typeface="Arial-Rounded" panose="020B0500000000000000" pitchFamily="34" charset="0"/>
              <a:cs typeface="Times New Roman" pitchFamily="18" charset="0"/>
            </a:endParaRPr>
          </a:p>
        </p:txBody>
      </p:sp>
      <p:sp>
        <p:nvSpPr>
          <p:cNvPr id="8" name="TextBox 7">
            <a:extLst>
              <a:ext uri="{FF2B5EF4-FFF2-40B4-BE49-F238E27FC236}">
                <a16:creationId xmlns:a16="http://schemas.microsoft.com/office/drawing/2014/main" id="{D80B9725-F9DE-4979-9DA5-173CC37945B6}"/>
              </a:ext>
            </a:extLst>
          </p:cNvPr>
          <p:cNvSpPr txBox="1"/>
          <p:nvPr/>
        </p:nvSpPr>
        <p:spPr>
          <a:xfrm>
            <a:off x="9446190" y="6344172"/>
            <a:ext cx="6096000" cy="369332"/>
          </a:xfrm>
          <a:prstGeom prst="rect">
            <a:avLst/>
          </a:prstGeom>
          <a:noFill/>
        </p:spPr>
        <p:txBody>
          <a:bodyPr wrap="square">
            <a:spAutoFit/>
          </a:bodyPr>
          <a:lstStyle/>
          <a:p>
            <a:r>
              <a:rPr lang="en-US" sz="1800">
                <a:ea typeface="Arial-Rounded" panose="020B0500000000000000" pitchFamily="34" charset="0"/>
                <a:cs typeface="Times New Roman" pitchFamily="18" charset="0"/>
              </a:rPr>
              <a:t>(</a:t>
            </a:r>
            <a:r>
              <a:rPr lang="en-US" sz="1800" i="1">
                <a:ea typeface="Arial-Rounded" panose="020B0500000000000000" pitchFamily="34" charset="0"/>
                <a:cs typeface="Times New Roman" pitchFamily="18" charset="0"/>
              </a:rPr>
              <a:t>Theo</a:t>
            </a:r>
            <a:r>
              <a:rPr lang="en-US" sz="1800">
                <a:ea typeface="Arial-Rounded" panose="020B0500000000000000" pitchFamily="34" charset="0"/>
                <a:cs typeface="Times New Roman" pitchFamily="18" charset="0"/>
              </a:rPr>
              <a:t> Trần Mạnh Hùng)</a:t>
            </a:r>
            <a:endParaRPr lang="en-US"/>
          </a:p>
        </p:txBody>
      </p:sp>
    </p:spTree>
    <p:extLst>
      <p:ext uri="{BB962C8B-B14F-4D97-AF65-F5344CB8AC3E}">
        <p14:creationId xmlns:p14="http://schemas.microsoft.com/office/powerpoint/2010/main" val="3558539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1000"/>
                            </p:stCondLst>
                            <p:childTnLst>
                              <p:par>
                                <p:cTn id="19" presetID="16" presetClass="entr" presetSubtype="21" fill="hold" grpId="1"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3">
            <a:extLst>
              <a:ext uri="{FF2B5EF4-FFF2-40B4-BE49-F238E27FC236}">
                <a16:creationId xmlns:a16="http://schemas.microsoft.com/office/drawing/2014/main" id="{18F7E172-9120-4808-9ED8-E160AD7D004A}"/>
              </a:ext>
            </a:extLst>
          </p:cNvPr>
          <p:cNvGrpSpPr/>
          <p:nvPr/>
        </p:nvGrpSpPr>
        <p:grpSpPr>
          <a:xfrm>
            <a:off x="381000" y="3925661"/>
            <a:ext cx="11431990" cy="1408339"/>
            <a:chOff x="8810348" y="2200012"/>
            <a:chExt cx="10052823" cy="1408339"/>
          </a:xfrm>
        </p:grpSpPr>
        <p:sp>
          <p:nvSpPr>
            <p:cNvPr id="26" name="42">
              <a:extLst>
                <a:ext uri="{FF2B5EF4-FFF2-40B4-BE49-F238E27FC236}">
                  <a16:creationId xmlns:a16="http://schemas.microsoft.com/office/drawing/2014/main" id="{DEEA8AF7-F637-497A-BA02-C222ADB42955}"/>
                </a:ext>
              </a:extLst>
            </p:cNvPr>
            <p:cNvSpPr/>
            <p:nvPr/>
          </p:nvSpPr>
          <p:spPr>
            <a:xfrm rot="3274">
              <a:off x="9615038" y="2223356"/>
              <a:ext cx="9248133" cy="1384995"/>
            </a:xfrm>
            <a:prstGeom prst="rect">
              <a:avLst/>
            </a:prstGeom>
          </p:spPr>
          <p:txBody>
            <a:bodyPr wrap="square">
              <a:spAutoFit/>
            </a:bodyPr>
            <a:lstStyle/>
            <a:p>
              <a:pPr algn="just"/>
              <a:r>
                <a:rPr lang="en-US" sz="4200">
                  <a:latin typeface="+mj-lt"/>
                  <a:ea typeface="Arial-Rounded" panose="020B0500000000000000" pitchFamily="34" charset="0"/>
                  <a:cs typeface="Times New Roman" pitchFamily="18" charset="0"/>
                </a:rPr>
                <a:t>Ngày xưa, có hai chị em Nết và Na mồ côi cha mẹ, sống trong ngôi nhà nhỏ bên sườn núi.</a:t>
              </a:r>
              <a:endParaRPr lang="en-US" sz="4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44">
              <a:extLst>
                <a:ext uri="{FF2B5EF4-FFF2-40B4-BE49-F238E27FC236}">
                  <a16:creationId xmlns:a16="http://schemas.microsoft.com/office/drawing/2014/main" id="{CB557890-8632-49B5-BC52-8B8CC4E162E3}"/>
                </a:ext>
              </a:extLst>
            </p:cNvPr>
            <p:cNvPicPr>
              <a:picLocks noChangeAspect="1"/>
            </p:cNvPicPr>
            <p:nvPr/>
          </p:nvPicPr>
          <p:blipFill>
            <a:blip r:embed="rId2"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810348" y="2200012"/>
              <a:ext cx="737698" cy="757370"/>
            </a:xfrm>
            <a:prstGeom prst="rect">
              <a:avLst/>
            </a:prstGeom>
          </p:spPr>
        </p:pic>
      </p:grpSp>
      <p:sp>
        <p:nvSpPr>
          <p:cNvPr id="3" name="Rounded Rectangle 5">
            <a:extLst>
              <a:ext uri="{FF2B5EF4-FFF2-40B4-BE49-F238E27FC236}">
                <a16:creationId xmlns:a16="http://schemas.microsoft.com/office/drawing/2014/main" id="{F9287DFF-BFDA-46B9-A42E-2C498FC98B08}"/>
              </a:ext>
            </a:extLst>
          </p:cNvPr>
          <p:cNvSpPr/>
          <p:nvPr/>
        </p:nvSpPr>
        <p:spPr>
          <a:xfrm>
            <a:off x="4512668" y="1367057"/>
            <a:ext cx="3166664" cy="830997"/>
          </a:xfrm>
          <a:prstGeom prst="roundRect">
            <a:avLst/>
          </a:prstGeom>
          <a:gradFill>
            <a:gsLst>
              <a:gs pos="0">
                <a:srgbClr val="FFC9D5"/>
              </a:gs>
              <a:gs pos="21000">
                <a:schemeClr val="accent1">
                  <a:lumMod val="5000"/>
                  <a:lumOff val="95000"/>
                </a:schemeClr>
              </a:gs>
              <a:gs pos="99000">
                <a:srgbClr val="F3ABB7"/>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ysClr val="windowText" lastClr="000000"/>
                </a:solidFill>
                <a:ea typeface="Calibri" panose="020F0502020204030204" pitchFamily="34" charset="0"/>
                <a:cs typeface="Times New Roman" panose="02020603050405020304" pitchFamily="18" charset="0"/>
              </a:rPr>
              <a:t>ôm choàng</a:t>
            </a:r>
            <a:endParaRPr lang="vi-VN" sz="4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ounded Rectangle 5">
            <a:extLst>
              <a:ext uri="{FF2B5EF4-FFF2-40B4-BE49-F238E27FC236}">
                <a16:creationId xmlns:a16="http://schemas.microsoft.com/office/drawing/2014/main" id="{8EBE611A-78C0-4484-88C9-5F8F651DC542}"/>
              </a:ext>
            </a:extLst>
          </p:cNvPr>
          <p:cNvSpPr/>
          <p:nvPr/>
        </p:nvSpPr>
        <p:spPr>
          <a:xfrm>
            <a:off x="838200" y="1386107"/>
            <a:ext cx="3166664" cy="830997"/>
          </a:xfrm>
          <a:prstGeom prst="roundRect">
            <a:avLst/>
          </a:prstGeom>
          <a:gradFill>
            <a:gsLst>
              <a:gs pos="0">
                <a:srgbClr val="FFC9D5"/>
              </a:gs>
              <a:gs pos="21000">
                <a:schemeClr val="accent1">
                  <a:lumMod val="5000"/>
                  <a:lumOff val="95000"/>
                </a:schemeClr>
              </a:gs>
              <a:gs pos="99000">
                <a:srgbClr val="F3ABB7"/>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a:solidFill>
                  <a:sysClr val="windowText" lastClr="000000"/>
                </a:solidFill>
                <a:ea typeface="Calibri" panose="020F0502020204030204" pitchFamily="34" charset="0"/>
                <a:cs typeface="Times New Roman" panose="02020603050405020304" pitchFamily="18" charset="0"/>
              </a:rPr>
              <a:t>s</a:t>
            </a:r>
            <a:r>
              <a:rPr lang="vi-VN" sz="4400">
                <a:solidFill>
                  <a:sysClr val="windowText" lastClr="000000"/>
                </a:solidFill>
                <a:ea typeface="Calibri" panose="020F0502020204030204" pitchFamily="34" charset="0"/>
                <a:cs typeface="Times New Roman" panose="02020603050405020304" pitchFamily="18" charset="0"/>
              </a:rPr>
              <a:t>ườn núi</a:t>
            </a:r>
            <a:endParaRPr lang="vi-VN" sz="4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5">
            <a:extLst>
              <a:ext uri="{FF2B5EF4-FFF2-40B4-BE49-F238E27FC236}">
                <a16:creationId xmlns:a16="http://schemas.microsoft.com/office/drawing/2014/main" id="{7FF34F3A-A4F9-4C30-A446-49C191B141A6}"/>
              </a:ext>
            </a:extLst>
          </p:cNvPr>
          <p:cNvSpPr/>
          <p:nvPr/>
        </p:nvSpPr>
        <p:spPr>
          <a:xfrm>
            <a:off x="8187136" y="1364425"/>
            <a:ext cx="3166664" cy="830997"/>
          </a:xfrm>
          <a:prstGeom prst="roundRect">
            <a:avLst/>
          </a:prstGeom>
          <a:gradFill>
            <a:gsLst>
              <a:gs pos="0">
                <a:srgbClr val="FFC9D5"/>
              </a:gs>
              <a:gs pos="21000">
                <a:schemeClr val="accent1">
                  <a:lumMod val="5000"/>
                  <a:lumOff val="95000"/>
                </a:schemeClr>
              </a:gs>
              <a:gs pos="99000">
                <a:srgbClr val="F3ABB7"/>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ysClr val="windowText" lastClr="000000"/>
                </a:solidFill>
                <a:ea typeface="Calibri" panose="020F0502020204030204" pitchFamily="34" charset="0"/>
                <a:cs typeface="Times New Roman" panose="02020603050405020304" pitchFamily="18" charset="0"/>
              </a:rPr>
              <a:t>dân làng</a:t>
            </a:r>
            <a:endParaRPr lang="vi-VN" sz="4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ounded Rectangle 5">
            <a:extLst>
              <a:ext uri="{FF2B5EF4-FFF2-40B4-BE49-F238E27FC236}">
                <a16:creationId xmlns:a16="http://schemas.microsoft.com/office/drawing/2014/main" id="{C74C163E-89E4-494A-8BAF-2EC3C241A446}"/>
              </a:ext>
            </a:extLst>
          </p:cNvPr>
          <p:cNvSpPr/>
          <p:nvPr/>
        </p:nvSpPr>
        <p:spPr>
          <a:xfrm>
            <a:off x="6129736" y="2586310"/>
            <a:ext cx="3166664" cy="830997"/>
          </a:xfrm>
          <a:prstGeom prst="roundRect">
            <a:avLst/>
          </a:prstGeom>
          <a:gradFill>
            <a:gsLst>
              <a:gs pos="0">
                <a:srgbClr val="FFC9D5"/>
              </a:gs>
              <a:gs pos="21000">
                <a:schemeClr val="accent1">
                  <a:lumMod val="5000"/>
                  <a:lumOff val="95000"/>
                </a:schemeClr>
              </a:gs>
              <a:gs pos="99000">
                <a:srgbClr val="F3ABB7"/>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ysClr val="windowText" lastClr="000000"/>
                </a:solidFill>
                <a:ea typeface="Arial-Rounded" panose="020B0500000000000000" pitchFamily="34" charset="0"/>
                <a:cs typeface="Times New Roman" pitchFamily="18" charset="0"/>
              </a:rPr>
              <a:t>rớm máu</a:t>
            </a:r>
            <a:endParaRPr lang="vi-VN" sz="4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ounded Rectangle 5">
            <a:extLst>
              <a:ext uri="{FF2B5EF4-FFF2-40B4-BE49-F238E27FC236}">
                <a16:creationId xmlns:a16="http://schemas.microsoft.com/office/drawing/2014/main" id="{498EDC4B-887D-4907-BE36-3178D9CE239C}"/>
              </a:ext>
            </a:extLst>
          </p:cNvPr>
          <p:cNvSpPr/>
          <p:nvPr/>
        </p:nvSpPr>
        <p:spPr>
          <a:xfrm>
            <a:off x="2455268" y="2605360"/>
            <a:ext cx="3166664" cy="830997"/>
          </a:xfrm>
          <a:prstGeom prst="roundRect">
            <a:avLst/>
          </a:prstGeom>
          <a:gradFill>
            <a:gsLst>
              <a:gs pos="0">
                <a:srgbClr val="FFC9D5"/>
              </a:gs>
              <a:gs pos="21000">
                <a:schemeClr val="accent1">
                  <a:lumMod val="5000"/>
                  <a:lumOff val="95000"/>
                </a:schemeClr>
              </a:gs>
              <a:gs pos="99000">
                <a:srgbClr val="F3ABB7"/>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ysClr val="windowText" lastClr="000000"/>
                </a:solidFill>
                <a:ea typeface="Calibri" panose="020F0502020204030204" pitchFamily="34" charset="0"/>
                <a:cs typeface="Times New Roman" panose="02020603050405020304" pitchFamily="18" charset="0"/>
              </a:rPr>
              <a:t>rúc rích</a:t>
            </a:r>
            <a:endParaRPr lang="vi-VN" sz="4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8" name="Straight Connector 27">
            <a:extLst>
              <a:ext uri="{FF2B5EF4-FFF2-40B4-BE49-F238E27FC236}">
                <a16:creationId xmlns:a16="http://schemas.microsoft.com/office/drawing/2014/main" id="{425FA317-2B99-4C98-A7A2-590BB100B864}"/>
              </a:ext>
            </a:extLst>
          </p:cNvPr>
          <p:cNvCxnSpPr/>
          <p:nvPr/>
        </p:nvCxnSpPr>
        <p:spPr>
          <a:xfrm flipH="1">
            <a:off x="3659715" y="3992247"/>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8B0D9E-8FA3-497C-9336-2366ED3973B9}"/>
              </a:ext>
            </a:extLst>
          </p:cNvPr>
          <p:cNvGrpSpPr/>
          <p:nvPr/>
        </p:nvGrpSpPr>
        <p:grpSpPr>
          <a:xfrm>
            <a:off x="10989400" y="4642780"/>
            <a:ext cx="249979" cy="628593"/>
            <a:chOff x="3075709" y="1064527"/>
            <a:chExt cx="324390" cy="826618"/>
          </a:xfrm>
        </p:grpSpPr>
        <p:cxnSp>
          <p:nvCxnSpPr>
            <p:cNvPr id="30" name="Straight Connector 29">
              <a:extLst>
                <a:ext uri="{FF2B5EF4-FFF2-40B4-BE49-F238E27FC236}">
                  <a16:creationId xmlns:a16="http://schemas.microsoft.com/office/drawing/2014/main" id="{934A0439-4CFA-4C2D-A265-447D72108447}"/>
                </a:ext>
              </a:extLst>
            </p:cNvPr>
            <p:cNvCxnSpPr/>
            <p:nvPr/>
          </p:nvCxnSpPr>
          <p:spPr>
            <a:xfrm flipH="1">
              <a:off x="3075709" y="1064527"/>
              <a:ext cx="226747" cy="8266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3BCFBA6-A668-49B1-9A91-0146AFB8A9E3}"/>
                </a:ext>
              </a:extLst>
            </p:cNvPr>
            <p:cNvCxnSpPr/>
            <p:nvPr/>
          </p:nvCxnSpPr>
          <p:spPr>
            <a:xfrm flipH="1">
              <a:off x="3173351" y="1064527"/>
              <a:ext cx="226748" cy="8266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02ED27A7-1AA2-475D-A856-FA5279CF1BDC}"/>
              </a:ext>
            </a:extLst>
          </p:cNvPr>
          <p:cNvCxnSpPr/>
          <p:nvPr/>
        </p:nvCxnSpPr>
        <p:spPr>
          <a:xfrm flipH="1">
            <a:off x="9144000" y="4012909"/>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836008A-55AC-4996-9F5E-3B8D8C5E99CE}"/>
              </a:ext>
            </a:extLst>
          </p:cNvPr>
          <p:cNvPicPr>
            <a:picLocks noChangeAspect="1"/>
          </p:cNvPicPr>
          <p:nvPr/>
        </p:nvPicPr>
        <p:blipFill>
          <a:blip r:embed="rId3"/>
          <a:stretch>
            <a:fillRect/>
          </a:stretch>
        </p:blipFill>
        <p:spPr>
          <a:xfrm>
            <a:off x="3763130" y="82211"/>
            <a:ext cx="4620957" cy="1168147"/>
          </a:xfrm>
          <a:prstGeom prst="rect">
            <a:avLst/>
          </a:prstGeom>
        </p:spPr>
      </p:pic>
      <p:cxnSp>
        <p:nvCxnSpPr>
          <p:cNvPr id="24" name="Straight Connector 23">
            <a:extLst>
              <a:ext uri="{FF2B5EF4-FFF2-40B4-BE49-F238E27FC236}">
                <a16:creationId xmlns:a16="http://schemas.microsoft.com/office/drawing/2014/main" id="{FAB9F1A2-0419-477A-BA63-187FA0CBE7D9}"/>
              </a:ext>
            </a:extLst>
          </p:cNvPr>
          <p:cNvCxnSpPr/>
          <p:nvPr/>
        </p:nvCxnSpPr>
        <p:spPr>
          <a:xfrm flipH="1">
            <a:off x="7818991" y="4687781"/>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1D08ECC-6252-46DC-BA9C-737B48CE4247}"/>
              </a:ext>
            </a:extLst>
          </p:cNvPr>
          <p:cNvCxnSpPr/>
          <p:nvPr/>
        </p:nvCxnSpPr>
        <p:spPr>
          <a:xfrm flipH="1">
            <a:off x="2223865" y="4687781"/>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91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6" presetClass="emph" presetSubtype="0" fill="hold" grpId="1" nodeType="withEffect">
                                  <p:stCondLst>
                                    <p:cond delay="0"/>
                                  </p:stCondLst>
                                  <p:childTnLst>
                                    <p:animEffect transition="out" filter="fade">
                                      <p:cBhvr>
                                        <p:cTn id="14" dur="1000" tmFilter="0, 0; .2, .5; .8, .5; 1, 0"/>
                                        <p:tgtEl>
                                          <p:spTgt spid="4"/>
                                        </p:tgtEl>
                                      </p:cBhvr>
                                    </p:animEffect>
                                    <p:animScale>
                                      <p:cBhvr>
                                        <p:cTn id="15" dur="500" autoRev="1" fill="hold"/>
                                        <p:tgtEl>
                                          <p:spTgt spid="4"/>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26" presetClass="emph" presetSubtype="0" fill="hold" grpId="1" nodeType="withEffect">
                                  <p:stCondLst>
                                    <p:cond delay="0"/>
                                  </p:stCondLst>
                                  <p:childTnLst>
                                    <p:animEffect transition="out" filter="fade">
                                      <p:cBhvr>
                                        <p:cTn id="22" dur="1000" tmFilter="0, 0; .2, .5; .8, .5; 1, 0"/>
                                        <p:tgtEl>
                                          <p:spTgt spid="3"/>
                                        </p:tgtEl>
                                      </p:cBhvr>
                                    </p:animEffect>
                                    <p:animScale>
                                      <p:cBhvr>
                                        <p:cTn id="23" dur="500" autoRev="1" fill="hold"/>
                                        <p:tgtEl>
                                          <p:spTgt spid="3"/>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26" presetClass="emph" presetSubtype="0" fill="hold" grpId="1" nodeType="withEffect">
                                  <p:stCondLst>
                                    <p:cond delay="0"/>
                                  </p:stCondLst>
                                  <p:childTnLst>
                                    <p:animEffect transition="out" filter="fade">
                                      <p:cBhvr>
                                        <p:cTn id="30" dur="1000" tmFilter="0, 0; .2, .5; .8, .5; 1, 0"/>
                                        <p:tgtEl>
                                          <p:spTgt spid="12"/>
                                        </p:tgtEl>
                                      </p:cBhvr>
                                    </p:animEffect>
                                    <p:animScale>
                                      <p:cBhvr>
                                        <p:cTn id="31" dur="500" autoRev="1" fill="hold"/>
                                        <p:tgtEl>
                                          <p:spTgt spid="12"/>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26" presetClass="emph" presetSubtype="0" fill="hold" grpId="1" nodeType="withEffect">
                                  <p:stCondLst>
                                    <p:cond delay="0"/>
                                  </p:stCondLst>
                                  <p:childTnLst>
                                    <p:animEffect transition="out" filter="fade">
                                      <p:cBhvr>
                                        <p:cTn id="38" dur="1000" tmFilter="0, 0; .2, .5; .8, .5; 1, 0"/>
                                        <p:tgtEl>
                                          <p:spTgt spid="23"/>
                                        </p:tgtEl>
                                      </p:cBhvr>
                                    </p:animEffect>
                                    <p:animScale>
                                      <p:cBhvr>
                                        <p:cTn id="39" dur="500" autoRev="1" fill="hold"/>
                                        <p:tgtEl>
                                          <p:spTgt spid="23"/>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26" presetClass="emph" presetSubtype="0" fill="hold" grpId="1" nodeType="withEffect">
                                  <p:stCondLst>
                                    <p:cond delay="0"/>
                                  </p:stCondLst>
                                  <p:childTnLst>
                                    <p:animEffect transition="out" filter="fade">
                                      <p:cBhvr>
                                        <p:cTn id="46" dur="1000" tmFilter="0, 0; .2, .5; .8, .5; 1, 0"/>
                                        <p:tgtEl>
                                          <p:spTgt spid="22"/>
                                        </p:tgtEl>
                                      </p:cBhvr>
                                    </p:animEffect>
                                    <p:animScale>
                                      <p:cBhvr>
                                        <p:cTn id="47" dur="500" autoRev="1" fill="hold"/>
                                        <p:tgtEl>
                                          <p:spTgt spid="22"/>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up)">
                                      <p:cBhvr>
                                        <p:cTn id="57" dur="500"/>
                                        <p:tgtEl>
                                          <p:spTgt spid="28"/>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ipe(up)">
                                      <p:cBhvr>
                                        <p:cTn id="61" dur="500"/>
                                        <p:tgtEl>
                                          <p:spTgt spid="40"/>
                                        </p:tgtEl>
                                      </p:cBhvr>
                                    </p:animEffect>
                                  </p:childTnLst>
                                </p:cTn>
                              </p:par>
                            </p:childTnLst>
                          </p:cTn>
                        </p:par>
                        <p:par>
                          <p:cTn id="62" fill="hold">
                            <p:stCondLst>
                              <p:cond delay="1000"/>
                            </p:stCondLst>
                            <p:childTnLst>
                              <p:par>
                                <p:cTn id="63" presetID="22" presetClass="entr" presetSubtype="1"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up)">
                                      <p:cBhvr>
                                        <p:cTn id="65" dur="500"/>
                                        <p:tgtEl>
                                          <p:spTgt spid="32"/>
                                        </p:tgtEl>
                                      </p:cBhvr>
                                    </p:animEffect>
                                  </p:childTnLst>
                                </p:cTn>
                              </p:par>
                            </p:childTnLst>
                          </p:cTn>
                        </p:par>
                        <p:par>
                          <p:cTn id="66" fill="hold">
                            <p:stCondLst>
                              <p:cond delay="1500"/>
                            </p:stCondLst>
                            <p:childTnLst>
                              <p:par>
                                <p:cTn id="67" presetID="22" presetClass="entr" presetSubtype="1"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up)">
                                      <p:cBhvr>
                                        <p:cTn id="69" dur="500"/>
                                        <p:tgtEl>
                                          <p:spTgt spid="24"/>
                                        </p:tgtEl>
                                      </p:cBhvr>
                                    </p:animEffect>
                                  </p:childTnLst>
                                </p:cTn>
                              </p:par>
                            </p:childTnLst>
                          </p:cTn>
                        </p:par>
                        <p:par>
                          <p:cTn id="70" fill="hold">
                            <p:stCondLst>
                              <p:cond delay="2000"/>
                            </p:stCondLst>
                            <p:childTnLst>
                              <p:par>
                                <p:cTn id="71" presetID="22" presetClass="entr" presetSubtype="1" fill="hold"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up)">
                                      <p:cBhvr>
                                        <p:cTn id="7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12" grpId="0" animBg="1"/>
      <p:bldP spid="12" grpId="1" animBg="1"/>
      <p:bldP spid="22" grpId="0" animBg="1"/>
      <p:bldP spid="22" grpId="1" animBg="1"/>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F3913-8043-4A4E-A349-81277D4090A6}"/>
              </a:ext>
            </a:extLst>
          </p:cNvPr>
          <p:cNvPicPr>
            <a:picLocks noChangeAspect="1"/>
          </p:cNvPicPr>
          <p:nvPr/>
        </p:nvPicPr>
        <p:blipFill>
          <a:blip r:embed="rId2"/>
          <a:stretch>
            <a:fillRect/>
          </a:stretch>
        </p:blipFill>
        <p:spPr>
          <a:xfrm>
            <a:off x="1104900" y="914400"/>
            <a:ext cx="9982200" cy="5731701"/>
          </a:xfrm>
          <a:prstGeom prst="rect">
            <a:avLst/>
          </a:prstGeom>
          <a:effectLst>
            <a:softEdge rad="127000"/>
          </a:effectLst>
        </p:spPr>
      </p:pic>
      <p:pic>
        <p:nvPicPr>
          <p:cNvPr id="4" name="Picture 3">
            <a:extLst>
              <a:ext uri="{FF2B5EF4-FFF2-40B4-BE49-F238E27FC236}">
                <a16:creationId xmlns:a16="http://schemas.microsoft.com/office/drawing/2014/main" id="{245A063B-29F9-4308-9780-33C36D10C29D}"/>
              </a:ext>
            </a:extLst>
          </p:cNvPr>
          <p:cNvPicPr>
            <a:picLocks noChangeAspect="1"/>
          </p:cNvPicPr>
          <p:nvPr/>
        </p:nvPicPr>
        <p:blipFill>
          <a:blip r:embed="rId3"/>
          <a:stretch>
            <a:fillRect/>
          </a:stretch>
        </p:blipFill>
        <p:spPr>
          <a:xfrm>
            <a:off x="130737" y="177452"/>
            <a:ext cx="1151993" cy="634072"/>
          </a:xfrm>
          <a:prstGeom prst="rect">
            <a:avLst/>
          </a:prstGeom>
        </p:spPr>
      </p:pic>
      <p:sp>
        <p:nvSpPr>
          <p:cNvPr id="5" name="TextBox 4">
            <a:extLst>
              <a:ext uri="{FF2B5EF4-FFF2-40B4-BE49-F238E27FC236}">
                <a16:creationId xmlns:a16="http://schemas.microsoft.com/office/drawing/2014/main" id="{FDE94758-DFE8-41F6-912F-367329C3309F}"/>
              </a:ext>
            </a:extLst>
          </p:cNvPr>
          <p:cNvSpPr txBox="1"/>
          <p:nvPr/>
        </p:nvSpPr>
        <p:spPr>
          <a:xfrm>
            <a:off x="3695828" y="226567"/>
            <a:ext cx="4724400" cy="584775"/>
          </a:xfrm>
          <a:prstGeom prst="rect">
            <a:avLst/>
          </a:prstGeom>
          <a:noFill/>
        </p:spPr>
        <p:txBody>
          <a:bodyPr wrap="square" rtlCol="0">
            <a:spAutoFit/>
          </a:bodyPr>
          <a:lstStyle/>
          <a:p>
            <a:pPr algn="ctr"/>
            <a:r>
              <a:rPr lang="en-US" sz="32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SỰ TÍCH HOA TỈ MUỘI</a:t>
            </a:r>
            <a:endParaRPr lang="en-US" sz="66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1">
            <a:extLst>
              <a:ext uri="{FF2B5EF4-FFF2-40B4-BE49-F238E27FC236}">
                <a16:creationId xmlns:a16="http://schemas.microsoft.com/office/drawing/2014/main" id="{7A928FFD-4F00-4A21-AD4E-91E0D9CE23E4}"/>
              </a:ext>
            </a:extLst>
          </p:cNvPr>
          <p:cNvSpPr/>
          <p:nvPr/>
        </p:nvSpPr>
        <p:spPr>
          <a:xfrm>
            <a:off x="162839" y="990600"/>
            <a:ext cx="11849621" cy="566072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 Box 4">
            <a:extLst>
              <a:ext uri="{FF2B5EF4-FFF2-40B4-BE49-F238E27FC236}">
                <a16:creationId xmlns:a16="http://schemas.microsoft.com/office/drawing/2014/main" id="{AD1EA026-099F-4A53-8003-F075A56340F3}"/>
              </a:ext>
            </a:extLst>
          </p:cNvPr>
          <p:cNvSpPr txBox="1"/>
          <p:nvPr/>
        </p:nvSpPr>
        <p:spPr>
          <a:xfrm>
            <a:off x="103597" y="784485"/>
            <a:ext cx="11908863" cy="6370975"/>
          </a:xfrm>
          <a:prstGeom prst="rect">
            <a:avLst/>
          </a:prstGeom>
          <a:noFill/>
        </p:spPr>
        <p:txBody>
          <a:bodyPr wrap="square" rtlCol="0">
            <a:spAutoFit/>
          </a:bodyPr>
          <a:lstStyle/>
          <a:p>
            <a:pPr indent="463550" algn="just"/>
            <a:r>
              <a:rPr lang="en-US" sz="2400">
                <a:latin typeface="+mj-lt"/>
                <a:ea typeface="Arial-Rounded" panose="020B0500000000000000" pitchFamily="34" charset="0"/>
                <a:cs typeface="Times New Roman" pitchFamily="18" charset="0"/>
              </a:rPr>
              <a:t>Ngày xưa, có hai chị em Nết và Na mồ côi cha mẹ, sống trong ngôi nhà nhỏ bên sườn núi. Nết thương Na, cái gì cũng nhường em. Đêm đông, gió ù ù lùa vào nhà, Nết vòng tay ôm em:</a:t>
            </a:r>
          </a:p>
          <a:p>
            <a:pPr marL="284163" indent="3175" algn="just">
              <a:buFontTx/>
              <a:buChar char="-"/>
            </a:pPr>
            <a:r>
              <a:rPr lang="en-US" sz="2400">
                <a:latin typeface="+mj-lt"/>
                <a:ea typeface="Arial-Rounded" panose="020B0500000000000000" pitchFamily="34" charset="0"/>
                <a:cs typeface="Times New Roman" pitchFamily="18" charset="0"/>
              </a:rPr>
              <a:t> Em rét không?</a:t>
            </a:r>
          </a:p>
          <a:p>
            <a:pPr indent="463550" algn="just"/>
            <a:r>
              <a:rPr lang="en-US" sz="2400">
                <a:latin typeface="+mj-lt"/>
                <a:ea typeface="Arial-Rounded" panose="020B0500000000000000" pitchFamily="34" charset="0"/>
                <a:cs typeface="Times New Roman" pitchFamily="18" charset="0"/>
              </a:rPr>
              <a:t>Na ôm choàng lấy chị, cười rúc rích:</a:t>
            </a:r>
          </a:p>
          <a:p>
            <a:pPr indent="463550" algn="just"/>
            <a:r>
              <a:rPr lang="en-US" sz="2400">
                <a:latin typeface="+mj-lt"/>
                <a:ea typeface="Arial-Rounded" panose="020B0500000000000000" pitchFamily="34" charset="0"/>
                <a:cs typeface="Times New Roman" pitchFamily="18" charset="0"/>
              </a:rPr>
              <a:t>- Ấm quá!</a:t>
            </a:r>
          </a:p>
          <a:p>
            <a:pPr indent="463550" algn="just"/>
            <a:r>
              <a:rPr lang="en-US" sz="2400">
                <a:latin typeface="+mj-lt"/>
                <a:ea typeface="Arial-Rounded" panose="020B0500000000000000" pitchFamily="34" charset="0"/>
                <a:cs typeface="Times New Roman" pitchFamily="18" charset="0"/>
              </a:rPr>
              <a:t>Nết ôm em chặt hơn, thầm thì:</a:t>
            </a:r>
          </a:p>
          <a:p>
            <a:pPr indent="463550" algn="just"/>
            <a:r>
              <a:rPr lang="en-US" sz="2400">
                <a:latin typeface="+mj-lt"/>
                <a:ea typeface="Arial-Rounded" panose="020B0500000000000000" pitchFamily="34" charset="0"/>
                <a:cs typeface="Times New Roman" pitchFamily="18" charset="0"/>
              </a:rPr>
              <a:t>- Mẹ bảo chị em mình là hai bông hoa hồng, chị là bông to, em là bông nhỏ. Chị em mình mãi bên nhau nhé!</a:t>
            </a:r>
          </a:p>
          <a:p>
            <a:pPr indent="463550" algn="just"/>
            <a:r>
              <a:rPr lang="en-US" sz="2400">
                <a:latin typeface="+mj-lt"/>
                <a:ea typeface="Arial-Rounded" panose="020B0500000000000000" pitchFamily="34" charset="0"/>
                <a:cs typeface="Times New Roman" pitchFamily="18" charset="0"/>
              </a:rPr>
              <a:t>  Na gật đầu. Hai chị em cứ thế ôm nhau ngủ.</a:t>
            </a:r>
          </a:p>
          <a:p>
            <a:pPr indent="463550" algn="just"/>
            <a:r>
              <a:rPr lang="en-US" sz="2400">
                <a:ea typeface="Arial-Rounded" panose="020B0500000000000000" pitchFamily="34" charset="0"/>
                <a:cs typeface="Times New Roman" pitchFamily="18" charset="0"/>
              </a:rPr>
              <a:t>Năm ấy, nước lũ dâng cao, Nết cõng em chạy theo dân làng đến nơi an toàn. Hai bàn chân Nết rớm máu. Thấy vậy, Bụt thương lắm. Bụt liền phẩy chiếc quạt thần. Kì lạ thay, bàn chân Nết bỗng lành hẳn. Nơi bàn chân Nết đi qua mọc lên những khóm hoa đỏ thắm. Hoa kết thành chùm, bông hoa lớn che chở cho nụ hoa bé nhỏ. Chúng cũng đẹp như tình chị em của Nết và Na.</a:t>
            </a:r>
          </a:p>
          <a:p>
            <a:pPr indent="463550" algn="just"/>
            <a:r>
              <a:rPr lang="en-US" sz="2400">
                <a:ea typeface="Arial-Rounded" panose="020B0500000000000000" pitchFamily="34" charset="0"/>
                <a:cs typeface="Times New Roman" pitchFamily="18" charset="0"/>
              </a:rPr>
              <a:t>Dân làng đặt tên cho loài hoa ấy là hoa tỉ muội.								</a:t>
            </a:r>
            <a:endParaRPr lang="en-US" sz="2400">
              <a:latin typeface="+mj-lt"/>
              <a:ea typeface="Arial-Rounded" panose="020B0500000000000000" pitchFamily="34" charset="0"/>
              <a:cs typeface="Times New Roman" pitchFamily="18" charset="0"/>
            </a:endParaRPr>
          </a:p>
        </p:txBody>
      </p:sp>
      <p:sp>
        <p:nvSpPr>
          <p:cNvPr id="8" name="TextBox 7">
            <a:extLst>
              <a:ext uri="{FF2B5EF4-FFF2-40B4-BE49-F238E27FC236}">
                <a16:creationId xmlns:a16="http://schemas.microsoft.com/office/drawing/2014/main" id="{D80B9725-F9DE-4979-9DA5-173CC37945B6}"/>
              </a:ext>
            </a:extLst>
          </p:cNvPr>
          <p:cNvSpPr txBox="1"/>
          <p:nvPr/>
        </p:nvSpPr>
        <p:spPr>
          <a:xfrm>
            <a:off x="9446190" y="6344172"/>
            <a:ext cx="6096000" cy="369332"/>
          </a:xfrm>
          <a:prstGeom prst="rect">
            <a:avLst/>
          </a:prstGeom>
          <a:noFill/>
        </p:spPr>
        <p:txBody>
          <a:bodyPr wrap="square">
            <a:spAutoFit/>
          </a:bodyPr>
          <a:lstStyle/>
          <a:p>
            <a:r>
              <a:rPr lang="en-US" sz="1800">
                <a:ea typeface="Arial-Rounded" panose="020B0500000000000000" pitchFamily="34" charset="0"/>
                <a:cs typeface="Times New Roman" pitchFamily="18" charset="0"/>
              </a:rPr>
              <a:t>(</a:t>
            </a:r>
            <a:r>
              <a:rPr lang="en-US" sz="1800" i="1">
                <a:ea typeface="Arial-Rounded" panose="020B0500000000000000" pitchFamily="34" charset="0"/>
                <a:cs typeface="Times New Roman" pitchFamily="18" charset="0"/>
              </a:rPr>
              <a:t>Theo</a:t>
            </a:r>
            <a:r>
              <a:rPr lang="en-US" sz="1800">
                <a:ea typeface="Arial-Rounded" panose="020B0500000000000000" pitchFamily="34" charset="0"/>
                <a:cs typeface="Times New Roman" pitchFamily="18" charset="0"/>
              </a:rPr>
              <a:t> Trần Mạnh Hùng)</a:t>
            </a:r>
            <a:endParaRPr lang="en-US"/>
          </a:p>
        </p:txBody>
      </p:sp>
      <p:pic>
        <p:nvPicPr>
          <p:cNvPr id="9" name="Picture 8">
            <a:extLst>
              <a:ext uri="{FF2B5EF4-FFF2-40B4-BE49-F238E27FC236}">
                <a16:creationId xmlns:a16="http://schemas.microsoft.com/office/drawing/2014/main" id="{251DF18F-320F-474D-8894-83F4EA18991F}"/>
              </a:ext>
            </a:extLst>
          </p:cNvPr>
          <p:cNvPicPr>
            <a:picLocks noChangeAspect="1"/>
          </p:cNvPicPr>
          <p:nvPr/>
        </p:nvPicPr>
        <p:blipFill rotWithShape="1">
          <a:blip r:embed="rId4"/>
          <a:srcRect l="28414" t="17105" r="9091" b="33057"/>
          <a:stretch/>
        </p:blipFill>
        <p:spPr>
          <a:xfrm>
            <a:off x="130737" y="734327"/>
            <a:ext cx="538392" cy="512546"/>
          </a:xfrm>
          <a:prstGeom prst="rect">
            <a:avLst/>
          </a:prstGeom>
        </p:spPr>
      </p:pic>
      <p:pic>
        <p:nvPicPr>
          <p:cNvPr id="10" name="Picture 9">
            <a:extLst>
              <a:ext uri="{FF2B5EF4-FFF2-40B4-BE49-F238E27FC236}">
                <a16:creationId xmlns:a16="http://schemas.microsoft.com/office/drawing/2014/main" id="{89F5385B-7494-463C-8830-AE816A6AE8A5}"/>
              </a:ext>
            </a:extLst>
          </p:cNvPr>
          <p:cNvPicPr>
            <a:picLocks noChangeAspect="1"/>
          </p:cNvPicPr>
          <p:nvPr/>
        </p:nvPicPr>
        <p:blipFill rotWithShape="1">
          <a:blip r:embed="rId5"/>
          <a:srcRect l="23584" t="12406" r="18949" b="29309"/>
          <a:stretch/>
        </p:blipFill>
        <p:spPr>
          <a:xfrm>
            <a:off x="130737" y="4343400"/>
            <a:ext cx="538392" cy="605690"/>
          </a:xfrm>
          <a:prstGeom prst="rect">
            <a:avLst/>
          </a:prstGeom>
        </p:spPr>
      </p:pic>
    </p:spTree>
    <p:extLst>
      <p:ext uri="{BB962C8B-B14F-4D97-AF65-F5344CB8AC3E}">
        <p14:creationId xmlns:p14="http://schemas.microsoft.com/office/powerpoint/2010/main" val="271966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Custom 4">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568</TotalTime>
  <Words>1525</Words>
  <Application>Microsoft Office PowerPoint</Application>
  <PresentationFormat>Widescreen</PresentationFormat>
  <Paragraphs>107</Paragraphs>
  <Slides>25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等线</vt:lpstr>
      <vt:lpstr>Arial</vt:lpstr>
      <vt:lpstr>Arial-Rounded</vt:lpstr>
      <vt:lpstr>Calibri</vt:lpstr>
      <vt:lpstr>HP-167</vt:lpstr>
      <vt:lpstr>HP-168</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Ms Quyen</cp:lastModifiedBy>
  <cp:revision>295</cp:revision>
  <dcterms:created xsi:type="dcterms:W3CDTF">2021-10-03T06:52:05Z</dcterms:created>
  <dcterms:modified xsi:type="dcterms:W3CDTF">2021-12-06T12:40:54Z</dcterms:modified>
  <cp:category>9Slide.vn</cp:category>
</cp:coreProperties>
</file>