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78" r:id="rId2"/>
    <p:sldId id="256" r:id="rId3"/>
    <p:sldId id="257" r:id="rId4"/>
    <p:sldId id="571" r:id="rId5"/>
    <p:sldId id="572" r:id="rId6"/>
    <p:sldId id="573" r:id="rId7"/>
    <p:sldId id="576" r:id="rId8"/>
    <p:sldId id="577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D9F8"/>
    <a:srgbClr val="FFFAC0"/>
    <a:srgbClr val="387C50"/>
    <a:srgbClr val="F07483"/>
    <a:srgbClr val="FFE5C8"/>
    <a:srgbClr val="DA172C"/>
    <a:srgbClr val="488F77"/>
    <a:srgbClr val="43AD31"/>
    <a:srgbClr val="545504"/>
    <a:srgbClr val="EBE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08" autoAdjust="0"/>
  </p:normalViewPr>
  <p:slideViewPr>
    <p:cSldViewPr>
      <p:cViewPr varScale="1">
        <p:scale>
          <a:sx n="47" d="100"/>
          <a:sy n="47" d="100"/>
        </p:scale>
        <p:origin x="7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4765E-3A23-424C-9D1B-91196D7ABE3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78A2E-6084-495B-B7F9-EA8B207C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3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 dấu phẩy để ngăn cách 2 từ mềm mại và dễ thương vì hai từ này có cùng chức năng chỉ đặc điểm của đồ chơi.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0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7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2C8EF8-321A-4926-AACC-C5409C5593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56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15AA1-0564-4E5D-856D-F400B3A9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49DAB-1A7E-47A1-8BE0-10731FE1A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FEB7-BE6C-43DF-91CB-23C4B2D4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7E451-88DF-44CE-8DBB-4CA3AD8A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D2309-C0B5-48BE-A6CD-A6B1F4E9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1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A7B72F-5362-4E31-BB79-4A0418010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29E1F-ABE9-4306-97B6-BC71FA91D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16F6-698F-4CE9-B750-782B1637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8FCED-E539-4660-971D-EFFE9E9B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C38D-F527-4CCD-B2B6-5EE07360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5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51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C55F06-3BC0-4D1A-8D6D-317AA39A0D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2676" l="4883" r="92188">
                        <a14:foregroundMark x1="8984" y1="9473" x2="47266" y2="12402"/>
                        <a14:foregroundMark x1="47266" y1="12402" x2="88867" y2="11426"/>
                        <a14:foregroundMark x1="88867" y1="11426" x2="92285" y2="10352"/>
                        <a14:foregroundMark x1="91406" y1="12891" x2="88770" y2="71484"/>
                        <a14:foregroundMark x1="91895" y1="21191" x2="91309" y2="78320"/>
                        <a14:foregroundMark x1="91309" y1="78320" x2="91699" y2="80078"/>
                        <a14:foregroundMark x1="91406" y1="88086" x2="91406" y2="88086"/>
                        <a14:foregroundMark x1="82129" y1="79199" x2="87793" y2="92773"/>
                        <a14:foregroundMark x1="92285" y1="81055" x2="90723" y2="91016"/>
                        <a14:foregroundMark x1="90723" y1="91016" x2="11035" y2="91211"/>
                        <a14:foregroundMark x1="11035" y1="91211" x2="13574" y2="22168"/>
                        <a14:foregroundMark x1="7910" y1="9863" x2="7422" y2="79199"/>
                        <a14:foregroundMark x1="40723" y1="8398" x2="40723" y2="8398"/>
                        <a14:foregroundMark x1="40527" y1="8398" x2="40527" y2="8594"/>
                        <a14:foregroundMark x1="4883" y1="82324" x2="13281" y2="87988"/>
                        <a14:foregroundMark x1="13281" y1="87988" x2="14844" y2="8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4300" y="228600"/>
            <a:ext cx="12420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85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B12482-1B35-4FEF-A95A-6A3E988BA076}"/>
              </a:ext>
            </a:extLst>
          </p:cNvPr>
          <p:cNvSpPr/>
          <p:nvPr userDrawn="1"/>
        </p:nvSpPr>
        <p:spPr>
          <a:xfrm>
            <a:off x="2209800" y="1200879"/>
            <a:ext cx="8105775" cy="4456241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 w="28575">
            <a:solidFill>
              <a:srgbClr val="387C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4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648BCD-1E4B-4122-B6F8-562E6BBEF37C}"/>
              </a:ext>
            </a:extLst>
          </p:cNvPr>
          <p:cNvSpPr/>
          <p:nvPr userDrawn="1"/>
        </p:nvSpPr>
        <p:spPr>
          <a:xfrm>
            <a:off x="161925" y="166676"/>
            <a:ext cx="11868150" cy="6524649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 w="28575">
            <a:solidFill>
              <a:srgbClr val="387C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0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256E-1D77-41FE-899A-BCD014CBB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82604-8751-48B9-9C31-9FC2F3FE5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3D3E2-A640-4A6D-86B7-FC99F1FE4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30C721-1EF2-49DD-B31E-6654BE237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2FA68F-23C8-4C29-94E8-4E9FDD2A8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7395A0-08D2-4484-9AC4-4460C97A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04915-E812-492E-ADFC-3E22E712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78B967-9FB0-4FA4-9886-76E25694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77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CD93-E32D-4A44-B3C6-72BBB190A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A8C91-491D-4D05-9699-432E1CD2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B7508-ADD8-4116-9D95-6AE11BCB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84CD6-D490-4CC2-B6CE-55BD22A7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7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44E52-B30A-44E7-A54F-1874E35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C9984-9183-476D-9FC3-DFC5067E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5AAC8-2F53-47FF-A9EA-68C30E9A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8D77-1EE2-424B-AB35-22D88765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AB928-CE35-46C3-8318-F2E20A7D3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27F9A-D9A1-40DD-885F-F323E1E9F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3CF4A-E722-48C7-BD1C-26F0B2A2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5FC8E-6694-48B2-9A40-C2A07DF5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5F9D-DF3D-4B31-8333-FBFB7453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87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0269-FE0B-4066-835B-ECC0AA93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83AA3-2289-4CAF-86F9-01BE72AB4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C0B9A-F33C-4622-A756-B2421AB81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6281A-1830-4814-B723-E1F27900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00917-3CA7-4433-BD25-355BF2FE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198B6-AE48-49AD-B28F-70E32484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41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9FBD0763-07E9-4723-88DB-F4348679D93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039F0-93FF-4EDE-9552-1CC2719E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3AD47-6CC1-45F5-A0A5-32565B43D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18F96-2299-4A3F-B08F-BC0FE12C7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7918-7739-404A-AC78-F57EA23E495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DAFBA-55BF-4DBD-BA74-11ACA66F8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A9520-1B5D-44FE-A829-C4167EAE9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6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F6A384-4AD2-40F8-9ACE-31CC3A96A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291952-17F1-4A74-9896-0916ADEF3D34}"/>
              </a:ext>
            </a:extLst>
          </p:cNvPr>
          <p:cNvSpPr txBox="1"/>
          <p:nvPr/>
        </p:nvSpPr>
        <p:spPr>
          <a:xfrm>
            <a:off x="3851635" y="1130520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18F83-39EC-4797-BE89-4EA07A5CE93E}"/>
              </a:ext>
            </a:extLst>
          </p:cNvPr>
          <p:cNvSpPr txBox="1"/>
          <p:nvPr/>
        </p:nvSpPr>
        <p:spPr>
          <a:xfrm>
            <a:off x="2690586" y="2644170"/>
            <a:ext cx="6810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2004366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4">
            <a:extLst>
              <a:ext uri="{FF2B5EF4-FFF2-40B4-BE49-F238E27FC236}">
                <a16:creationId xmlns:a16="http://schemas.microsoft.com/office/drawing/2014/main" id="{378325A2-2719-4A56-B347-D951B21351E5}"/>
              </a:ext>
            </a:extLst>
          </p:cNvPr>
          <p:cNvSpPr txBox="1">
            <a:spLocks/>
          </p:cNvSpPr>
          <p:nvPr/>
        </p:nvSpPr>
        <p:spPr>
          <a:xfrm>
            <a:off x="4976175" y="197337"/>
            <a:ext cx="2239645" cy="7588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en-GB" sz="360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P-168" panose="020B0803050302020204" pitchFamily="34" charset="0"/>
                <a:ea typeface="华文彩云" panose="02010800040101010101" charset="-122"/>
                <a:cs typeface="Algerian" panose="04020705040A02060702" charset="0"/>
              </a:rPr>
              <a:t>TUẦN 13</a:t>
            </a:r>
          </a:p>
        </p:txBody>
      </p:sp>
      <p:sp>
        <p:nvSpPr>
          <p:cNvPr id="19" name="1">
            <a:extLst>
              <a:ext uri="{FF2B5EF4-FFF2-40B4-BE49-F238E27FC236}">
                <a16:creationId xmlns:a16="http://schemas.microsoft.com/office/drawing/2014/main" id="{B7BDAEE3-B659-4942-92A1-947D1D0DE591}"/>
              </a:ext>
            </a:extLst>
          </p:cNvPr>
          <p:cNvSpPr>
            <a:spLocks noGrp="1"/>
          </p:cNvSpPr>
          <p:nvPr/>
        </p:nvSpPr>
        <p:spPr>
          <a:xfrm>
            <a:off x="5328378" y="4419600"/>
            <a:ext cx="1524000" cy="544472"/>
          </a:xfr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indent="0" algn="dist" rtl="0">
              <a:lnSpc>
                <a:spcPct val="180000"/>
              </a:lnSpc>
              <a:spcBef>
                <a:spcPts val="0"/>
              </a:spcBef>
            </a:pPr>
            <a:r>
              <a:rPr lang="en-US" altLang="zh-CN" sz="2800" b="1" i="0" u="none" strike="noStrike" kern="2200" baseline="0">
                <a:solidFill>
                  <a:schemeClr val="tx1">
                    <a:lumMod val="65000"/>
                    <a:lumOff val="35000"/>
                  </a:schemeClr>
                </a:solidFill>
                <a:latin typeface="HP-167" panose="020B0803050302020204" pitchFamily="34" charset="0"/>
                <a:ea typeface="字魂58号-创中黑" panose="00000500000000000000" pitchFamily="2" charset="-122"/>
                <a:cs typeface="字魂58号-创中黑" panose="00000500000000000000" pitchFamily="2" charset="-122"/>
              </a:rPr>
              <a:t>TIẾT 4</a:t>
            </a:r>
            <a:endParaRPr lang="zh-CN" altLang="en-US" sz="2800" b="1" i="0" u="none" strike="noStrike" kern="2200" baseline="0" dirty="0">
              <a:solidFill>
                <a:schemeClr val="tx1">
                  <a:lumMod val="65000"/>
                  <a:lumOff val="35000"/>
                </a:schemeClr>
              </a:solidFill>
              <a:latin typeface="HP-167" panose="020B0803050302020204" pitchFamily="34" charset="0"/>
              <a:ea typeface="字魂58号-创中黑" panose="00000500000000000000" pitchFamily="2" charset="-122"/>
              <a:cs typeface="字魂58号-创中黑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ED72C-58AC-49AE-8AD7-4569D0319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458" y="2833239"/>
            <a:ext cx="6897084" cy="1990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6C04B1-0000-4211-9C52-E6A94C234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524000"/>
            <a:ext cx="3400486" cy="13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82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21" dur="1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8" grpId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21" dur="1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8" grpId="1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18FF3CD-FB84-4BC7-9384-9FF945698356}"/>
              </a:ext>
            </a:extLst>
          </p:cNvPr>
          <p:cNvSpPr txBox="1"/>
          <p:nvPr/>
        </p:nvSpPr>
        <p:spPr>
          <a:xfrm>
            <a:off x="685800" y="1295400"/>
            <a:ext cx="10591800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ǡ</a:t>
            </a:r>
            <a:r>
              <a:rPr lang="el-GR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μ</a:t>
            </a:r>
            <a:r>
              <a:rPr lang="en-US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ếnḑ V</a:t>
            </a:r>
            <a:r>
              <a:rPr lang="el-GR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Θ</a:t>
            </a:r>
            <a:r>
              <a:rPr lang="en-US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ʸt</a:t>
            </a:r>
            <a:br>
              <a:rPr lang="en-US" sz="6000"/>
            </a:br>
            <a:r>
              <a:rPr lang="en-US" sz="6000" b="1">
                <a:solidFill>
                  <a:schemeClr val="tx1">
                    <a:lumMod val="75000"/>
                    <a:lumOff val="2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Luyện tập</a:t>
            </a:r>
            <a:endParaRPr lang="en-US" sz="6000">
              <a:solidFill>
                <a:schemeClr val="tx1">
                  <a:lumMod val="85000"/>
                  <a:lumOff val="15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CE696-4FCB-4009-9A72-6EA0AF271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14" y="81031"/>
            <a:ext cx="2804410" cy="91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96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9DB514-1C73-4B47-8BE6-2C3BD37ED547}"/>
              </a:ext>
            </a:extLst>
          </p:cNvPr>
          <p:cNvGrpSpPr/>
          <p:nvPr/>
        </p:nvGrpSpPr>
        <p:grpSpPr>
          <a:xfrm>
            <a:off x="-2527" y="-6571"/>
            <a:ext cx="968419" cy="1112850"/>
            <a:chOff x="253799" y="259752"/>
            <a:chExt cx="968419" cy="1112850"/>
          </a:xfrm>
        </p:grpSpPr>
        <p:sp>
          <p:nvSpPr>
            <p:cNvPr id="3" name="51">
              <a:extLst>
                <a:ext uri="{FF2B5EF4-FFF2-40B4-BE49-F238E27FC236}">
                  <a16:creationId xmlns:a16="http://schemas.microsoft.com/office/drawing/2014/main" id="{DFB58C77-2EF0-4C62-AE80-7F2B87D98842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387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FA5F65A-A774-4FEF-A000-3227A7A587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E3EEBE4-3491-4689-AAE3-01A5FB76491D}"/>
              </a:ext>
            </a:extLst>
          </p:cNvPr>
          <p:cNvSpPr txBox="1"/>
          <p:nvPr/>
        </p:nvSpPr>
        <p:spPr>
          <a:xfrm>
            <a:off x="1143000" y="219076"/>
            <a:ext cx="10439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b="1"/>
              <a:t>Giới thiệu về một đồ chơi có trong hình theo mẫu sau:</a:t>
            </a:r>
            <a:endParaRPr lang="vi-VN" sz="4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8108B3-00EE-48A7-811E-217DBC841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19876"/>
            <a:ext cx="8229600" cy="3899604"/>
          </a:xfrm>
          <a:prstGeom prst="rect">
            <a:avLst/>
          </a:prstGeom>
        </p:spPr>
      </p:pic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D5D880D0-8591-45F7-809A-DF558E074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591848"/>
              </p:ext>
            </p:extLst>
          </p:nvPr>
        </p:nvGraphicFramePr>
        <p:xfrm>
          <a:off x="1790700" y="5257800"/>
          <a:ext cx="8610600" cy="1280160"/>
        </p:xfrm>
        <a:graphic>
          <a:graphicData uri="http://schemas.openxmlformats.org/drawingml/2006/table">
            <a:tbl>
              <a:tblPr firstRow="1" bandRow="1"/>
              <a:tblGrid>
                <a:gridCol w="3099816">
                  <a:extLst>
                    <a:ext uri="{9D8B030D-6E8A-4147-A177-3AD203B41FA5}">
                      <a16:colId xmlns:a16="http://schemas.microsoft.com/office/drawing/2014/main" val="1180025509"/>
                    </a:ext>
                  </a:extLst>
                </a:gridCol>
                <a:gridCol w="5510784">
                  <a:extLst>
                    <a:ext uri="{9D8B030D-6E8A-4147-A177-3AD203B41FA5}">
                      <a16:colId xmlns:a16="http://schemas.microsoft.com/office/drawing/2014/main" val="3172392628"/>
                    </a:ext>
                  </a:extLst>
                </a:gridCol>
              </a:tblGrid>
              <a:tr h="432945"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latin typeface="+mj-lt"/>
                        </a:rPr>
                        <a:t>Đồ chơi</a:t>
                      </a:r>
                    </a:p>
                  </a:txBody>
                  <a:tcPr anchor="ctr">
                    <a:solidFill>
                      <a:srgbClr val="FFE5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1" dirty="0">
                          <a:latin typeface="+mj-lt"/>
                        </a:rPr>
                        <a:t>Đặc điểm</a:t>
                      </a:r>
                    </a:p>
                  </a:txBody>
                  <a:tcPr anchor="ctr">
                    <a:solidFill>
                      <a:srgbClr val="FFE5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705950"/>
                  </a:ext>
                </a:extLst>
              </a:tr>
              <a:tr h="432945"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latin typeface="+mj-lt"/>
                      </a:endParaRPr>
                    </a:p>
                  </a:txBody>
                  <a:tcPr anchor="ctr">
                    <a:solidFill>
                      <a:srgbClr val="FFF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latin typeface="+mj-lt"/>
                      </a:endParaRPr>
                    </a:p>
                  </a:txBody>
                  <a:tcPr anchor="ctr">
                    <a:solidFill>
                      <a:srgbClr val="FFFA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59602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60535F2-94B6-4182-9392-4F700ADE5BF8}"/>
              </a:ext>
            </a:extLst>
          </p:cNvPr>
          <p:cNvSpPr txBox="1"/>
          <p:nvPr/>
        </p:nvSpPr>
        <p:spPr>
          <a:xfrm>
            <a:off x="2057400" y="5843172"/>
            <a:ext cx="249936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800">
                <a:solidFill>
                  <a:srgbClr val="FF0000"/>
                </a:solidFill>
                <a:latin typeface="+mj-lt"/>
              </a:rPr>
              <a:t>quả bóng</a:t>
            </a:r>
            <a:endParaRPr lang="en-VN"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E5C38A-0513-454A-8CAA-49FE99EF45E3}"/>
              </a:ext>
            </a:extLst>
          </p:cNvPr>
          <p:cNvSpPr txBox="1"/>
          <p:nvPr/>
        </p:nvSpPr>
        <p:spPr>
          <a:xfrm>
            <a:off x="5242559" y="5843172"/>
            <a:ext cx="473964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>
                <a:solidFill>
                  <a:srgbClr val="FF0000"/>
                </a:solidFill>
                <a:latin typeface="+mj-lt"/>
              </a:rPr>
              <a:t>m</a:t>
            </a:r>
            <a:r>
              <a:rPr lang="en-VN" sz="3800">
                <a:solidFill>
                  <a:srgbClr val="FF0000"/>
                </a:solidFill>
                <a:latin typeface="+mj-lt"/>
              </a:rPr>
              <a:t>àu xanh pha trắng</a:t>
            </a:r>
            <a:endParaRPr lang="en-VN"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64A1B0-D9C9-4C85-B391-7BC33EBB1983}"/>
              </a:ext>
            </a:extLst>
          </p:cNvPr>
          <p:cNvSpPr/>
          <p:nvPr/>
        </p:nvSpPr>
        <p:spPr>
          <a:xfrm>
            <a:off x="4114800" y="3454617"/>
            <a:ext cx="1295400" cy="1202783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5427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9DB514-1C73-4B47-8BE6-2C3BD37ED547}"/>
              </a:ext>
            </a:extLst>
          </p:cNvPr>
          <p:cNvGrpSpPr/>
          <p:nvPr/>
        </p:nvGrpSpPr>
        <p:grpSpPr>
          <a:xfrm>
            <a:off x="-2527" y="-6571"/>
            <a:ext cx="968419" cy="1112850"/>
            <a:chOff x="253799" y="259752"/>
            <a:chExt cx="968419" cy="1112850"/>
          </a:xfrm>
        </p:grpSpPr>
        <p:sp>
          <p:nvSpPr>
            <p:cNvPr id="3" name="51">
              <a:extLst>
                <a:ext uri="{FF2B5EF4-FFF2-40B4-BE49-F238E27FC236}">
                  <a16:creationId xmlns:a16="http://schemas.microsoft.com/office/drawing/2014/main" id="{DFB58C77-2EF0-4C62-AE80-7F2B87D98842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387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FA5F65A-A774-4FEF-A000-3227A7A587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08108B3-00EE-48A7-811E-217DBC841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5" y="1758462"/>
            <a:ext cx="5835515" cy="2996918"/>
          </a:xfrm>
          <a:prstGeom prst="rect">
            <a:avLst/>
          </a:prstGeom>
        </p:spPr>
      </p:pic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D5D880D0-8591-45F7-809A-DF558E074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74432"/>
              </p:ext>
            </p:extLst>
          </p:nvPr>
        </p:nvGraphicFramePr>
        <p:xfrm>
          <a:off x="6066693" y="350520"/>
          <a:ext cx="5791200" cy="6156960"/>
        </p:xfrm>
        <a:graphic>
          <a:graphicData uri="http://schemas.openxmlformats.org/drawingml/2006/table">
            <a:tbl>
              <a:tblPr firstRow="1" bandRow="1"/>
              <a:tblGrid>
                <a:gridCol w="2084832">
                  <a:extLst>
                    <a:ext uri="{9D8B030D-6E8A-4147-A177-3AD203B41FA5}">
                      <a16:colId xmlns:a16="http://schemas.microsoft.com/office/drawing/2014/main" val="1180025509"/>
                    </a:ext>
                  </a:extLst>
                </a:gridCol>
                <a:gridCol w="3706368">
                  <a:extLst>
                    <a:ext uri="{9D8B030D-6E8A-4147-A177-3AD203B41FA5}">
                      <a16:colId xmlns:a16="http://schemas.microsoft.com/office/drawing/2014/main" val="3172392628"/>
                    </a:ext>
                  </a:extLst>
                </a:gridCol>
              </a:tblGrid>
              <a:tr h="432945"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latin typeface="+mj-lt"/>
                        </a:rPr>
                        <a:t>Đồ chơi</a:t>
                      </a:r>
                    </a:p>
                  </a:txBody>
                  <a:tcPr anchor="ctr">
                    <a:solidFill>
                      <a:srgbClr val="FFE5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latin typeface="+mj-lt"/>
                        </a:rPr>
                        <a:t>Đặc điểm</a:t>
                      </a:r>
                    </a:p>
                  </a:txBody>
                  <a:tcPr anchor="ctr">
                    <a:solidFill>
                      <a:srgbClr val="FFE5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705950"/>
                  </a:ext>
                </a:extLst>
              </a:tr>
              <a:tr h="432945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+mj-lt"/>
                      </a:endParaRPr>
                    </a:p>
                    <a:p>
                      <a:pPr algn="ctr"/>
                      <a:endParaRPr lang="en-US" sz="2800">
                        <a:latin typeface="+mj-lt"/>
                      </a:endParaRPr>
                    </a:p>
                    <a:p>
                      <a:pPr algn="ctr"/>
                      <a:endParaRPr lang="en-US" sz="2800">
                        <a:latin typeface="+mj-lt"/>
                      </a:endParaRPr>
                    </a:p>
                    <a:p>
                      <a:pPr algn="ctr"/>
                      <a:endParaRPr lang="en-US" sz="2800">
                        <a:latin typeface="+mj-lt"/>
                      </a:endParaRPr>
                    </a:p>
                    <a:p>
                      <a:pPr algn="ctr"/>
                      <a:endParaRPr lang="en-US" sz="2800">
                        <a:latin typeface="+mj-lt"/>
                      </a:endParaRPr>
                    </a:p>
                    <a:p>
                      <a:pPr algn="ctr"/>
                      <a:endParaRPr lang="en-US" sz="2800">
                        <a:latin typeface="+mj-lt"/>
                      </a:endParaRPr>
                    </a:p>
                    <a:p>
                      <a:pPr algn="ctr"/>
                      <a:endParaRPr lang="en-US" sz="2800">
                        <a:latin typeface="+mj-lt"/>
                      </a:endParaRPr>
                    </a:p>
                    <a:p>
                      <a:pPr algn="ctr"/>
                      <a:endParaRPr lang="en-US" sz="2800">
                        <a:latin typeface="+mj-lt"/>
                      </a:endParaRPr>
                    </a:p>
                    <a:p>
                      <a:pPr algn="ctr"/>
                      <a:endParaRPr lang="en-US" sz="2800">
                        <a:latin typeface="+mj-lt"/>
                      </a:endParaRPr>
                    </a:p>
                    <a:p>
                      <a:pPr algn="ctr"/>
                      <a:endParaRPr lang="en-US" sz="2800">
                        <a:latin typeface="+mj-lt"/>
                      </a:endParaRPr>
                    </a:p>
                    <a:p>
                      <a:pPr algn="ctr"/>
                      <a:endParaRPr lang="en-US" sz="2800">
                        <a:latin typeface="+mj-lt"/>
                      </a:endParaRPr>
                    </a:p>
                    <a:p>
                      <a:pPr algn="ctr"/>
                      <a:endParaRPr lang="en-US" sz="2800">
                        <a:latin typeface="+mj-lt"/>
                      </a:endParaRPr>
                    </a:p>
                    <a:p>
                      <a:pPr algn="ctr"/>
                      <a:endParaRPr lang="en-VN" sz="2800" dirty="0">
                        <a:latin typeface="+mj-lt"/>
                      </a:endParaRPr>
                    </a:p>
                  </a:txBody>
                  <a:tcPr anchor="ctr">
                    <a:solidFill>
                      <a:srgbClr val="FFF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latin typeface="+mj-lt"/>
                      </a:endParaRPr>
                    </a:p>
                  </a:txBody>
                  <a:tcPr anchor="ctr">
                    <a:solidFill>
                      <a:srgbClr val="FFFA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59602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60535F2-94B6-4182-9392-4F700ADE5BF8}"/>
              </a:ext>
            </a:extLst>
          </p:cNvPr>
          <p:cNvSpPr txBox="1"/>
          <p:nvPr/>
        </p:nvSpPr>
        <p:spPr>
          <a:xfrm>
            <a:off x="6230815" y="893444"/>
            <a:ext cx="175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800">
                <a:solidFill>
                  <a:srgbClr val="FF0000"/>
                </a:solidFill>
                <a:latin typeface="+mj-lt"/>
              </a:rPr>
              <a:t>quả bóng</a:t>
            </a:r>
            <a:endParaRPr lang="en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E5C38A-0513-454A-8CAA-49FE99EF45E3}"/>
              </a:ext>
            </a:extLst>
          </p:cNvPr>
          <p:cNvSpPr txBox="1"/>
          <p:nvPr/>
        </p:nvSpPr>
        <p:spPr>
          <a:xfrm>
            <a:off x="8229581" y="893444"/>
            <a:ext cx="3323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m</a:t>
            </a:r>
            <a:r>
              <a:rPr lang="en-VN" sz="2800">
                <a:solidFill>
                  <a:srgbClr val="FF0000"/>
                </a:solidFill>
                <a:latin typeface="+mj-lt"/>
              </a:rPr>
              <a:t>àu xanh pha trắng</a:t>
            </a:r>
            <a:endParaRPr lang="en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64A1B0-D9C9-4C85-B391-7BC33EBB1983}"/>
              </a:ext>
            </a:extLst>
          </p:cNvPr>
          <p:cNvSpPr/>
          <p:nvPr/>
        </p:nvSpPr>
        <p:spPr>
          <a:xfrm>
            <a:off x="457200" y="2083446"/>
            <a:ext cx="1295400" cy="1202783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1D9D6E-1A0D-49DA-83BD-42C8F073248B}"/>
              </a:ext>
            </a:extLst>
          </p:cNvPr>
          <p:cNvSpPr txBox="1"/>
          <p:nvPr/>
        </p:nvSpPr>
        <p:spPr>
          <a:xfrm>
            <a:off x="6230815" y="1496852"/>
            <a:ext cx="175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sz="2800">
                <a:solidFill>
                  <a:srgbClr val="387C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diều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03C99E-2ECD-4AAD-9CBF-94219610EF44}"/>
              </a:ext>
            </a:extLst>
          </p:cNvPr>
          <p:cNvSpPr txBox="1"/>
          <p:nvPr/>
        </p:nvSpPr>
        <p:spPr>
          <a:xfrm>
            <a:off x="8229581" y="1496852"/>
            <a:ext cx="3675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sz="2800">
                <a:solidFill>
                  <a:srgbClr val="387C50"/>
                </a:solidFill>
              </a:rPr>
              <a:t>có đuôi nhiều màu sắc</a:t>
            </a:r>
            <a:endParaRPr lang="en-US" sz="2800">
              <a:solidFill>
                <a:srgbClr val="387C5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E0E8BE-4CA3-4A6E-9604-2A43CE8B13EB}"/>
              </a:ext>
            </a:extLst>
          </p:cNvPr>
          <p:cNvSpPr/>
          <p:nvPr/>
        </p:nvSpPr>
        <p:spPr>
          <a:xfrm>
            <a:off x="2025515" y="2036553"/>
            <a:ext cx="1295400" cy="1202783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869F729-425B-4384-BA58-CFC4BAE11A20}"/>
              </a:ext>
            </a:extLst>
          </p:cNvPr>
          <p:cNvSpPr/>
          <p:nvPr/>
        </p:nvSpPr>
        <p:spPr>
          <a:xfrm>
            <a:off x="3431702" y="2266030"/>
            <a:ext cx="825770" cy="76673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>
              <a:latin typeface="+mj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E7C105-B63B-4C44-AD51-666F1F86DCA0}"/>
              </a:ext>
            </a:extLst>
          </p:cNvPr>
          <p:cNvSpPr/>
          <p:nvPr/>
        </p:nvSpPr>
        <p:spPr>
          <a:xfrm>
            <a:off x="4021014" y="2242855"/>
            <a:ext cx="1047345" cy="972463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120E60-F920-43B9-8382-17F0ECB99476}"/>
              </a:ext>
            </a:extLst>
          </p:cNvPr>
          <p:cNvSpPr txBox="1"/>
          <p:nvPr/>
        </p:nvSpPr>
        <p:spPr>
          <a:xfrm>
            <a:off x="6019800" y="2083446"/>
            <a:ext cx="218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/>
            <a:r>
              <a:rPr lang="en-US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 ông sao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BB9CA1-F46C-4935-876D-F27D15C2FDC4}"/>
              </a:ext>
            </a:extLst>
          </p:cNvPr>
          <p:cNvSpPr txBox="1"/>
          <p:nvPr/>
        </p:nvSpPr>
        <p:spPr>
          <a:xfrm>
            <a:off x="8001000" y="2083446"/>
            <a:ext cx="3956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/>
            <a:r>
              <a:rPr lang="pt-BR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 đỏ pha xanh lá cây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BE537B-52BB-4702-A41B-DF8BAA2899B1}"/>
              </a:ext>
            </a:extLst>
          </p:cNvPr>
          <p:cNvSpPr txBox="1"/>
          <p:nvPr/>
        </p:nvSpPr>
        <p:spPr>
          <a:xfrm>
            <a:off x="6019800" y="2708140"/>
            <a:ext cx="218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sz="2800">
                <a:solidFill>
                  <a:srgbClr val="387C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 chóng</a:t>
            </a:r>
            <a:endParaRPr lang="en-US" sz="2800" dirty="0">
              <a:solidFill>
                <a:srgbClr val="387C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62A38E-45DF-4965-AE9F-EEAB3489F3F7}"/>
              </a:ext>
            </a:extLst>
          </p:cNvPr>
          <p:cNvSpPr txBox="1"/>
          <p:nvPr/>
        </p:nvSpPr>
        <p:spPr>
          <a:xfrm>
            <a:off x="8291136" y="2708140"/>
            <a:ext cx="35520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en-US" sz="2800">
                <a:solidFill>
                  <a:srgbClr val="387C50"/>
                </a:solidFill>
              </a:rPr>
              <a:t>có bốn cánh xanh lá, xanh lam, vàng, hồng</a:t>
            </a:r>
            <a:endParaRPr lang="pt-BR" sz="2800">
              <a:solidFill>
                <a:srgbClr val="387C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A1D40B-48DD-4844-BCFD-0E33FDB34BB8}"/>
              </a:ext>
            </a:extLst>
          </p:cNvPr>
          <p:cNvSpPr txBox="1"/>
          <p:nvPr/>
        </p:nvSpPr>
        <p:spPr>
          <a:xfrm>
            <a:off x="6019800" y="3731760"/>
            <a:ext cx="218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 bông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BB8AE7-1584-47E2-A2FB-B4E4C1078FA1}"/>
              </a:ext>
            </a:extLst>
          </p:cNvPr>
          <p:cNvSpPr txBox="1"/>
          <p:nvPr/>
        </p:nvSpPr>
        <p:spPr>
          <a:xfrm>
            <a:off x="8291136" y="3731760"/>
            <a:ext cx="3651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 trắng pha vàng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4EC8239-9368-4FB1-86C7-6AEC76B4AD0C}"/>
              </a:ext>
            </a:extLst>
          </p:cNvPr>
          <p:cNvSpPr/>
          <p:nvPr/>
        </p:nvSpPr>
        <p:spPr>
          <a:xfrm>
            <a:off x="278071" y="3176015"/>
            <a:ext cx="1047345" cy="972463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>
              <a:latin typeface="+mj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C1385D4-7147-43CB-86D7-128507BA2B5E}"/>
              </a:ext>
            </a:extLst>
          </p:cNvPr>
          <p:cNvSpPr/>
          <p:nvPr/>
        </p:nvSpPr>
        <p:spPr>
          <a:xfrm>
            <a:off x="2747475" y="3275375"/>
            <a:ext cx="1047345" cy="972463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>
              <a:latin typeface="+mj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D8AD0B2-21EE-4F96-A688-180B12C078C8}"/>
              </a:ext>
            </a:extLst>
          </p:cNvPr>
          <p:cNvSpPr/>
          <p:nvPr/>
        </p:nvSpPr>
        <p:spPr>
          <a:xfrm>
            <a:off x="3794820" y="3231360"/>
            <a:ext cx="1047345" cy="972463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>
              <a:latin typeface="+mj-l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FA6AD47-6798-4A2E-8F99-F648986FEF8A}"/>
              </a:ext>
            </a:extLst>
          </p:cNvPr>
          <p:cNvSpPr/>
          <p:nvPr/>
        </p:nvSpPr>
        <p:spPr>
          <a:xfrm>
            <a:off x="4638472" y="3111879"/>
            <a:ext cx="1047345" cy="972463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9261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/>
      <p:bldP spid="13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0FDD49-32BC-42D3-A37A-138E2D4A7475}"/>
              </a:ext>
            </a:extLst>
          </p:cNvPr>
          <p:cNvGrpSpPr/>
          <p:nvPr/>
        </p:nvGrpSpPr>
        <p:grpSpPr>
          <a:xfrm>
            <a:off x="-2527" y="-6571"/>
            <a:ext cx="968419" cy="1112850"/>
            <a:chOff x="253799" y="259752"/>
            <a:chExt cx="968419" cy="1112850"/>
          </a:xfrm>
        </p:grpSpPr>
        <p:sp>
          <p:nvSpPr>
            <p:cNvPr id="3" name="51">
              <a:extLst>
                <a:ext uri="{FF2B5EF4-FFF2-40B4-BE49-F238E27FC236}">
                  <a16:creationId xmlns:a16="http://schemas.microsoft.com/office/drawing/2014/main" id="{6B268646-1D8B-49F0-87F7-B4BC66B48C13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387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C08CF1-C740-464B-B22B-7E9F342D14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2C7FB71-171D-434E-AD62-DA0487ACA279}"/>
              </a:ext>
            </a:extLst>
          </p:cNvPr>
          <p:cNvSpPr txBox="1"/>
          <p:nvPr/>
        </p:nvSpPr>
        <p:spPr>
          <a:xfrm>
            <a:off x="1143000" y="219076"/>
            <a:ext cx="10439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>Cần đặt dấu phẩy vào vị trí nào trong mỗi câu sau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vi-VN" sz="4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F87663-2510-4209-8BB4-1ECA9E02BD14}"/>
              </a:ext>
            </a:extLst>
          </p:cNvPr>
          <p:cNvSpPr/>
          <p:nvPr/>
        </p:nvSpPr>
        <p:spPr>
          <a:xfrm>
            <a:off x="2209801" y="1987876"/>
            <a:ext cx="8915400" cy="783193"/>
          </a:xfrm>
          <a:prstGeom prst="roundRect">
            <a:avLst/>
          </a:prstGeom>
          <a:gradFill>
            <a:gsLst>
              <a:gs pos="0">
                <a:srgbClr val="D0E5A4"/>
              </a:gs>
              <a:gs pos="32000">
                <a:schemeClr val="bg1"/>
              </a:gs>
              <a:gs pos="83000">
                <a:schemeClr val="bg1"/>
              </a:gs>
              <a:gs pos="100000">
                <a:srgbClr val="D0E5A4"/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4000"/>
              <a:t>Chú thỏ bông rất mềm mại</a:t>
            </a:r>
            <a:r>
              <a:rPr lang="en-US" sz="4000"/>
              <a:t> </a:t>
            </a:r>
            <a:r>
              <a:rPr lang="vi-VN" sz="4000"/>
              <a:t>dễ thương.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ea typeface="HP001" panose="020B0603050302020204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F52AD4-CAB5-4AEA-BE32-56712CB2C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1350773"/>
            <a:ext cx="2057400" cy="2057400"/>
          </a:xfrm>
          <a:prstGeom prst="rect">
            <a:avLst/>
          </a:prstGeom>
        </p:spPr>
      </p:pic>
      <p:pic>
        <p:nvPicPr>
          <p:cNvPr id="11" name="20">
            <a:extLst>
              <a:ext uri="{FF2B5EF4-FFF2-40B4-BE49-F238E27FC236}">
                <a16:creationId xmlns:a16="http://schemas.microsoft.com/office/drawing/2014/main" id="{65E126C5-2725-435D-AE7B-72DC9731A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2920679"/>
            <a:ext cx="6769425" cy="37182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65CA93-7D6B-4918-898E-85A23263893A}"/>
              </a:ext>
            </a:extLst>
          </p:cNvPr>
          <p:cNvSpPr txBox="1"/>
          <p:nvPr/>
        </p:nvSpPr>
        <p:spPr>
          <a:xfrm>
            <a:off x="3906359" y="4241192"/>
            <a:ext cx="366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1313" algn="ctr"/>
            <a:r>
              <a:rPr lang="en-US" sz="32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cần đặt dấu phẩy ở đâu?</a:t>
            </a:r>
            <a:endParaRPr lang="en-US" sz="32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2A4B2F-73A6-45E4-999C-789C982B4B19}"/>
              </a:ext>
            </a:extLst>
          </p:cNvPr>
          <p:cNvSpPr txBox="1"/>
          <p:nvPr/>
        </p:nvSpPr>
        <p:spPr>
          <a:xfrm>
            <a:off x="8209018" y="1896626"/>
            <a:ext cx="43991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53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8365A8-91A1-46E8-9382-7926F3BB720F}"/>
              </a:ext>
            </a:extLst>
          </p:cNvPr>
          <p:cNvSpPr txBox="1"/>
          <p:nvPr/>
        </p:nvSpPr>
        <p:spPr>
          <a:xfrm>
            <a:off x="3710501" y="4241192"/>
            <a:ext cx="43776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 sao con đặt dấu phẩy sau từ 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 mại</a:t>
            </a:r>
            <a:r>
              <a:rPr lang="en-US" sz="320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vi-VN" sz="3200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AE8750-D9AD-4A3C-8404-665B100E6DD9}"/>
              </a:ext>
            </a:extLst>
          </p:cNvPr>
          <p:cNvCxnSpPr/>
          <p:nvPr/>
        </p:nvCxnSpPr>
        <p:spPr>
          <a:xfrm>
            <a:off x="6261847" y="2689412"/>
            <a:ext cx="19812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CAFB80-C331-43CB-A0CA-BD10EFC72218}"/>
              </a:ext>
            </a:extLst>
          </p:cNvPr>
          <p:cNvCxnSpPr/>
          <p:nvPr/>
        </p:nvCxnSpPr>
        <p:spPr>
          <a:xfrm>
            <a:off x="8547847" y="2689412"/>
            <a:ext cx="19812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888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2" grpId="0"/>
      <p:bldP spid="12" grpId="1"/>
      <p:bldP spid="16" grpId="0"/>
      <p:bldP spid="16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0FDD49-32BC-42D3-A37A-138E2D4A7475}"/>
              </a:ext>
            </a:extLst>
          </p:cNvPr>
          <p:cNvGrpSpPr/>
          <p:nvPr/>
        </p:nvGrpSpPr>
        <p:grpSpPr>
          <a:xfrm>
            <a:off x="-2527" y="-6571"/>
            <a:ext cx="968419" cy="1112850"/>
            <a:chOff x="253799" y="259752"/>
            <a:chExt cx="968419" cy="1112850"/>
          </a:xfrm>
        </p:grpSpPr>
        <p:sp>
          <p:nvSpPr>
            <p:cNvPr id="3" name="51">
              <a:extLst>
                <a:ext uri="{FF2B5EF4-FFF2-40B4-BE49-F238E27FC236}">
                  <a16:creationId xmlns:a16="http://schemas.microsoft.com/office/drawing/2014/main" id="{6B268646-1D8B-49F0-87F7-B4BC66B48C13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387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C08CF1-C740-464B-B22B-7E9F342D14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2C7FB71-171D-434E-AD62-DA0487ACA279}"/>
              </a:ext>
            </a:extLst>
          </p:cNvPr>
          <p:cNvSpPr txBox="1"/>
          <p:nvPr/>
        </p:nvSpPr>
        <p:spPr>
          <a:xfrm>
            <a:off x="1143000" y="219076"/>
            <a:ext cx="10439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>Cần đặt dấu phẩy vào vị trí nào trong mỗi câu sau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vi-VN" sz="4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F87663-2510-4209-8BB4-1ECA9E02BD14}"/>
              </a:ext>
            </a:extLst>
          </p:cNvPr>
          <p:cNvSpPr/>
          <p:nvPr/>
        </p:nvSpPr>
        <p:spPr>
          <a:xfrm>
            <a:off x="1147482" y="2014769"/>
            <a:ext cx="10162414" cy="783193"/>
          </a:xfrm>
          <a:prstGeom prst="roundRect">
            <a:avLst/>
          </a:prstGeom>
          <a:gradFill>
            <a:gsLst>
              <a:gs pos="0">
                <a:srgbClr val="D0E5A4"/>
              </a:gs>
              <a:gs pos="32000">
                <a:schemeClr val="bg1"/>
              </a:gs>
              <a:gs pos="83000">
                <a:schemeClr val="bg1"/>
              </a:gs>
              <a:gs pos="100000">
                <a:srgbClr val="D0E5A4"/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/>
              <a:t>a. Em thích đồ chơi ô tô máy bay.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ea typeface="HP001" panose="020B0603050302020204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6EE41A-AC9E-4EAE-8365-9DB3650ABC02}"/>
              </a:ext>
            </a:extLst>
          </p:cNvPr>
          <p:cNvSpPr/>
          <p:nvPr/>
        </p:nvSpPr>
        <p:spPr>
          <a:xfrm>
            <a:off x="1147482" y="3218401"/>
            <a:ext cx="10162414" cy="783193"/>
          </a:xfrm>
          <a:prstGeom prst="roundRect">
            <a:avLst/>
          </a:prstGeom>
          <a:gradFill>
            <a:gsLst>
              <a:gs pos="0">
                <a:srgbClr val="D0E5A4"/>
              </a:gs>
              <a:gs pos="32000">
                <a:schemeClr val="bg1"/>
              </a:gs>
              <a:gs pos="83000">
                <a:schemeClr val="bg1"/>
              </a:gs>
              <a:gs pos="100000">
                <a:srgbClr val="D0E5A4"/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/>
              <a:t>b. Bố dạy em làm đèn ông sao diều giấy.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ea typeface="HP001" panose="020B0603050302020204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42F97A-C09A-4573-86E5-3065AF5D112D}"/>
              </a:ext>
            </a:extLst>
          </p:cNvPr>
          <p:cNvSpPr/>
          <p:nvPr/>
        </p:nvSpPr>
        <p:spPr>
          <a:xfrm>
            <a:off x="1143000" y="4477690"/>
            <a:ext cx="10162414" cy="1464231"/>
          </a:xfrm>
          <a:prstGeom prst="roundRect">
            <a:avLst/>
          </a:prstGeom>
          <a:gradFill>
            <a:gsLst>
              <a:gs pos="0">
                <a:srgbClr val="D0E5A4"/>
              </a:gs>
              <a:gs pos="32000">
                <a:schemeClr val="bg1"/>
              </a:gs>
              <a:gs pos="83000">
                <a:schemeClr val="bg1"/>
              </a:gs>
              <a:gs pos="100000">
                <a:srgbClr val="D0E5A4"/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/>
              <a:t>c. Các bạn đá bóng đá cầu nhảy dây trên sân trường.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ea typeface="HP001" panose="020B0603050302020204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EAE5B6-7B5B-42EE-A27B-BD9884AE9364}"/>
              </a:ext>
            </a:extLst>
          </p:cNvPr>
          <p:cNvSpPr txBox="1"/>
          <p:nvPr/>
        </p:nvSpPr>
        <p:spPr>
          <a:xfrm>
            <a:off x="6038850" y="1944819"/>
            <a:ext cx="43991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53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2970EC-9350-44A1-BC80-FED2DD1C062D}"/>
              </a:ext>
            </a:extLst>
          </p:cNvPr>
          <p:cNvCxnSpPr>
            <a:cxnSpLocks/>
          </p:cNvCxnSpPr>
          <p:nvPr/>
        </p:nvCxnSpPr>
        <p:spPr>
          <a:xfrm>
            <a:off x="5410200" y="2705855"/>
            <a:ext cx="685800" cy="0"/>
          </a:xfrm>
          <a:prstGeom prst="line">
            <a:avLst/>
          </a:prstGeom>
          <a:ln w="38100">
            <a:solidFill>
              <a:srgbClr val="F0748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D7FCFF-D390-4CA6-B306-0B14BA10C422}"/>
              </a:ext>
            </a:extLst>
          </p:cNvPr>
          <p:cNvCxnSpPr>
            <a:cxnSpLocks/>
          </p:cNvCxnSpPr>
          <p:nvPr/>
        </p:nvCxnSpPr>
        <p:spPr>
          <a:xfrm>
            <a:off x="6324600" y="2705855"/>
            <a:ext cx="1676400" cy="0"/>
          </a:xfrm>
          <a:prstGeom prst="line">
            <a:avLst/>
          </a:prstGeom>
          <a:ln w="38100">
            <a:solidFill>
              <a:srgbClr val="F0748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038210C-3376-4C76-B744-3B855EE494ED}"/>
              </a:ext>
            </a:extLst>
          </p:cNvPr>
          <p:cNvSpPr txBox="1"/>
          <p:nvPr/>
        </p:nvSpPr>
        <p:spPr>
          <a:xfrm>
            <a:off x="7678406" y="3122151"/>
            <a:ext cx="43991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53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9C0E5E-9D21-4F4E-8AA5-16EBA91688FD}"/>
              </a:ext>
            </a:extLst>
          </p:cNvPr>
          <p:cNvCxnSpPr>
            <a:cxnSpLocks/>
          </p:cNvCxnSpPr>
          <p:nvPr/>
        </p:nvCxnSpPr>
        <p:spPr>
          <a:xfrm>
            <a:off x="5181600" y="3932255"/>
            <a:ext cx="2553956" cy="0"/>
          </a:xfrm>
          <a:prstGeom prst="line">
            <a:avLst/>
          </a:prstGeom>
          <a:ln w="38100">
            <a:solidFill>
              <a:srgbClr val="F0748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684BAC-58F9-4B8D-A4B2-B886257B4DA0}"/>
              </a:ext>
            </a:extLst>
          </p:cNvPr>
          <p:cNvCxnSpPr>
            <a:cxnSpLocks/>
          </p:cNvCxnSpPr>
          <p:nvPr/>
        </p:nvCxnSpPr>
        <p:spPr>
          <a:xfrm flipV="1">
            <a:off x="7964156" y="3917683"/>
            <a:ext cx="1812890" cy="14572"/>
          </a:xfrm>
          <a:prstGeom prst="line">
            <a:avLst/>
          </a:prstGeom>
          <a:ln w="38100">
            <a:solidFill>
              <a:srgbClr val="F0748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09D69B7-B86E-408C-8EE7-6FBC233AF442}"/>
              </a:ext>
            </a:extLst>
          </p:cNvPr>
          <p:cNvSpPr txBox="1"/>
          <p:nvPr/>
        </p:nvSpPr>
        <p:spPr>
          <a:xfrm>
            <a:off x="5348863" y="4440160"/>
            <a:ext cx="43991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53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D472090-302C-491A-9159-647B23F52043}"/>
              </a:ext>
            </a:extLst>
          </p:cNvPr>
          <p:cNvCxnSpPr>
            <a:cxnSpLocks/>
          </p:cNvCxnSpPr>
          <p:nvPr/>
        </p:nvCxnSpPr>
        <p:spPr>
          <a:xfrm>
            <a:off x="3657600" y="5250264"/>
            <a:ext cx="1748413" cy="0"/>
          </a:xfrm>
          <a:prstGeom prst="line">
            <a:avLst/>
          </a:prstGeom>
          <a:ln w="38100">
            <a:solidFill>
              <a:srgbClr val="F0748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F7D3B00-6A67-45DD-A68C-94E6C7675579}"/>
              </a:ext>
            </a:extLst>
          </p:cNvPr>
          <p:cNvCxnSpPr>
            <a:cxnSpLocks/>
          </p:cNvCxnSpPr>
          <p:nvPr/>
        </p:nvCxnSpPr>
        <p:spPr>
          <a:xfrm flipV="1">
            <a:off x="5634613" y="5235191"/>
            <a:ext cx="1369088" cy="15073"/>
          </a:xfrm>
          <a:prstGeom prst="line">
            <a:avLst/>
          </a:prstGeom>
          <a:ln w="38100">
            <a:solidFill>
              <a:srgbClr val="F0748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4C97291-C94D-4273-B552-4F7E465B786A}"/>
              </a:ext>
            </a:extLst>
          </p:cNvPr>
          <p:cNvSpPr txBox="1"/>
          <p:nvPr/>
        </p:nvSpPr>
        <p:spPr>
          <a:xfrm>
            <a:off x="6896994" y="4440160"/>
            <a:ext cx="43991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53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43F115B-2075-4821-93EA-09A58D088A2E}"/>
              </a:ext>
            </a:extLst>
          </p:cNvPr>
          <p:cNvCxnSpPr>
            <a:cxnSpLocks/>
          </p:cNvCxnSpPr>
          <p:nvPr/>
        </p:nvCxnSpPr>
        <p:spPr>
          <a:xfrm flipV="1">
            <a:off x="7213820" y="5229014"/>
            <a:ext cx="1930180" cy="21251"/>
          </a:xfrm>
          <a:prstGeom prst="line">
            <a:avLst/>
          </a:prstGeom>
          <a:ln w="38100">
            <a:solidFill>
              <a:srgbClr val="F0748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411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  <p:bldP spid="23" grpId="0"/>
      <p:bldP spid="23" grpId="1"/>
      <p:bldP spid="26" grpId="0"/>
      <p:bldP spid="26" grpId="1"/>
      <p:bldP spid="31" grpId="0"/>
      <p:bldP spid="31" grpId="1"/>
      <p:bldP spid="36" grpId="0"/>
      <p:bldP spid="3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0FDD49-32BC-42D3-A37A-138E2D4A7475}"/>
              </a:ext>
            </a:extLst>
          </p:cNvPr>
          <p:cNvGrpSpPr/>
          <p:nvPr/>
        </p:nvGrpSpPr>
        <p:grpSpPr>
          <a:xfrm>
            <a:off x="-2527" y="-6571"/>
            <a:ext cx="968419" cy="1112850"/>
            <a:chOff x="253799" y="259752"/>
            <a:chExt cx="968419" cy="1112850"/>
          </a:xfrm>
        </p:grpSpPr>
        <p:sp>
          <p:nvSpPr>
            <p:cNvPr id="3" name="51">
              <a:extLst>
                <a:ext uri="{FF2B5EF4-FFF2-40B4-BE49-F238E27FC236}">
                  <a16:creationId xmlns:a16="http://schemas.microsoft.com/office/drawing/2014/main" id="{6B268646-1D8B-49F0-87F7-B4BC66B48C13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387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C08CF1-C740-464B-B22B-7E9F342D14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2334" y="705328"/>
              <a:ext cx="769884" cy="66727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2C7FB71-171D-434E-AD62-DA0487ACA279}"/>
              </a:ext>
            </a:extLst>
          </p:cNvPr>
          <p:cNvSpPr txBox="1"/>
          <p:nvPr/>
        </p:nvSpPr>
        <p:spPr>
          <a:xfrm>
            <a:off x="1143000" y="219076"/>
            <a:ext cx="10439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b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Cần đặt dấu phẩy vào vị trí nào trong câu in nghiêng?</a:t>
            </a:r>
            <a:endParaRPr lang="vi-VN" sz="4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F87663-2510-4209-8BB4-1ECA9E02BD14}"/>
              </a:ext>
            </a:extLst>
          </p:cNvPr>
          <p:cNvSpPr/>
          <p:nvPr/>
        </p:nvSpPr>
        <p:spPr>
          <a:xfrm>
            <a:off x="809550" y="1944819"/>
            <a:ext cx="10620450" cy="2826306"/>
          </a:xfrm>
          <a:prstGeom prst="roundRect">
            <a:avLst/>
          </a:prstGeom>
          <a:gradFill>
            <a:gsLst>
              <a:gs pos="0">
                <a:srgbClr val="D0E5A4"/>
              </a:gs>
              <a:gs pos="12000">
                <a:schemeClr val="bg1"/>
              </a:gs>
              <a:gs pos="90000">
                <a:schemeClr val="bg1"/>
              </a:gs>
              <a:gs pos="100000">
                <a:srgbClr val="D0E5A4"/>
              </a:gs>
            </a:gsLst>
            <a:lin ang="5400000" scaled="1"/>
          </a:gradFill>
          <a:ln>
            <a:solidFill>
              <a:srgbClr val="FFFAC0"/>
            </a:solidFill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94D9F8"/>
            </a:extrusionClr>
            <a:contourClr>
              <a:srgbClr val="FFFAC0"/>
            </a:contourClr>
          </a:sp3d>
        </p:spPr>
        <p:txBody>
          <a:bodyPr wrap="square">
            <a:spAutoFit/>
            <a:sp3d contourW="12700">
              <a:contourClr>
                <a:srgbClr val="387C50"/>
              </a:contourClr>
            </a:sp3d>
          </a:bodyPr>
          <a:lstStyle/>
          <a:p>
            <a:pPr indent="461963" algn="just"/>
            <a:r>
              <a:rPr lang="vi-VN" sz="400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Hôm nay là sinh nhật của Chi. </a:t>
            </a:r>
            <a:r>
              <a:rPr lang="vi-VN" sz="4000" i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Chi nh</a:t>
            </a:r>
            <a:r>
              <a:rPr lang="en-US" sz="4000" i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ậ</a:t>
            </a:r>
            <a:r>
              <a:rPr lang="vi-VN" sz="4000" i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 được bao nhiêu là quà: búp bê hộp đựng bút đồng hồ báo thức và chiếc nơ hồng.</a:t>
            </a:r>
            <a:r>
              <a:rPr lang="vi-VN" sz="4000" i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vi-VN" sz="400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Chi rất vui và cảm động.</a:t>
            </a:r>
            <a:endParaRPr lang="vi-VN" sz="40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EAE5B6-7B5B-42EE-A27B-BD9884AE9364}"/>
              </a:ext>
            </a:extLst>
          </p:cNvPr>
          <p:cNvSpPr txBox="1"/>
          <p:nvPr/>
        </p:nvSpPr>
        <p:spPr>
          <a:xfrm>
            <a:off x="6674102" y="2540838"/>
            <a:ext cx="43991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53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2970EC-9350-44A1-BC80-FED2DD1C062D}"/>
              </a:ext>
            </a:extLst>
          </p:cNvPr>
          <p:cNvCxnSpPr>
            <a:cxnSpLocks/>
          </p:cNvCxnSpPr>
          <p:nvPr/>
        </p:nvCxnSpPr>
        <p:spPr>
          <a:xfrm>
            <a:off x="5181600" y="3338734"/>
            <a:ext cx="1492502" cy="0"/>
          </a:xfrm>
          <a:prstGeom prst="line">
            <a:avLst/>
          </a:prstGeom>
          <a:ln w="38100">
            <a:solidFill>
              <a:srgbClr val="F0748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D7FCFF-D390-4CA6-B306-0B14BA10C422}"/>
              </a:ext>
            </a:extLst>
          </p:cNvPr>
          <p:cNvCxnSpPr>
            <a:cxnSpLocks/>
          </p:cNvCxnSpPr>
          <p:nvPr/>
        </p:nvCxnSpPr>
        <p:spPr>
          <a:xfrm>
            <a:off x="6894060" y="3328549"/>
            <a:ext cx="2938192" cy="0"/>
          </a:xfrm>
          <a:prstGeom prst="line">
            <a:avLst/>
          </a:prstGeom>
          <a:ln w="38100">
            <a:solidFill>
              <a:srgbClr val="F0748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EB901CC-4563-4386-ABBC-A0E910C1F09E}"/>
              </a:ext>
            </a:extLst>
          </p:cNvPr>
          <p:cNvSpPr txBox="1"/>
          <p:nvPr/>
        </p:nvSpPr>
        <p:spPr>
          <a:xfrm>
            <a:off x="9832252" y="2540838"/>
            <a:ext cx="43991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53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33BB7A-7F62-4ED3-92FD-18299D5A0B2F}"/>
              </a:ext>
            </a:extLst>
          </p:cNvPr>
          <p:cNvCxnSpPr>
            <a:cxnSpLocks/>
          </p:cNvCxnSpPr>
          <p:nvPr/>
        </p:nvCxnSpPr>
        <p:spPr>
          <a:xfrm>
            <a:off x="10134600" y="3357972"/>
            <a:ext cx="1143000" cy="0"/>
          </a:xfrm>
          <a:prstGeom prst="line">
            <a:avLst/>
          </a:prstGeom>
          <a:ln w="38100">
            <a:solidFill>
              <a:srgbClr val="F0748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057D11B-926A-4ADA-AF7C-A50C7BDF2EE7}"/>
              </a:ext>
            </a:extLst>
          </p:cNvPr>
          <p:cNvCxnSpPr>
            <a:cxnSpLocks/>
          </p:cNvCxnSpPr>
          <p:nvPr/>
        </p:nvCxnSpPr>
        <p:spPr>
          <a:xfrm>
            <a:off x="1066800" y="3962400"/>
            <a:ext cx="2667000" cy="0"/>
          </a:xfrm>
          <a:prstGeom prst="line">
            <a:avLst/>
          </a:prstGeom>
          <a:ln w="38100">
            <a:solidFill>
              <a:srgbClr val="F0748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584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25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23" grpId="0"/>
      <p:bldP spid="23" grpId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70A587-C3D2-48DE-A654-3DDDA58B8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828800"/>
            <a:ext cx="6602540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40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4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634</TotalTime>
  <Words>292</Words>
  <Application>Microsoft Office PowerPoint</Application>
  <PresentationFormat>Widescreen</PresentationFormat>
  <Paragraphs>56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Arial-Rounded</vt:lpstr>
      <vt:lpstr>Calibri</vt:lpstr>
      <vt:lpstr>HP001</vt:lpstr>
      <vt:lpstr>HP-167</vt:lpstr>
      <vt:lpstr>HP-168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Ms Quyen</cp:lastModifiedBy>
  <cp:revision>387</cp:revision>
  <dcterms:created xsi:type="dcterms:W3CDTF">2021-10-03T06:52:05Z</dcterms:created>
  <dcterms:modified xsi:type="dcterms:W3CDTF">2021-11-28T14:57:18Z</dcterms:modified>
  <cp:category>9Slide.vn</cp:category>
</cp:coreProperties>
</file>