
<file path=[Content_Types].xml><?xml version="1.0" encoding="utf-8"?>
<Types xmlns="http://schemas.openxmlformats.org/package/2006/content-types">
  <Default Extension="emf" ContentType="image/x-emf"/>
  <Default Extension="gif" ContentType="image/gif"/>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383" r:id="rId3"/>
    <p:sldId id="256" r:id="rId4"/>
    <p:sldId id="257" r:id="rId5"/>
    <p:sldId id="263" r:id="rId6"/>
    <p:sldId id="258" r:id="rId7"/>
    <p:sldId id="369" r:id="rId8"/>
    <p:sldId id="266" r:id="rId9"/>
    <p:sldId id="384" r:id="rId10"/>
    <p:sldId id="275" r:id="rId11"/>
    <p:sldId id="372" r:id="rId12"/>
    <p:sldId id="373" r:id="rId13"/>
    <p:sldId id="388" r:id="rId14"/>
    <p:sldId id="367" r:id="rId15"/>
    <p:sldId id="259" r:id="rId16"/>
    <p:sldId id="389" r:id="rId17"/>
    <p:sldId id="281" r:id="rId18"/>
    <p:sldId id="376" r:id="rId19"/>
    <p:sldId id="377" r:id="rId20"/>
    <p:sldId id="378" r:id="rId21"/>
    <p:sldId id="260" r:id="rId22"/>
    <p:sldId id="386" r:id="rId23"/>
    <p:sldId id="261" r:id="rId24"/>
    <p:sldId id="364" r:id="rId25"/>
    <p:sldId id="381" r:id="rId26"/>
    <p:sldId id="382"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72C"/>
    <a:srgbClr val="EBEFCD"/>
    <a:srgbClr val="43AD31"/>
    <a:srgbClr val="387C50"/>
    <a:srgbClr val="488F77"/>
    <a:srgbClr val="E25D4D"/>
    <a:srgbClr val="BD3328"/>
    <a:srgbClr val="575804"/>
    <a:srgbClr val="478751"/>
    <a:srgbClr val="7ED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08" autoAdjust="0"/>
  </p:normalViewPr>
  <p:slideViewPr>
    <p:cSldViewPr>
      <p:cViewPr varScale="1">
        <p:scale>
          <a:sx n="63" d="100"/>
          <a:sy n="63" d="100"/>
        </p:scale>
        <p:origin x="9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 Mèo đuổi chuột là một trò chơi dân gian.</a:t>
            </a:r>
          </a:p>
          <a:p>
            <a:pPr algn="just" latinLnBrk="0"/>
            <a:r>
              <a:rPr lang="vi-VN" b="0" i="0">
                <a:solidFill>
                  <a:srgbClr val="333333"/>
                </a:solidFill>
                <a:effectLst/>
                <a:latin typeface="OpenSans"/>
              </a:rPr>
              <a:t>- Xếp hình là trò chơi rèn trí nhớ và sự kiên nhẫn.</a:t>
            </a:r>
          </a:p>
        </p:txBody>
      </p:sp>
      <p:sp>
        <p:nvSpPr>
          <p:cNvPr id="4" name="Slide Number Placeholder 3"/>
          <p:cNvSpPr>
            <a:spLocks noGrp="1"/>
          </p:cNvSpPr>
          <p:nvPr>
            <p:ph type="sldNum" sz="quarter" idx="5"/>
          </p:nvPr>
        </p:nvSpPr>
        <p:spPr/>
        <p:txBody>
          <a:bodyPr/>
          <a:lstStyle/>
          <a:p>
            <a:fld id="{08E78A2E-6084-495B-B7F9-EA8B207CE956}" type="slidenum">
              <a:rPr lang="en-US" smtClean="0"/>
              <a:t>25</a:t>
            </a:fld>
            <a:endParaRPr lang="en-US"/>
          </a:p>
        </p:txBody>
      </p:sp>
    </p:spTree>
    <p:extLst>
      <p:ext uri="{BB962C8B-B14F-4D97-AF65-F5344CB8AC3E}">
        <p14:creationId xmlns:p14="http://schemas.microsoft.com/office/powerpoint/2010/main" val="39048860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6" descr="图片包含 浅色, 餐桌, 事情, 天空&#10;&#10;已生成高可信度的说明">
            <a:extLst>
              <a:ext uri="{FF2B5EF4-FFF2-40B4-BE49-F238E27FC236}">
                <a16:creationId xmlns:a16="http://schemas.microsoft.com/office/drawing/2014/main" id="{044E7E05-DE00-4FA8-A2DF-5546A4522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V="1">
            <a:off x="3810227" y="-1610128"/>
            <a:ext cx="4700798" cy="9892765"/>
          </a:xfrm>
          <a:prstGeom prst="rect">
            <a:avLst/>
          </a:prstGeom>
        </p:spPr>
      </p:pic>
      <p:pic>
        <p:nvPicPr>
          <p:cNvPr id="16" name="23">
            <a:extLst>
              <a:ext uri="{FF2B5EF4-FFF2-40B4-BE49-F238E27FC236}">
                <a16:creationId xmlns:a16="http://schemas.microsoft.com/office/drawing/2014/main" id="{BBF8837D-DD83-40FF-87F7-21611627E03F}"/>
              </a:ext>
            </a:extLst>
          </p:cNvPr>
          <p:cNvPicPr>
            <a:picLocks noChangeAspect="1"/>
          </p:cNvPicPr>
          <p:nvPr userDrawn="1"/>
        </p:nvPicPr>
        <p:blipFill>
          <a:blip r:embed="rId3"/>
          <a:stretch>
            <a:fillRect/>
          </a:stretch>
        </p:blipFill>
        <p:spPr>
          <a:xfrm flipH="1">
            <a:off x="1866092" y="4981310"/>
            <a:ext cx="1031246" cy="2752841"/>
          </a:xfrm>
          <a:prstGeom prst="rect">
            <a:avLst/>
          </a:prstGeom>
        </p:spPr>
      </p:pic>
      <p:pic>
        <p:nvPicPr>
          <p:cNvPr id="17" name="24">
            <a:extLst>
              <a:ext uri="{FF2B5EF4-FFF2-40B4-BE49-F238E27FC236}">
                <a16:creationId xmlns:a16="http://schemas.microsoft.com/office/drawing/2014/main" id="{8D4EB882-8914-4CE6-BCAC-8CA022DFD3F1}"/>
              </a:ext>
            </a:extLst>
          </p:cNvPr>
          <p:cNvPicPr>
            <a:picLocks noChangeAspect="1"/>
          </p:cNvPicPr>
          <p:nvPr userDrawn="1"/>
        </p:nvPicPr>
        <p:blipFill>
          <a:blip r:embed="rId4"/>
          <a:stretch>
            <a:fillRect/>
          </a:stretch>
        </p:blipFill>
        <p:spPr>
          <a:xfrm flipH="1">
            <a:off x="3950254" y="5763516"/>
            <a:ext cx="1447710" cy="2579238"/>
          </a:xfrm>
          <a:prstGeom prst="rect">
            <a:avLst/>
          </a:prstGeom>
        </p:spPr>
      </p:pic>
      <p:pic>
        <p:nvPicPr>
          <p:cNvPr id="18" name="25">
            <a:extLst>
              <a:ext uri="{FF2B5EF4-FFF2-40B4-BE49-F238E27FC236}">
                <a16:creationId xmlns:a16="http://schemas.microsoft.com/office/drawing/2014/main" id="{8365DFF1-0373-4A17-901A-3CF0A3F35F10}"/>
              </a:ext>
            </a:extLst>
          </p:cNvPr>
          <p:cNvPicPr>
            <a:picLocks noChangeAspect="1"/>
          </p:cNvPicPr>
          <p:nvPr userDrawn="1"/>
        </p:nvPicPr>
        <p:blipFill>
          <a:blip r:embed="rId5"/>
          <a:stretch>
            <a:fillRect/>
          </a:stretch>
        </p:blipFill>
        <p:spPr>
          <a:xfrm flipH="1">
            <a:off x="5711470" y="5557677"/>
            <a:ext cx="867635" cy="2504836"/>
          </a:xfrm>
          <a:prstGeom prst="rect">
            <a:avLst/>
          </a:prstGeom>
        </p:spPr>
      </p:pic>
      <p:pic>
        <p:nvPicPr>
          <p:cNvPr id="19" name="26">
            <a:extLst>
              <a:ext uri="{FF2B5EF4-FFF2-40B4-BE49-F238E27FC236}">
                <a16:creationId xmlns:a16="http://schemas.microsoft.com/office/drawing/2014/main" id="{D6A9A3D7-B1D7-4DBE-BF3D-6C0D7982F79B}"/>
              </a:ext>
            </a:extLst>
          </p:cNvPr>
          <p:cNvPicPr>
            <a:picLocks noChangeAspect="1"/>
          </p:cNvPicPr>
          <p:nvPr userDrawn="1"/>
        </p:nvPicPr>
        <p:blipFill>
          <a:blip r:embed="rId6"/>
          <a:stretch>
            <a:fillRect/>
          </a:stretch>
        </p:blipFill>
        <p:spPr>
          <a:xfrm flipH="1">
            <a:off x="2742135" y="5475128"/>
            <a:ext cx="1398131" cy="2504837"/>
          </a:xfrm>
          <a:prstGeom prst="rect">
            <a:avLst/>
          </a:prstGeom>
        </p:spPr>
      </p:pic>
      <p:pic>
        <p:nvPicPr>
          <p:cNvPr id="20" name="27">
            <a:extLst>
              <a:ext uri="{FF2B5EF4-FFF2-40B4-BE49-F238E27FC236}">
                <a16:creationId xmlns:a16="http://schemas.microsoft.com/office/drawing/2014/main" id="{0CD047A1-D79B-4888-8427-224765A21599}"/>
              </a:ext>
            </a:extLst>
          </p:cNvPr>
          <p:cNvPicPr>
            <a:picLocks noChangeAspect="1"/>
          </p:cNvPicPr>
          <p:nvPr userDrawn="1"/>
        </p:nvPicPr>
        <p:blipFill>
          <a:blip r:embed="rId7"/>
          <a:stretch>
            <a:fillRect/>
          </a:stretch>
        </p:blipFill>
        <p:spPr>
          <a:xfrm flipH="1">
            <a:off x="384571" y="4676774"/>
            <a:ext cx="1036204" cy="2504837"/>
          </a:xfrm>
          <a:prstGeom prst="rect">
            <a:avLst/>
          </a:prstGeom>
        </p:spPr>
      </p:pic>
      <p:pic>
        <p:nvPicPr>
          <p:cNvPr id="21" name="28">
            <a:extLst>
              <a:ext uri="{FF2B5EF4-FFF2-40B4-BE49-F238E27FC236}">
                <a16:creationId xmlns:a16="http://schemas.microsoft.com/office/drawing/2014/main" id="{373CEFDE-F909-4F01-BF5A-BA48ED8FDD91}"/>
              </a:ext>
            </a:extLst>
          </p:cNvPr>
          <p:cNvPicPr>
            <a:picLocks noChangeAspect="1"/>
          </p:cNvPicPr>
          <p:nvPr userDrawn="1"/>
        </p:nvPicPr>
        <p:blipFill>
          <a:blip r:embed="rId7"/>
          <a:stretch>
            <a:fillRect/>
          </a:stretch>
        </p:blipFill>
        <p:spPr>
          <a:xfrm flipH="1">
            <a:off x="8450785" y="5061469"/>
            <a:ext cx="1036204" cy="2504837"/>
          </a:xfrm>
          <a:prstGeom prst="rect">
            <a:avLst/>
          </a:prstGeom>
        </p:spPr>
      </p:pic>
      <p:pic>
        <p:nvPicPr>
          <p:cNvPr id="22" name="29">
            <a:extLst>
              <a:ext uri="{FF2B5EF4-FFF2-40B4-BE49-F238E27FC236}">
                <a16:creationId xmlns:a16="http://schemas.microsoft.com/office/drawing/2014/main" id="{5C5C8E3A-9535-41A8-AAEA-D2934676FFE4}"/>
              </a:ext>
            </a:extLst>
          </p:cNvPr>
          <p:cNvPicPr>
            <a:picLocks noChangeAspect="1"/>
          </p:cNvPicPr>
          <p:nvPr userDrawn="1"/>
        </p:nvPicPr>
        <p:blipFill>
          <a:blip r:embed="rId4"/>
          <a:stretch>
            <a:fillRect/>
          </a:stretch>
        </p:blipFill>
        <p:spPr>
          <a:xfrm flipH="1">
            <a:off x="7086639" y="5739146"/>
            <a:ext cx="1447710" cy="2579238"/>
          </a:xfrm>
          <a:prstGeom prst="rect">
            <a:avLst/>
          </a:prstGeom>
        </p:spPr>
      </p:pic>
      <p:pic>
        <p:nvPicPr>
          <p:cNvPr id="23" name="30">
            <a:extLst>
              <a:ext uri="{FF2B5EF4-FFF2-40B4-BE49-F238E27FC236}">
                <a16:creationId xmlns:a16="http://schemas.microsoft.com/office/drawing/2014/main" id="{4CA2E39C-74DA-4D59-B3BA-8851CC08900F}"/>
              </a:ext>
            </a:extLst>
          </p:cNvPr>
          <p:cNvPicPr>
            <a:picLocks noChangeAspect="1"/>
          </p:cNvPicPr>
          <p:nvPr userDrawn="1"/>
        </p:nvPicPr>
        <p:blipFill>
          <a:blip r:embed="rId4"/>
          <a:stretch>
            <a:fillRect/>
          </a:stretch>
        </p:blipFill>
        <p:spPr>
          <a:xfrm>
            <a:off x="11092046" y="4602373"/>
            <a:ext cx="1398800" cy="2579238"/>
          </a:xfrm>
          <a:prstGeom prst="rect">
            <a:avLst/>
          </a:prstGeom>
        </p:spPr>
      </p:pic>
      <p:pic>
        <p:nvPicPr>
          <p:cNvPr id="24" name="31">
            <a:extLst>
              <a:ext uri="{FF2B5EF4-FFF2-40B4-BE49-F238E27FC236}">
                <a16:creationId xmlns:a16="http://schemas.microsoft.com/office/drawing/2014/main" id="{F13DF8F9-F259-42F1-8216-E9AA8587F47A}"/>
              </a:ext>
            </a:extLst>
          </p:cNvPr>
          <p:cNvPicPr>
            <a:picLocks noChangeAspect="1"/>
          </p:cNvPicPr>
          <p:nvPr userDrawn="1"/>
        </p:nvPicPr>
        <p:blipFill>
          <a:blip r:embed="rId8"/>
          <a:stretch>
            <a:fillRect/>
          </a:stretch>
        </p:blipFill>
        <p:spPr>
          <a:xfrm rot="20939361">
            <a:off x="10100861" y="4801718"/>
            <a:ext cx="1673895" cy="3619563"/>
          </a:xfrm>
          <a:prstGeom prst="rect">
            <a:avLst/>
          </a:prstGeom>
        </p:spPr>
      </p:pic>
      <p:pic>
        <p:nvPicPr>
          <p:cNvPr id="25" name="32">
            <a:extLst>
              <a:ext uri="{FF2B5EF4-FFF2-40B4-BE49-F238E27FC236}">
                <a16:creationId xmlns:a16="http://schemas.microsoft.com/office/drawing/2014/main" id="{8FA8ACCC-148F-44EC-8681-A64C36C14CCD}"/>
              </a:ext>
            </a:extLst>
          </p:cNvPr>
          <p:cNvPicPr>
            <a:picLocks noChangeAspect="1"/>
          </p:cNvPicPr>
          <p:nvPr userDrawn="1"/>
        </p:nvPicPr>
        <p:blipFill>
          <a:blip r:embed="rId3"/>
          <a:stretch>
            <a:fillRect/>
          </a:stretch>
        </p:blipFill>
        <p:spPr>
          <a:xfrm rot="20064892" flipH="1">
            <a:off x="9550882" y="5351125"/>
            <a:ext cx="1031246" cy="2752841"/>
          </a:xfrm>
          <a:prstGeom prst="rect">
            <a:avLst/>
          </a:prstGeom>
        </p:spPr>
      </p:pic>
      <p:pic>
        <p:nvPicPr>
          <p:cNvPr id="26" name="33">
            <a:extLst>
              <a:ext uri="{FF2B5EF4-FFF2-40B4-BE49-F238E27FC236}">
                <a16:creationId xmlns:a16="http://schemas.microsoft.com/office/drawing/2014/main" id="{A4EA6476-E7B9-4C77-81E9-A62FC0FE1E2A}"/>
              </a:ext>
            </a:extLst>
          </p:cNvPr>
          <p:cNvPicPr>
            <a:picLocks noChangeAspect="1"/>
          </p:cNvPicPr>
          <p:nvPr userDrawn="1"/>
        </p:nvPicPr>
        <p:blipFill>
          <a:blip r:embed="rId9"/>
          <a:stretch>
            <a:fillRect/>
          </a:stretch>
        </p:blipFill>
        <p:spPr>
          <a:xfrm rot="20159894">
            <a:off x="-643043" y="4097291"/>
            <a:ext cx="1579854" cy="4520878"/>
          </a:xfrm>
          <a:prstGeom prst="rect">
            <a:avLst/>
          </a:prstGeom>
        </p:spPr>
      </p:pic>
      <p:pic>
        <p:nvPicPr>
          <p:cNvPr id="27" name="35">
            <a:extLst>
              <a:ext uri="{FF2B5EF4-FFF2-40B4-BE49-F238E27FC236}">
                <a16:creationId xmlns:a16="http://schemas.microsoft.com/office/drawing/2014/main" id="{B27FE66B-3C80-49AF-8123-209797BFC922}"/>
              </a:ext>
            </a:extLst>
          </p:cNvPr>
          <p:cNvPicPr>
            <a:picLocks noChangeAspect="1"/>
          </p:cNvPicPr>
          <p:nvPr userDrawn="1"/>
        </p:nvPicPr>
        <p:blipFill>
          <a:blip r:embed="rId6"/>
          <a:stretch>
            <a:fillRect/>
          </a:stretch>
        </p:blipFill>
        <p:spPr>
          <a:xfrm flipH="1">
            <a:off x="902673" y="5686654"/>
            <a:ext cx="1398131" cy="2504837"/>
          </a:xfrm>
          <a:prstGeom prst="rect">
            <a:avLst/>
          </a:prstGeom>
        </p:spPr>
      </p:pic>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40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4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11/29/2021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11/29/2021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4B46-B2EB-40BD-8112-6DBA7FA400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4BB0AF-86B9-4E07-B507-D340863C5B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4AB431-E112-4A7B-B2A2-37D9460E65B5}"/>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5" name="Footer Placeholder 4">
            <a:extLst>
              <a:ext uri="{FF2B5EF4-FFF2-40B4-BE49-F238E27FC236}">
                <a16:creationId xmlns:a16="http://schemas.microsoft.com/office/drawing/2014/main" id="{2A13B4AE-837F-4E7F-8CEF-CFF627222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9F0EA-539A-4437-A92C-FCB75ABBC69E}"/>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73713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D0F9-8104-4DAA-BE4B-CCBA21364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80405-B9BD-4569-9246-A0118868E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37BCF-7E8B-420E-89B2-B4278EFA53A4}"/>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5" name="Footer Placeholder 4">
            <a:extLst>
              <a:ext uri="{FF2B5EF4-FFF2-40B4-BE49-F238E27FC236}">
                <a16:creationId xmlns:a16="http://schemas.microsoft.com/office/drawing/2014/main" id="{0F94961C-7C1D-4ED2-BDC5-4EEA3E144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0B901-9DDE-4786-BDE2-B0A81276D021}"/>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2832027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2281-2282-4F26-818B-3CE326E9B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3519AF-5BF8-4F0A-90F4-975F662E2E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82164F-2158-4957-825B-602E97808A88}"/>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5" name="Footer Placeholder 4">
            <a:extLst>
              <a:ext uri="{FF2B5EF4-FFF2-40B4-BE49-F238E27FC236}">
                <a16:creationId xmlns:a16="http://schemas.microsoft.com/office/drawing/2014/main" id="{7A9D078A-C7CD-4BF8-B91A-870796D8A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DCE23-EBD9-49D8-89F7-78F035DAB613}"/>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1635004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9B59-4A54-46CE-BAAC-30432AD2C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36E81-52A0-4A27-9F7F-327B6EA1EC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8BC1DA-74C1-4A80-AE63-29488833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9967CC-4424-4E31-9D9F-39C8F8444A97}"/>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6" name="Footer Placeholder 5">
            <a:extLst>
              <a:ext uri="{FF2B5EF4-FFF2-40B4-BE49-F238E27FC236}">
                <a16:creationId xmlns:a16="http://schemas.microsoft.com/office/drawing/2014/main" id="{18E121FB-A973-47E0-B96A-403BB32DB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1B2A7-459D-44C5-93EA-B1CBA1BDB812}"/>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3104611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80D2-2D0D-4D8E-88BD-5F7BA72CE6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DB3BF9-4F15-4855-9A88-087F013D7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6A60F2-0866-44A9-9612-F1055177BF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45DD60-94DB-4AD9-9D93-A175457462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86FDB6-66A0-4CE6-AD96-E0B160739C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E6DCE2-CC1B-4C37-9E07-34870F90CA1C}"/>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8" name="Footer Placeholder 7">
            <a:extLst>
              <a:ext uri="{FF2B5EF4-FFF2-40B4-BE49-F238E27FC236}">
                <a16:creationId xmlns:a16="http://schemas.microsoft.com/office/drawing/2014/main" id="{FCE77678-4D9A-49F8-B47E-8B4E626E1A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1BA325-FBD7-4A44-A556-EF06654D8A92}"/>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2788680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3EE1-2E1B-4C7A-9035-532C81ADC3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13F61-46D9-4C34-A336-D4FAA175DE24}"/>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4" name="Footer Placeholder 3">
            <a:extLst>
              <a:ext uri="{FF2B5EF4-FFF2-40B4-BE49-F238E27FC236}">
                <a16:creationId xmlns:a16="http://schemas.microsoft.com/office/drawing/2014/main" id="{FA562A94-D7C0-4335-A82F-76C1EDE5E2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471E19-E5D3-48BC-8511-B494E07B8F13}"/>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2933025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7C3BD-1ED1-4500-93E4-91AF6349D87B}"/>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3" name="Footer Placeholder 2">
            <a:extLst>
              <a:ext uri="{FF2B5EF4-FFF2-40B4-BE49-F238E27FC236}">
                <a16:creationId xmlns:a16="http://schemas.microsoft.com/office/drawing/2014/main" id="{B67A1F63-90DF-40BD-90BB-0CF63F9AB0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7187E-54B9-4E48-B4F6-543F8FAC113C}"/>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235357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3046-7C99-4E03-B619-F75102DBD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784CC0-2B09-4FB5-9004-259C2CC3F4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DD17C9-03AD-43CF-AC3B-D75E14FA6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D1A71-2516-4891-A37A-D4F9D653386C}"/>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6" name="Footer Placeholder 5">
            <a:extLst>
              <a:ext uri="{FF2B5EF4-FFF2-40B4-BE49-F238E27FC236}">
                <a16:creationId xmlns:a16="http://schemas.microsoft.com/office/drawing/2014/main" id="{97A5555D-87AE-4ED4-BCE0-5DEC66B23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0A49A-1642-4710-BFFE-6196DBBF2B99}"/>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3103859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FFB26-BC64-4002-98EE-AF337EBED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76B414-F520-4CB8-B2EA-91AB0B794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7714E4-1783-4F28-892D-4E7D6D09A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A670E-AFDD-4271-B110-55A2B5276F66}"/>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6" name="Footer Placeholder 5">
            <a:extLst>
              <a:ext uri="{FF2B5EF4-FFF2-40B4-BE49-F238E27FC236}">
                <a16:creationId xmlns:a16="http://schemas.microsoft.com/office/drawing/2014/main" id="{9A3001A1-9FB8-4A75-9806-F7BAC9061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1D99E-87C2-4B4C-B787-B90A92CF9C17}"/>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2971032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D38F-162E-4234-A15D-C4A0EEBD37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21103C-9301-4704-B1E2-AB66926947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2F42A-6C33-4143-BCC6-6FF1753EF4B6}"/>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5" name="Footer Placeholder 4">
            <a:extLst>
              <a:ext uri="{FF2B5EF4-FFF2-40B4-BE49-F238E27FC236}">
                <a16:creationId xmlns:a16="http://schemas.microsoft.com/office/drawing/2014/main" id="{0C84F74F-D804-491B-A205-D3207A7AB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CA580-9213-4941-BB04-C3F3811EA9D1}"/>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281584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3D342-FE28-4B95-A344-479E41203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6818E6-67E0-468C-B59D-D9641F9FD0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6550C-FE31-4F77-9CD7-9B20EF8851E2}"/>
              </a:ext>
            </a:extLst>
          </p:cNvPr>
          <p:cNvSpPr>
            <a:spLocks noGrp="1"/>
          </p:cNvSpPr>
          <p:nvPr>
            <p:ph type="dt" sz="half" idx="10"/>
          </p:nvPr>
        </p:nvSpPr>
        <p:spPr/>
        <p:txBody>
          <a:bodyPr/>
          <a:lstStyle/>
          <a:p>
            <a:fld id="{60C8E4CB-E7B9-4322-ABC0-F54883D4F6EB}" type="datetimeFigureOut">
              <a:rPr lang="en-US" smtClean="0"/>
              <a:t>11/29/2021</a:t>
            </a:fld>
            <a:endParaRPr lang="en-US"/>
          </a:p>
        </p:txBody>
      </p:sp>
      <p:sp>
        <p:nvSpPr>
          <p:cNvPr id="5" name="Footer Placeholder 4">
            <a:extLst>
              <a:ext uri="{FF2B5EF4-FFF2-40B4-BE49-F238E27FC236}">
                <a16:creationId xmlns:a16="http://schemas.microsoft.com/office/drawing/2014/main" id="{99001FEB-84C8-491C-B16B-B7F5EF214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83020-DF6A-40D8-AE07-8F74548B4B30}"/>
              </a:ext>
            </a:extLst>
          </p:cNvPr>
          <p:cNvSpPr>
            <a:spLocks noGrp="1"/>
          </p:cNvSpPr>
          <p:nvPr>
            <p:ph type="sldNum" sz="quarter" idx="12"/>
          </p:nvPr>
        </p:nvSpPr>
        <p:spPr/>
        <p:txBody>
          <a:bodyPr/>
          <a:lstStyle/>
          <a:p>
            <a:fld id="{626F51AF-1CDD-49E5-A0FE-F26561402F8A}" type="slidenum">
              <a:rPr lang="en-US" smtClean="0"/>
              <a:t>‹#›</a:t>
            </a:fld>
            <a:endParaRPr lang="en-US"/>
          </a:p>
        </p:txBody>
      </p:sp>
    </p:spTree>
    <p:extLst>
      <p:ext uri="{BB962C8B-B14F-4D97-AF65-F5344CB8AC3E}">
        <p14:creationId xmlns:p14="http://schemas.microsoft.com/office/powerpoint/2010/main" val="53814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12482-1B35-4FEF-A95A-6A3E988BA076}"/>
              </a:ext>
            </a:extLst>
          </p:cNvPr>
          <p:cNvSpPr/>
          <p:nvPr userDrawn="1"/>
        </p:nvSpPr>
        <p:spPr>
          <a:xfrm>
            <a:off x="2043113" y="1200879"/>
            <a:ext cx="8105775" cy="4456241"/>
          </a:xfrm>
          <a:prstGeom prst="rect">
            <a:avLst/>
          </a:prstGeom>
          <a:solidFill>
            <a:schemeClr val="bg1">
              <a:lumMod val="95000"/>
              <a:alpha val="68000"/>
            </a:schemeClr>
          </a:solidFill>
          <a:ln w="28575">
            <a:solidFill>
              <a:srgbClr val="387C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23">
            <a:extLst>
              <a:ext uri="{FF2B5EF4-FFF2-40B4-BE49-F238E27FC236}">
                <a16:creationId xmlns:a16="http://schemas.microsoft.com/office/drawing/2014/main" id="{B6A5F37A-3E01-461E-A2A9-F2E4879022E6}"/>
              </a:ext>
            </a:extLst>
          </p:cNvPr>
          <p:cNvPicPr>
            <a:picLocks noChangeAspect="1"/>
          </p:cNvPicPr>
          <p:nvPr userDrawn="1"/>
        </p:nvPicPr>
        <p:blipFill>
          <a:blip r:embed="rId2"/>
          <a:stretch>
            <a:fillRect/>
          </a:stretch>
        </p:blipFill>
        <p:spPr>
          <a:xfrm flipH="1">
            <a:off x="1866092" y="4981310"/>
            <a:ext cx="1031246" cy="2752841"/>
          </a:xfrm>
          <a:prstGeom prst="rect">
            <a:avLst/>
          </a:prstGeom>
        </p:spPr>
      </p:pic>
      <p:pic>
        <p:nvPicPr>
          <p:cNvPr id="16" name="24">
            <a:extLst>
              <a:ext uri="{FF2B5EF4-FFF2-40B4-BE49-F238E27FC236}">
                <a16:creationId xmlns:a16="http://schemas.microsoft.com/office/drawing/2014/main" id="{93CFFCEC-87CC-4145-A31C-175F9B757463}"/>
              </a:ext>
            </a:extLst>
          </p:cNvPr>
          <p:cNvPicPr>
            <a:picLocks noChangeAspect="1"/>
          </p:cNvPicPr>
          <p:nvPr userDrawn="1"/>
        </p:nvPicPr>
        <p:blipFill>
          <a:blip r:embed="rId3"/>
          <a:stretch>
            <a:fillRect/>
          </a:stretch>
        </p:blipFill>
        <p:spPr>
          <a:xfrm flipH="1">
            <a:off x="3950254" y="5763516"/>
            <a:ext cx="1447710" cy="2579238"/>
          </a:xfrm>
          <a:prstGeom prst="rect">
            <a:avLst/>
          </a:prstGeom>
        </p:spPr>
      </p:pic>
      <p:pic>
        <p:nvPicPr>
          <p:cNvPr id="17" name="25">
            <a:extLst>
              <a:ext uri="{FF2B5EF4-FFF2-40B4-BE49-F238E27FC236}">
                <a16:creationId xmlns:a16="http://schemas.microsoft.com/office/drawing/2014/main" id="{832C94CD-1CB2-44D5-8A5E-D7DEB15810BF}"/>
              </a:ext>
            </a:extLst>
          </p:cNvPr>
          <p:cNvPicPr>
            <a:picLocks noChangeAspect="1"/>
          </p:cNvPicPr>
          <p:nvPr userDrawn="1"/>
        </p:nvPicPr>
        <p:blipFill>
          <a:blip r:embed="rId4"/>
          <a:stretch>
            <a:fillRect/>
          </a:stretch>
        </p:blipFill>
        <p:spPr>
          <a:xfrm flipH="1">
            <a:off x="5711470" y="5557677"/>
            <a:ext cx="867635" cy="2504836"/>
          </a:xfrm>
          <a:prstGeom prst="rect">
            <a:avLst/>
          </a:prstGeom>
        </p:spPr>
      </p:pic>
      <p:pic>
        <p:nvPicPr>
          <p:cNvPr id="18" name="26">
            <a:extLst>
              <a:ext uri="{FF2B5EF4-FFF2-40B4-BE49-F238E27FC236}">
                <a16:creationId xmlns:a16="http://schemas.microsoft.com/office/drawing/2014/main" id="{04D8304C-A1CA-4675-B866-FFD2BD8683AD}"/>
              </a:ext>
            </a:extLst>
          </p:cNvPr>
          <p:cNvPicPr>
            <a:picLocks noChangeAspect="1"/>
          </p:cNvPicPr>
          <p:nvPr userDrawn="1"/>
        </p:nvPicPr>
        <p:blipFill>
          <a:blip r:embed="rId5"/>
          <a:stretch>
            <a:fillRect/>
          </a:stretch>
        </p:blipFill>
        <p:spPr>
          <a:xfrm flipH="1">
            <a:off x="2742135" y="5475128"/>
            <a:ext cx="1398131" cy="2504837"/>
          </a:xfrm>
          <a:prstGeom prst="rect">
            <a:avLst/>
          </a:prstGeom>
        </p:spPr>
      </p:pic>
      <p:pic>
        <p:nvPicPr>
          <p:cNvPr id="19" name="27">
            <a:extLst>
              <a:ext uri="{FF2B5EF4-FFF2-40B4-BE49-F238E27FC236}">
                <a16:creationId xmlns:a16="http://schemas.microsoft.com/office/drawing/2014/main" id="{E69C393F-E338-4322-A82A-5459E6B21A0E}"/>
              </a:ext>
            </a:extLst>
          </p:cNvPr>
          <p:cNvPicPr>
            <a:picLocks noChangeAspect="1"/>
          </p:cNvPicPr>
          <p:nvPr userDrawn="1"/>
        </p:nvPicPr>
        <p:blipFill>
          <a:blip r:embed="rId6"/>
          <a:stretch>
            <a:fillRect/>
          </a:stretch>
        </p:blipFill>
        <p:spPr>
          <a:xfrm flipH="1">
            <a:off x="384571" y="4676774"/>
            <a:ext cx="1036204" cy="2504837"/>
          </a:xfrm>
          <a:prstGeom prst="rect">
            <a:avLst/>
          </a:prstGeom>
        </p:spPr>
      </p:pic>
      <p:pic>
        <p:nvPicPr>
          <p:cNvPr id="20" name="28">
            <a:extLst>
              <a:ext uri="{FF2B5EF4-FFF2-40B4-BE49-F238E27FC236}">
                <a16:creationId xmlns:a16="http://schemas.microsoft.com/office/drawing/2014/main" id="{717DFAB8-4DA5-4909-ADD6-D3B465B51775}"/>
              </a:ext>
            </a:extLst>
          </p:cNvPr>
          <p:cNvPicPr>
            <a:picLocks noChangeAspect="1"/>
          </p:cNvPicPr>
          <p:nvPr userDrawn="1"/>
        </p:nvPicPr>
        <p:blipFill>
          <a:blip r:embed="rId6"/>
          <a:stretch>
            <a:fillRect/>
          </a:stretch>
        </p:blipFill>
        <p:spPr>
          <a:xfrm flipH="1">
            <a:off x="8450785" y="5061469"/>
            <a:ext cx="1036204" cy="2504837"/>
          </a:xfrm>
          <a:prstGeom prst="rect">
            <a:avLst/>
          </a:prstGeom>
        </p:spPr>
      </p:pic>
      <p:pic>
        <p:nvPicPr>
          <p:cNvPr id="21" name="29">
            <a:extLst>
              <a:ext uri="{FF2B5EF4-FFF2-40B4-BE49-F238E27FC236}">
                <a16:creationId xmlns:a16="http://schemas.microsoft.com/office/drawing/2014/main" id="{FA9CD178-8076-49DB-BCD4-FFC66AAF5BC2}"/>
              </a:ext>
            </a:extLst>
          </p:cNvPr>
          <p:cNvPicPr>
            <a:picLocks noChangeAspect="1"/>
          </p:cNvPicPr>
          <p:nvPr userDrawn="1"/>
        </p:nvPicPr>
        <p:blipFill>
          <a:blip r:embed="rId3"/>
          <a:stretch>
            <a:fillRect/>
          </a:stretch>
        </p:blipFill>
        <p:spPr>
          <a:xfrm flipH="1">
            <a:off x="7086639" y="5739146"/>
            <a:ext cx="1447710" cy="2579238"/>
          </a:xfrm>
          <a:prstGeom prst="rect">
            <a:avLst/>
          </a:prstGeom>
        </p:spPr>
      </p:pic>
      <p:pic>
        <p:nvPicPr>
          <p:cNvPr id="22" name="30">
            <a:extLst>
              <a:ext uri="{FF2B5EF4-FFF2-40B4-BE49-F238E27FC236}">
                <a16:creationId xmlns:a16="http://schemas.microsoft.com/office/drawing/2014/main" id="{1DCDF938-4317-4A08-931A-61109A800843}"/>
              </a:ext>
            </a:extLst>
          </p:cNvPr>
          <p:cNvPicPr>
            <a:picLocks noChangeAspect="1"/>
          </p:cNvPicPr>
          <p:nvPr userDrawn="1"/>
        </p:nvPicPr>
        <p:blipFill>
          <a:blip r:embed="rId3"/>
          <a:stretch>
            <a:fillRect/>
          </a:stretch>
        </p:blipFill>
        <p:spPr>
          <a:xfrm>
            <a:off x="11092046" y="4602373"/>
            <a:ext cx="1398800" cy="2579238"/>
          </a:xfrm>
          <a:prstGeom prst="rect">
            <a:avLst/>
          </a:prstGeom>
        </p:spPr>
      </p:pic>
      <p:pic>
        <p:nvPicPr>
          <p:cNvPr id="23" name="31">
            <a:extLst>
              <a:ext uri="{FF2B5EF4-FFF2-40B4-BE49-F238E27FC236}">
                <a16:creationId xmlns:a16="http://schemas.microsoft.com/office/drawing/2014/main" id="{8C0FF644-AD10-4DC6-A5D6-A9C7EAC1BABB}"/>
              </a:ext>
            </a:extLst>
          </p:cNvPr>
          <p:cNvPicPr>
            <a:picLocks noChangeAspect="1"/>
          </p:cNvPicPr>
          <p:nvPr userDrawn="1"/>
        </p:nvPicPr>
        <p:blipFill>
          <a:blip r:embed="rId7"/>
          <a:stretch>
            <a:fillRect/>
          </a:stretch>
        </p:blipFill>
        <p:spPr>
          <a:xfrm rot="20939361">
            <a:off x="10100861" y="4801718"/>
            <a:ext cx="1673895" cy="3619563"/>
          </a:xfrm>
          <a:prstGeom prst="rect">
            <a:avLst/>
          </a:prstGeom>
        </p:spPr>
      </p:pic>
      <p:pic>
        <p:nvPicPr>
          <p:cNvPr id="24" name="32">
            <a:extLst>
              <a:ext uri="{FF2B5EF4-FFF2-40B4-BE49-F238E27FC236}">
                <a16:creationId xmlns:a16="http://schemas.microsoft.com/office/drawing/2014/main" id="{D09316B6-D2CA-4370-9102-676FC73265E4}"/>
              </a:ext>
            </a:extLst>
          </p:cNvPr>
          <p:cNvPicPr>
            <a:picLocks noChangeAspect="1"/>
          </p:cNvPicPr>
          <p:nvPr userDrawn="1"/>
        </p:nvPicPr>
        <p:blipFill>
          <a:blip r:embed="rId2"/>
          <a:stretch>
            <a:fillRect/>
          </a:stretch>
        </p:blipFill>
        <p:spPr>
          <a:xfrm rot="20064892" flipH="1">
            <a:off x="9550882" y="5351125"/>
            <a:ext cx="1031246" cy="2752841"/>
          </a:xfrm>
          <a:prstGeom prst="rect">
            <a:avLst/>
          </a:prstGeom>
        </p:spPr>
      </p:pic>
      <p:pic>
        <p:nvPicPr>
          <p:cNvPr id="25" name="33">
            <a:extLst>
              <a:ext uri="{FF2B5EF4-FFF2-40B4-BE49-F238E27FC236}">
                <a16:creationId xmlns:a16="http://schemas.microsoft.com/office/drawing/2014/main" id="{374A6808-BD89-41B5-8DDD-858363D06122}"/>
              </a:ext>
            </a:extLst>
          </p:cNvPr>
          <p:cNvPicPr>
            <a:picLocks noChangeAspect="1"/>
          </p:cNvPicPr>
          <p:nvPr userDrawn="1"/>
        </p:nvPicPr>
        <p:blipFill>
          <a:blip r:embed="rId8"/>
          <a:stretch>
            <a:fillRect/>
          </a:stretch>
        </p:blipFill>
        <p:spPr>
          <a:xfrm rot="20159894">
            <a:off x="-643043" y="4097291"/>
            <a:ext cx="1579854" cy="4520878"/>
          </a:xfrm>
          <a:prstGeom prst="rect">
            <a:avLst/>
          </a:prstGeom>
        </p:spPr>
      </p:pic>
      <p:pic>
        <p:nvPicPr>
          <p:cNvPr id="26" name="35">
            <a:extLst>
              <a:ext uri="{FF2B5EF4-FFF2-40B4-BE49-F238E27FC236}">
                <a16:creationId xmlns:a16="http://schemas.microsoft.com/office/drawing/2014/main" id="{F2C0F1FB-F9CF-4553-942D-47C207F183A2}"/>
              </a:ext>
            </a:extLst>
          </p:cNvPr>
          <p:cNvPicPr>
            <a:picLocks noChangeAspect="1"/>
          </p:cNvPicPr>
          <p:nvPr userDrawn="1"/>
        </p:nvPicPr>
        <p:blipFill>
          <a:blip r:embed="rId5"/>
          <a:stretch>
            <a:fillRect/>
          </a:stretch>
        </p:blipFill>
        <p:spPr>
          <a:xfrm flipH="1">
            <a:off x="902673" y="5686654"/>
            <a:ext cx="1398131" cy="2504837"/>
          </a:xfrm>
          <a:prstGeom prst="rect">
            <a:avLst/>
          </a:prstGeom>
        </p:spPr>
      </p:pic>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40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4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648BCD-1E4B-4122-B6F8-562E6BBEF37C}"/>
              </a:ext>
            </a:extLst>
          </p:cNvPr>
          <p:cNvSpPr/>
          <p:nvPr userDrawn="1"/>
        </p:nvSpPr>
        <p:spPr>
          <a:xfrm>
            <a:off x="161925" y="166676"/>
            <a:ext cx="11868150" cy="6524649"/>
          </a:xfrm>
          <a:prstGeom prst="rect">
            <a:avLst/>
          </a:prstGeom>
          <a:solidFill>
            <a:schemeClr val="bg1">
              <a:lumMod val="95000"/>
              <a:alpha val="74000"/>
            </a:schemeClr>
          </a:solidFill>
          <a:ln w="28575">
            <a:solidFill>
              <a:srgbClr val="387C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256E-1D77-41FE-899A-BCD014CBB8A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82604-8751-48B9-9C31-9FC2F3FE5BD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3D3E2-A640-4A6D-86B7-FC99F1FE4D4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30C721-1EF2-49DD-B31E-6654BE237F5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FA68F-23C8-4C29-94E8-4E9FDD2A8A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7395A0-08D2-4484-9AC4-4460C97A9580}"/>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11/29/2021</a:t>
            </a:fld>
            <a:endParaRPr lang="en-US"/>
          </a:p>
        </p:txBody>
      </p:sp>
      <p:sp>
        <p:nvSpPr>
          <p:cNvPr id="8" name="Footer Placeholder 7">
            <a:extLst>
              <a:ext uri="{FF2B5EF4-FFF2-40B4-BE49-F238E27FC236}">
                <a16:creationId xmlns:a16="http://schemas.microsoft.com/office/drawing/2014/main" id="{6BE04915-E812-492E-ADFC-3E22E712EF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778B967-9FB0-4FA4-9886-76E256945C90}"/>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11/29/2021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11/29/2021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11/29/2021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11/29/2021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FE7CD30-978D-4602-A2F1-EABF3C24949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5" name="Picture 4">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6" name="Picture 5">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7" name="Picture 6">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AC4C762-9784-4C37-86A3-CACC569287D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C8D3172-60D1-4F18-BE99-5F857AEDF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B677CF-05E2-456C-9433-9EDF0E8D03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646DF-2A1A-4071-997D-82E287D4F6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8E4CB-E7B9-4322-ABC0-F54883D4F6EB}" type="datetimeFigureOut">
              <a:rPr lang="en-US" smtClean="0"/>
              <a:t>11/29/2021</a:t>
            </a:fld>
            <a:endParaRPr lang="en-US"/>
          </a:p>
        </p:txBody>
      </p:sp>
      <p:sp>
        <p:nvSpPr>
          <p:cNvPr id="5" name="Footer Placeholder 4">
            <a:extLst>
              <a:ext uri="{FF2B5EF4-FFF2-40B4-BE49-F238E27FC236}">
                <a16:creationId xmlns:a16="http://schemas.microsoft.com/office/drawing/2014/main" id="{6C7A60D4-9627-421F-91D2-7E5134A3C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695EAD-FD7B-4C6E-81C0-544087B0A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F51AF-1CDD-49E5-A0FE-F26561402F8A}" type="slidenum">
              <a:rPr lang="en-US" smtClean="0"/>
              <a:t>‹#›</a:t>
            </a:fld>
            <a:endParaRPr lang="en-US"/>
          </a:p>
        </p:txBody>
      </p:sp>
    </p:spTree>
    <p:extLst>
      <p:ext uri="{BB962C8B-B14F-4D97-AF65-F5344CB8AC3E}">
        <p14:creationId xmlns:p14="http://schemas.microsoft.com/office/powerpoint/2010/main" val="14652971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E09C47-458D-40CE-AD6C-197A5AC1F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4522"/>
            <a:ext cx="1433052" cy="1433052"/>
          </a:xfrm>
          <a:prstGeom prst="rect">
            <a:avLst/>
          </a:prstGeom>
        </p:spPr>
      </p:pic>
      <p:sp>
        <p:nvSpPr>
          <p:cNvPr id="3" name="TextBox 2">
            <a:extLst>
              <a:ext uri="{FF2B5EF4-FFF2-40B4-BE49-F238E27FC236}">
                <a16:creationId xmlns:a16="http://schemas.microsoft.com/office/drawing/2014/main" id="{D9DEB925-BFD2-4786-8BBF-BCD419687F82}"/>
              </a:ext>
            </a:extLst>
          </p:cNvPr>
          <p:cNvSpPr txBox="1"/>
          <p:nvPr/>
        </p:nvSpPr>
        <p:spPr>
          <a:xfrm>
            <a:off x="3772878" y="174522"/>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4" name="TextBox 3">
            <a:extLst>
              <a:ext uri="{FF2B5EF4-FFF2-40B4-BE49-F238E27FC236}">
                <a16:creationId xmlns:a16="http://schemas.microsoft.com/office/drawing/2014/main" id="{2A5C3497-518F-4051-98DD-4FC785959DF9}"/>
              </a:ext>
            </a:extLst>
          </p:cNvPr>
          <p:cNvSpPr txBox="1"/>
          <p:nvPr/>
        </p:nvSpPr>
        <p:spPr>
          <a:xfrm>
            <a:off x="2690587" y="2438400"/>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1202911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a:extLst>
              <a:ext uri="{FF2B5EF4-FFF2-40B4-BE49-F238E27FC236}">
                <a16:creationId xmlns:a16="http://schemas.microsoft.com/office/drawing/2014/main" id="{B69535DE-C4C9-43BC-BCDD-D5A9D0ED09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938" b="11250"/>
          <a:stretch>
            <a:fillRect/>
          </a:stretch>
        </p:blipFill>
        <p:spPr>
          <a:xfrm>
            <a:off x="9906000" y="6032427"/>
            <a:ext cx="2410436" cy="825573"/>
          </a:xfrm>
          <a:prstGeom prst="rect">
            <a:avLst/>
          </a:prstGeom>
        </p:spPr>
      </p:pic>
      <p:pic>
        <p:nvPicPr>
          <p:cNvPr id="10" name="35">
            <a:extLst>
              <a:ext uri="{FF2B5EF4-FFF2-40B4-BE49-F238E27FC236}">
                <a16:creationId xmlns:a16="http://schemas.microsoft.com/office/drawing/2014/main" id="{0C8E5BF7-5879-4085-8466-5BAD6D7405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274" y="2647892"/>
            <a:ext cx="440986" cy="463220"/>
          </a:xfrm>
          <a:prstGeom prst="rect">
            <a:avLst/>
          </a:prstGeom>
        </p:spPr>
      </p:pic>
      <p:sp>
        <p:nvSpPr>
          <p:cNvPr id="11" name="39">
            <a:extLst>
              <a:ext uri="{FF2B5EF4-FFF2-40B4-BE49-F238E27FC236}">
                <a16:creationId xmlns:a16="http://schemas.microsoft.com/office/drawing/2014/main" id="{32B07B4B-555F-4D20-859E-49F34238EF97}"/>
              </a:ext>
            </a:extLst>
          </p:cNvPr>
          <p:cNvSpPr/>
          <p:nvPr/>
        </p:nvSpPr>
        <p:spPr>
          <a:xfrm>
            <a:off x="1219200" y="2525559"/>
            <a:ext cx="5638800" cy="707886"/>
          </a:xfrm>
          <a:prstGeom prst="rect">
            <a:avLst/>
          </a:prstGeom>
        </p:spPr>
        <p:txBody>
          <a:bodyPr wrap="square">
            <a:spAutoFit/>
          </a:bodyPr>
          <a:lstStyle/>
          <a:p>
            <a:r>
              <a:rPr lang="vi-VN" sz="4000"/>
              <a:t>vòng vèo</a:t>
            </a:r>
            <a:endParaRPr lang="zh-CN" alt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86B3A5E8-92FE-4DF3-B43B-1AD92D6D1B64}"/>
              </a:ext>
            </a:extLst>
          </p:cNvPr>
          <p:cNvGrpSpPr/>
          <p:nvPr/>
        </p:nvGrpSpPr>
        <p:grpSpPr>
          <a:xfrm>
            <a:off x="381000" y="317146"/>
            <a:ext cx="3331584" cy="1973061"/>
            <a:chOff x="432959" y="473392"/>
            <a:chExt cx="3331584" cy="1973061"/>
          </a:xfrm>
        </p:grpSpPr>
        <p:pic>
          <p:nvPicPr>
            <p:cNvPr id="13" name="31">
              <a:extLst>
                <a:ext uri="{FF2B5EF4-FFF2-40B4-BE49-F238E27FC236}">
                  <a16:creationId xmlns:a16="http://schemas.microsoft.com/office/drawing/2014/main" id="{0A3C58AB-BC98-447F-9935-8128074AE469}"/>
                </a:ext>
              </a:extLst>
            </p:cNvPr>
            <p:cNvPicPr>
              <a:picLocks noChangeAspect="1"/>
            </p:cNvPicPr>
            <p:nvPr/>
          </p:nvPicPr>
          <p:blipFill>
            <a:blip r:embed="rId5">
              <a:duotone>
                <a:schemeClr val="accent6">
                  <a:shade val="45000"/>
                  <a:satMod val="135000"/>
                </a:schemeClr>
                <a:prstClr val="white"/>
              </a:duotone>
              <a:extLst>
                <a:ext uri="{96DAC541-7B7A-43D3-8B79-37D633B846F1}">
                  <asvg:svgBlip xmlns:asvg="http://schemas.microsoft.com/office/drawing/2016/SVG/main" r:embed="rId6"/>
                </a:ext>
              </a:extLst>
            </a:blip>
            <a:stretch>
              <a:fillRect/>
            </a:stretch>
          </p:blipFill>
          <p:spPr>
            <a:xfrm>
              <a:off x="432959" y="473392"/>
              <a:ext cx="3331584" cy="1973061"/>
            </a:xfrm>
            <a:prstGeom prst="rect">
              <a:avLst/>
            </a:prstGeom>
          </p:spPr>
        </p:pic>
        <p:pic>
          <p:nvPicPr>
            <p:cNvPr id="5" name="Picture 4">
              <a:extLst>
                <a:ext uri="{FF2B5EF4-FFF2-40B4-BE49-F238E27FC236}">
                  <a16:creationId xmlns:a16="http://schemas.microsoft.com/office/drawing/2014/main" id="{FE660F86-714E-4674-8388-80F5CEE17979}"/>
                </a:ext>
              </a:extLst>
            </p:cNvPr>
            <p:cNvPicPr>
              <a:picLocks noChangeAspect="1"/>
            </p:cNvPicPr>
            <p:nvPr/>
          </p:nvPicPr>
          <p:blipFill>
            <a:blip r:embed="rId7"/>
            <a:stretch>
              <a:fillRect/>
            </a:stretch>
          </p:blipFill>
          <p:spPr>
            <a:xfrm>
              <a:off x="609601" y="1037440"/>
              <a:ext cx="3048000" cy="799458"/>
            </a:xfrm>
            <a:prstGeom prst="rect">
              <a:avLst/>
            </a:prstGeom>
          </p:spPr>
        </p:pic>
      </p:grpSp>
      <p:sp>
        <p:nvSpPr>
          <p:cNvPr id="8" name="TextBox 7">
            <a:extLst>
              <a:ext uri="{FF2B5EF4-FFF2-40B4-BE49-F238E27FC236}">
                <a16:creationId xmlns:a16="http://schemas.microsoft.com/office/drawing/2014/main" id="{639FA6F2-2180-4681-98F8-04908FF619F1}"/>
              </a:ext>
            </a:extLst>
          </p:cNvPr>
          <p:cNvSpPr txBox="1"/>
          <p:nvPr/>
        </p:nvSpPr>
        <p:spPr>
          <a:xfrm>
            <a:off x="1189902" y="3150391"/>
            <a:ext cx="4677498" cy="1077218"/>
          </a:xfrm>
          <a:prstGeom prst="rect">
            <a:avLst/>
          </a:prstGeom>
          <a:noFill/>
        </p:spPr>
        <p:txBody>
          <a:bodyPr wrap="square" rtlCol="0">
            <a:spAutoFit/>
          </a:bodyPr>
          <a:lstStyle/>
          <a:p>
            <a:pPr algn="just"/>
            <a:r>
              <a:rPr lang="vi-VN" sz="3200">
                <a:solidFill>
                  <a:srgbClr val="488F77"/>
                </a:solidFill>
              </a:rPr>
              <a:t>vòng qua vòng lại theo nhiều hướng</a:t>
            </a:r>
            <a:r>
              <a:rPr lang="en-US" sz="3200">
                <a:solidFill>
                  <a:srgbClr val="488F77"/>
                </a:solidFill>
              </a:rPr>
              <a:t> khác nhau</a:t>
            </a:r>
            <a:endParaRPr lang="vi-VN" sz="3000" dirty="0">
              <a:solidFill>
                <a:srgbClr val="488F77"/>
              </a:solidFill>
            </a:endParaRPr>
          </a:p>
        </p:txBody>
      </p:sp>
      <p:pic>
        <p:nvPicPr>
          <p:cNvPr id="3" name="Picture 2">
            <a:extLst>
              <a:ext uri="{FF2B5EF4-FFF2-40B4-BE49-F238E27FC236}">
                <a16:creationId xmlns:a16="http://schemas.microsoft.com/office/drawing/2014/main" id="{38848D56-3739-42A2-8071-6EFBCDF307A4}"/>
              </a:ext>
            </a:extLst>
          </p:cNvPr>
          <p:cNvPicPr>
            <a:picLocks noChangeAspect="1"/>
          </p:cNvPicPr>
          <p:nvPr/>
        </p:nvPicPr>
        <p:blipFill>
          <a:blip r:embed="rId8"/>
          <a:stretch>
            <a:fillRect/>
          </a:stretch>
        </p:blipFill>
        <p:spPr>
          <a:xfrm>
            <a:off x="6096000" y="1832637"/>
            <a:ext cx="5538358" cy="319272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05041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a:extLst>
              <a:ext uri="{FF2B5EF4-FFF2-40B4-BE49-F238E27FC236}">
                <a16:creationId xmlns:a16="http://schemas.microsoft.com/office/drawing/2014/main" id="{B69535DE-C4C9-43BC-BCDD-D5A9D0ED09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938" b="11250"/>
          <a:stretch>
            <a:fillRect/>
          </a:stretch>
        </p:blipFill>
        <p:spPr>
          <a:xfrm>
            <a:off x="9906000" y="6032427"/>
            <a:ext cx="2410436" cy="825573"/>
          </a:xfrm>
          <a:prstGeom prst="rect">
            <a:avLst/>
          </a:prstGeom>
        </p:spPr>
      </p:pic>
      <p:pic>
        <p:nvPicPr>
          <p:cNvPr id="10" name="35">
            <a:extLst>
              <a:ext uri="{FF2B5EF4-FFF2-40B4-BE49-F238E27FC236}">
                <a16:creationId xmlns:a16="http://schemas.microsoft.com/office/drawing/2014/main" id="{0C8E5BF7-5879-4085-8466-5BAD6D7405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274" y="2647892"/>
            <a:ext cx="440986" cy="463220"/>
          </a:xfrm>
          <a:prstGeom prst="rect">
            <a:avLst/>
          </a:prstGeom>
        </p:spPr>
      </p:pic>
      <p:sp>
        <p:nvSpPr>
          <p:cNvPr id="11" name="39">
            <a:extLst>
              <a:ext uri="{FF2B5EF4-FFF2-40B4-BE49-F238E27FC236}">
                <a16:creationId xmlns:a16="http://schemas.microsoft.com/office/drawing/2014/main" id="{32B07B4B-555F-4D20-859E-49F34238EF97}"/>
              </a:ext>
            </a:extLst>
          </p:cNvPr>
          <p:cNvSpPr/>
          <p:nvPr/>
        </p:nvSpPr>
        <p:spPr>
          <a:xfrm>
            <a:off x="1219200" y="2525559"/>
            <a:ext cx="5638800" cy="707886"/>
          </a:xfrm>
          <a:prstGeom prst="rect">
            <a:avLst/>
          </a:prstGeom>
        </p:spPr>
        <p:txBody>
          <a:bodyPr wrap="square">
            <a:spAutoFit/>
          </a:bodyPr>
          <a:lstStyle/>
          <a:p>
            <a:r>
              <a:rPr lang="vi-VN" sz="4000"/>
              <a:t>cản</a:t>
            </a:r>
            <a:endParaRPr lang="zh-CN" alt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86B3A5E8-92FE-4DF3-B43B-1AD92D6D1B64}"/>
              </a:ext>
            </a:extLst>
          </p:cNvPr>
          <p:cNvGrpSpPr/>
          <p:nvPr/>
        </p:nvGrpSpPr>
        <p:grpSpPr>
          <a:xfrm>
            <a:off x="381000" y="317146"/>
            <a:ext cx="3331584" cy="1973061"/>
            <a:chOff x="432959" y="473392"/>
            <a:chExt cx="3331584" cy="1973061"/>
          </a:xfrm>
        </p:grpSpPr>
        <p:pic>
          <p:nvPicPr>
            <p:cNvPr id="13" name="31">
              <a:extLst>
                <a:ext uri="{FF2B5EF4-FFF2-40B4-BE49-F238E27FC236}">
                  <a16:creationId xmlns:a16="http://schemas.microsoft.com/office/drawing/2014/main" id="{0A3C58AB-BC98-447F-9935-8128074AE469}"/>
                </a:ext>
              </a:extLst>
            </p:cNvPr>
            <p:cNvPicPr>
              <a:picLocks noChangeAspect="1"/>
            </p:cNvPicPr>
            <p:nvPr/>
          </p:nvPicPr>
          <p:blipFill>
            <a:blip r:embed="rId5">
              <a:duotone>
                <a:schemeClr val="accent6">
                  <a:shade val="45000"/>
                  <a:satMod val="135000"/>
                </a:schemeClr>
                <a:prstClr val="white"/>
              </a:duotone>
              <a:extLst>
                <a:ext uri="{96DAC541-7B7A-43D3-8B79-37D633B846F1}">
                  <asvg:svgBlip xmlns:asvg="http://schemas.microsoft.com/office/drawing/2016/SVG/main" r:embed="rId6"/>
                </a:ext>
              </a:extLst>
            </a:blip>
            <a:stretch>
              <a:fillRect/>
            </a:stretch>
          </p:blipFill>
          <p:spPr>
            <a:xfrm>
              <a:off x="432959" y="473392"/>
              <a:ext cx="3331584" cy="1973061"/>
            </a:xfrm>
            <a:prstGeom prst="rect">
              <a:avLst/>
            </a:prstGeom>
          </p:spPr>
        </p:pic>
        <p:pic>
          <p:nvPicPr>
            <p:cNvPr id="5" name="Picture 4">
              <a:extLst>
                <a:ext uri="{FF2B5EF4-FFF2-40B4-BE49-F238E27FC236}">
                  <a16:creationId xmlns:a16="http://schemas.microsoft.com/office/drawing/2014/main" id="{FE660F86-714E-4674-8388-80F5CEE17979}"/>
                </a:ext>
              </a:extLst>
            </p:cNvPr>
            <p:cNvPicPr>
              <a:picLocks noChangeAspect="1"/>
            </p:cNvPicPr>
            <p:nvPr/>
          </p:nvPicPr>
          <p:blipFill>
            <a:blip r:embed="rId7"/>
            <a:stretch>
              <a:fillRect/>
            </a:stretch>
          </p:blipFill>
          <p:spPr>
            <a:xfrm>
              <a:off x="609601" y="1037440"/>
              <a:ext cx="3048000" cy="799458"/>
            </a:xfrm>
            <a:prstGeom prst="rect">
              <a:avLst/>
            </a:prstGeom>
          </p:spPr>
        </p:pic>
      </p:grpSp>
      <p:sp>
        <p:nvSpPr>
          <p:cNvPr id="8" name="TextBox 7">
            <a:extLst>
              <a:ext uri="{FF2B5EF4-FFF2-40B4-BE49-F238E27FC236}">
                <a16:creationId xmlns:a16="http://schemas.microsoft.com/office/drawing/2014/main" id="{639FA6F2-2180-4681-98F8-04908FF619F1}"/>
              </a:ext>
            </a:extLst>
          </p:cNvPr>
          <p:cNvSpPr txBox="1"/>
          <p:nvPr/>
        </p:nvSpPr>
        <p:spPr>
          <a:xfrm>
            <a:off x="1189902" y="3150391"/>
            <a:ext cx="4677498" cy="584775"/>
          </a:xfrm>
          <a:prstGeom prst="rect">
            <a:avLst/>
          </a:prstGeom>
          <a:noFill/>
        </p:spPr>
        <p:txBody>
          <a:bodyPr wrap="square" rtlCol="0">
            <a:spAutoFit/>
          </a:bodyPr>
          <a:lstStyle/>
          <a:p>
            <a:pPr algn="just"/>
            <a:r>
              <a:rPr lang="en-US" sz="3200">
                <a:solidFill>
                  <a:srgbClr val="488F77"/>
                </a:solidFill>
              </a:rPr>
              <a:t>ngăn lại, giữ lại</a:t>
            </a:r>
            <a:endParaRPr lang="vi-VN" sz="3000" dirty="0">
              <a:solidFill>
                <a:srgbClr val="488F77"/>
              </a:solidFill>
            </a:endParaRPr>
          </a:p>
        </p:txBody>
      </p:sp>
      <p:pic>
        <p:nvPicPr>
          <p:cNvPr id="19" name="Picture 18">
            <a:extLst>
              <a:ext uri="{FF2B5EF4-FFF2-40B4-BE49-F238E27FC236}">
                <a16:creationId xmlns:a16="http://schemas.microsoft.com/office/drawing/2014/main" id="{D0A15727-21BA-408D-B382-739DF265B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1745644"/>
            <a:ext cx="6736309" cy="2730936"/>
          </a:xfrm>
          <a:prstGeom prst="rect">
            <a:avLst/>
          </a:prstGeom>
        </p:spPr>
      </p:pic>
      <p:sp>
        <p:nvSpPr>
          <p:cNvPr id="20" name="Oval 19">
            <a:extLst>
              <a:ext uri="{FF2B5EF4-FFF2-40B4-BE49-F238E27FC236}">
                <a16:creationId xmlns:a16="http://schemas.microsoft.com/office/drawing/2014/main" id="{4EEA770A-AE19-4AD5-B581-9B8F233F1E46}"/>
              </a:ext>
            </a:extLst>
          </p:cNvPr>
          <p:cNvSpPr/>
          <p:nvPr/>
        </p:nvSpPr>
        <p:spPr>
          <a:xfrm>
            <a:off x="7848600" y="1905000"/>
            <a:ext cx="2581514" cy="1944301"/>
          </a:xfrm>
          <a:prstGeom prst="ellipse">
            <a:avLst/>
          </a:prstGeom>
          <a:noFill/>
          <a:ln w="38100">
            <a:solidFill>
              <a:srgbClr val="EF39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400">
              <a:latin typeface="+mj-lt"/>
            </a:endParaRPr>
          </a:p>
        </p:txBody>
      </p:sp>
    </p:spTree>
    <p:extLst>
      <p:ext uri="{BB962C8B-B14F-4D97-AF65-F5344CB8AC3E}">
        <p14:creationId xmlns:p14="http://schemas.microsoft.com/office/powerpoint/2010/main" val="453477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1" nodeType="clickEffect">
                                  <p:stCondLst>
                                    <p:cond delay="0"/>
                                  </p:stCondLst>
                                  <p:childTnLst>
                                    <p:animEffect transition="out" filter="wipe(down)">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20" grpId="0" animBg="1"/>
      <p:bldP spid="2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1C4DB-07A5-4749-B3FC-193544209347}"/>
              </a:ext>
            </a:extLst>
          </p:cNvPr>
          <p:cNvSpPr txBox="1"/>
          <p:nvPr/>
        </p:nvSpPr>
        <p:spPr>
          <a:xfrm>
            <a:off x="3886200" y="172017"/>
            <a:ext cx="4107814" cy="646331"/>
          </a:xfrm>
          <a:prstGeom prst="rect">
            <a:avLst/>
          </a:prstGeom>
          <a:noFill/>
        </p:spPr>
        <p:txBody>
          <a:bodyPr wrap="square" rtlCol="0">
            <a:spAutoFit/>
          </a:bodyPr>
          <a:lstStyle/>
          <a:p>
            <a:pPr algn="ctr"/>
            <a:r>
              <a:rPr lang="en-US" sz="3600" b="1">
                <a:solidFill>
                  <a:srgbClr val="E25D4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7200" b="1" dirty="0">
              <a:solidFill>
                <a:srgbClr val="E25D4D"/>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3420042B-0E51-401A-A3CC-E875F3F1CC44}"/>
              </a:ext>
            </a:extLst>
          </p:cNvPr>
          <p:cNvPicPr>
            <a:picLocks noChangeAspect="1"/>
          </p:cNvPicPr>
          <p:nvPr/>
        </p:nvPicPr>
        <p:blipFill>
          <a:blip r:embed="rId2"/>
          <a:stretch>
            <a:fillRect/>
          </a:stretch>
        </p:blipFill>
        <p:spPr>
          <a:xfrm>
            <a:off x="0" y="48134"/>
            <a:ext cx="1147568" cy="646331"/>
          </a:xfrm>
          <a:prstGeom prst="rect">
            <a:avLst/>
          </a:prstGeom>
        </p:spPr>
      </p:pic>
      <p:sp>
        <p:nvSpPr>
          <p:cNvPr id="4" name="Text Box 4">
            <a:extLst>
              <a:ext uri="{FF2B5EF4-FFF2-40B4-BE49-F238E27FC236}">
                <a16:creationId xmlns:a16="http://schemas.microsoft.com/office/drawing/2014/main" id="{9952A870-EA07-4FCD-B901-17CA02B4B034}"/>
              </a:ext>
            </a:extLst>
          </p:cNvPr>
          <p:cNvSpPr txBox="1"/>
          <p:nvPr/>
        </p:nvSpPr>
        <p:spPr>
          <a:xfrm>
            <a:off x="190182" y="759559"/>
            <a:ext cx="11499849" cy="3108543"/>
          </a:xfrm>
          <a:prstGeom prst="rect">
            <a:avLst/>
          </a:prstGeom>
          <a:noFill/>
        </p:spPr>
        <p:txBody>
          <a:bodyPr wrap="square" rtlCol="0">
            <a:spAutoFit/>
          </a:bodyPr>
          <a:lstStyle/>
          <a:p>
            <a:pPr marL="44450" indent="417513" algn="just"/>
            <a:r>
              <a:rPr lang="vi-VN" sz="2800">
                <a:latin typeface="+mj-lt"/>
              </a:rPr>
              <a:t>Rồng rắn lên mây là một trò chơi vui nhộn. Năm, sáu bạn túm áo nhau làm rồng rắn. Một bạn làm thầy thuốc, đứng đối diện với rồng rắn.</a:t>
            </a:r>
          </a:p>
          <a:p>
            <a:pPr marL="44450" indent="417513" algn="just"/>
            <a:r>
              <a:rPr lang="vi-VN" sz="2800">
                <a:latin typeface="+mj-lt"/>
              </a:rPr>
              <a:t>Rồng rắn vừa đi vòng vèo vừa hát:</a:t>
            </a:r>
          </a:p>
          <a:p>
            <a:pPr marL="44450" algn="just"/>
            <a:r>
              <a:rPr lang="vi-VN" sz="2800">
                <a:latin typeface="+mj-lt"/>
              </a:rPr>
              <a:t>		          Rồng rắn lên mây</a:t>
            </a:r>
          </a:p>
          <a:p>
            <a:pPr marL="44450" algn="just"/>
            <a:r>
              <a:rPr lang="vi-VN" sz="2800">
                <a:latin typeface="+mj-lt"/>
              </a:rPr>
              <a:t>		          Thấy cây núc n</a:t>
            </a:r>
            <a:r>
              <a:rPr lang="en-US" sz="2800">
                <a:latin typeface="+mj-lt"/>
              </a:rPr>
              <a:t>á</a:t>
            </a:r>
            <a:r>
              <a:rPr lang="vi-VN" sz="2800">
                <a:latin typeface="+mj-lt"/>
              </a:rPr>
              <a:t>c</a:t>
            </a:r>
          </a:p>
          <a:p>
            <a:pPr marL="44450" algn="just"/>
            <a:r>
              <a:rPr lang="vi-VN" sz="2800">
                <a:latin typeface="+mj-lt"/>
              </a:rPr>
              <a:t>		          Hỏi thăm thầy thuốc</a:t>
            </a:r>
          </a:p>
          <a:p>
            <a:pPr marL="44450" algn="just"/>
            <a:r>
              <a:rPr lang="vi-VN" sz="2800">
                <a:latin typeface="+mj-lt"/>
              </a:rPr>
              <a:t>		          Có nhà hay không?</a:t>
            </a:r>
          </a:p>
        </p:txBody>
      </p:sp>
      <p:pic>
        <p:nvPicPr>
          <p:cNvPr id="5" name="Picture 4">
            <a:extLst>
              <a:ext uri="{FF2B5EF4-FFF2-40B4-BE49-F238E27FC236}">
                <a16:creationId xmlns:a16="http://schemas.microsoft.com/office/drawing/2014/main" id="{FE2780A2-88A8-4CF3-842D-3611B0D1B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285" y="1494415"/>
            <a:ext cx="5239533" cy="2124135"/>
          </a:xfrm>
          <a:prstGeom prst="rect">
            <a:avLst/>
          </a:prstGeom>
        </p:spPr>
      </p:pic>
      <p:sp>
        <p:nvSpPr>
          <p:cNvPr id="6" name="TextBox 5">
            <a:extLst>
              <a:ext uri="{FF2B5EF4-FFF2-40B4-BE49-F238E27FC236}">
                <a16:creationId xmlns:a16="http://schemas.microsoft.com/office/drawing/2014/main" id="{12B31099-D355-41D5-9F23-C5E0DB860DDA}"/>
              </a:ext>
            </a:extLst>
          </p:cNvPr>
          <p:cNvSpPr txBox="1"/>
          <p:nvPr/>
        </p:nvSpPr>
        <p:spPr>
          <a:xfrm>
            <a:off x="258771" y="3868102"/>
            <a:ext cx="11499849" cy="3108543"/>
          </a:xfrm>
          <a:prstGeom prst="rect">
            <a:avLst/>
          </a:prstGeom>
          <a:noFill/>
        </p:spPr>
        <p:txBody>
          <a:bodyPr wrap="square">
            <a:spAutoFit/>
          </a:bodyPr>
          <a:lstStyle/>
          <a:p>
            <a:pPr marL="44450" indent="417513" algn="just"/>
            <a:r>
              <a:rPr lang="vi-VN" sz="2800">
                <a:latin typeface="+mj-lt"/>
              </a:rPr>
              <a:t>Nếu thầy nói “không” thì rồng rắn đi tiếp. Nếu thầy nói “có” thì rồng rắn hỏi xin thuốc cho con và đồng ý cho thầy bắt khúc đuôi.</a:t>
            </a:r>
            <a:endParaRPr lang="en-US" sz="2800">
              <a:latin typeface="+mj-lt"/>
            </a:endParaRPr>
          </a:p>
          <a:p>
            <a:pPr marL="44450" indent="417513" algn="just"/>
            <a:r>
              <a:rPr lang="vi-VN" sz="2800">
                <a:latin typeface="+mj-lt"/>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r>
              <a:rPr lang="vi-VN" sz="2800">
                <a:latin typeface="+mj-lt"/>
              </a:rPr>
              <a:t>		</a:t>
            </a:r>
            <a:r>
              <a:rPr lang="en-US" sz="2800">
                <a:latin typeface="+mj-lt"/>
              </a:rPr>
              <a:t>		</a:t>
            </a:r>
            <a:endParaRPr lang="vi-VN" sz="2800">
              <a:latin typeface="+mj-lt"/>
            </a:endParaRPr>
          </a:p>
        </p:txBody>
      </p:sp>
      <p:sp>
        <p:nvSpPr>
          <p:cNvPr id="7" name="TextBox 6">
            <a:extLst>
              <a:ext uri="{FF2B5EF4-FFF2-40B4-BE49-F238E27FC236}">
                <a16:creationId xmlns:a16="http://schemas.microsoft.com/office/drawing/2014/main" id="{89F4929E-5B54-4AF0-9D2D-46BCAF650E5C}"/>
              </a:ext>
            </a:extLst>
          </p:cNvPr>
          <p:cNvSpPr txBox="1"/>
          <p:nvPr/>
        </p:nvSpPr>
        <p:spPr>
          <a:xfrm>
            <a:off x="6477000" y="6305642"/>
            <a:ext cx="17785080" cy="369332"/>
          </a:xfrm>
          <a:prstGeom prst="rect">
            <a:avLst/>
          </a:prstGeom>
          <a:noFill/>
        </p:spPr>
        <p:txBody>
          <a:bodyPr wrap="square">
            <a:spAutoFit/>
          </a:bodyPr>
          <a:lstStyle/>
          <a:p>
            <a:pPr marL="266700" algn="just"/>
            <a:r>
              <a:rPr lang="vi-VN" sz="1800" i="1">
                <a:latin typeface="+mj-lt"/>
              </a:rPr>
              <a:t>(Theo 101 trò chơi dân gian dành cho trẻ Mầm non) </a:t>
            </a:r>
            <a:endParaRPr lang="en-US" sz="1800" i="1">
              <a:latin typeface="+mj-lt"/>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3FC88EED-F0D2-43BC-A9D0-0240F4BBBAC4}"/>
              </a:ext>
            </a:extLst>
          </p:cNvPr>
          <p:cNvPicPr>
            <a:picLocks noChangeAspect="1"/>
          </p:cNvPicPr>
          <p:nvPr/>
        </p:nvPicPr>
        <p:blipFill>
          <a:blip r:embed="rId4"/>
          <a:stretch>
            <a:fillRect/>
          </a:stretch>
        </p:blipFill>
        <p:spPr>
          <a:xfrm>
            <a:off x="190182" y="4797028"/>
            <a:ext cx="576129" cy="549207"/>
          </a:xfrm>
          <a:prstGeom prst="rect">
            <a:avLst/>
          </a:prstGeom>
        </p:spPr>
      </p:pic>
      <p:pic>
        <p:nvPicPr>
          <p:cNvPr id="9" name="Picture 8">
            <a:extLst>
              <a:ext uri="{FF2B5EF4-FFF2-40B4-BE49-F238E27FC236}">
                <a16:creationId xmlns:a16="http://schemas.microsoft.com/office/drawing/2014/main" id="{2C716849-391F-47E5-8C08-4F5594466A07}"/>
              </a:ext>
            </a:extLst>
          </p:cNvPr>
          <p:cNvPicPr>
            <a:picLocks noChangeAspect="1"/>
          </p:cNvPicPr>
          <p:nvPr/>
        </p:nvPicPr>
        <p:blipFill rotWithShape="1">
          <a:blip r:embed="rId5"/>
          <a:srcRect l="28414" t="17105" r="9091" b="33057"/>
          <a:stretch/>
        </p:blipFill>
        <p:spPr>
          <a:xfrm>
            <a:off x="232773" y="710371"/>
            <a:ext cx="538392" cy="512546"/>
          </a:xfrm>
          <a:prstGeom prst="rect">
            <a:avLst/>
          </a:prstGeom>
        </p:spPr>
      </p:pic>
      <p:pic>
        <p:nvPicPr>
          <p:cNvPr id="10" name="Picture 9">
            <a:extLst>
              <a:ext uri="{FF2B5EF4-FFF2-40B4-BE49-F238E27FC236}">
                <a16:creationId xmlns:a16="http://schemas.microsoft.com/office/drawing/2014/main" id="{15C6AA09-23CD-4EA1-8534-EFBB1275E8F1}"/>
              </a:ext>
            </a:extLst>
          </p:cNvPr>
          <p:cNvPicPr>
            <a:picLocks noChangeAspect="1"/>
          </p:cNvPicPr>
          <p:nvPr/>
        </p:nvPicPr>
        <p:blipFill rotWithShape="1">
          <a:blip r:embed="rId6"/>
          <a:srcRect l="23584" t="12406" r="18949" b="29309"/>
          <a:stretch/>
        </p:blipFill>
        <p:spPr>
          <a:xfrm>
            <a:off x="171624" y="1558540"/>
            <a:ext cx="538392" cy="605690"/>
          </a:xfrm>
          <a:prstGeom prst="rect">
            <a:avLst/>
          </a:prstGeom>
        </p:spPr>
      </p:pic>
    </p:spTree>
    <p:extLst>
      <p:ext uri="{BB962C8B-B14F-4D97-AF65-F5344CB8AC3E}">
        <p14:creationId xmlns:p14="http://schemas.microsoft.com/office/powerpoint/2010/main" val="1158665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4">
            <a:extLst>
              <a:ext uri="{FF2B5EF4-FFF2-40B4-BE49-F238E27FC236}">
                <a16:creationId xmlns:a16="http://schemas.microsoft.com/office/drawing/2014/main" id="{378325A2-2719-4A56-B347-D951B21351E5}"/>
              </a:ext>
            </a:extLst>
          </p:cNvPr>
          <p:cNvSpPr txBox="1">
            <a:spLocks/>
          </p:cNvSpPr>
          <p:nvPr/>
        </p:nvSpPr>
        <p:spPr>
          <a:xfrm>
            <a:off x="4976175" y="197337"/>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13</a:t>
            </a:r>
          </a:p>
        </p:txBody>
      </p:sp>
      <p:sp>
        <p:nvSpPr>
          <p:cNvPr id="19" name="1">
            <a:extLst>
              <a:ext uri="{FF2B5EF4-FFF2-40B4-BE49-F238E27FC236}">
                <a16:creationId xmlns:a16="http://schemas.microsoft.com/office/drawing/2014/main" id="{B7BDAEE3-B659-4942-92A1-947D1D0DE591}"/>
              </a:ext>
            </a:extLst>
          </p:cNvPr>
          <p:cNvSpPr>
            <a:spLocks noGrp="1"/>
          </p:cNvSpPr>
          <p:nvPr/>
        </p:nvSpPr>
        <p:spPr>
          <a:xfrm>
            <a:off x="5328378" y="4419600"/>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a:t>
            </a:r>
            <a:r>
              <a:rPr lang="en-US" altLang="zh-CN" sz="2800" b="1" i="0" u="none" strike="noStrike" kern="220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 2</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2" name="Picture 1">
            <a:extLst>
              <a:ext uri="{FF2B5EF4-FFF2-40B4-BE49-F238E27FC236}">
                <a16:creationId xmlns:a16="http://schemas.microsoft.com/office/drawing/2014/main" id="{8E0024CF-1158-449A-9955-1406535B81FF}"/>
              </a:ext>
            </a:extLst>
          </p:cNvPr>
          <p:cNvPicPr>
            <a:picLocks noChangeAspect="1"/>
          </p:cNvPicPr>
          <p:nvPr/>
        </p:nvPicPr>
        <p:blipFill>
          <a:blip r:embed="rId2"/>
          <a:stretch>
            <a:fillRect/>
          </a:stretch>
        </p:blipFill>
        <p:spPr>
          <a:xfrm>
            <a:off x="1602449" y="2875978"/>
            <a:ext cx="9217951" cy="1908213"/>
          </a:xfrm>
          <a:prstGeom prst="rect">
            <a:avLst/>
          </a:prstGeom>
        </p:spPr>
      </p:pic>
      <p:pic>
        <p:nvPicPr>
          <p:cNvPr id="3" name="Picture 2">
            <a:extLst>
              <a:ext uri="{FF2B5EF4-FFF2-40B4-BE49-F238E27FC236}">
                <a16:creationId xmlns:a16="http://schemas.microsoft.com/office/drawing/2014/main" id="{DA624C38-4F9F-426F-9610-CD50E4D56F5D}"/>
              </a:ext>
            </a:extLst>
          </p:cNvPr>
          <p:cNvPicPr>
            <a:picLocks noChangeAspect="1"/>
          </p:cNvPicPr>
          <p:nvPr/>
        </p:nvPicPr>
        <p:blipFill>
          <a:blip r:embed="rId3"/>
          <a:stretch>
            <a:fillRect/>
          </a:stretch>
        </p:blipFill>
        <p:spPr>
          <a:xfrm>
            <a:off x="4094965" y="1426416"/>
            <a:ext cx="3990827" cy="1545384"/>
          </a:xfrm>
          <a:prstGeom prst="rect">
            <a:avLst/>
          </a:prstGeom>
        </p:spPr>
      </p:pic>
    </p:spTree>
    <p:extLst>
      <p:ext uri="{BB962C8B-B14F-4D97-AF65-F5344CB8AC3E}">
        <p14:creationId xmlns:p14="http://schemas.microsoft.com/office/powerpoint/2010/main" val="846170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56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6000">
                                          <p:cBhvr additive="base">
                                            <p:cTn id="12" dur="15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3"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455587"/>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sp>
        <p:nvSpPr>
          <p:cNvPr id="4" name="TextBox 3">
            <a:extLst>
              <a:ext uri="{FF2B5EF4-FFF2-40B4-BE49-F238E27FC236}">
                <a16:creationId xmlns:a16="http://schemas.microsoft.com/office/drawing/2014/main" id="{9CBE522A-6259-4D5C-A426-049181E49342}"/>
              </a:ext>
            </a:extLst>
          </p:cNvPr>
          <p:cNvSpPr txBox="1"/>
          <p:nvPr/>
        </p:nvSpPr>
        <p:spPr>
          <a:xfrm>
            <a:off x="2461259" y="4114800"/>
            <a:ext cx="7269482"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6000">
                <a:solidFill>
                  <a:srgbClr val="00B050"/>
                </a:solidFill>
                <a:effectLst>
                  <a:outerShdw blurRad="38100" dist="38100" dir="2700000" algn="tl">
                    <a:srgbClr val="000000">
                      <a:alpha val="43137"/>
                    </a:srgbClr>
                  </a:outerShdw>
                </a:effectLst>
                <a:latin typeface="HP-167" panose="020B0803050302020204" pitchFamily="34" charset="0"/>
              </a:rPr>
              <a:t>TRẢ LỜI CÂU HỎI</a:t>
            </a:r>
            <a:endParaRPr lang="en-US" sz="6000" dirty="0">
              <a:solidFill>
                <a:srgbClr val="00B050"/>
              </a:solidFill>
              <a:effectLst>
                <a:outerShdw blurRad="38100" dist="38100" dir="2700000" algn="tl">
                  <a:srgbClr val="000000">
                    <a:alpha val="43137"/>
                  </a:srgbClr>
                </a:outerShdw>
              </a:effectLst>
              <a:latin typeface="HP-167" panose="020B0803050302020204" pitchFamily="34" charset="0"/>
            </a:endParaRPr>
          </a:p>
        </p:txBody>
      </p:sp>
      <p:pic>
        <p:nvPicPr>
          <p:cNvPr id="6" name="Picture 5">
            <a:extLst>
              <a:ext uri="{FF2B5EF4-FFF2-40B4-BE49-F238E27FC236}">
                <a16:creationId xmlns:a16="http://schemas.microsoft.com/office/drawing/2014/main" id="{C0014DF6-FCB5-4CB0-9222-314D6448DADD}"/>
              </a:ext>
            </a:extLst>
          </p:cNvPr>
          <p:cNvPicPr>
            <a:picLocks noChangeAspect="1"/>
          </p:cNvPicPr>
          <p:nvPr/>
        </p:nvPicPr>
        <p:blipFill>
          <a:blip r:embed="rId2"/>
          <a:stretch>
            <a:fillRect/>
          </a:stretch>
        </p:blipFill>
        <p:spPr>
          <a:xfrm>
            <a:off x="5050245" y="1573163"/>
            <a:ext cx="2092659" cy="2092659"/>
          </a:xfrm>
          <a:prstGeom prst="rect">
            <a:avLst/>
          </a:prstGeom>
        </p:spPr>
      </p:pic>
    </p:spTree>
    <p:extLst>
      <p:ext uri="{BB962C8B-B14F-4D97-AF65-F5344CB8AC3E}">
        <p14:creationId xmlns:p14="http://schemas.microsoft.com/office/powerpoint/2010/main" val="1637517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1C4DB-07A5-4749-B3FC-193544209347}"/>
              </a:ext>
            </a:extLst>
          </p:cNvPr>
          <p:cNvSpPr txBox="1"/>
          <p:nvPr/>
        </p:nvSpPr>
        <p:spPr>
          <a:xfrm>
            <a:off x="3886200" y="172017"/>
            <a:ext cx="4107814" cy="646331"/>
          </a:xfrm>
          <a:prstGeom prst="rect">
            <a:avLst/>
          </a:prstGeom>
          <a:noFill/>
        </p:spPr>
        <p:txBody>
          <a:bodyPr wrap="square" rtlCol="0">
            <a:spAutoFit/>
          </a:bodyPr>
          <a:lstStyle/>
          <a:p>
            <a:pPr algn="ctr"/>
            <a:r>
              <a:rPr lang="en-US" sz="3600" b="1">
                <a:solidFill>
                  <a:srgbClr val="E25D4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7200" b="1" dirty="0">
              <a:solidFill>
                <a:srgbClr val="E25D4D"/>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3420042B-0E51-401A-A3CC-E875F3F1CC44}"/>
              </a:ext>
            </a:extLst>
          </p:cNvPr>
          <p:cNvPicPr>
            <a:picLocks noChangeAspect="1"/>
          </p:cNvPicPr>
          <p:nvPr/>
        </p:nvPicPr>
        <p:blipFill>
          <a:blip r:embed="rId2"/>
          <a:stretch>
            <a:fillRect/>
          </a:stretch>
        </p:blipFill>
        <p:spPr>
          <a:xfrm>
            <a:off x="0" y="48134"/>
            <a:ext cx="1147568" cy="646331"/>
          </a:xfrm>
          <a:prstGeom prst="rect">
            <a:avLst/>
          </a:prstGeom>
        </p:spPr>
      </p:pic>
      <p:sp>
        <p:nvSpPr>
          <p:cNvPr id="4" name="Text Box 4">
            <a:extLst>
              <a:ext uri="{FF2B5EF4-FFF2-40B4-BE49-F238E27FC236}">
                <a16:creationId xmlns:a16="http://schemas.microsoft.com/office/drawing/2014/main" id="{9952A870-EA07-4FCD-B901-17CA02B4B034}"/>
              </a:ext>
            </a:extLst>
          </p:cNvPr>
          <p:cNvSpPr txBox="1"/>
          <p:nvPr/>
        </p:nvSpPr>
        <p:spPr>
          <a:xfrm>
            <a:off x="190182" y="759559"/>
            <a:ext cx="11499849" cy="3108543"/>
          </a:xfrm>
          <a:prstGeom prst="rect">
            <a:avLst/>
          </a:prstGeom>
          <a:noFill/>
        </p:spPr>
        <p:txBody>
          <a:bodyPr wrap="square" rtlCol="0">
            <a:spAutoFit/>
          </a:bodyPr>
          <a:lstStyle/>
          <a:p>
            <a:pPr marL="44450" indent="417513" algn="just"/>
            <a:r>
              <a:rPr lang="vi-VN" sz="2800">
                <a:latin typeface="+mj-lt"/>
              </a:rPr>
              <a:t>Rồng rắn lên mây là một trò chơi vui nhộn. Năm, sáu bạn túm áo nhau làm rồng rắn. Một bạn làm thầy thuốc, đứng đối diện với rồng rắn.</a:t>
            </a:r>
          </a:p>
          <a:p>
            <a:pPr marL="44450" indent="417513" algn="just"/>
            <a:r>
              <a:rPr lang="vi-VN" sz="2800">
                <a:latin typeface="+mj-lt"/>
              </a:rPr>
              <a:t>Rồng rắn vừa đi vòng vèo vừa hát:</a:t>
            </a:r>
          </a:p>
          <a:p>
            <a:pPr marL="44450" algn="just"/>
            <a:r>
              <a:rPr lang="vi-VN" sz="2800">
                <a:latin typeface="+mj-lt"/>
              </a:rPr>
              <a:t>		          Rồng rắn lên mây</a:t>
            </a:r>
          </a:p>
          <a:p>
            <a:pPr marL="44450" algn="just"/>
            <a:r>
              <a:rPr lang="vi-VN" sz="2800">
                <a:latin typeface="+mj-lt"/>
              </a:rPr>
              <a:t>		          Thấy cây núc n</a:t>
            </a:r>
            <a:r>
              <a:rPr lang="en-US" sz="2800">
                <a:latin typeface="+mj-lt"/>
              </a:rPr>
              <a:t>á</a:t>
            </a:r>
            <a:r>
              <a:rPr lang="vi-VN" sz="2800">
                <a:latin typeface="+mj-lt"/>
              </a:rPr>
              <a:t>c</a:t>
            </a:r>
          </a:p>
          <a:p>
            <a:pPr marL="44450" algn="just"/>
            <a:r>
              <a:rPr lang="vi-VN" sz="2800">
                <a:latin typeface="+mj-lt"/>
              </a:rPr>
              <a:t>		          Hỏi thăm thầy thuốc</a:t>
            </a:r>
          </a:p>
          <a:p>
            <a:pPr marL="44450" algn="just"/>
            <a:r>
              <a:rPr lang="vi-VN" sz="2800">
                <a:latin typeface="+mj-lt"/>
              </a:rPr>
              <a:t>		          Có nhà hay không?</a:t>
            </a:r>
          </a:p>
        </p:txBody>
      </p:sp>
      <p:pic>
        <p:nvPicPr>
          <p:cNvPr id="5" name="Picture 4">
            <a:extLst>
              <a:ext uri="{FF2B5EF4-FFF2-40B4-BE49-F238E27FC236}">
                <a16:creationId xmlns:a16="http://schemas.microsoft.com/office/drawing/2014/main" id="{FE2780A2-88A8-4CF3-842D-3611B0D1B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285" y="1494415"/>
            <a:ext cx="5239533" cy="2124135"/>
          </a:xfrm>
          <a:prstGeom prst="rect">
            <a:avLst/>
          </a:prstGeom>
        </p:spPr>
      </p:pic>
      <p:sp>
        <p:nvSpPr>
          <p:cNvPr id="6" name="TextBox 5">
            <a:extLst>
              <a:ext uri="{FF2B5EF4-FFF2-40B4-BE49-F238E27FC236}">
                <a16:creationId xmlns:a16="http://schemas.microsoft.com/office/drawing/2014/main" id="{12B31099-D355-41D5-9F23-C5E0DB860DDA}"/>
              </a:ext>
            </a:extLst>
          </p:cNvPr>
          <p:cNvSpPr txBox="1"/>
          <p:nvPr/>
        </p:nvSpPr>
        <p:spPr>
          <a:xfrm>
            <a:off x="258771" y="3868102"/>
            <a:ext cx="11499849" cy="3108543"/>
          </a:xfrm>
          <a:prstGeom prst="rect">
            <a:avLst/>
          </a:prstGeom>
          <a:noFill/>
        </p:spPr>
        <p:txBody>
          <a:bodyPr wrap="square">
            <a:spAutoFit/>
          </a:bodyPr>
          <a:lstStyle/>
          <a:p>
            <a:pPr marL="44450" indent="417513" algn="just"/>
            <a:r>
              <a:rPr lang="vi-VN" sz="2800">
                <a:latin typeface="+mj-lt"/>
              </a:rPr>
              <a:t>Nếu thầy nói “không” thì rồng rắn đi tiếp. Nếu thầy nói “có” thì rồng rắn hỏi xin thuốc cho con và đồng ý cho thầy bắt khúc đuôi.</a:t>
            </a:r>
            <a:endParaRPr lang="en-US" sz="2800">
              <a:latin typeface="+mj-lt"/>
            </a:endParaRPr>
          </a:p>
          <a:p>
            <a:pPr marL="44450" indent="417513" algn="just"/>
            <a:r>
              <a:rPr lang="vi-VN" sz="2800">
                <a:latin typeface="+mj-lt"/>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r>
              <a:rPr lang="vi-VN" sz="2800">
                <a:latin typeface="+mj-lt"/>
              </a:rPr>
              <a:t>		</a:t>
            </a:r>
            <a:r>
              <a:rPr lang="en-US" sz="2800">
                <a:latin typeface="+mj-lt"/>
              </a:rPr>
              <a:t>		</a:t>
            </a:r>
            <a:endParaRPr lang="vi-VN" sz="2800">
              <a:latin typeface="+mj-lt"/>
            </a:endParaRPr>
          </a:p>
        </p:txBody>
      </p:sp>
      <p:sp>
        <p:nvSpPr>
          <p:cNvPr id="7" name="TextBox 6">
            <a:extLst>
              <a:ext uri="{FF2B5EF4-FFF2-40B4-BE49-F238E27FC236}">
                <a16:creationId xmlns:a16="http://schemas.microsoft.com/office/drawing/2014/main" id="{89F4929E-5B54-4AF0-9D2D-46BCAF650E5C}"/>
              </a:ext>
            </a:extLst>
          </p:cNvPr>
          <p:cNvSpPr txBox="1"/>
          <p:nvPr/>
        </p:nvSpPr>
        <p:spPr>
          <a:xfrm>
            <a:off x="6477000" y="6305642"/>
            <a:ext cx="17785080" cy="369332"/>
          </a:xfrm>
          <a:prstGeom prst="rect">
            <a:avLst/>
          </a:prstGeom>
          <a:noFill/>
        </p:spPr>
        <p:txBody>
          <a:bodyPr wrap="square">
            <a:spAutoFit/>
          </a:bodyPr>
          <a:lstStyle/>
          <a:p>
            <a:pPr marL="266700" algn="just"/>
            <a:r>
              <a:rPr lang="vi-VN" sz="1800" i="1">
                <a:latin typeface="+mj-lt"/>
              </a:rPr>
              <a:t>(Theo 101 trò chơi dân gian dành cho trẻ Mầm non) </a:t>
            </a:r>
            <a:endParaRPr lang="en-US" sz="1800" i="1">
              <a:latin typeface="+mj-lt"/>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3FC88EED-F0D2-43BC-A9D0-0240F4BBBAC4}"/>
              </a:ext>
            </a:extLst>
          </p:cNvPr>
          <p:cNvPicPr>
            <a:picLocks noChangeAspect="1"/>
          </p:cNvPicPr>
          <p:nvPr/>
        </p:nvPicPr>
        <p:blipFill>
          <a:blip r:embed="rId4"/>
          <a:stretch>
            <a:fillRect/>
          </a:stretch>
        </p:blipFill>
        <p:spPr>
          <a:xfrm>
            <a:off x="190182" y="4797028"/>
            <a:ext cx="576129" cy="549207"/>
          </a:xfrm>
          <a:prstGeom prst="rect">
            <a:avLst/>
          </a:prstGeom>
        </p:spPr>
      </p:pic>
      <p:pic>
        <p:nvPicPr>
          <p:cNvPr id="9" name="Picture 8">
            <a:extLst>
              <a:ext uri="{FF2B5EF4-FFF2-40B4-BE49-F238E27FC236}">
                <a16:creationId xmlns:a16="http://schemas.microsoft.com/office/drawing/2014/main" id="{2C716849-391F-47E5-8C08-4F5594466A07}"/>
              </a:ext>
            </a:extLst>
          </p:cNvPr>
          <p:cNvPicPr>
            <a:picLocks noChangeAspect="1"/>
          </p:cNvPicPr>
          <p:nvPr/>
        </p:nvPicPr>
        <p:blipFill rotWithShape="1">
          <a:blip r:embed="rId5"/>
          <a:srcRect l="28414" t="17105" r="9091" b="33057"/>
          <a:stretch/>
        </p:blipFill>
        <p:spPr>
          <a:xfrm>
            <a:off x="232773" y="710371"/>
            <a:ext cx="538392" cy="512546"/>
          </a:xfrm>
          <a:prstGeom prst="rect">
            <a:avLst/>
          </a:prstGeom>
        </p:spPr>
      </p:pic>
      <p:pic>
        <p:nvPicPr>
          <p:cNvPr id="10" name="Picture 9">
            <a:extLst>
              <a:ext uri="{FF2B5EF4-FFF2-40B4-BE49-F238E27FC236}">
                <a16:creationId xmlns:a16="http://schemas.microsoft.com/office/drawing/2014/main" id="{15C6AA09-23CD-4EA1-8534-EFBB1275E8F1}"/>
              </a:ext>
            </a:extLst>
          </p:cNvPr>
          <p:cNvPicPr>
            <a:picLocks noChangeAspect="1"/>
          </p:cNvPicPr>
          <p:nvPr/>
        </p:nvPicPr>
        <p:blipFill rotWithShape="1">
          <a:blip r:embed="rId6"/>
          <a:srcRect l="23584" t="12406" r="18949" b="29309"/>
          <a:stretch/>
        </p:blipFill>
        <p:spPr>
          <a:xfrm>
            <a:off x="171624" y="1558540"/>
            <a:ext cx="538392" cy="605690"/>
          </a:xfrm>
          <a:prstGeom prst="rect">
            <a:avLst/>
          </a:prstGeom>
        </p:spPr>
      </p:pic>
    </p:spTree>
    <p:extLst>
      <p:ext uri="{BB962C8B-B14F-4D97-AF65-F5344CB8AC3E}">
        <p14:creationId xmlns:p14="http://schemas.microsoft.com/office/powerpoint/2010/main" val="1616220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BE714-3821-4B10-98EF-8B4E7A17B7D2}"/>
              </a:ext>
            </a:extLst>
          </p:cNvPr>
          <p:cNvGrpSpPr/>
          <p:nvPr/>
        </p:nvGrpSpPr>
        <p:grpSpPr>
          <a:xfrm>
            <a:off x="187287" y="176269"/>
            <a:ext cx="858905" cy="1080332"/>
            <a:chOff x="1024698" y="957454"/>
            <a:chExt cx="1196989" cy="1505575"/>
          </a:xfrm>
        </p:grpSpPr>
        <p:sp>
          <p:nvSpPr>
            <p:cNvPr id="3" name="51">
              <a:extLst>
                <a:ext uri="{FF2B5EF4-FFF2-40B4-BE49-F238E27FC236}">
                  <a16:creationId xmlns:a16="http://schemas.microsoft.com/office/drawing/2014/main" id="{CFA31A0A-87B8-4FE0-B563-E6E54220090D}"/>
                </a:ext>
              </a:extLst>
            </p:cNvPr>
            <p:cNvSpPr/>
            <p:nvPr/>
          </p:nvSpPr>
          <p:spPr>
            <a:xfrm>
              <a:off x="1024698" y="957454"/>
              <a:ext cx="797034" cy="1241933"/>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F6943D29-1D87-43C0-933E-220DA2E10971}"/>
                </a:ext>
              </a:extLst>
            </p:cNvPr>
            <p:cNvPicPr>
              <a:picLocks noChangeAspect="1"/>
            </p:cNvPicPr>
            <p:nvPr/>
          </p:nvPicPr>
          <p:blipFill>
            <a:blip r:embed="rId2"/>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2724D99C-C189-4E9F-B229-76F354249815}"/>
              </a:ext>
            </a:extLst>
          </p:cNvPr>
          <p:cNvSpPr txBox="1"/>
          <p:nvPr/>
        </p:nvSpPr>
        <p:spPr>
          <a:xfrm>
            <a:off x="1066800" y="184877"/>
            <a:ext cx="10789847" cy="1323439"/>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a:t>Những người chơi làm thành rồng rắn bằng cách nào?</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79E19602-F98B-4A1E-B018-6B032AB4D4A8}"/>
              </a:ext>
            </a:extLst>
          </p:cNvPr>
          <p:cNvSpPr/>
          <p:nvPr/>
        </p:nvSpPr>
        <p:spPr>
          <a:xfrm>
            <a:off x="1866901" y="4041603"/>
            <a:ext cx="9563099" cy="783193"/>
          </a:xfrm>
          <a:prstGeom prst="roundRect">
            <a:avLst/>
          </a:prstGeom>
          <a:gradFill>
            <a:gsLst>
              <a:gs pos="0">
                <a:srgbClr val="D0E5A4"/>
              </a:gs>
              <a:gs pos="32000">
                <a:schemeClr val="bg1"/>
              </a:gs>
              <a:gs pos="83000">
                <a:schemeClr val="bg1"/>
              </a:gs>
              <a:gs pos="100000">
                <a:srgbClr val="D0E5A4"/>
              </a:gs>
            </a:gsLst>
            <a:lin ang="5400000" scaled="1"/>
          </a:gradFill>
          <a:ln>
            <a:noFill/>
          </a:ln>
        </p:spPr>
        <p:txBody>
          <a:bodyPr wrap="square">
            <a:spAutoFit/>
          </a:bodyPr>
          <a:lstStyle/>
          <a:p>
            <a:pPr algn="just"/>
            <a:r>
              <a:rPr lang="vi-VN" sz="4000">
                <a:solidFill>
                  <a:schemeClr val="accent5">
                    <a:lumMod val="75000"/>
                  </a:schemeClr>
                </a:solidFill>
              </a:rPr>
              <a:t>Năm sáu bạn túm áo nhau làm rồng rắn.</a:t>
            </a:r>
            <a:endParaRPr lang="en-VN" sz="4000" dirty="0">
              <a:solidFill>
                <a:schemeClr val="accent5">
                  <a:lumMod val="75000"/>
                </a:schemeClr>
              </a:solidFill>
              <a:latin typeface="+mj-lt"/>
            </a:endParaRPr>
          </a:p>
        </p:txBody>
      </p:sp>
      <p:pic>
        <p:nvPicPr>
          <p:cNvPr id="17" name="Picture 16">
            <a:extLst>
              <a:ext uri="{FF2B5EF4-FFF2-40B4-BE49-F238E27FC236}">
                <a16:creationId xmlns:a16="http://schemas.microsoft.com/office/drawing/2014/main" id="{641F1C5F-8F9C-4355-AFA5-506F998EF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404500"/>
            <a:ext cx="2057400" cy="2057400"/>
          </a:xfrm>
          <a:prstGeom prst="rect">
            <a:avLst/>
          </a:prstGeom>
        </p:spPr>
      </p:pic>
      <p:pic>
        <p:nvPicPr>
          <p:cNvPr id="18" name="Picture 17">
            <a:extLst>
              <a:ext uri="{FF2B5EF4-FFF2-40B4-BE49-F238E27FC236}">
                <a16:creationId xmlns:a16="http://schemas.microsoft.com/office/drawing/2014/main" id="{83BB99F3-67DF-41A7-A10C-0A3CA61F1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820" y="1600200"/>
            <a:ext cx="5492359" cy="2226632"/>
          </a:xfrm>
          <a:prstGeom prst="rect">
            <a:avLst/>
          </a:prstGeom>
        </p:spPr>
      </p:pic>
    </p:spTree>
    <p:extLst>
      <p:ext uri="{BB962C8B-B14F-4D97-AF65-F5344CB8AC3E}">
        <p14:creationId xmlns:p14="http://schemas.microsoft.com/office/powerpoint/2010/main" val="1936035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par>
                          <p:cTn id="12" fill="hold">
                            <p:stCondLst>
                              <p:cond delay="1300"/>
                            </p:stCondLst>
                            <p:childTnLst>
                              <p:par>
                                <p:cTn id="13" presetID="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250" fill="hold"/>
                                        <p:tgtEl>
                                          <p:spTgt spid="18"/>
                                        </p:tgtEl>
                                        <p:attrNameLst>
                                          <p:attrName>ppt_x</p:attrName>
                                        </p:attrNameLst>
                                      </p:cBhvr>
                                      <p:tavLst>
                                        <p:tav tm="0">
                                          <p:val>
                                            <p:strVal val="#ppt_x"/>
                                          </p:val>
                                        </p:tav>
                                        <p:tav tm="100000">
                                          <p:val>
                                            <p:strVal val="#ppt_x"/>
                                          </p:val>
                                        </p:tav>
                                      </p:tavLst>
                                    </p:anim>
                                    <p:anim calcmode="lin" valueType="num">
                                      <p:cBhvr additive="base">
                                        <p:cTn id="16"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BE714-3821-4B10-98EF-8B4E7A17B7D2}"/>
              </a:ext>
            </a:extLst>
          </p:cNvPr>
          <p:cNvGrpSpPr/>
          <p:nvPr/>
        </p:nvGrpSpPr>
        <p:grpSpPr>
          <a:xfrm>
            <a:off x="187287" y="176269"/>
            <a:ext cx="858905" cy="1080332"/>
            <a:chOff x="1024698" y="957454"/>
            <a:chExt cx="1196989" cy="1505575"/>
          </a:xfrm>
        </p:grpSpPr>
        <p:sp>
          <p:nvSpPr>
            <p:cNvPr id="3" name="51">
              <a:extLst>
                <a:ext uri="{FF2B5EF4-FFF2-40B4-BE49-F238E27FC236}">
                  <a16:creationId xmlns:a16="http://schemas.microsoft.com/office/drawing/2014/main" id="{CFA31A0A-87B8-4FE0-B563-E6E54220090D}"/>
                </a:ext>
              </a:extLst>
            </p:cNvPr>
            <p:cNvSpPr/>
            <p:nvPr/>
          </p:nvSpPr>
          <p:spPr>
            <a:xfrm>
              <a:off x="1024698" y="957454"/>
              <a:ext cx="797034" cy="1241933"/>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F6943D29-1D87-43C0-933E-220DA2E10971}"/>
                </a:ext>
              </a:extLst>
            </p:cNvPr>
            <p:cNvPicPr>
              <a:picLocks noChangeAspect="1"/>
            </p:cNvPicPr>
            <p:nvPr/>
          </p:nvPicPr>
          <p:blipFill>
            <a:blip r:embed="rId2"/>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2724D99C-C189-4E9F-B229-76F354249815}"/>
              </a:ext>
            </a:extLst>
          </p:cNvPr>
          <p:cNvSpPr txBox="1"/>
          <p:nvPr/>
        </p:nvSpPr>
        <p:spPr>
          <a:xfrm>
            <a:off x="1190080" y="267903"/>
            <a:ext cx="10789847" cy="707886"/>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a:t>Rồng rắn đến gặp thầy thuốc để làm gì?</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79E19602-F98B-4A1E-B018-6B032AB4D4A8}"/>
              </a:ext>
            </a:extLst>
          </p:cNvPr>
          <p:cNvSpPr/>
          <p:nvPr/>
        </p:nvSpPr>
        <p:spPr>
          <a:xfrm>
            <a:off x="1866901" y="4041603"/>
            <a:ext cx="9563099" cy="1464231"/>
          </a:xfrm>
          <a:prstGeom prst="roundRect">
            <a:avLst/>
          </a:prstGeom>
          <a:gradFill>
            <a:gsLst>
              <a:gs pos="0">
                <a:srgbClr val="D0E5A4"/>
              </a:gs>
              <a:gs pos="32000">
                <a:schemeClr val="bg1"/>
              </a:gs>
              <a:gs pos="83000">
                <a:schemeClr val="bg1"/>
              </a:gs>
              <a:gs pos="100000">
                <a:srgbClr val="D0E5A4"/>
              </a:gs>
            </a:gsLst>
            <a:lin ang="5400000" scaled="1"/>
          </a:gradFill>
          <a:ln>
            <a:noFill/>
          </a:ln>
        </p:spPr>
        <p:txBody>
          <a:bodyPr wrap="square">
            <a:spAutoFit/>
          </a:bodyPr>
          <a:lstStyle/>
          <a:p>
            <a:pPr algn="just"/>
            <a:r>
              <a:rPr lang="vi-VN" sz="4000">
                <a:solidFill>
                  <a:schemeClr val="accent6">
                    <a:lumMod val="75000"/>
                  </a:schemeClr>
                </a:solidFill>
              </a:rPr>
              <a:t>Rồng rắn đến gặp thầy thuốc để xin thuốc cho con.</a:t>
            </a:r>
            <a:endParaRPr lang="en-VN" sz="4000" dirty="0">
              <a:solidFill>
                <a:schemeClr val="accent5">
                  <a:lumMod val="75000"/>
                </a:schemeClr>
              </a:solidFill>
              <a:latin typeface="+mj-lt"/>
            </a:endParaRPr>
          </a:p>
        </p:txBody>
      </p:sp>
      <p:pic>
        <p:nvPicPr>
          <p:cNvPr id="17" name="Picture 16">
            <a:extLst>
              <a:ext uri="{FF2B5EF4-FFF2-40B4-BE49-F238E27FC236}">
                <a16:creationId xmlns:a16="http://schemas.microsoft.com/office/drawing/2014/main" id="{641F1C5F-8F9C-4355-AFA5-506F998EF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404500"/>
            <a:ext cx="2057400" cy="2057400"/>
          </a:xfrm>
          <a:prstGeom prst="rect">
            <a:avLst/>
          </a:prstGeom>
        </p:spPr>
      </p:pic>
      <p:pic>
        <p:nvPicPr>
          <p:cNvPr id="9" name="Picture 8">
            <a:extLst>
              <a:ext uri="{FF2B5EF4-FFF2-40B4-BE49-F238E27FC236}">
                <a16:creationId xmlns:a16="http://schemas.microsoft.com/office/drawing/2014/main" id="{7B01A465-FA06-46D6-B93F-012E41BAC664}"/>
              </a:ext>
            </a:extLst>
          </p:cNvPr>
          <p:cNvPicPr>
            <a:picLocks noChangeAspect="1"/>
          </p:cNvPicPr>
          <p:nvPr/>
        </p:nvPicPr>
        <p:blipFill>
          <a:blip r:embed="rId4"/>
          <a:stretch>
            <a:fillRect/>
          </a:stretch>
        </p:blipFill>
        <p:spPr>
          <a:xfrm>
            <a:off x="3790950" y="1179892"/>
            <a:ext cx="4610099" cy="265760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11619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par>
                          <p:cTn id="12" fill="hold">
                            <p:stCondLst>
                              <p:cond delay="1025"/>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ppt_x"/>
                                          </p:val>
                                        </p:tav>
                                        <p:tav tm="100000">
                                          <p:val>
                                            <p:strVal val="#ppt_x"/>
                                          </p:val>
                                        </p:tav>
                                      </p:tavLst>
                                    </p:anim>
                                    <p:anim calcmode="lin" valueType="num">
                                      <p:cBhvr additive="base">
                                        <p:cTn id="16"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BE714-3821-4B10-98EF-8B4E7A17B7D2}"/>
              </a:ext>
            </a:extLst>
          </p:cNvPr>
          <p:cNvGrpSpPr/>
          <p:nvPr/>
        </p:nvGrpSpPr>
        <p:grpSpPr>
          <a:xfrm>
            <a:off x="187287" y="176269"/>
            <a:ext cx="858905" cy="1080332"/>
            <a:chOff x="1024698" y="957454"/>
            <a:chExt cx="1196989" cy="1505575"/>
          </a:xfrm>
        </p:grpSpPr>
        <p:sp>
          <p:nvSpPr>
            <p:cNvPr id="3" name="51">
              <a:extLst>
                <a:ext uri="{FF2B5EF4-FFF2-40B4-BE49-F238E27FC236}">
                  <a16:creationId xmlns:a16="http://schemas.microsoft.com/office/drawing/2014/main" id="{CFA31A0A-87B8-4FE0-B563-E6E54220090D}"/>
                </a:ext>
              </a:extLst>
            </p:cNvPr>
            <p:cNvSpPr/>
            <p:nvPr/>
          </p:nvSpPr>
          <p:spPr>
            <a:xfrm>
              <a:off x="1024698" y="957454"/>
              <a:ext cx="797034" cy="1241933"/>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F6943D29-1D87-43C0-933E-220DA2E10971}"/>
                </a:ext>
              </a:extLst>
            </p:cNvPr>
            <p:cNvPicPr>
              <a:picLocks noChangeAspect="1"/>
            </p:cNvPicPr>
            <p:nvPr/>
          </p:nvPicPr>
          <p:blipFill>
            <a:blip r:embed="rId2"/>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2724D99C-C189-4E9F-B229-76F354249815}"/>
              </a:ext>
            </a:extLst>
          </p:cNvPr>
          <p:cNvSpPr txBox="1"/>
          <p:nvPr/>
        </p:nvSpPr>
        <p:spPr>
          <a:xfrm>
            <a:off x="1190080" y="267903"/>
            <a:ext cx="10789847" cy="707886"/>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a:t>Chuyện gì xảy ra nếu khúc đuôi bị thầy bắt?</a:t>
            </a:r>
            <a:endParaRPr lang="vi-VN" sz="40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79E19602-F98B-4A1E-B018-6B032AB4D4A8}"/>
              </a:ext>
            </a:extLst>
          </p:cNvPr>
          <p:cNvSpPr/>
          <p:nvPr/>
        </p:nvSpPr>
        <p:spPr>
          <a:xfrm>
            <a:off x="1866901" y="4041603"/>
            <a:ext cx="9563099" cy="1464231"/>
          </a:xfrm>
          <a:prstGeom prst="roundRect">
            <a:avLst/>
          </a:prstGeom>
          <a:gradFill>
            <a:gsLst>
              <a:gs pos="0">
                <a:srgbClr val="D0E5A4"/>
              </a:gs>
              <a:gs pos="32000">
                <a:schemeClr val="bg1"/>
              </a:gs>
              <a:gs pos="83000">
                <a:schemeClr val="bg1"/>
              </a:gs>
              <a:gs pos="100000">
                <a:srgbClr val="D0E5A4"/>
              </a:gs>
            </a:gsLst>
            <a:lin ang="5400000" scaled="1"/>
          </a:gradFill>
          <a:ln>
            <a:noFill/>
          </a:ln>
        </p:spPr>
        <p:txBody>
          <a:bodyPr wrap="square">
            <a:spAutoFit/>
          </a:bodyPr>
          <a:lstStyle/>
          <a:p>
            <a:pPr algn="just"/>
            <a:r>
              <a:rPr lang="vi-VN" sz="4000">
                <a:solidFill>
                  <a:schemeClr val="accent6">
                    <a:lumMod val="75000"/>
                  </a:schemeClr>
                </a:solidFill>
              </a:rPr>
              <a:t>Nếu khúc đuôi bị thầy bắt thì đổi vai làm thầy thuốc.</a:t>
            </a:r>
            <a:endParaRPr lang="en-VN" sz="4000" dirty="0">
              <a:solidFill>
                <a:schemeClr val="accent5">
                  <a:lumMod val="75000"/>
                </a:schemeClr>
              </a:solidFill>
              <a:latin typeface="+mj-lt"/>
            </a:endParaRPr>
          </a:p>
        </p:txBody>
      </p:sp>
      <p:pic>
        <p:nvPicPr>
          <p:cNvPr id="17" name="Picture 16">
            <a:extLst>
              <a:ext uri="{FF2B5EF4-FFF2-40B4-BE49-F238E27FC236}">
                <a16:creationId xmlns:a16="http://schemas.microsoft.com/office/drawing/2014/main" id="{641F1C5F-8F9C-4355-AFA5-506F998EF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404500"/>
            <a:ext cx="2057400" cy="2057400"/>
          </a:xfrm>
          <a:prstGeom prst="rect">
            <a:avLst/>
          </a:prstGeom>
        </p:spPr>
      </p:pic>
      <p:pic>
        <p:nvPicPr>
          <p:cNvPr id="9" name="Picture 8">
            <a:extLst>
              <a:ext uri="{FF2B5EF4-FFF2-40B4-BE49-F238E27FC236}">
                <a16:creationId xmlns:a16="http://schemas.microsoft.com/office/drawing/2014/main" id="{7B01A465-FA06-46D6-B93F-012E41BAC664}"/>
              </a:ext>
            </a:extLst>
          </p:cNvPr>
          <p:cNvPicPr>
            <a:picLocks noChangeAspect="1"/>
          </p:cNvPicPr>
          <p:nvPr/>
        </p:nvPicPr>
        <p:blipFill>
          <a:blip r:embed="rId4"/>
          <a:stretch>
            <a:fillRect/>
          </a:stretch>
        </p:blipFill>
        <p:spPr>
          <a:xfrm>
            <a:off x="3790950" y="1179892"/>
            <a:ext cx="4610099" cy="265760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38476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par>
                          <p:cTn id="12" fill="hold">
                            <p:stCondLst>
                              <p:cond delay="1125"/>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ppt_x"/>
                                          </p:val>
                                        </p:tav>
                                        <p:tav tm="100000">
                                          <p:val>
                                            <p:strVal val="#ppt_x"/>
                                          </p:val>
                                        </p:tav>
                                      </p:tavLst>
                                    </p:anim>
                                    <p:anim calcmode="lin" valueType="num">
                                      <p:cBhvr additive="base">
                                        <p:cTn id="16"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BE714-3821-4B10-98EF-8B4E7A17B7D2}"/>
              </a:ext>
            </a:extLst>
          </p:cNvPr>
          <p:cNvGrpSpPr/>
          <p:nvPr/>
        </p:nvGrpSpPr>
        <p:grpSpPr>
          <a:xfrm>
            <a:off x="187287" y="176269"/>
            <a:ext cx="858905" cy="1080332"/>
            <a:chOff x="1024698" y="957454"/>
            <a:chExt cx="1196989" cy="1505575"/>
          </a:xfrm>
        </p:grpSpPr>
        <p:sp>
          <p:nvSpPr>
            <p:cNvPr id="3" name="51">
              <a:extLst>
                <a:ext uri="{FF2B5EF4-FFF2-40B4-BE49-F238E27FC236}">
                  <a16:creationId xmlns:a16="http://schemas.microsoft.com/office/drawing/2014/main" id="{CFA31A0A-87B8-4FE0-B563-E6E54220090D}"/>
                </a:ext>
              </a:extLst>
            </p:cNvPr>
            <p:cNvSpPr/>
            <p:nvPr/>
          </p:nvSpPr>
          <p:spPr>
            <a:xfrm>
              <a:off x="1024698" y="957454"/>
              <a:ext cx="797034" cy="1241933"/>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F6943D29-1D87-43C0-933E-220DA2E10971}"/>
                </a:ext>
              </a:extLst>
            </p:cNvPr>
            <p:cNvPicPr>
              <a:picLocks noChangeAspect="1"/>
            </p:cNvPicPr>
            <p:nvPr/>
          </p:nvPicPr>
          <p:blipFill>
            <a:blip r:embed="rId2"/>
            <a:stretch>
              <a:fillRect/>
            </a:stretch>
          </p:blipFill>
          <p:spPr>
            <a:xfrm>
              <a:off x="1250811" y="1492153"/>
              <a:ext cx="970876" cy="970876"/>
            </a:xfrm>
            <a:prstGeom prst="rect">
              <a:avLst/>
            </a:prstGeom>
          </p:spPr>
        </p:pic>
      </p:grpSp>
      <p:sp>
        <p:nvSpPr>
          <p:cNvPr id="5" name="TextBox 4">
            <a:extLst>
              <a:ext uri="{FF2B5EF4-FFF2-40B4-BE49-F238E27FC236}">
                <a16:creationId xmlns:a16="http://schemas.microsoft.com/office/drawing/2014/main" id="{2724D99C-C189-4E9F-B229-76F354249815}"/>
              </a:ext>
            </a:extLst>
          </p:cNvPr>
          <p:cNvSpPr txBox="1"/>
          <p:nvPr/>
        </p:nvSpPr>
        <p:spPr>
          <a:xfrm>
            <a:off x="1190080" y="267903"/>
            <a:ext cx="10789847" cy="1446550"/>
          </a:xfrm>
          <a:prstGeom prst="rect">
            <a:avLst/>
          </a:prstGeom>
          <a:noFill/>
        </p:spPr>
        <p:txBody>
          <a:bodyPr wrap="square">
            <a:spAutoFit/>
          </a:bodyPr>
          <a:lstStyle/>
          <a:p>
            <a:pPr algn="just"/>
            <a:r>
              <a:rPr lang="en-US" sz="44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4</a:t>
            </a:r>
            <a:r>
              <a:rPr lang="en-US" sz="44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400"/>
              <a:t>Nếu bạn khúc giữa bị đứt thì bạn đó phải làm gì?</a:t>
            </a:r>
            <a:endParaRPr lang="vi-VN" sz="4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79E19602-F98B-4A1E-B018-6B032AB4D4A8}"/>
              </a:ext>
            </a:extLst>
          </p:cNvPr>
          <p:cNvSpPr/>
          <p:nvPr/>
        </p:nvSpPr>
        <p:spPr>
          <a:xfrm>
            <a:off x="1866901" y="4403169"/>
            <a:ext cx="9563099" cy="1464231"/>
          </a:xfrm>
          <a:prstGeom prst="roundRect">
            <a:avLst/>
          </a:prstGeom>
          <a:gradFill>
            <a:gsLst>
              <a:gs pos="0">
                <a:srgbClr val="D0E5A4"/>
              </a:gs>
              <a:gs pos="32000">
                <a:schemeClr val="bg1"/>
              </a:gs>
              <a:gs pos="83000">
                <a:schemeClr val="bg1"/>
              </a:gs>
              <a:gs pos="100000">
                <a:srgbClr val="D0E5A4"/>
              </a:gs>
            </a:gsLst>
            <a:lin ang="5400000" scaled="1"/>
          </a:gradFill>
          <a:ln>
            <a:noFill/>
          </a:ln>
        </p:spPr>
        <p:txBody>
          <a:bodyPr wrap="square">
            <a:spAutoFit/>
          </a:bodyPr>
          <a:lstStyle/>
          <a:p>
            <a:pPr algn="just"/>
            <a:r>
              <a:rPr lang="vi-VN" sz="4000">
                <a:solidFill>
                  <a:schemeClr val="accent6">
                    <a:lumMod val="75000"/>
                  </a:schemeClr>
                </a:solidFill>
              </a:rPr>
              <a:t>Nếu khúc giữa bị đứt thì bạn đó phải làm đuôi.</a:t>
            </a:r>
            <a:endParaRPr lang="en-VN" sz="4000" dirty="0">
              <a:solidFill>
                <a:schemeClr val="accent5">
                  <a:lumMod val="75000"/>
                </a:schemeClr>
              </a:solidFill>
              <a:latin typeface="+mj-lt"/>
            </a:endParaRPr>
          </a:p>
        </p:txBody>
      </p:sp>
      <p:pic>
        <p:nvPicPr>
          <p:cNvPr id="17" name="Picture 16">
            <a:extLst>
              <a:ext uri="{FF2B5EF4-FFF2-40B4-BE49-F238E27FC236}">
                <a16:creationId xmlns:a16="http://schemas.microsoft.com/office/drawing/2014/main" id="{641F1C5F-8F9C-4355-AFA5-506F998EF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766066"/>
            <a:ext cx="2057400" cy="2057400"/>
          </a:xfrm>
          <a:prstGeom prst="rect">
            <a:avLst/>
          </a:prstGeom>
        </p:spPr>
      </p:pic>
      <p:pic>
        <p:nvPicPr>
          <p:cNvPr id="9" name="Picture 8">
            <a:extLst>
              <a:ext uri="{FF2B5EF4-FFF2-40B4-BE49-F238E27FC236}">
                <a16:creationId xmlns:a16="http://schemas.microsoft.com/office/drawing/2014/main" id="{7B01A465-FA06-46D6-B93F-012E41BAC664}"/>
              </a:ext>
            </a:extLst>
          </p:cNvPr>
          <p:cNvPicPr>
            <a:picLocks noChangeAspect="1"/>
          </p:cNvPicPr>
          <p:nvPr/>
        </p:nvPicPr>
        <p:blipFill>
          <a:blip r:embed="rId4"/>
          <a:stretch>
            <a:fillRect/>
          </a:stretch>
        </p:blipFill>
        <p:spPr>
          <a:xfrm>
            <a:off x="3790950" y="1541458"/>
            <a:ext cx="4610099" cy="265760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01316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par>
                          <p:cTn id="12" fill="hold">
                            <p:stCondLst>
                              <p:cond delay="120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ppt_x"/>
                                          </p:val>
                                        </p:tav>
                                        <p:tav tm="100000">
                                          <p:val>
                                            <p:strVal val="#ppt_x"/>
                                          </p:val>
                                        </p:tav>
                                      </p:tavLst>
                                    </p:anim>
                                    <p:anim calcmode="lin" valueType="num">
                                      <p:cBhvr additive="base">
                                        <p:cTn id="16"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4">
            <a:extLst>
              <a:ext uri="{FF2B5EF4-FFF2-40B4-BE49-F238E27FC236}">
                <a16:creationId xmlns:a16="http://schemas.microsoft.com/office/drawing/2014/main" id="{378325A2-2719-4A56-B347-D951B21351E5}"/>
              </a:ext>
            </a:extLst>
          </p:cNvPr>
          <p:cNvSpPr txBox="1">
            <a:spLocks/>
          </p:cNvSpPr>
          <p:nvPr/>
        </p:nvSpPr>
        <p:spPr>
          <a:xfrm>
            <a:off x="4976175" y="197337"/>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13</a:t>
            </a:r>
          </a:p>
        </p:txBody>
      </p:sp>
      <p:sp>
        <p:nvSpPr>
          <p:cNvPr id="19" name="1">
            <a:extLst>
              <a:ext uri="{FF2B5EF4-FFF2-40B4-BE49-F238E27FC236}">
                <a16:creationId xmlns:a16="http://schemas.microsoft.com/office/drawing/2014/main" id="{B7BDAEE3-B659-4942-92A1-947D1D0DE591}"/>
              </a:ext>
            </a:extLst>
          </p:cNvPr>
          <p:cNvSpPr>
            <a:spLocks noGrp="1"/>
          </p:cNvSpPr>
          <p:nvPr/>
        </p:nvSpPr>
        <p:spPr>
          <a:xfrm>
            <a:off x="5328378" y="4419600"/>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TIẾT1</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2" name="Picture 1">
            <a:extLst>
              <a:ext uri="{FF2B5EF4-FFF2-40B4-BE49-F238E27FC236}">
                <a16:creationId xmlns:a16="http://schemas.microsoft.com/office/drawing/2014/main" id="{8E0024CF-1158-449A-9955-1406535B81FF}"/>
              </a:ext>
            </a:extLst>
          </p:cNvPr>
          <p:cNvPicPr>
            <a:picLocks noChangeAspect="1"/>
          </p:cNvPicPr>
          <p:nvPr/>
        </p:nvPicPr>
        <p:blipFill>
          <a:blip r:embed="rId2"/>
          <a:stretch>
            <a:fillRect/>
          </a:stretch>
        </p:blipFill>
        <p:spPr>
          <a:xfrm>
            <a:off x="1524000" y="2971800"/>
            <a:ext cx="9217951" cy="1908213"/>
          </a:xfrm>
          <a:prstGeom prst="rect">
            <a:avLst/>
          </a:prstGeom>
        </p:spPr>
      </p:pic>
      <p:pic>
        <p:nvPicPr>
          <p:cNvPr id="3" name="Picture 2">
            <a:extLst>
              <a:ext uri="{FF2B5EF4-FFF2-40B4-BE49-F238E27FC236}">
                <a16:creationId xmlns:a16="http://schemas.microsoft.com/office/drawing/2014/main" id="{DA624C38-4F9F-426F-9610-CD50E4D56F5D}"/>
              </a:ext>
            </a:extLst>
          </p:cNvPr>
          <p:cNvPicPr>
            <a:picLocks noChangeAspect="1"/>
          </p:cNvPicPr>
          <p:nvPr/>
        </p:nvPicPr>
        <p:blipFill>
          <a:blip r:embed="rId3"/>
          <a:stretch>
            <a:fillRect/>
          </a:stretch>
        </p:blipFill>
        <p:spPr>
          <a:xfrm>
            <a:off x="4094965" y="1482532"/>
            <a:ext cx="3990827" cy="1545384"/>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56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6000">
                                          <p:cBhvr additive="base">
                                            <p:cTn id="12" dur="15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3"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455587"/>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sp>
        <p:nvSpPr>
          <p:cNvPr id="4" name="TextBox 3">
            <a:extLst>
              <a:ext uri="{FF2B5EF4-FFF2-40B4-BE49-F238E27FC236}">
                <a16:creationId xmlns:a16="http://schemas.microsoft.com/office/drawing/2014/main" id="{9CBE522A-6259-4D5C-A426-049181E49342}"/>
              </a:ext>
            </a:extLst>
          </p:cNvPr>
          <p:cNvSpPr txBox="1"/>
          <p:nvPr/>
        </p:nvSpPr>
        <p:spPr>
          <a:xfrm>
            <a:off x="2461259" y="4114800"/>
            <a:ext cx="7269482"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6000">
                <a:solidFill>
                  <a:srgbClr val="00B050"/>
                </a:solidFill>
                <a:effectLst>
                  <a:outerShdw blurRad="38100" dist="38100" dir="2700000" algn="tl">
                    <a:srgbClr val="000000">
                      <a:alpha val="43137"/>
                    </a:srgbClr>
                  </a:outerShdw>
                </a:effectLst>
                <a:latin typeface="HP-167" panose="020B0803050302020204" pitchFamily="34" charset="0"/>
              </a:rPr>
              <a:t>LUYỆN ĐỌC LẠI</a:t>
            </a:r>
            <a:endParaRPr lang="en-US" sz="6000" dirty="0">
              <a:solidFill>
                <a:srgbClr val="00B050"/>
              </a:solidFill>
              <a:effectLst>
                <a:outerShdw blurRad="38100" dist="38100" dir="2700000" algn="tl">
                  <a:srgbClr val="000000">
                    <a:alpha val="43137"/>
                  </a:srgbClr>
                </a:outerShdw>
              </a:effectLst>
              <a:latin typeface="HP-167" panose="020B0803050302020204" pitchFamily="34" charset="0"/>
            </a:endParaRPr>
          </a:p>
        </p:txBody>
      </p:sp>
      <p:pic>
        <p:nvPicPr>
          <p:cNvPr id="5" name="Picture 4">
            <a:extLst>
              <a:ext uri="{FF2B5EF4-FFF2-40B4-BE49-F238E27FC236}">
                <a16:creationId xmlns:a16="http://schemas.microsoft.com/office/drawing/2014/main" id="{40F65B35-EF4B-4925-88EB-2390FBA59D4A}"/>
              </a:ext>
            </a:extLst>
          </p:cNvPr>
          <p:cNvPicPr>
            <a:picLocks noChangeAspect="1"/>
          </p:cNvPicPr>
          <p:nvPr/>
        </p:nvPicPr>
        <p:blipFill>
          <a:blip r:embed="rId2"/>
          <a:stretch>
            <a:fillRect/>
          </a:stretch>
        </p:blipFill>
        <p:spPr>
          <a:xfrm>
            <a:off x="5083048" y="1594385"/>
            <a:ext cx="2032604" cy="2032604"/>
          </a:xfrm>
          <a:prstGeom prst="rect">
            <a:avLst/>
          </a:prstGeom>
        </p:spPr>
      </p:pic>
    </p:spTree>
    <p:extLst>
      <p:ext uri="{BB962C8B-B14F-4D97-AF65-F5344CB8AC3E}">
        <p14:creationId xmlns:p14="http://schemas.microsoft.com/office/powerpoint/2010/main" val="4039545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3CC5BF-C4CD-456A-BB38-AD6DDEFF07A8}"/>
              </a:ext>
            </a:extLst>
          </p:cNvPr>
          <p:cNvSpPr txBox="1"/>
          <p:nvPr/>
        </p:nvSpPr>
        <p:spPr>
          <a:xfrm>
            <a:off x="3886200" y="172017"/>
            <a:ext cx="4107814" cy="646331"/>
          </a:xfrm>
          <a:prstGeom prst="rect">
            <a:avLst/>
          </a:prstGeom>
          <a:noFill/>
        </p:spPr>
        <p:txBody>
          <a:bodyPr wrap="square" rtlCol="0">
            <a:spAutoFit/>
          </a:bodyPr>
          <a:lstStyle/>
          <a:p>
            <a:pPr algn="ctr"/>
            <a:r>
              <a:rPr lang="en-US" sz="3600" b="1">
                <a:solidFill>
                  <a:srgbClr val="E25D4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7200" b="1" dirty="0">
              <a:solidFill>
                <a:srgbClr val="E25D4D"/>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652D9331-34E2-4AAB-B707-A470C058F3D5}"/>
              </a:ext>
            </a:extLst>
          </p:cNvPr>
          <p:cNvPicPr>
            <a:picLocks noChangeAspect="1"/>
          </p:cNvPicPr>
          <p:nvPr/>
        </p:nvPicPr>
        <p:blipFill>
          <a:blip r:embed="rId2"/>
          <a:stretch>
            <a:fillRect/>
          </a:stretch>
        </p:blipFill>
        <p:spPr>
          <a:xfrm>
            <a:off x="0" y="48134"/>
            <a:ext cx="1147568" cy="646331"/>
          </a:xfrm>
          <a:prstGeom prst="rect">
            <a:avLst/>
          </a:prstGeom>
        </p:spPr>
      </p:pic>
      <p:sp>
        <p:nvSpPr>
          <p:cNvPr id="7" name="Text Box 4">
            <a:extLst>
              <a:ext uri="{FF2B5EF4-FFF2-40B4-BE49-F238E27FC236}">
                <a16:creationId xmlns:a16="http://schemas.microsoft.com/office/drawing/2014/main" id="{9FA61A27-0828-45F4-96F3-2EB93AD439C6}"/>
              </a:ext>
            </a:extLst>
          </p:cNvPr>
          <p:cNvSpPr txBox="1"/>
          <p:nvPr/>
        </p:nvSpPr>
        <p:spPr>
          <a:xfrm>
            <a:off x="190182" y="759559"/>
            <a:ext cx="11499849" cy="3108543"/>
          </a:xfrm>
          <a:prstGeom prst="rect">
            <a:avLst/>
          </a:prstGeom>
          <a:noFill/>
        </p:spPr>
        <p:txBody>
          <a:bodyPr wrap="square" rtlCol="0">
            <a:spAutoFit/>
          </a:bodyPr>
          <a:lstStyle/>
          <a:p>
            <a:pPr marL="44450" indent="417513" algn="just"/>
            <a:r>
              <a:rPr lang="vi-VN" sz="2800">
                <a:latin typeface="+mj-lt"/>
              </a:rPr>
              <a:t>Rồng rắn lên mây là một trò chơi vui nhộn. Năm, sáu bạn túm áo nhau làm rồng rắn. Một bạn làm thầy thuốc, đứng đối diện với rồng rắn.</a:t>
            </a:r>
          </a:p>
          <a:p>
            <a:pPr marL="44450" indent="417513" algn="just"/>
            <a:r>
              <a:rPr lang="vi-VN" sz="2800">
                <a:latin typeface="+mj-lt"/>
              </a:rPr>
              <a:t>Rồng rắn vừa đi vòng vèo vừa hát:</a:t>
            </a:r>
          </a:p>
          <a:p>
            <a:pPr marL="44450" algn="just"/>
            <a:r>
              <a:rPr lang="vi-VN" sz="2800">
                <a:latin typeface="+mj-lt"/>
              </a:rPr>
              <a:t>		          Rồng rắn lên mây</a:t>
            </a:r>
          </a:p>
          <a:p>
            <a:pPr marL="44450" algn="just"/>
            <a:r>
              <a:rPr lang="vi-VN" sz="2800">
                <a:latin typeface="+mj-lt"/>
              </a:rPr>
              <a:t>		          Thấy cây núc n</a:t>
            </a:r>
            <a:r>
              <a:rPr lang="en-US" sz="2800">
                <a:latin typeface="+mj-lt"/>
              </a:rPr>
              <a:t>á</a:t>
            </a:r>
            <a:r>
              <a:rPr lang="vi-VN" sz="2800">
                <a:latin typeface="+mj-lt"/>
              </a:rPr>
              <a:t>c</a:t>
            </a:r>
          </a:p>
          <a:p>
            <a:pPr marL="44450" algn="just"/>
            <a:r>
              <a:rPr lang="vi-VN" sz="2800">
                <a:latin typeface="+mj-lt"/>
              </a:rPr>
              <a:t>		          Hỏi thăm thầy thuốc</a:t>
            </a:r>
          </a:p>
          <a:p>
            <a:pPr marL="44450" algn="just"/>
            <a:r>
              <a:rPr lang="vi-VN" sz="2800">
                <a:latin typeface="+mj-lt"/>
              </a:rPr>
              <a:t>		          Có nhà hay không?</a:t>
            </a:r>
          </a:p>
        </p:txBody>
      </p:sp>
      <p:pic>
        <p:nvPicPr>
          <p:cNvPr id="14" name="Picture 13">
            <a:extLst>
              <a:ext uri="{FF2B5EF4-FFF2-40B4-BE49-F238E27FC236}">
                <a16:creationId xmlns:a16="http://schemas.microsoft.com/office/drawing/2014/main" id="{A5B15992-4385-41DD-8C45-1E5A9EC97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285" y="1494415"/>
            <a:ext cx="5239533" cy="2124135"/>
          </a:xfrm>
          <a:prstGeom prst="rect">
            <a:avLst/>
          </a:prstGeom>
        </p:spPr>
      </p:pic>
      <p:sp>
        <p:nvSpPr>
          <p:cNvPr id="8" name="TextBox 7">
            <a:extLst>
              <a:ext uri="{FF2B5EF4-FFF2-40B4-BE49-F238E27FC236}">
                <a16:creationId xmlns:a16="http://schemas.microsoft.com/office/drawing/2014/main" id="{A14E6BD3-E62D-47C3-BA30-89F24A01C6D1}"/>
              </a:ext>
            </a:extLst>
          </p:cNvPr>
          <p:cNvSpPr txBox="1"/>
          <p:nvPr/>
        </p:nvSpPr>
        <p:spPr>
          <a:xfrm>
            <a:off x="258771" y="3868102"/>
            <a:ext cx="11499849" cy="3108543"/>
          </a:xfrm>
          <a:prstGeom prst="rect">
            <a:avLst/>
          </a:prstGeom>
          <a:noFill/>
        </p:spPr>
        <p:txBody>
          <a:bodyPr wrap="square">
            <a:spAutoFit/>
          </a:bodyPr>
          <a:lstStyle/>
          <a:p>
            <a:pPr marL="44450" indent="417513" algn="just"/>
            <a:r>
              <a:rPr lang="vi-VN" sz="2800">
                <a:latin typeface="+mj-lt"/>
              </a:rPr>
              <a:t>Nếu thầy nói “không” thì rồng rắn đi tiếp. Nếu thầy nói “có” thì rồng rắn hỏi xin thuốc cho con và đồng ý cho thầy bắt khúc đuôi.</a:t>
            </a:r>
            <a:endParaRPr lang="en-US" sz="2800">
              <a:latin typeface="+mj-lt"/>
            </a:endParaRPr>
          </a:p>
          <a:p>
            <a:pPr marL="44450" indent="417513" algn="just"/>
            <a:r>
              <a:rPr lang="vi-VN" sz="2800">
                <a:latin typeface="+mj-lt"/>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r>
              <a:rPr lang="vi-VN" sz="2800">
                <a:latin typeface="+mj-lt"/>
              </a:rPr>
              <a:t>		</a:t>
            </a:r>
            <a:r>
              <a:rPr lang="en-US" sz="2800">
                <a:latin typeface="+mj-lt"/>
              </a:rPr>
              <a:t>		</a:t>
            </a:r>
            <a:endParaRPr lang="vi-VN" sz="2800">
              <a:latin typeface="+mj-lt"/>
            </a:endParaRPr>
          </a:p>
        </p:txBody>
      </p:sp>
      <p:sp>
        <p:nvSpPr>
          <p:cNvPr id="9" name="TextBox 8">
            <a:extLst>
              <a:ext uri="{FF2B5EF4-FFF2-40B4-BE49-F238E27FC236}">
                <a16:creationId xmlns:a16="http://schemas.microsoft.com/office/drawing/2014/main" id="{E8C38B5B-1F2D-4DB2-8AF7-291C12FB9333}"/>
              </a:ext>
            </a:extLst>
          </p:cNvPr>
          <p:cNvSpPr txBox="1"/>
          <p:nvPr/>
        </p:nvSpPr>
        <p:spPr>
          <a:xfrm>
            <a:off x="6477000" y="6305642"/>
            <a:ext cx="17785080" cy="369332"/>
          </a:xfrm>
          <a:prstGeom prst="rect">
            <a:avLst/>
          </a:prstGeom>
          <a:noFill/>
        </p:spPr>
        <p:txBody>
          <a:bodyPr wrap="square">
            <a:spAutoFit/>
          </a:bodyPr>
          <a:lstStyle/>
          <a:p>
            <a:pPr marL="266700" algn="just"/>
            <a:r>
              <a:rPr lang="vi-VN" sz="1800" i="1">
                <a:latin typeface="+mj-lt"/>
              </a:rPr>
              <a:t>(Theo 101 trò chơi dân gian dành cho trẻ Mầm non) </a:t>
            </a:r>
            <a:endParaRPr lang="en-US" sz="1800" i="1">
              <a:latin typeface="+mj-lt"/>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F9682069-E3CE-4CD1-AE41-C062BE40C637}"/>
              </a:ext>
            </a:extLst>
          </p:cNvPr>
          <p:cNvPicPr>
            <a:picLocks noChangeAspect="1"/>
          </p:cNvPicPr>
          <p:nvPr/>
        </p:nvPicPr>
        <p:blipFill>
          <a:blip r:embed="rId4"/>
          <a:stretch>
            <a:fillRect/>
          </a:stretch>
        </p:blipFill>
        <p:spPr>
          <a:xfrm>
            <a:off x="190182" y="4797028"/>
            <a:ext cx="576129" cy="549207"/>
          </a:xfrm>
          <a:prstGeom prst="rect">
            <a:avLst/>
          </a:prstGeom>
        </p:spPr>
      </p:pic>
      <p:pic>
        <p:nvPicPr>
          <p:cNvPr id="11" name="Picture 10">
            <a:extLst>
              <a:ext uri="{FF2B5EF4-FFF2-40B4-BE49-F238E27FC236}">
                <a16:creationId xmlns:a16="http://schemas.microsoft.com/office/drawing/2014/main" id="{43554A64-2500-491D-965B-FE5442596E9E}"/>
              </a:ext>
            </a:extLst>
          </p:cNvPr>
          <p:cNvPicPr>
            <a:picLocks noChangeAspect="1"/>
          </p:cNvPicPr>
          <p:nvPr/>
        </p:nvPicPr>
        <p:blipFill rotWithShape="1">
          <a:blip r:embed="rId5"/>
          <a:srcRect l="28414" t="17105" r="9091" b="33057"/>
          <a:stretch/>
        </p:blipFill>
        <p:spPr>
          <a:xfrm>
            <a:off x="232773" y="710371"/>
            <a:ext cx="538392" cy="512546"/>
          </a:xfrm>
          <a:prstGeom prst="rect">
            <a:avLst/>
          </a:prstGeom>
        </p:spPr>
      </p:pic>
      <p:pic>
        <p:nvPicPr>
          <p:cNvPr id="12" name="Picture 11">
            <a:extLst>
              <a:ext uri="{FF2B5EF4-FFF2-40B4-BE49-F238E27FC236}">
                <a16:creationId xmlns:a16="http://schemas.microsoft.com/office/drawing/2014/main" id="{204FFA6D-ABDD-4818-B352-726437EAD3A3}"/>
              </a:ext>
            </a:extLst>
          </p:cNvPr>
          <p:cNvPicPr>
            <a:picLocks noChangeAspect="1"/>
          </p:cNvPicPr>
          <p:nvPr/>
        </p:nvPicPr>
        <p:blipFill rotWithShape="1">
          <a:blip r:embed="rId6"/>
          <a:srcRect l="23584" t="12406" r="18949" b="29309"/>
          <a:stretch/>
        </p:blipFill>
        <p:spPr>
          <a:xfrm>
            <a:off x="171624" y="1558540"/>
            <a:ext cx="538392" cy="605690"/>
          </a:xfrm>
          <a:prstGeom prst="rect">
            <a:avLst/>
          </a:prstGeom>
        </p:spPr>
      </p:pic>
    </p:spTree>
    <p:extLst>
      <p:ext uri="{BB962C8B-B14F-4D97-AF65-F5344CB8AC3E}">
        <p14:creationId xmlns:p14="http://schemas.microsoft.com/office/powerpoint/2010/main" val="384893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506724"/>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sp>
        <p:nvSpPr>
          <p:cNvPr id="4" name="TextBox 3">
            <a:extLst>
              <a:ext uri="{FF2B5EF4-FFF2-40B4-BE49-F238E27FC236}">
                <a16:creationId xmlns:a16="http://schemas.microsoft.com/office/drawing/2014/main" id="{9CBE522A-6259-4D5C-A426-049181E49342}"/>
              </a:ext>
            </a:extLst>
          </p:cNvPr>
          <p:cNvSpPr txBox="1"/>
          <p:nvPr/>
        </p:nvSpPr>
        <p:spPr>
          <a:xfrm>
            <a:off x="2461259" y="4165937"/>
            <a:ext cx="7269482"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6000">
                <a:solidFill>
                  <a:srgbClr val="00B050"/>
                </a:solidFill>
                <a:effectLst>
                  <a:outerShdw blurRad="38100" dist="38100" dir="2700000" algn="tl">
                    <a:srgbClr val="000000">
                      <a:alpha val="43137"/>
                    </a:srgbClr>
                  </a:outerShdw>
                </a:effectLst>
                <a:latin typeface="HP-167" panose="020B0803050302020204" pitchFamily="34" charset="0"/>
              </a:rPr>
              <a:t>LUYỆN TẬP</a:t>
            </a:r>
            <a:endParaRPr lang="en-US" sz="6000" dirty="0">
              <a:solidFill>
                <a:srgbClr val="00B050"/>
              </a:solidFill>
              <a:effectLst>
                <a:outerShdw blurRad="38100" dist="38100" dir="2700000" algn="tl">
                  <a:srgbClr val="000000">
                    <a:alpha val="43137"/>
                  </a:srgbClr>
                </a:outerShdw>
              </a:effectLst>
              <a:latin typeface="HP-167" panose="020B0803050302020204" pitchFamily="34" charset="0"/>
            </a:endParaRPr>
          </a:p>
        </p:txBody>
      </p:sp>
      <p:pic>
        <p:nvPicPr>
          <p:cNvPr id="6" name="Picture 5">
            <a:extLst>
              <a:ext uri="{FF2B5EF4-FFF2-40B4-BE49-F238E27FC236}">
                <a16:creationId xmlns:a16="http://schemas.microsoft.com/office/drawing/2014/main" id="{B41236D5-199E-4D85-A37A-3B911C8CDE7A}"/>
              </a:ext>
            </a:extLst>
          </p:cNvPr>
          <p:cNvPicPr>
            <a:picLocks noChangeAspect="1"/>
          </p:cNvPicPr>
          <p:nvPr/>
        </p:nvPicPr>
        <p:blipFill>
          <a:blip r:embed="rId2"/>
          <a:stretch>
            <a:fillRect/>
          </a:stretch>
        </p:blipFill>
        <p:spPr>
          <a:xfrm>
            <a:off x="5041218" y="1588195"/>
            <a:ext cx="2133600" cy="2133600"/>
          </a:xfrm>
          <a:prstGeom prst="rect">
            <a:avLst/>
          </a:prstGeom>
        </p:spPr>
      </p:pic>
    </p:spTree>
    <p:extLst>
      <p:ext uri="{BB962C8B-B14F-4D97-AF65-F5344CB8AC3E}">
        <p14:creationId xmlns:p14="http://schemas.microsoft.com/office/powerpoint/2010/main" val="910357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78B6-621D-4BB2-97F3-22D67B1FFCF9}"/>
              </a:ext>
            </a:extLst>
          </p:cNvPr>
          <p:cNvSpPr txBox="1"/>
          <p:nvPr/>
        </p:nvSpPr>
        <p:spPr>
          <a:xfrm>
            <a:off x="1187313" y="270453"/>
            <a:ext cx="7042287" cy="738664"/>
          </a:xfrm>
          <a:prstGeom prst="rect">
            <a:avLst/>
          </a:prstGeom>
          <a:noFill/>
        </p:spPr>
        <p:txBody>
          <a:bodyPr wrap="square">
            <a:spAutoFit/>
          </a:bodyPr>
          <a:lstStyle/>
          <a:p>
            <a:r>
              <a:rPr lang="en-US" sz="42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1</a:t>
            </a:r>
            <a:r>
              <a:rPr lang="en-US" sz="42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en-US" sz="4200"/>
              <a:t>Nói tiếp để hoàn thành câu:</a:t>
            </a:r>
            <a:endParaRPr lang="vi-VN" sz="4200" b="1">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41822CA-8AEA-4E28-B56F-1A2F475F65F0}"/>
              </a:ext>
            </a:extLst>
          </p:cNvPr>
          <p:cNvGrpSpPr/>
          <p:nvPr/>
        </p:nvGrpSpPr>
        <p:grpSpPr>
          <a:xfrm>
            <a:off x="199177" y="184880"/>
            <a:ext cx="853942" cy="1068901"/>
            <a:chOff x="253799" y="259752"/>
            <a:chExt cx="853942" cy="1068901"/>
          </a:xfrm>
        </p:grpSpPr>
        <p:sp>
          <p:nvSpPr>
            <p:cNvPr id="4" name="51">
              <a:extLst>
                <a:ext uri="{FF2B5EF4-FFF2-40B4-BE49-F238E27FC236}">
                  <a16:creationId xmlns:a16="http://schemas.microsoft.com/office/drawing/2014/main" id="{A1526D02-8B7F-4A2C-A6E0-7E0D052BDF6E}"/>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icture 4">
              <a:extLst>
                <a:ext uri="{FF2B5EF4-FFF2-40B4-BE49-F238E27FC236}">
                  <a16:creationId xmlns:a16="http://schemas.microsoft.com/office/drawing/2014/main" id="{12E09A92-18BA-4D1D-AB09-9F1012E484D9}"/>
                </a:ext>
              </a:extLst>
            </p:cNvPr>
            <p:cNvPicPr>
              <a:picLocks noChangeAspect="1"/>
            </p:cNvPicPr>
            <p:nvPr userDrawn="1"/>
          </p:nvPicPr>
          <p:blipFill>
            <a:blip r:embed="rId2"/>
            <a:stretch>
              <a:fillRect/>
            </a:stretch>
          </p:blipFill>
          <p:spPr>
            <a:xfrm>
              <a:off x="425879" y="646791"/>
              <a:ext cx="681862" cy="681862"/>
            </a:xfrm>
            <a:prstGeom prst="rect">
              <a:avLst/>
            </a:prstGeom>
          </p:spPr>
        </p:pic>
      </p:grpSp>
      <p:sp>
        <p:nvSpPr>
          <p:cNvPr id="15" name="Rounded Rectangle 16">
            <a:extLst>
              <a:ext uri="{FF2B5EF4-FFF2-40B4-BE49-F238E27FC236}">
                <a16:creationId xmlns:a16="http://schemas.microsoft.com/office/drawing/2014/main" id="{B77DEFBF-7803-4E2E-86F4-F1C5CD7C017C}"/>
              </a:ext>
            </a:extLst>
          </p:cNvPr>
          <p:cNvSpPr/>
          <p:nvPr/>
        </p:nvSpPr>
        <p:spPr>
          <a:xfrm>
            <a:off x="359908" y="2692400"/>
            <a:ext cx="4897892" cy="657305"/>
          </a:xfrm>
          <a:prstGeom prst="roundRect">
            <a:avLst/>
          </a:prstGeom>
          <a:solidFill>
            <a:srgbClr val="FB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lumMod val="85000"/>
                    <a:lumOff val="15000"/>
                  </a:schemeClr>
                </a:solidFill>
              </a:rPr>
              <a:t>b. </a:t>
            </a:r>
            <a:r>
              <a:rPr lang="vi-VN" sz="3200">
                <a:solidFill>
                  <a:schemeClr val="tx1">
                    <a:lumMod val="85000"/>
                    <a:lumOff val="15000"/>
                  </a:schemeClr>
                </a:solidFill>
              </a:rPr>
              <a:t>Nếu thầy nói “có” thì</a:t>
            </a:r>
            <a:endParaRPr lang="en-US" sz="3200" dirty="0">
              <a:solidFill>
                <a:schemeClr val="tx1">
                  <a:lumMod val="85000"/>
                  <a:lumOff val="15000"/>
                </a:schemeClr>
              </a:solidFill>
            </a:endParaRPr>
          </a:p>
        </p:txBody>
      </p:sp>
      <p:sp>
        <p:nvSpPr>
          <p:cNvPr id="23" name="Rounded Rectangle 18">
            <a:extLst>
              <a:ext uri="{FF2B5EF4-FFF2-40B4-BE49-F238E27FC236}">
                <a16:creationId xmlns:a16="http://schemas.microsoft.com/office/drawing/2014/main" id="{B2462ED5-A058-4344-BCDA-7D59A51D919C}"/>
              </a:ext>
            </a:extLst>
          </p:cNvPr>
          <p:cNvSpPr/>
          <p:nvPr/>
        </p:nvSpPr>
        <p:spPr>
          <a:xfrm>
            <a:off x="359908" y="4013200"/>
            <a:ext cx="4897892" cy="1042245"/>
          </a:xfrm>
          <a:prstGeom prst="roundRect">
            <a:avLst/>
          </a:prstGeom>
          <a:solidFill>
            <a:srgbClr val="FB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lumMod val="85000"/>
                    <a:lumOff val="15000"/>
                  </a:schemeClr>
                </a:solidFill>
              </a:rPr>
              <a:t>c. </a:t>
            </a:r>
            <a:r>
              <a:rPr lang="vi-VN" sz="3200">
                <a:solidFill>
                  <a:schemeClr val="tx1">
                    <a:lumMod val="85000"/>
                    <a:lumOff val="15000"/>
                  </a:schemeClr>
                </a:solidFill>
              </a:rPr>
              <a:t>Nếu bạn khúc đuôi để thầy bắt được thì</a:t>
            </a:r>
            <a:endParaRPr lang="en-US" sz="3200" dirty="0">
              <a:solidFill>
                <a:schemeClr val="tx1">
                  <a:lumMod val="85000"/>
                  <a:lumOff val="15000"/>
                </a:schemeClr>
              </a:solidFill>
            </a:endParaRPr>
          </a:p>
        </p:txBody>
      </p:sp>
      <p:sp>
        <p:nvSpPr>
          <p:cNvPr id="24" name="Rounded Rectangle 1">
            <a:extLst>
              <a:ext uri="{FF2B5EF4-FFF2-40B4-BE49-F238E27FC236}">
                <a16:creationId xmlns:a16="http://schemas.microsoft.com/office/drawing/2014/main" id="{7FAF9FCF-7D5F-46CA-8AE1-9D35D7306C61}"/>
              </a:ext>
            </a:extLst>
          </p:cNvPr>
          <p:cNvSpPr/>
          <p:nvPr/>
        </p:nvSpPr>
        <p:spPr>
          <a:xfrm>
            <a:off x="359908" y="1371601"/>
            <a:ext cx="4897892" cy="657304"/>
          </a:xfrm>
          <a:prstGeom prst="roundRect">
            <a:avLst/>
          </a:prstGeom>
          <a:solidFill>
            <a:srgbClr val="FB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en-US" sz="3200">
                <a:solidFill>
                  <a:schemeClr val="tx1">
                    <a:lumMod val="85000"/>
                    <a:lumOff val="15000"/>
                  </a:schemeClr>
                </a:solidFill>
              </a:rPr>
              <a:t>a. </a:t>
            </a:r>
            <a:r>
              <a:rPr lang="vi-VN" sz="3200">
                <a:solidFill>
                  <a:schemeClr val="tx1">
                    <a:lumMod val="85000"/>
                    <a:lumOff val="15000"/>
                  </a:schemeClr>
                </a:solidFill>
              </a:rPr>
              <a:t>Nếu thầy nói “không” thì</a:t>
            </a:r>
            <a:endParaRPr lang="en-US" sz="3200" b="1" kern="0"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sym typeface="Arial"/>
            </a:endParaRPr>
          </a:p>
        </p:txBody>
      </p:sp>
      <p:sp>
        <p:nvSpPr>
          <p:cNvPr id="25" name="Rounded Rectangle 25">
            <a:extLst>
              <a:ext uri="{FF2B5EF4-FFF2-40B4-BE49-F238E27FC236}">
                <a16:creationId xmlns:a16="http://schemas.microsoft.com/office/drawing/2014/main" id="{2B32FBE1-6E10-4DDB-B67B-A49FFD5E37E5}"/>
              </a:ext>
            </a:extLst>
          </p:cNvPr>
          <p:cNvSpPr/>
          <p:nvPr/>
        </p:nvSpPr>
        <p:spPr>
          <a:xfrm>
            <a:off x="6762346" y="1371600"/>
            <a:ext cx="5050291" cy="1441250"/>
          </a:xfrm>
          <a:prstGeom prst="roundRect">
            <a:avLst/>
          </a:prstGeom>
          <a:solidFill>
            <a:srgbClr val="EBE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DA172C"/>
                </a:solidFill>
              </a:rPr>
              <a:t>rồng rắn hỏi xin thuốc cho con và đồng ý cho thầy bắt khúc đuôi.</a:t>
            </a:r>
            <a:endParaRPr lang="vi-VN" sz="4800" dirty="0">
              <a:solidFill>
                <a:srgbClr val="DA172C"/>
              </a:solidFill>
            </a:endParaRPr>
          </a:p>
        </p:txBody>
      </p:sp>
      <p:sp>
        <p:nvSpPr>
          <p:cNvPr id="26" name="Rounded Rectangle 28">
            <a:extLst>
              <a:ext uri="{FF2B5EF4-FFF2-40B4-BE49-F238E27FC236}">
                <a16:creationId xmlns:a16="http://schemas.microsoft.com/office/drawing/2014/main" id="{6C32EAD7-4D08-4F85-8929-C3445D23F6C8}"/>
              </a:ext>
            </a:extLst>
          </p:cNvPr>
          <p:cNvSpPr/>
          <p:nvPr/>
        </p:nvSpPr>
        <p:spPr>
          <a:xfrm>
            <a:off x="6740575" y="3319754"/>
            <a:ext cx="5050291" cy="680894"/>
          </a:xfrm>
          <a:prstGeom prst="roundRect">
            <a:avLst/>
          </a:prstGeom>
          <a:solidFill>
            <a:srgbClr val="EBE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accent6">
                    <a:lumMod val="75000"/>
                  </a:schemeClr>
                </a:solidFill>
              </a:rPr>
              <a:t>rồng rắn đi tiếp.</a:t>
            </a:r>
            <a:endParaRPr lang="vi-VN" sz="3200" dirty="0">
              <a:solidFill>
                <a:schemeClr val="accent6">
                  <a:lumMod val="75000"/>
                </a:schemeClr>
              </a:solidFill>
            </a:endParaRPr>
          </a:p>
        </p:txBody>
      </p:sp>
      <p:sp>
        <p:nvSpPr>
          <p:cNvPr id="27" name="Rounded Rectangle 31">
            <a:extLst>
              <a:ext uri="{FF2B5EF4-FFF2-40B4-BE49-F238E27FC236}">
                <a16:creationId xmlns:a16="http://schemas.microsoft.com/office/drawing/2014/main" id="{C772E1CB-185A-4386-8E79-E71F0865D40E}"/>
              </a:ext>
            </a:extLst>
          </p:cNvPr>
          <p:cNvSpPr/>
          <p:nvPr/>
        </p:nvSpPr>
        <p:spPr>
          <a:xfrm>
            <a:off x="6740575" y="4507552"/>
            <a:ext cx="5050291" cy="680894"/>
          </a:xfrm>
          <a:prstGeom prst="roundRect">
            <a:avLst/>
          </a:prstGeom>
          <a:solidFill>
            <a:srgbClr val="EBE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accent6">
                    <a:lumMod val="75000"/>
                  </a:schemeClr>
                </a:solidFill>
              </a:rPr>
              <a:t>đổi vai làm đuôi.</a:t>
            </a:r>
            <a:endParaRPr lang="vi-VN" sz="3200" dirty="0">
              <a:solidFill>
                <a:schemeClr val="accent6">
                  <a:lumMod val="75000"/>
                </a:schemeClr>
              </a:solidFill>
            </a:endParaRPr>
          </a:p>
        </p:txBody>
      </p:sp>
      <p:cxnSp>
        <p:nvCxnSpPr>
          <p:cNvPr id="28" name="Straight Arrow Connector 27">
            <a:extLst>
              <a:ext uri="{FF2B5EF4-FFF2-40B4-BE49-F238E27FC236}">
                <a16:creationId xmlns:a16="http://schemas.microsoft.com/office/drawing/2014/main" id="{84ED5758-3EA9-4119-8385-8AFBAFE1283F}"/>
              </a:ext>
            </a:extLst>
          </p:cNvPr>
          <p:cNvCxnSpPr>
            <a:cxnSpLocks/>
            <a:stCxn id="24" idx="3"/>
            <a:endCxn id="26" idx="1"/>
          </p:cNvCxnSpPr>
          <p:nvPr/>
        </p:nvCxnSpPr>
        <p:spPr>
          <a:xfrm>
            <a:off x="5257800" y="1700253"/>
            <a:ext cx="1482775" cy="1959948"/>
          </a:xfrm>
          <a:prstGeom prst="straightConnector1">
            <a:avLst/>
          </a:prstGeom>
          <a:ln w="38100" cmpd="tri">
            <a:solidFill>
              <a:srgbClr val="43AD31">
                <a:alpha val="76863"/>
              </a:srgb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BB2CC4F-13D1-49D7-AB65-3BFE1EE2B861}"/>
              </a:ext>
            </a:extLst>
          </p:cNvPr>
          <p:cNvCxnSpPr>
            <a:cxnSpLocks/>
            <a:stCxn id="15" idx="3"/>
            <a:endCxn id="25" idx="1"/>
          </p:cNvCxnSpPr>
          <p:nvPr/>
        </p:nvCxnSpPr>
        <p:spPr>
          <a:xfrm flipV="1">
            <a:off x="5257800" y="2092225"/>
            <a:ext cx="1504546" cy="928828"/>
          </a:xfrm>
          <a:prstGeom prst="straightConnector1">
            <a:avLst/>
          </a:prstGeom>
          <a:ln w="38100" cmpd="tri">
            <a:solidFill>
              <a:srgbClr val="43AD31">
                <a:alpha val="76863"/>
              </a:srgb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C3C2B96-3F8D-489B-B4CD-0424F8A7F095}"/>
              </a:ext>
            </a:extLst>
          </p:cNvPr>
          <p:cNvCxnSpPr>
            <a:cxnSpLocks/>
            <a:stCxn id="23" idx="3"/>
            <a:endCxn id="32" idx="1"/>
          </p:cNvCxnSpPr>
          <p:nvPr/>
        </p:nvCxnSpPr>
        <p:spPr>
          <a:xfrm>
            <a:off x="5257800" y="4534323"/>
            <a:ext cx="1482775" cy="1501475"/>
          </a:xfrm>
          <a:prstGeom prst="straightConnector1">
            <a:avLst/>
          </a:prstGeom>
          <a:ln w="38100" cmpd="tri">
            <a:solidFill>
              <a:srgbClr val="43AD31">
                <a:alpha val="76863"/>
              </a:srgb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sp>
        <p:nvSpPr>
          <p:cNvPr id="31" name="Rounded Rectangle 18">
            <a:extLst>
              <a:ext uri="{FF2B5EF4-FFF2-40B4-BE49-F238E27FC236}">
                <a16:creationId xmlns:a16="http://schemas.microsoft.com/office/drawing/2014/main" id="{DD053660-97D3-4243-AE9C-7B1547635F72}"/>
              </a:ext>
            </a:extLst>
          </p:cNvPr>
          <p:cNvSpPr/>
          <p:nvPr/>
        </p:nvSpPr>
        <p:spPr>
          <a:xfrm>
            <a:off x="359908" y="5334000"/>
            <a:ext cx="4897892" cy="1042245"/>
          </a:xfrm>
          <a:prstGeom prst="roundRect">
            <a:avLst/>
          </a:prstGeom>
          <a:solidFill>
            <a:srgbClr val="FB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lumMod val="85000"/>
                    <a:lumOff val="15000"/>
                  </a:schemeClr>
                </a:solidFill>
              </a:rPr>
              <a:t>d. Nếu bạn khúc giữa để đứt thì</a:t>
            </a:r>
            <a:endParaRPr lang="en-US" sz="3200" dirty="0">
              <a:solidFill>
                <a:schemeClr val="tx1">
                  <a:lumMod val="85000"/>
                  <a:lumOff val="15000"/>
                </a:schemeClr>
              </a:solidFill>
            </a:endParaRPr>
          </a:p>
        </p:txBody>
      </p:sp>
      <p:sp>
        <p:nvSpPr>
          <p:cNvPr id="32" name="Rounded Rectangle 31">
            <a:extLst>
              <a:ext uri="{FF2B5EF4-FFF2-40B4-BE49-F238E27FC236}">
                <a16:creationId xmlns:a16="http://schemas.microsoft.com/office/drawing/2014/main" id="{AAC20C1B-14C8-4C1F-ADBF-D08BB2FD3D5E}"/>
              </a:ext>
            </a:extLst>
          </p:cNvPr>
          <p:cNvSpPr/>
          <p:nvPr/>
        </p:nvSpPr>
        <p:spPr>
          <a:xfrm>
            <a:off x="6740575" y="5695351"/>
            <a:ext cx="5050291" cy="680894"/>
          </a:xfrm>
          <a:prstGeom prst="roundRect">
            <a:avLst/>
          </a:prstGeom>
          <a:solidFill>
            <a:srgbClr val="EBE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accent6">
                    <a:lumMod val="75000"/>
                  </a:schemeClr>
                </a:solidFill>
              </a:rPr>
              <a:t>đổi vai làm thầy thuốc.</a:t>
            </a:r>
            <a:endParaRPr lang="vi-VN" sz="3200" dirty="0">
              <a:solidFill>
                <a:schemeClr val="accent6">
                  <a:lumMod val="75000"/>
                </a:schemeClr>
              </a:solidFill>
            </a:endParaRPr>
          </a:p>
        </p:txBody>
      </p:sp>
      <p:cxnSp>
        <p:nvCxnSpPr>
          <p:cNvPr id="33" name="Straight Arrow Connector 32">
            <a:extLst>
              <a:ext uri="{FF2B5EF4-FFF2-40B4-BE49-F238E27FC236}">
                <a16:creationId xmlns:a16="http://schemas.microsoft.com/office/drawing/2014/main" id="{B7043E47-603B-42E9-9ED6-221C26406BD9}"/>
              </a:ext>
            </a:extLst>
          </p:cNvPr>
          <p:cNvCxnSpPr>
            <a:cxnSpLocks/>
            <a:stCxn id="31" idx="3"/>
            <a:endCxn id="27" idx="1"/>
          </p:cNvCxnSpPr>
          <p:nvPr/>
        </p:nvCxnSpPr>
        <p:spPr>
          <a:xfrm flipV="1">
            <a:off x="5257800" y="4847999"/>
            <a:ext cx="1482775" cy="1007124"/>
          </a:xfrm>
          <a:prstGeom prst="straightConnector1">
            <a:avLst/>
          </a:prstGeom>
          <a:ln w="38100" cmpd="tri">
            <a:solidFill>
              <a:srgbClr val="43AD31">
                <a:alpha val="76863"/>
              </a:srgb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878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0-#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1+#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2"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1+#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1+#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1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10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1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3" grpId="0" animBg="1"/>
      <p:bldP spid="24" grpId="0" animBg="1"/>
      <p:bldP spid="25" grpId="0" animBg="1"/>
      <p:bldP spid="26" grpId="0" animBg="1"/>
      <p:bldP spid="27"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78B6-621D-4BB2-97F3-22D67B1FFCF9}"/>
              </a:ext>
            </a:extLst>
          </p:cNvPr>
          <p:cNvSpPr txBox="1"/>
          <p:nvPr/>
        </p:nvSpPr>
        <p:spPr>
          <a:xfrm>
            <a:off x="1187313" y="270453"/>
            <a:ext cx="7042287" cy="738664"/>
          </a:xfrm>
          <a:prstGeom prst="rect">
            <a:avLst/>
          </a:prstGeom>
          <a:noFill/>
        </p:spPr>
        <p:txBody>
          <a:bodyPr wrap="square">
            <a:spAutoFit/>
          </a:bodyPr>
          <a:lstStyle/>
          <a:p>
            <a:r>
              <a:rPr lang="en-US" sz="42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1</a:t>
            </a:r>
            <a:r>
              <a:rPr lang="en-US" sz="42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en-US" sz="4200"/>
              <a:t>Nói tiếp để hoàn thành câu:</a:t>
            </a:r>
            <a:endParaRPr lang="vi-VN" sz="4200" b="1">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41822CA-8AEA-4E28-B56F-1A2F475F65F0}"/>
              </a:ext>
            </a:extLst>
          </p:cNvPr>
          <p:cNvGrpSpPr/>
          <p:nvPr/>
        </p:nvGrpSpPr>
        <p:grpSpPr>
          <a:xfrm>
            <a:off x="199177" y="184880"/>
            <a:ext cx="853942" cy="1068901"/>
            <a:chOff x="253799" y="259752"/>
            <a:chExt cx="853942" cy="1068901"/>
          </a:xfrm>
        </p:grpSpPr>
        <p:sp>
          <p:nvSpPr>
            <p:cNvPr id="4" name="51">
              <a:extLst>
                <a:ext uri="{FF2B5EF4-FFF2-40B4-BE49-F238E27FC236}">
                  <a16:creationId xmlns:a16="http://schemas.microsoft.com/office/drawing/2014/main" id="{A1526D02-8B7F-4A2C-A6E0-7E0D052BDF6E}"/>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icture 4">
              <a:extLst>
                <a:ext uri="{FF2B5EF4-FFF2-40B4-BE49-F238E27FC236}">
                  <a16:creationId xmlns:a16="http://schemas.microsoft.com/office/drawing/2014/main" id="{12E09A92-18BA-4D1D-AB09-9F1012E484D9}"/>
                </a:ext>
              </a:extLst>
            </p:cNvPr>
            <p:cNvPicPr>
              <a:picLocks noChangeAspect="1"/>
            </p:cNvPicPr>
            <p:nvPr userDrawn="1"/>
          </p:nvPicPr>
          <p:blipFill>
            <a:blip r:embed="rId2"/>
            <a:stretch>
              <a:fillRect/>
            </a:stretch>
          </p:blipFill>
          <p:spPr>
            <a:xfrm>
              <a:off x="425879" y="646791"/>
              <a:ext cx="681862" cy="681862"/>
            </a:xfrm>
            <a:prstGeom prst="rect">
              <a:avLst/>
            </a:prstGeom>
          </p:spPr>
        </p:pic>
      </p:grpSp>
      <p:sp>
        <p:nvSpPr>
          <p:cNvPr id="15" name="Rounded Rectangle 16">
            <a:extLst>
              <a:ext uri="{FF2B5EF4-FFF2-40B4-BE49-F238E27FC236}">
                <a16:creationId xmlns:a16="http://schemas.microsoft.com/office/drawing/2014/main" id="{B77DEFBF-7803-4E2E-86F4-F1C5CD7C017C}"/>
              </a:ext>
            </a:extLst>
          </p:cNvPr>
          <p:cNvSpPr/>
          <p:nvPr/>
        </p:nvSpPr>
        <p:spPr>
          <a:xfrm>
            <a:off x="371257" y="2252262"/>
            <a:ext cx="11527292" cy="1395770"/>
          </a:xfrm>
          <a:prstGeom prst="roundRect">
            <a:avLst/>
          </a:prstGeom>
          <a:solidFill>
            <a:srgbClr val="FB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lumMod val="85000"/>
                    <a:lumOff val="15000"/>
                  </a:schemeClr>
                </a:solidFill>
              </a:rPr>
              <a:t>b. </a:t>
            </a:r>
            <a:r>
              <a:rPr lang="vi-VN" sz="4000">
                <a:solidFill>
                  <a:schemeClr val="tx1">
                    <a:lumMod val="85000"/>
                    <a:lumOff val="15000"/>
                  </a:schemeClr>
                </a:solidFill>
              </a:rPr>
              <a:t>Nếu thầy nói “có” thì</a:t>
            </a:r>
            <a:r>
              <a:rPr lang="en-US" sz="4000">
                <a:solidFill>
                  <a:schemeClr val="tx1">
                    <a:lumMod val="85000"/>
                    <a:lumOff val="15000"/>
                  </a:schemeClr>
                </a:solidFill>
              </a:rPr>
              <a:t> </a:t>
            </a:r>
            <a:r>
              <a:rPr lang="en-US" sz="4000">
                <a:solidFill>
                  <a:srgbClr val="DA172C"/>
                </a:solidFill>
              </a:rPr>
              <a:t>rồng rắn hỏi xin thuốc cho con và đồng ý cho thầy bắt khúc đuôi.</a:t>
            </a:r>
            <a:endParaRPr lang="vi-VN" sz="6000">
              <a:solidFill>
                <a:srgbClr val="DA172C"/>
              </a:solidFill>
            </a:endParaRPr>
          </a:p>
        </p:txBody>
      </p:sp>
      <p:sp>
        <p:nvSpPr>
          <p:cNvPr id="23" name="Rounded Rectangle 18">
            <a:extLst>
              <a:ext uri="{FF2B5EF4-FFF2-40B4-BE49-F238E27FC236}">
                <a16:creationId xmlns:a16="http://schemas.microsoft.com/office/drawing/2014/main" id="{B2462ED5-A058-4344-BCDA-7D59A51D919C}"/>
              </a:ext>
            </a:extLst>
          </p:cNvPr>
          <p:cNvSpPr/>
          <p:nvPr/>
        </p:nvSpPr>
        <p:spPr>
          <a:xfrm>
            <a:off x="371257" y="3766694"/>
            <a:ext cx="11527292" cy="1395769"/>
          </a:xfrm>
          <a:prstGeom prst="roundRect">
            <a:avLst/>
          </a:prstGeom>
          <a:solidFill>
            <a:srgbClr val="FB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lumMod val="85000"/>
                    <a:lumOff val="15000"/>
                  </a:schemeClr>
                </a:solidFill>
              </a:rPr>
              <a:t>c. </a:t>
            </a:r>
            <a:r>
              <a:rPr lang="vi-VN" sz="4000">
                <a:solidFill>
                  <a:schemeClr val="tx1">
                    <a:lumMod val="85000"/>
                    <a:lumOff val="15000"/>
                  </a:schemeClr>
                </a:solidFill>
              </a:rPr>
              <a:t>Nếu bạn khúc đuôi để thầy bắt được thì</a:t>
            </a:r>
            <a:r>
              <a:rPr lang="en-US" sz="4000">
                <a:solidFill>
                  <a:schemeClr val="tx1">
                    <a:lumMod val="85000"/>
                    <a:lumOff val="15000"/>
                  </a:schemeClr>
                </a:solidFill>
              </a:rPr>
              <a:t> </a:t>
            </a:r>
            <a:r>
              <a:rPr lang="vi-VN" sz="4000">
                <a:solidFill>
                  <a:schemeClr val="accent6">
                    <a:lumMod val="75000"/>
                  </a:schemeClr>
                </a:solidFill>
              </a:rPr>
              <a:t>đổi vai làm thầy thuốc.</a:t>
            </a:r>
            <a:r>
              <a:rPr lang="en-US" sz="4000">
                <a:solidFill>
                  <a:schemeClr val="tx1">
                    <a:lumMod val="85000"/>
                    <a:lumOff val="15000"/>
                  </a:schemeClr>
                </a:solidFill>
              </a:rPr>
              <a:t> </a:t>
            </a:r>
            <a:endParaRPr lang="en-US" sz="4000" dirty="0">
              <a:solidFill>
                <a:schemeClr val="tx1">
                  <a:lumMod val="85000"/>
                  <a:lumOff val="15000"/>
                </a:schemeClr>
              </a:solidFill>
            </a:endParaRPr>
          </a:p>
        </p:txBody>
      </p:sp>
      <p:sp>
        <p:nvSpPr>
          <p:cNvPr id="24" name="Rounded Rectangle 1">
            <a:extLst>
              <a:ext uri="{FF2B5EF4-FFF2-40B4-BE49-F238E27FC236}">
                <a16:creationId xmlns:a16="http://schemas.microsoft.com/office/drawing/2014/main" id="{7FAF9FCF-7D5F-46CA-8AE1-9D35D7306C61}"/>
              </a:ext>
            </a:extLst>
          </p:cNvPr>
          <p:cNvSpPr/>
          <p:nvPr/>
        </p:nvSpPr>
        <p:spPr>
          <a:xfrm>
            <a:off x="371257" y="1318725"/>
            <a:ext cx="11527292" cy="814875"/>
          </a:xfrm>
          <a:prstGeom prst="roundRect">
            <a:avLst/>
          </a:prstGeom>
          <a:solidFill>
            <a:srgbClr val="FB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en-US" sz="4000">
                <a:solidFill>
                  <a:schemeClr val="tx1">
                    <a:lumMod val="85000"/>
                    <a:lumOff val="15000"/>
                  </a:schemeClr>
                </a:solidFill>
              </a:rPr>
              <a:t>a. </a:t>
            </a:r>
            <a:r>
              <a:rPr lang="vi-VN" sz="4000">
                <a:solidFill>
                  <a:schemeClr val="tx1">
                    <a:lumMod val="85000"/>
                    <a:lumOff val="15000"/>
                  </a:schemeClr>
                </a:solidFill>
              </a:rPr>
              <a:t>Nếu thầy nói “không” thì</a:t>
            </a:r>
            <a:r>
              <a:rPr lang="en-US" sz="4000">
                <a:solidFill>
                  <a:schemeClr val="tx1">
                    <a:lumMod val="85000"/>
                    <a:lumOff val="15000"/>
                  </a:schemeClr>
                </a:solidFill>
              </a:rPr>
              <a:t> </a:t>
            </a:r>
            <a:r>
              <a:rPr lang="vi-VN" sz="4000">
                <a:solidFill>
                  <a:schemeClr val="accent6">
                    <a:lumMod val="75000"/>
                  </a:schemeClr>
                </a:solidFill>
              </a:rPr>
              <a:t>rồng rắn đi tiếp.</a:t>
            </a:r>
          </a:p>
        </p:txBody>
      </p:sp>
      <p:sp>
        <p:nvSpPr>
          <p:cNvPr id="31" name="Rounded Rectangle 18">
            <a:extLst>
              <a:ext uri="{FF2B5EF4-FFF2-40B4-BE49-F238E27FC236}">
                <a16:creationId xmlns:a16="http://schemas.microsoft.com/office/drawing/2014/main" id="{DD053660-97D3-4243-AE9C-7B1547635F72}"/>
              </a:ext>
            </a:extLst>
          </p:cNvPr>
          <p:cNvSpPr/>
          <p:nvPr/>
        </p:nvSpPr>
        <p:spPr>
          <a:xfrm>
            <a:off x="371257" y="5281125"/>
            <a:ext cx="11527292" cy="1042245"/>
          </a:xfrm>
          <a:prstGeom prst="roundRect">
            <a:avLst/>
          </a:prstGeom>
          <a:solidFill>
            <a:srgbClr val="FB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lumMod val="85000"/>
                    <a:lumOff val="15000"/>
                  </a:schemeClr>
                </a:solidFill>
              </a:rPr>
              <a:t>d. Nếu bạn khúc giữa để đứt thì </a:t>
            </a:r>
            <a:r>
              <a:rPr lang="vi-VN" sz="4000">
                <a:solidFill>
                  <a:schemeClr val="accent6">
                    <a:lumMod val="75000"/>
                  </a:schemeClr>
                </a:solidFill>
              </a:rPr>
              <a:t>đổi vai làm đuôi.</a:t>
            </a:r>
          </a:p>
        </p:txBody>
      </p:sp>
    </p:spTree>
    <p:extLst>
      <p:ext uri="{BB962C8B-B14F-4D97-AF65-F5344CB8AC3E}">
        <p14:creationId xmlns:p14="http://schemas.microsoft.com/office/powerpoint/2010/main" val="348337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878B6-621D-4BB2-97F3-22D67B1FFCF9}"/>
              </a:ext>
            </a:extLst>
          </p:cNvPr>
          <p:cNvSpPr txBox="1"/>
          <p:nvPr/>
        </p:nvSpPr>
        <p:spPr>
          <a:xfrm>
            <a:off x="1187313" y="270453"/>
            <a:ext cx="8871087" cy="738664"/>
          </a:xfrm>
          <a:prstGeom prst="rect">
            <a:avLst/>
          </a:prstGeom>
          <a:noFill/>
        </p:spPr>
        <p:txBody>
          <a:bodyPr wrap="square">
            <a:spAutoFit/>
          </a:bodyPr>
          <a:lstStyle/>
          <a:p>
            <a:r>
              <a:rPr lang="en-US" sz="42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2</a:t>
            </a:r>
            <a:r>
              <a:rPr lang="en-US" sz="42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a:t>Đặt một câu nói về trò chơi em thích.</a:t>
            </a:r>
            <a:endParaRPr lang="vi-VN"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41822CA-8AEA-4E28-B56F-1A2F475F65F0}"/>
              </a:ext>
            </a:extLst>
          </p:cNvPr>
          <p:cNvGrpSpPr/>
          <p:nvPr/>
        </p:nvGrpSpPr>
        <p:grpSpPr>
          <a:xfrm>
            <a:off x="199177" y="184880"/>
            <a:ext cx="853942" cy="1068901"/>
            <a:chOff x="253799" y="259752"/>
            <a:chExt cx="853942" cy="1068901"/>
          </a:xfrm>
        </p:grpSpPr>
        <p:sp>
          <p:nvSpPr>
            <p:cNvPr id="4" name="51">
              <a:extLst>
                <a:ext uri="{FF2B5EF4-FFF2-40B4-BE49-F238E27FC236}">
                  <a16:creationId xmlns:a16="http://schemas.microsoft.com/office/drawing/2014/main" id="{A1526D02-8B7F-4A2C-A6E0-7E0D052BDF6E}"/>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icture 4">
              <a:extLst>
                <a:ext uri="{FF2B5EF4-FFF2-40B4-BE49-F238E27FC236}">
                  <a16:creationId xmlns:a16="http://schemas.microsoft.com/office/drawing/2014/main" id="{12E09A92-18BA-4D1D-AB09-9F1012E484D9}"/>
                </a:ext>
              </a:extLst>
            </p:cNvPr>
            <p:cNvPicPr>
              <a:picLocks noChangeAspect="1"/>
            </p:cNvPicPr>
            <p:nvPr userDrawn="1"/>
          </p:nvPicPr>
          <p:blipFill>
            <a:blip r:embed="rId3"/>
            <a:stretch>
              <a:fillRect/>
            </a:stretch>
          </p:blipFill>
          <p:spPr>
            <a:xfrm>
              <a:off x="425879" y="646791"/>
              <a:ext cx="681862" cy="681862"/>
            </a:xfrm>
            <a:prstGeom prst="rect">
              <a:avLst/>
            </a:prstGeom>
          </p:spPr>
        </p:pic>
      </p:grpSp>
      <p:sp>
        <p:nvSpPr>
          <p:cNvPr id="18" name="Rectangle: Rounded Corners 17">
            <a:extLst>
              <a:ext uri="{FF2B5EF4-FFF2-40B4-BE49-F238E27FC236}">
                <a16:creationId xmlns:a16="http://schemas.microsoft.com/office/drawing/2014/main" id="{619AE053-D3DA-4428-BC23-7D465B5E3939}"/>
              </a:ext>
            </a:extLst>
          </p:cNvPr>
          <p:cNvSpPr/>
          <p:nvPr/>
        </p:nvSpPr>
        <p:spPr>
          <a:xfrm>
            <a:off x="1009856" y="5465599"/>
            <a:ext cx="10172285" cy="783193"/>
          </a:xfrm>
          <a:prstGeom prst="roundRect">
            <a:avLst/>
          </a:prstGeom>
          <a:gradFill>
            <a:gsLst>
              <a:gs pos="0">
                <a:srgbClr val="71DDCC"/>
              </a:gs>
              <a:gs pos="32000">
                <a:schemeClr val="bg1"/>
              </a:gs>
              <a:gs pos="83000">
                <a:schemeClr val="bg1"/>
              </a:gs>
              <a:gs pos="100000">
                <a:srgbClr val="71DDCC"/>
              </a:gs>
            </a:gsLst>
            <a:lin ang="5400000" scaled="1"/>
          </a:gradFill>
          <a:ln>
            <a:noFill/>
          </a:ln>
        </p:spPr>
        <p:txBody>
          <a:bodyPr wrap="square">
            <a:spAutoFit/>
          </a:bodyPr>
          <a:lstStyle/>
          <a:p>
            <a:pPr algn="ctr"/>
            <a:r>
              <a:rPr lang="vi-VN" sz="4000"/>
              <a:t>M: </a:t>
            </a:r>
            <a:r>
              <a:rPr lang="vi-VN" sz="4000">
                <a:solidFill>
                  <a:srgbClr val="DA172C"/>
                </a:solidFill>
              </a:rPr>
              <a:t>Rồng rắn lên mây là một trò chơi vui nhộn.</a:t>
            </a:r>
            <a:endParaRPr lang="en-VN" sz="6600" dirty="0">
              <a:solidFill>
                <a:srgbClr val="DA172C"/>
              </a:solidFill>
              <a:latin typeface="+mj-lt"/>
            </a:endParaRPr>
          </a:p>
        </p:txBody>
      </p:sp>
      <p:pic>
        <p:nvPicPr>
          <p:cNvPr id="19" name="Picture 18">
            <a:extLst>
              <a:ext uri="{FF2B5EF4-FFF2-40B4-BE49-F238E27FC236}">
                <a16:creationId xmlns:a16="http://schemas.microsoft.com/office/drawing/2014/main" id="{98D6ABFB-BF9C-46E2-9052-514B5C461881}"/>
              </a:ext>
            </a:extLst>
          </p:cNvPr>
          <p:cNvPicPr>
            <a:picLocks noChangeAspect="1"/>
          </p:cNvPicPr>
          <p:nvPr/>
        </p:nvPicPr>
        <p:blipFill>
          <a:blip r:embed="rId4"/>
          <a:stretch>
            <a:fillRect/>
          </a:stretch>
        </p:blipFill>
        <p:spPr>
          <a:xfrm>
            <a:off x="2376344" y="1143000"/>
            <a:ext cx="7439311" cy="4104448"/>
          </a:xfrm>
          <a:prstGeom prst="rect">
            <a:avLst/>
          </a:prstGeom>
          <a:effectLst>
            <a:softEdge rad="127000"/>
          </a:effectLst>
        </p:spPr>
      </p:pic>
    </p:spTree>
    <p:extLst>
      <p:ext uri="{BB962C8B-B14F-4D97-AF65-F5344CB8AC3E}">
        <p14:creationId xmlns:p14="http://schemas.microsoft.com/office/powerpoint/2010/main" val="1843532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70A587-C3D2-48DE-A654-3DDDA58B8716}"/>
              </a:ext>
            </a:extLst>
          </p:cNvPr>
          <p:cNvPicPr>
            <a:picLocks noChangeAspect="1"/>
          </p:cNvPicPr>
          <p:nvPr/>
        </p:nvPicPr>
        <p:blipFill>
          <a:blip r:embed="rId2"/>
          <a:stretch>
            <a:fillRect/>
          </a:stretch>
        </p:blipFill>
        <p:spPr>
          <a:xfrm>
            <a:off x="2794730" y="1676400"/>
            <a:ext cx="6602540" cy="3822523"/>
          </a:xfrm>
          <a:prstGeom prst="rect">
            <a:avLst/>
          </a:prstGeom>
        </p:spPr>
      </p:pic>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250" fill="hold"/>
                                            <p:tgtEl>
                                              <p:spTgt spid="28"/>
                                            </p:tgtEl>
                                            <p:attrNameLst>
                                              <p:attrName>ppt_x</p:attrName>
                                            </p:attrNameLst>
                                          </p:cBhvr>
                                          <p:tavLst>
                                            <p:tav tm="0">
                                              <p:val>
                                                <p:strVal val="0-#ppt_w/2"/>
                                              </p:val>
                                            </p:tav>
                                            <p:tav tm="100000">
                                              <p:val>
                                                <p:strVal val="#ppt_x"/>
                                              </p:val>
                                            </p:tav>
                                          </p:tavLst>
                                        </p:anim>
                                        <p:anim calcmode="lin" valueType="num">
                                          <p:cBhvr additive="base">
                                            <p:cTn id="14" dur="12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ppt_x"/>
                                              </p:val>
                                            </p:tav>
                                            <p:tav tm="100000">
                                              <p:val>
                                                <p:strVal val="#ppt_x"/>
                                              </p:val>
                                            </p:tav>
                                          </p:tavLst>
                                        </p:anim>
                                        <p:anim calcmode="lin" valueType="num">
                                          <p:cBhvr additive="base">
                                            <p:cTn id="20"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455587"/>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pic>
        <p:nvPicPr>
          <p:cNvPr id="3" name="Picture 2">
            <a:extLst>
              <a:ext uri="{FF2B5EF4-FFF2-40B4-BE49-F238E27FC236}">
                <a16:creationId xmlns:a16="http://schemas.microsoft.com/office/drawing/2014/main" id="{5E940415-6CC6-46A5-BA53-ABEF3FF055F8}"/>
              </a:ext>
            </a:extLst>
          </p:cNvPr>
          <p:cNvPicPr>
            <a:picLocks noChangeAspect="1"/>
          </p:cNvPicPr>
          <p:nvPr/>
        </p:nvPicPr>
        <p:blipFill>
          <a:blip r:embed="rId2"/>
          <a:stretch>
            <a:fillRect/>
          </a:stretch>
        </p:blipFill>
        <p:spPr>
          <a:xfrm>
            <a:off x="5062594" y="1591034"/>
            <a:ext cx="2066811" cy="2048108"/>
          </a:xfrm>
          <a:prstGeom prst="rect">
            <a:avLst/>
          </a:prstGeom>
        </p:spPr>
      </p:pic>
      <p:sp>
        <p:nvSpPr>
          <p:cNvPr id="5" name="TextBox 4">
            <a:extLst>
              <a:ext uri="{FF2B5EF4-FFF2-40B4-BE49-F238E27FC236}">
                <a16:creationId xmlns:a16="http://schemas.microsoft.com/office/drawing/2014/main" id="{DDE8825A-0C9F-4E96-B388-0BCA94DFFD75}"/>
              </a:ext>
            </a:extLst>
          </p:cNvPr>
          <p:cNvSpPr txBox="1"/>
          <p:nvPr/>
        </p:nvSpPr>
        <p:spPr>
          <a:xfrm>
            <a:off x="2461259" y="4114800"/>
            <a:ext cx="7269482"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6000">
                <a:solidFill>
                  <a:srgbClr val="00B050"/>
                </a:solidFill>
                <a:effectLst>
                  <a:outerShdw blurRad="38100" dist="38100" dir="2700000" algn="tl">
                    <a:srgbClr val="000000">
                      <a:alpha val="43137"/>
                    </a:srgbClr>
                  </a:outerShdw>
                </a:effectLst>
                <a:latin typeface="HP-167" panose="020B0803050302020204" pitchFamily="34" charset="0"/>
              </a:rPr>
              <a:t>KHỞI ĐỘNG</a:t>
            </a:r>
            <a:endParaRPr lang="en-US" sz="6000" dirty="0">
              <a:solidFill>
                <a:srgbClr val="00B050"/>
              </a:solidFill>
              <a:effectLst>
                <a:outerShdw blurRad="38100" dist="38100" dir="2700000" algn="tl">
                  <a:srgbClr val="000000">
                    <a:alpha val="43137"/>
                  </a:srgbClr>
                </a:outerShdw>
              </a:effectLst>
              <a:latin typeface="HP-167" panose="020B0803050302020204" pitchFamily="34" charset="0"/>
            </a:endParaRPr>
          </a:p>
        </p:txBody>
      </p:sp>
    </p:spTree>
    <p:extLst>
      <p:ext uri="{BB962C8B-B14F-4D97-AF65-F5344CB8AC3E}">
        <p14:creationId xmlns:p14="http://schemas.microsoft.com/office/powerpoint/2010/main" val="1917896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CA125FC-999E-4396-B9FE-100CFCD365BB}"/>
              </a:ext>
            </a:extLst>
          </p:cNvPr>
          <p:cNvGrpSpPr/>
          <p:nvPr/>
        </p:nvGrpSpPr>
        <p:grpSpPr>
          <a:xfrm>
            <a:off x="228600" y="240464"/>
            <a:ext cx="764048" cy="764048"/>
            <a:chOff x="378952" y="299732"/>
            <a:chExt cx="1407309" cy="1407309"/>
          </a:xfrm>
        </p:grpSpPr>
        <p:sp>
          <p:nvSpPr>
            <p:cNvPr id="4" name="1">
              <a:extLst>
                <a:ext uri="{FF2B5EF4-FFF2-40B4-BE49-F238E27FC236}">
                  <a16:creationId xmlns:a16="http://schemas.microsoft.com/office/drawing/2014/main" id="{CF08445E-FECC-4EB0-8194-CE1962B5453C}"/>
                </a:ext>
              </a:extLst>
            </p:cNvPr>
            <p:cNvSpPr/>
            <p:nvPr/>
          </p:nvSpPr>
          <p:spPr>
            <a:xfrm>
              <a:off x="378952" y="299732"/>
              <a:ext cx="1407309" cy="1407309"/>
            </a:xfrm>
            <a:prstGeom prst="ellipse">
              <a:avLst/>
            </a:prstGeom>
            <a:noFill/>
            <a:ln w="28575">
              <a:solidFill>
                <a:srgbClr val="5C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47156"/>
                </a:solidFill>
                <a:cs typeface="+mn-ea"/>
                <a:sym typeface="+mn-lt"/>
              </a:endParaRPr>
            </a:p>
          </p:txBody>
        </p:sp>
        <p:pic>
          <p:nvPicPr>
            <p:cNvPr id="5" name="Picture 4">
              <a:extLst>
                <a:ext uri="{FF2B5EF4-FFF2-40B4-BE49-F238E27FC236}">
                  <a16:creationId xmlns:a16="http://schemas.microsoft.com/office/drawing/2014/main" id="{9CFED048-4D02-4809-8E9B-B2CB7F53C9D4}"/>
                </a:ext>
              </a:extLst>
            </p:cNvPr>
            <p:cNvPicPr>
              <a:picLocks noChangeAspect="1"/>
            </p:cNvPicPr>
            <p:nvPr/>
          </p:nvPicPr>
          <p:blipFill>
            <a:blip r:embed="rId2"/>
            <a:stretch>
              <a:fillRect/>
            </a:stretch>
          </p:blipFill>
          <p:spPr>
            <a:xfrm>
              <a:off x="457200" y="381000"/>
              <a:ext cx="1254264" cy="1242914"/>
            </a:xfrm>
            <a:prstGeom prst="rect">
              <a:avLst/>
            </a:prstGeom>
          </p:spPr>
        </p:pic>
      </p:grpSp>
      <p:sp>
        <p:nvSpPr>
          <p:cNvPr id="8" name="TextBox 7">
            <a:extLst>
              <a:ext uri="{FF2B5EF4-FFF2-40B4-BE49-F238E27FC236}">
                <a16:creationId xmlns:a16="http://schemas.microsoft.com/office/drawing/2014/main" id="{B6D35AFD-B623-4A96-B765-CFD0584ED1B4}"/>
              </a:ext>
            </a:extLst>
          </p:cNvPr>
          <p:cNvSpPr txBox="1"/>
          <p:nvPr/>
        </p:nvSpPr>
        <p:spPr>
          <a:xfrm>
            <a:off x="1207503" y="296626"/>
            <a:ext cx="10789847" cy="707886"/>
          </a:xfrm>
          <a:prstGeom prst="rect">
            <a:avLst/>
          </a:prstGeom>
          <a:noFill/>
        </p:spPr>
        <p:txBody>
          <a:bodyPr wrap="square">
            <a:spAutoFit/>
          </a:bodyPr>
          <a:lstStyle/>
          <a:p>
            <a:pPr algn="just"/>
            <a:r>
              <a:rPr lang="en-US" sz="4000" b="1" dirty="0">
                <a:solidFill>
                  <a:srgbClr val="F65E00"/>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65E00"/>
                </a:solidFill>
                <a:latin typeface="HP-167" panose="020B0803050302020204" pitchFamily="34" charset="0"/>
                <a:ea typeface="Arial-Rounded" panose="020B0500000000000000" pitchFamily="34" charset="0"/>
                <a:cs typeface="Arial-Rounded" panose="020B0500000000000000" pitchFamily="34" charset="0"/>
              </a:rPr>
              <a:t>. </a:t>
            </a:r>
            <a:r>
              <a:rPr lang="vi-VN" sz="4000">
                <a:latin typeface="+mj-lt"/>
              </a:rPr>
              <a:t>Em biết gì về trò chơi </a:t>
            </a:r>
            <a:r>
              <a:rPr lang="en-US" sz="4000" i="1">
                <a:solidFill>
                  <a:srgbClr val="43AD31"/>
                </a:solidFill>
                <a:latin typeface="+mj-lt"/>
              </a:rPr>
              <a:t>R</a:t>
            </a:r>
            <a:r>
              <a:rPr lang="vi-VN" sz="4000" i="1">
                <a:solidFill>
                  <a:srgbClr val="43AD31"/>
                </a:solidFill>
                <a:latin typeface="+mj-lt"/>
              </a:rPr>
              <a:t>ồng rắn lên mây</a:t>
            </a:r>
            <a:r>
              <a:rPr lang="vi-VN" sz="4000">
                <a:latin typeface="+mj-lt"/>
              </a:rPr>
              <a:t>?</a:t>
            </a:r>
            <a:endParaRPr lang="en-US" sz="4000" b="1">
              <a:latin typeface="+mj-lt"/>
            </a:endParaRPr>
          </a:p>
        </p:txBody>
      </p:sp>
      <p:pic>
        <p:nvPicPr>
          <p:cNvPr id="6" name="Picture 5">
            <a:extLst>
              <a:ext uri="{FF2B5EF4-FFF2-40B4-BE49-F238E27FC236}">
                <a16:creationId xmlns:a16="http://schemas.microsoft.com/office/drawing/2014/main" id="{F353CD67-45FA-47A4-B655-DDEA34DD1012}"/>
              </a:ext>
            </a:extLst>
          </p:cNvPr>
          <p:cNvPicPr>
            <a:picLocks noChangeAspect="1"/>
          </p:cNvPicPr>
          <p:nvPr/>
        </p:nvPicPr>
        <p:blipFill>
          <a:blip r:embed="rId3"/>
          <a:stretch>
            <a:fillRect/>
          </a:stretch>
        </p:blipFill>
        <p:spPr>
          <a:xfrm>
            <a:off x="1171289" y="1066800"/>
            <a:ext cx="9724507" cy="5365246"/>
          </a:xfrm>
          <a:prstGeom prst="rect">
            <a:avLst/>
          </a:prstGeom>
          <a:effectLst>
            <a:softEdge rad="127000"/>
          </a:effectLst>
        </p:spPr>
      </p:pic>
    </p:spTree>
    <p:extLst>
      <p:ext uri="{BB962C8B-B14F-4D97-AF65-F5344CB8AC3E}">
        <p14:creationId xmlns:p14="http://schemas.microsoft.com/office/powerpoint/2010/main" val="1629844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8"/>
                                        </p:tgtEl>
                                        <p:attrNameLst>
                                          <p:attrName>ppt_y</p:attrName>
                                        </p:attrNameLst>
                                      </p:cBhvr>
                                      <p:tavLst>
                                        <p:tav tm="0">
                                          <p:val>
                                            <p:strVal val="#ppt_y"/>
                                          </p:val>
                                        </p:tav>
                                        <p:tav tm="100000">
                                          <p:val>
                                            <p:strVal val="#ppt_y"/>
                                          </p:val>
                                        </p:tav>
                                      </p:tavLst>
                                    </p:anim>
                                    <p:anim calcmode="lin" valueType="num">
                                      <p:cBhvr>
                                        <p:cTn id="9"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DC6D29E0-63A9-4A8C-BFC4-B5392F61745B}"/>
              </a:ext>
            </a:extLst>
          </p:cNvPr>
          <p:cNvSpPr/>
          <p:nvPr/>
        </p:nvSpPr>
        <p:spPr>
          <a:xfrm>
            <a:off x="4936499" y="1455587"/>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sp>
        <p:nvSpPr>
          <p:cNvPr id="4" name="TextBox 3">
            <a:extLst>
              <a:ext uri="{FF2B5EF4-FFF2-40B4-BE49-F238E27FC236}">
                <a16:creationId xmlns:a16="http://schemas.microsoft.com/office/drawing/2014/main" id="{9CBE522A-6259-4D5C-A426-049181E49342}"/>
              </a:ext>
            </a:extLst>
          </p:cNvPr>
          <p:cNvSpPr txBox="1"/>
          <p:nvPr/>
        </p:nvSpPr>
        <p:spPr>
          <a:xfrm>
            <a:off x="3169918" y="4038600"/>
            <a:ext cx="5852161" cy="1015663"/>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6000">
                <a:solidFill>
                  <a:srgbClr val="00B050"/>
                </a:solidFill>
                <a:effectLst>
                  <a:outerShdw blurRad="38100" dist="38100" dir="2700000" algn="tl">
                    <a:srgbClr val="000000">
                      <a:alpha val="43137"/>
                    </a:srgbClr>
                  </a:outerShdw>
                </a:effectLst>
                <a:latin typeface="HP-167" panose="020B0803050302020204" pitchFamily="34" charset="0"/>
              </a:rPr>
              <a:t>ĐỌC VĂN BẢN</a:t>
            </a:r>
            <a:endParaRPr lang="en-US" sz="6000" dirty="0">
              <a:solidFill>
                <a:srgbClr val="00B050"/>
              </a:solidFill>
              <a:effectLst>
                <a:outerShdw blurRad="38100" dist="38100" dir="2700000" algn="tl">
                  <a:srgbClr val="000000">
                    <a:alpha val="43137"/>
                  </a:srgbClr>
                </a:outerShdw>
              </a:effectLst>
              <a:latin typeface="HP-167" panose="020B0803050302020204" pitchFamily="34" charset="0"/>
            </a:endParaRPr>
          </a:p>
        </p:txBody>
      </p:sp>
      <p:pic>
        <p:nvPicPr>
          <p:cNvPr id="5" name="Picture 4">
            <a:extLst>
              <a:ext uri="{FF2B5EF4-FFF2-40B4-BE49-F238E27FC236}">
                <a16:creationId xmlns:a16="http://schemas.microsoft.com/office/drawing/2014/main" id="{361ED268-E9C9-4A20-BC50-A54F039CD090}"/>
              </a:ext>
            </a:extLst>
          </p:cNvPr>
          <p:cNvPicPr>
            <a:picLocks noChangeAspect="1"/>
          </p:cNvPicPr>
          <p:nvPr/>
        </p:nvPicPr>
        <p:blipFill>
          <a:blip r:embed="rId2"/>
          <a:stretch>
            <a:fillRect/>
          </a:stretch>
        </p:blipFill>
        <p:spPr>
          <a:xfrm>
            <a:off x="5079697" y="1598786"/>
            <a:ext cx="2032604" cy="2032604"/>
          </a:xfrm>
          <a:prstGeom prst="rect">
            <a:avLst/>
          </a:prstGeom>
        </p:spPr>
      </p:pic>
    </p:spTree>
    <p:extLst>
      <p:ext uri="{BB962C8B-B14F-4D97-AF65-F5344CB8AC3E}">
        <p14:creationId xmlns:p14="http://schemas.microsoft.com/office/powerpoint/2010/main" val="32448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3CC5BF-C4CD-456A-BB38-AD6DDEFF07A8}"/>
              </a:ext>
            </a:extLst>
          </p:cNvPr>
          <p:cNvSpPr txBox="1"/>
          <p:nvPr/>
        </p:nvSpPr>
        <p:spPr>
          <a:xfrm>
            <a:off x="3886200" y="172017"/>
            <a:ext cx="4107814" cy="646331"/>
          </a:xfrm>
          <a:prstGeom prst="rect">
            <a:avLst/>
          </a:prstGeom>
          <a:noFill/>
        </p:spPr>
        <p:txBody>
          <a:bodyPr wrap="square" rtlCol="0">
            <a:spAutoFit/>
          </a:bodyPr>
          <a:lstStyle/>
          <a:p>
            <a:pPr algn="ctr"/>
            <a:r>
              <a:rPr lang="en-US" sz="3600" b="1">
                <a:solidFill>
                  <a:srgbClr val="E25D4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7200" b="1" dirty="0">
              <a:solidFill>
                <a:srgbClr val="E25D4D"/>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652D9331-34E2-4AAB-B707-A470C058F3D5}"/>
              </a:ext>
            </a:extLst>
          </p:cNvPr>
          <p:cNvPicPr>
            <a:picLocks noChangeAspect="1"/>
          </p:cNvPicPr>
          <p:nvPr/>
        </p:nvPicPr>
        <p:blipFill>
          <a:blip r:embed="rId2"/>
          <a:stretch>
            <a:fillRect/>
          </a:stretch>
        </p:blipFill>
        <p:spPr>
          <a:xfrm>
            <a:off x="0" y="48134"/>
            <a:ext cx="1147568" cy="646331"/>
          </a:xfrm>
          <a:prstGeom prst="rect">
            <a:avLst/>
          </a:prstGeom>
        </p:spPr>
      </p:pic>
      <p:sp>
        <p:nvSpPr>
          <p:cNvPr id="7" name="Text Box 4">
            <a:extLst>
              <a:ext uri="{FF2B5EF4-FFF2-40B4-BE49-F238E27FC236}">
                <a16:creationId xmlns:a16="http://schemas.microsoft.com/office/drawing/2014/main" id="{9FA61A27-0828-45F4-96F3-2EB93AD439C6}"/>
              </a:ext>
            </a:extLst>
          </p:cNvPr>
          <p:cNvSpPr txBox="1"/>
          <p:nvPr/>
        </p:nvSpPr>
        <p:spPr>
          <a:xfrm>
            <a:off x="190182" y="759559"/>
            <a:ext cx="11499849" cy="3108543"/>
          </a:xfrm>
          <a:prstGeom prst="rect">
            <a:avLst/>
          </a:prstGeom>
          <a:noFill/>
        </p:spPr>
        <p:txBody>
          <a:bodyPr wrap="square" rtlCol="0">
            <a:spAutoFit/>
          </a:bodyPr>
          <a:lstStyle/>
          <a:p>
            <a:pPr marL="44450" indent="417513" algn="just"/>
            <a:r>
              <a:rPr lang="vi-VN" sz="2800">
                <a:latin typeface="+mj-lt"/>
              </a:rPr>
              <a:t>Rồng rắn lên mây là một trò chơi vui nhộn. Năm, sáu bạn túm áo nhau làm rồng rắn. Một bạn làm thầy thuốc, đứng đối diện với rồng rắn.</a:t>
            </a:r>
          </a:p>
          <a:p>
            <a:pPr marL="44450" indent="417513" algn="just"/>
            <a:r>
              <a:rPr lang="vi-VN" sz="2800">
                <a:latin typeface="+mj-lt"/>
              </a:rPr>
              <a:t>Rồng rắn vừa đi vòng vèo vừa hát:</a:t>
            </a:r>
          </a:p>
          <a:p>
            <a:pPr marL="44450" algn="just"/>
            <a:r>
              <a:rPr lang="vi-VN" sz="2800">
                <a:latin typeface="+mj-lt"/>
              </a:rPr>
              <a:t>		          Rồng rắn lên mây</a:t>
            </a:r>
          </a:p>
          <a:p>
            <a:pPr marL="44450" algn="just"/>
            <a:r>
              <a:rPr lang="vi-VN" sz="2800">
                <a:latin typeface="+mj-lt"/>
              </a:rPr>
              <a:t>		          Thấy cây núc n</a:t>
            </a:r>
            <a:r>
              <a:rPr lang="en-US" sz="2800">
                <a:latin typeface="+mj-lt"/>
              </a:rPr>
              <a:t>á</a:t>
            </a:r>
            <a:r>
              <a:rPr lang="vi-VN" sz="2800">
                <a:latin typeface="+mj-lt"/>
              </a:rPr>
              <a:t>c</a:t>
            </a:r>
          </a:p>
          <a:p>
            <a:pPr marL="44450" algn="just"/>
            <a:r>
              <a:rPr lang="vi-VN" sz="2800">
                <a:latin typeface="+mj-lt"/>
              </a:rPr>
              <a:t>		          Hỏi thăm thầy thuốc</a:t>
            </a:r>
          </a:p>
          <a:p>
            <a:pPr marL="44450" algn="just"/>
            <a:r>
              <a:rPr lang="vi-VN" sz="2800">
                <a:latin typeface="+mj-lt"/>
              </a:rPr>
              <a:t>		          Có nhà hay không?</a:t>
            </a:r>
          </a:p>
        </p:txBody>
      </p:sp>
      <p:pic>
        <p:nvPicPr>
          <p:cNvPr id="14" name="Picture 13">
            <a:extLst>
              <a:ext uri="{FF2B5EF4-FFF2-40B4-BE49-F238E27FC236}">
                <a16:creationId xmlns:a16="http://schemas.microsoft.com/office/drawing/2014/main" id="{A5B15992-4385-41DD-8C45-1E5A9EC97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285" y="1494415"/>
            <a:ext cx="5239533" cy="2124135"/>
          </a:xfrm>
          <a:prstGeom prst="rect">
            <a:avLst/>
          </a:prstGeom>
        </p:spPr>
      </p:pic>
      <p:sp>
        <p:nvSpPr>
          <p:cNvPr id="8" name="TextBox 7">
            <a:extLst>
              <a:ext uri="{FF2B5EF4-FFF2-40B4-BE49-F238E27FC236}">
                <a16:creationId xmlns:a16="http://schemas.microsoft.com/office/drawing/2014/main" id="{A14E6BD3-E62D-47C3-BA30-89F24A01C6D1}"/>
              </a:ext>
            </a:extLst>
          </p:cNvPr>
          <p:cNvSpPr txBox="1"/>
          <p:nvPr/>
        </p:nvSpPr>
        <p:spPr>
          <a:xfrm>
            <a:off x="258771" y="3868102"/>
            <a:ext cx="11499849" cy="3108543"/>
          </a:xfrm>
          <a:prstGeom prst="rect">
            <a:avLst/>
          </a:prstGeom>
          <a:noFill/>
        </p:spPr>
        <p:txBody>
          <a:bodyPr wrap="square">
            <a:spAutoFit/>
          </a:bodyPr>
          <a:lstStyle/>
          <a:p>
            <a:pPr marL="44450" indent="417513" algn="just"/>
            <a:r>
              <a:rPr lang="vi-VN" sz="2800">
                <a:latin typeface="+mj-lt"/>
              </a:rPr>
              <a:t>Nếu thầy nói “không” thì rồng rắn đi tiếp. Nếu thầy nói “có” thì rồng rắn hỏi xin thuốc cho con và đồng ý cho thầy bắt khúc đuôi.</a:t>
            </a:r>
            <a:endParaRPr lang="en-US" sz="2800">
              <a:latin typeface="+mj-lt"/>
            </a:endParaRPr>
          </a:p>
          <a:p>
            <a:pPr marL="44450" indent="417513" algn="just"/>
            <a:r>
              <a:rPr lang="vi-VN" sz="2800">
                <a:latin typeface="+mj-lt"/>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r>
              <a:rPr lang="vi-VN" sz="2800">
                <a:latin typeface="+mj-lt"/>
              </a:rPr>
              <a:t>		</a:t>
            </a:r>
            <a:r>
              <a:rPr lang="en-US" sz="2800">
                <a:latin typeface="+mj-lt"/>
              </a:rPr>
              <a:t>		</a:t>
            </a:r>
            <a:endParaRPr lang="vi-VN" sz="2800">
              <a:latin typeface="+mj-lt"/>
            </a:endParaRPr>
          </a:p>
        </p:txBody>
      </p:sp>
      <p:sp>
        <p:nvSpPr>
          <p:cNvPr id="9" name="TextBox 8">
            <a:extLst>
              <a:ext uri="{FF2B5EF4-FFF2-40B4-BE49-F238E27FC236}">
                <a16:creationId xmlns:a16="http://schemas.microsoft.com/office/drawing/2014/main" id="{E8C38B5B-1F2D-4DB2-8AF7-291C12FB9333}"/>
              </a:ext>
            </a:extLst>
          </p:cNvPr>
          <p:cNvSpPr txBox="1"/>
          <p:nvPr/>
        </p:nvSpPr>
        <p:spPr>
          <a:xfrm>
            <a:off x="6477000" y="6305642"/>
            <a:ext cx="17785080" cy="369332"/>
          </a:xfrm>
          <a:prstGeom prst="rect">
            <a:avLst/>
          </a:prstGeom>
          <a:noFill/>
        </p:spPr>
        <p:txBody>
          <a:bodyPr wrap="square">
            <a:spAutoFit/>
          </a:bodyPr>
          <a:lstStyle/>
          <a:p>
            <a:pPr marL="266700" algn="just"/>
            <a:r>
              <a:rPr lang="vi-VN" sz="1800" i="1">
                <a:latin typeface="+mj-lt"/>
              </a:rPr>
              <a:t>(Theo 101 trò chơi dân gian dành cho trẻ Mầm non) </a:t>
            </a:r>
            <a:endParaRPr lang="en-US" sz="1800" i="1">
              <a:latin typeface="+mj-lt"/>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F9682069-E3CE-4CD1-AE41-C062BE40C637}"/>
              </a:ext>
            </a:extLst>
          </p:cNvPr>
          <p:cNvPicPr>
            <a:picLocks noChangeAspect="1"/>
          </p:cNvPicPr>
          <p:nvPr/>
        </p:nvPicPr>
        <p:blipFill>
          <a:blip r:embed="rId4"/>
          <a:stretch>
            <a:fillRect/>
          </a:stretch>
        </p:blipFill>
        <p:spPr>
          <a:xfrm>
            <a:off x="190182" y="4797028"/>
            <a:ext cx="576129" cy="549207"/>
          </a:xfrm>
          <a:prstGeom prst="rect">
            <a:avLst/>
          </a:prstGeom>
        </p:spPr>
      </p:pic>
      <p:pic>
        <p:nvPicPr>
          <p:cNvPr id="11" name="Picture 10">
            <a:extLst>
              <a:ext uri="{FF2B5EF4-FFF2-40B4-BE49-F238E27FC236}">
                <a16:creationId xmlns:a16="http://schemas.microsoft.com/office/drawing/2014/main" id="{43554A64-2500-491D-965B-FE5442596E9E}"/>
              </a:ext>
            </a:extLst>
          </p:cNvPr>
          <p:cNvPicPr>
            <a:picLocks noChangeAspect="1"/>
          </p:cNvPicPr>
          <p:nvPr/>
        </p:nvPicPr>
        <p:blipFill rotWithShape="1">
          <a:blip r:embed="rId5"/>
          <a:srcRect l="28414" t="17105" r="9091" b="33057"/>
          <a:stretch/>
        </p:blipFill>
        <p:spPr>
          <a:xfrm>
            <a:off x="232773" y="710371"/>
            <a:ext cx="538392" cy="512546"/>
          </a:xfrm>
          <a:prstGeom prst="rect">
            <a:avLst/>
          </a:prstGeom>
        </p:spPr>
      </p:pic>
      <p:pic>
        <p:nvPicPr>
          <p:cNvPr id="12" name="Picture 11">
            <a:extLst>
              <a:ext uri="{FF2B5EF4-FFF2-40B4-BE49-F238E27FC236}">
                <a16:creationId xmlns:a16="http://schemas.microsoft.com/office/drawing/2014/main" id="{204FFA6D-ABDD-4818-B352-726437EAD3A3}"/>
              </a:ext>
            </a:extLst>
          </p:cNvPr>
          <p:cNvPicPr>
            <a:picLocks noChangeAspect="1"/>
          </p:cNvPicPr>
          <p:nvPr/>
        </p:nvPicPr>
        <p:blipFill rotWithShape="1">
          <a:blip r:embed="rId6"/>
          <a:srcRect l="23584" t="12406" r="18949" b="29309"/>
          <a:stretch/>
        </p:blipFill>
        <p:spPr>
          <a:xfrm>
            <a:off x="171624" y="1558540"/>
            <a:ext cx="538392" cy="605690"/>
          </a:xfrm>
          <a:prstGeom prst="rect">
            <a:avLst/>
          </a:prstGeom>
        </p:spPr>
      </p:pic>
    </p:spTree>
    <p:extLst>
      <p:ext uri="{BB962C8B-B14F-4D97-AF65-F5344CB8AC3E}">
        <p14:creationId xmlns:p14="http://schemas.microsoft.com/office/powerpoint/2010/main" val="3948177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3">
            <a:extLst>
              <a:ext uri="{FF2B5EF4-FFF2-40B4-BE49-F238E27FC236}">
                <a16:creationId xmlns:a16="http://schemas.microsoft.com/office/drawing/2014/main" id="{18F7E172-9120-4808-9ED8-E160AD7D004A}"/>
              </a:ext>
            </a:extLst>
          </p:cNvPr>
          <p:cNvGrpSpPr/>
          <p:nvPr/>
        </p:nvGrpSpPr>
        <p:grpSpPr>
          <a:xfrm>
            <a:off x="533400" y="3606071"/>
            <a:ext cx="11431990" cy="1446550"/>
            <a:chOff x="8810348" y="2192579"/>
            <a:chExt cx="10052823" cy="1446550"/>
          </a:xfrm>
        </p:grpSpPr>
        <p:sp>
          <p:nvSpPr>
            <p:cNvPr id="26" name="42">
              <a:extLst>
                <a:ext uri="{FF2B5EF4-FFF2-40B4-BE49-F238E27FC236}">
                  <a16:creationId xmlns:a16="http://schemas.microsoft.com/office/drawing/2014/main" id="{DEEA8AF7-F637-497A-BA02-C222ADB42955}"/>
                </a:ext>
              </a:extLst>
            </p:cNvPr>
            <p:cNvSpPr/>
            <p:nvPr/>
          </p:nvSpPr>
          <p:spPr>
            <a:xfrm rot="3274">
              <a:off x="9615038" y="2192579"/>
              <a:ext cx="9248133" cy="1446550"/>
            </a:xfrm>
            <a:prstGeom prst="rect">
              <a:avLst/>
            </a:prstGeom>
          </p:spPr>
          <p:txBody>
            <a:bodyPr wrap="square">
              <a:spAutoFit/>
            </a:bodyPr>
            <a:lstStyle/>
            <a:p>
              <a:r>
                <a:rPr lang="vi-VN" sz="4400">
                  <a:latin typeface="+mj-lt"/>
                </a:rPr>
                <a:t>Nếu thầy nói “có” thì rồng rắn hỏi xin thuốc cho con và đồng ý cho thầy bắt khúc đuôi</a:t>
              </a:r>
              <a:r>
                <a:rPr lang="en-US" sz="4400">
                  <a:latin typeface="+mj-lt"/>
                </a:rPr>
                <a:t>.</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44">
              <a:extLst>
                <a:ext uri="{FF2B5EF4-FFF2-40B4-BE49-F238E27FC236}">
                  <a16:creationId xmlns:a16="http://schemas.microsoft.com/office/drawing/2014/main" id="{CB557890-8632-49B5-BC52-8B8CC4E162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0348" y="2200012"/>
              <a:ext cx="737698" cy="757370"/>
            </a:xfrm>
            <a:prstGeom prst="rect">
              <a:avLst/>
            </a:prstGeom>
          </p:spPr>
        </p:pic>
      </p:grpSp>
      <p:sp>
        <p:nvSpPr>
          <p:cNvPr id="3" name="Rounded Rectangle 5">
            <a:extLst>
              <a:ext uri="{FF2B5EF4-FFF2-40B4-BE49-F238E27FC236}">
                <a16:creationId xmlns:a16="http://schemas.microsoft.com/office/drawing/2014/main" id="{F9287DFF-BFDA-46B9-A42E-2C498FC98B08}"/>
              </a:ext>
            </a:extLst>
          </p:cNvPr>
          <p:cNvSpPr/>
          <p:nvPr/>
        </p:nvSpPr>
        <p:spPr>
          <a:xfrm>
            <a:off x="4512668" y="1131100"/>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a:solidFill>
                  <a:schemeClr val="tx1">
                    <a:lumMod val="85000"/>
                    <a:lumOff val="15000"/>
                  </a:schemeClr>
                </a:solidFill>
              </a:rPr>
              <a:t>vòng vèo</a:t>
            </a:r>
            <a:endParaRPr lang="vi-VN" sz="4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ounded Rectangle 5">
            <a:extLst>
              <a:ext uri="{FF2B5EF4-FFF2-40B4-BE49-F238E27FC236}">
                <a16:creationId xmlns:a16="http://schemas.microsoft.com/office/drawing/2014/main" id="{8EBE611A-78C0-4484-88C9-5F8F651DC542}"/>
              </a:ext>
            </a:extLst>
          </p:cNvPr>
          <p:cNvSpPr/>
          <p:nvPr/>
        </p:nvSpPr>
        <p:spPr>
          <a:xfrm>
            <a:off x="838200" y="1150150"/>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a:solidFill>
                  <a:schemeClr val="tx1">
                    <a:lumMod val="85000"/>
                    <a:lumOff val="15000"/>
                  </a:schemeClr>
                </a:solidFill>
              </a:rPr>
              <a:t>rồng rắn</a:t>
            </a:r>
            <a:endParaRPr lang="vi-VN" sz="4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ounded Rectangle 5">
            <a:extLst>
              <a:ext uri="{FF2B5EF4-FFF2-40B4-BE49-F238E27FC236}">
                <a16:creationId xmlns:a16="http://schemas.microsoft.com/office/drawing/2014/main" id="{7FF34F3A-A4F9-4C30-A446-49C191B141A6}"/>
              </a:ext>
            </a:extLst>
          </p:cNvPr>
          <p:cNvSpPr/>
          <p:nvPr/>
        </p:nvSpPr>
        <p:spPr>
          <a:xfrm>
            <a:off x="8187136" y="1128468"/>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a:solidFill>
                  <a:schemeClr val="tx1">
                    <a:lumMod val="85000"/>
                    <a:lumOff val="15000"/>
                  </a:schemeClr>
                </a:solidFill>
              </a:rPr>
              <a:t>núc n</a:t>
            </a:r>
            <a:r>
              <a:rPr lang="en-US" sz="4800">
                <a:solidFill>
                  <a:schemeClr val="tx1">
                    <a:lumMod val="85000"/>
                    <a:lumOff val="15000"/>
                  </a:schemeClr>
                </a:solidFill>
              </a:rPr>
              <a:t>á</a:t>
            </a:r>
            <a:r>
              <a:rPr lang="vi-VN" sz="4800">
                <a:solidFill>
                  <a:schemeClr val="tx1">
                    <a:lumMod val="85000"/>
                    <a:lumOff val="15000"/>
                  </a:schemeClr>
                </a:solidFill>
              </a:rPr>
              <a:t>c</a:t>
            </a:r>
            <a:endParaRPr lang="vi-VN" sz="4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69208898-1152-444F-A572-0579F0303C82}"/>
              </a:ext>
            </a:extLst>
          </p:cNvPr>
          <p:cNvPicPr>
            <a:picLocks noChangeAspect="1"/>
          </p:cNvPicPr>
          <p:nvPr/>
        </p:nvPicPr>
        <p:blipFill>
          <a:blip r:embed="rId3"/>
          <a:stretch>
            <a:fillRect/>
          </a:stretch>
        </p:blipFill>
        <p:spPr>
          <a:xfrm>
            <a:off x="3953070" y="42276"/>
            <a:ext cx="4285859" cy="1201016"/>
          </a:xfrm>
          <a:prstGeom prst="rect">
            <a:avLst/>
          </a:prstGeom>
        </p:spPr>
      </p:pic>
      <p:sp>
        <p:nvSpPr>
          <p:cNvPr id="22" name="Rounded Rectangle 5">
            <a:extLst>
              <a:ext uri="{FF2B5EF4-FFF2-40B4-BE49-F238E27FC236}">
                <a16:creationId xmlns:a16="http://schemas.microsoft.com/office/drawing/2014/main" id="{C74C163E-89E4-494A-8BAF-2EC3C241A446}"/>
              </a:ext>
            </a:extLst>
          </p:cNvPr>
          <p:cNvSpPr/>
          <p:nvPr/>
        </p:nvSpPr>
        <p:spPr>
          <a:xfrm>
            <a:off x="6129736" y="2350353"/>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a:solidFill>
                  <a:schemeClr val="tx1">
                    <a:lumMod val="85000"/>
                    <a:lumOff val="15000"/>
                  </a:schemeClr>
                </a:solidFill>
              </a:rPr>
              <a:t>khúc giữa</a:t>
            </a:r>
            <a:endParaRPr lang="vi-VN" sz="4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ounded Rectangle 5">
            <a:extLst>
              <a:ext uri="{FF2B5EF4-FFF2-40B4-BE49-F238E27FC236}">
                <a16:creationId xmlns:a16="http://schemas.microsoft.com/office/drawing/2014/main" id="{498EDC4B-887D-4907-BE36-3178D9CE239C}"/>
              </a:ext>
            </a:extLst>
          </p:cNvPr>
          <p:cNvSpPr/>
          <p:nvPr/>
        </p:nvSpPr>
        <p:spPr>
          <a:xfrm>
            <a:off x="2455268" y="2369403"/>
            <a:ext cx="3166664"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a:solidFill>
                  <a:schemeClr val="tx1">
                    <a:lumMod val="85000"/>
                    <a:lumOff val="15000"/>
                  </a:schemeClr>
                </a:solidFill>
              </a:rPr>
              <a:t>khúc đuôi</a:t>
            </a:r>
            <a:endParaRPr lang="vi-VN" sz="48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8" name="Straight Connector 27">
            <a:extLst>
              <a:ext uri="{FF2B5EF4-FFF2-40B4-BE49-F238E27FC236}">
                <a16:creationId xmlns:a16="http://schemas.microsoft.com/office/drawing/2014/main" id="{425FA317-2B99-4C98-A7A2-590BB100B864}"/>
              </a:ext>
            </a:extLst>
          </p:cNvPr>
          <p:cNvCxnSpPr/>
          <p:nvPr/>
        </p:nvCxnSpPr>
        <p:spPr>
          <a:xfrm flipH="1">
            <a:off x="5468899" y="3716304"/>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F8B0D9E-8FA3-497C-9336-2366ED3973B9}"/>
              </a:ext>
            </a:extLst>
          </p:cNvPr>
          <p:cNvGrpSpPr/>
          <p:nvPr/>
        </p:nvGrpSpPr>
        <p:grpSpPr>
          <a:xfrm>
            <a:off x="11277602" y="4321570"/>
            <a:ext cx="249979" cy="628593"/>
            <a:chOff x="3075709" y="1064527"/>
            <a:chExt cx="324390" cy="826618"/>
          </a:xfrm>
        </p:grpSpPr>
        <p:cxnSp>
          <p:nvCxnSpPr>
            <p:cNvPr id="30" name="Straight Connector 29">
              <a:extLst>
                <a:ext uri="{FF2B5EF4-FFF2-40B4-BE49-F238E27FC236}">
                  <a16:creationId xmlns:a16="http://schemas.microsoft.com/office/drawing/2014/main" id="{934A0439-4CFA-4C2D-A265-447D72108447}"/>
                </a:ext>
              </a:extLst>
            </p:cNvPr>
            <p:cNvCxnSpPr/>
            <p:nvPr/>
          </p:nvCxnSpPr>
          <p:spPr>
            <a:xfrm flipH="1">
              <a:off x="3075709" y="1064527"/>
              <a:ext cx="226747" cy="82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3BCFBA6-A668-49B1-9A91-0146AFB8A9E3}"/>
                </a:ext>
              </a:extLst>
            </p:cNvPr>
            <p:cNvCxnSpPr/>
            <p:nvPr/>
          </p:nvCxnSpPr>
          <p:spPr>
            <a:xfrm flipH="1">
              <a:off x="3173351" y="1064527"/>
              <a:ext cx="226748" cy="826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02ED27A7-1AA2-475D-A856-FA5279CF1BDC}"/>
              </a:ext>
            </a:extLst>
          </p:cNvPr>
          <p:cNvCxnSpPr/>
          <p:nvPr/>
        </p:nvCxnSpPr>
        <p:spPr>
          <a:xfrm flipH="1">
            <a:off x="3351085" y="4375499"/>
            <a:ext cx="174734" cy="6285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391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6" presetClass="emph" presetSubtype="0" fill="hold" grpId="1" nodeType="withEffect">
                                  <p:stCondLst>
                                    <p:cond delay="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26" presetClass="emph" presetSubtype="0" fill="hold" grpId="1" nodeType="withEffect">
                                  <p:stCondLst>
                                    <p:cond delay="0"/>
                                  </p:stCondLst>
                                  <p:childTnLst>
                                    <p:animEffect transition="out" filter="fade">
                                      <p:cBhvr>
                                        <p:cTn id="22" dur="1000" tmFilter="0, 0; .2, .5; .8, .5; 1, 0"/>
                                        <p:tgtEl>
                                          <p:spTgt spid="3"/>
                                        </p:tgtEl>
                                      </p:cBhvr>
                                    </p:animEffect>
                                    <p:animScale>
                                      <p:cBhvr>
                                        <p:cTn id="23" dur="500" autoRev="1" fill="hold"/>
                                        <p:tgtEl>
                                          <p:spTgt spid="3"/>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26" presetClass="emph" presetSubtype="0" fill="hold" grpId="1" nodeType="withEffect">
                                  <p:stCondLst>
                                    <p:cond delay="0"/>
                                  </p:stCondLst>
                                  <p:childTnLst>
                                    <p:animEffect transition="out" filter="fade">
                                      <p:cBhvr>
                                        <p:cTn id="30" dur="1000" tmFilter="0, 0; .2, .5; .8, .5; 1, 0"/>
                                        <p:tgtEl>
                                          <p:spTgt spid="12"/>
                                        </p:tgtEl>
                                      </p:cBhvr>
                                    </p:animEffect>
                                    <p:animScale>
                                      <p:cBhvr>
                                        <p:cTn id="31" dur="500" autoRev="1" fill="hold"/>
                                        <p:tgtEl>
                                          <p:spTgt spid="12"/>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26" presetClass="emph" presetSubtype="0" fill="hold" grpId="1" nodeType="withEffect">
                                  <p:stCondLst>
                                    <p:cond delay="0"/>
                                  </p:stCondLst>
                                  <p:childTnLst>
                                    <p:animEffect transition="out" filter="fade">
                                      <p:cBhvr>
                                        <p:cTn id="38" dur="1000" tmFilter="0, 0; .2, .5; .8, .5; 1, 0"/>
                                        <p:tgtEl>
                                          <p:spTgt spid="23"/>
                                        </p:tgtEl>
                                      </p:cBhvr>
                                    </p:animEffect>
                                    <p:animScale>
                                      <p:cBhvr>
                                        <p:cTn id="39" dur="500" autoRev="1" fill="hold"/>
                                        <p:tgtEl>
                                          <p:spTgt spid="23"/>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26" presetClass="emph" presetSubtype="0" fill="hold" grpId="1" nodeType="withEffect">
                                  <p:stCondLst>
                                    <p:cond delay="0"/>
                                  </p:stCondLst>
                                  <p:childTnLst>
                                    <p:animEffect transition="out" filter="fade">
                                      <p:cBhvr>
                                        <p:cTn id="46" dur="1000" tmFilter="0, 0; .2, .5; .8, .5; 1, 0"/>
                                        <p:tgtEl>
                                          <p:spTgt spid="22"/>
                                        </p:tgtEl>
                                      </p:cBhvr>
                                    </p:animEffect>
                                    <p:animScale>
                                      <p:cBhvr>
                                        <p:cTn id="47" dur="500" autoRev="1" fill="hold"/>
                                        <p:tgtEl>
                                          <p:spTgt spid="2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500"/>
                                        <p:tgtEl>
                                          <p:spTgt spid="28"/>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up)">
                                      <p:cBhvr>
                                        <p:cTn id="61" dur="500"/>
                                        <p:tgtEl>
                                          <p:spTgt spid="40"/>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12" grpId="0" animBg="1"/>
      <p:bldP spid="12" grpId="1" animBg="1"/>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1C4DB-07A5-4749-B3FC-193544209347}"/>
              </a:ext>
            </a:extLst>
          </p:cNvPr>
          <p:cNvSpPr txBox="1"/>
          <p:nvPr/>
        </p:nvSpPr>
        <p:spPr>
          <a:xfrm>
            <a:off x="3886200" y="172017"/>
            <a:ext cx="4107814" cy="646331"/>
          </a:xfrm>
          <a:prstGeom prst="rect">
            <a:avLst/>
          </a:prstGeom>
          <a:noFill/>
        </p:spPr>
        <p:txBody>
          <a:bodyPr wrap="square" rtlCol="0">
            <a:spAutoFit/>
          </a:bodyPr>
          <a:lstStyle/>
          <a:p>
            <a:pPr algn="ctr"/>
            <a:r>
              <a:rPr lang="en-US" sz="3600" b="1">
                <a:solidFill>
                  <a:srgbClr val="E25D4D"/>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7200" b="1" dirty="0">
              <a:solidFill>
                <a:srgbClr val="E25D4D"/>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3420042B-0E51-401A-A3CC-E875F3F1CC44}"/>
              </a:ext>
            </a:extLst>
          </p:cNvPr>
          <p:cNvPicPr>
            <a:picLocks noChangeAspect="1"/>
          </p:cNvPicPr>
          <p:nvPr/>
        </p:nvPicPr>
        <p:blipFill>
          <a:blip r:embed="rId2"/>
          <a:stretch>
            <a:fillRect/>
          </a:stretch>
        </p:blipFill>
        <p:spPr>
          <a:xfrm>
            <a:off x="0" y="48134"/>
            <a:ext cx="1147568" cy="646331"/>
          </a:xfrm>
          <a:prstGeom prst="rect">
            <a:avLst/>
          </a:prstGeom>
        </p:spPr>
      </p:pic>
      <p:sp>
        <p:nvSpPr>
          <p:cNvPr id="4" name="Text Box 4">
            <a:extLst>
              <a:ext uri="{FF2B5EF4-FFF2-40B4-BE49-F238E27FC236}">
                <a16:creationId xmlns:a16="http://schemas.microsoft.com/office/drawing/2014/main" id="{9952A870-EA07-4FCD-B901-17CA02B4B034}"/>
              </a:ext>
            </a:extLst>
          </p:cNvPr>
          <p:cNvSpPr txBox="1"/>
          <p:nvPr/>
        </p:nvSpPr>
        <p:spPr>
          <a:xfrm>
            <a:off x="190182" y="759559"/>
            <a:ext cx="11499849" cy="3108543"/>
          </a:xfrm>
          <a:prstGeom prst="rect">
            <a:avLst/>
          </a:prstGeom>
          <a:noFill/>
        </p:spPr>
        <p:txBody>
          <a:bodyPr wrap="square" rtlCol="0">
            <a:spAutoFit/>
          </a:bodyPr>
          <a:lstStyle/>
          <a:p>
            <a:pPr marL="44450" indent="417513" algn="just"/>
            <a:r>
              <a:rPr lang="vi-VN" sz="2800">
                <a:latin typeface="+mj-lt"/>
              </a:rPr>
              <a:t>Rồng rắn lên mây là một trò chơi vui nhộn. Năm, sáu bạn túm áo nhau làm rồng rắn. Một bạn làm thầy thuốc, đứng đối diện với rồng rắn.</a:t>
            </a:r>
          </a:p>
          <a:p>
            <a:pPr marL="44450" indent="417513" algn="just"/>
            <a:r>
              <a:rPr lang="vi-VN" sz="2800">
                <a:latin typeface="+mj-lt"/>
              </a:rPr>
              <a:t>Rồng rắn vừa đi vòng vèo vừa hát:</a:t>
            </a:r>
          </a:p>
          <a:p>
            <a:pPr marL="44450" algn="just"/>
            <a:r>
              <a:rPr lang="vi-VN" sz="2800">
                <a:latin typeface="+mj-lt"/>
              </a:rPr>
              <a:t>		          Rồng rắn lên mây</a:t>
            </a:r>
          </a:p>
          <a:p>
            <a:pPr marL="44450" algn="just"/>
            <a:r>
              <a:rPr lang="vi-VN" sz="2800">
                <a:latin typeface="+mj-lt"/>
              </a:rPr>
              <a:t>		          Thấy cây núc n</a:t>
            </a:r>
            <a:r>
              <a:rPr lang="en-US" sz="2800">
                <a:latin typeface="+mj-lt"/>
              </a:rPr>
              <a:t>á</a:t>
            </a:r>
            <a:r>
              <a:rPr lang="vi-VN" sz="2800">
                <a:latin typeface="+mj-lt"/>
              </a:rPr>
              <a:t>c</a:t>
            </a:r>
          </a:p>
          <a:p>
            <a:pPr marL="44450" algn="just"/>
            <a:r>
              <a:rPr lang="vi-VN" sz="2800">
                <a:latin typeface="+mj-lt"/>
              </a:rPr>
              <a:t>		          Hỏi thăm thầy thuốc</a:t>
            </a:r>
          </a:p>
          <a:p>
            <a:pPr marL="44450" algn="just"/>
            <a:r>
              <a:rPr lang="vi-VN" sz="2800">
                <a:latin typeface="+mj-lt"/>
              </a:rPr>
              <a:t>		          Có nhà hay không?</a:t>
            </a:r>
          </a:p>
        </p:txBody>
      </p:sp>
      <p:pic>
        <p:nvPicPr>
          <p:cNvPr id="5" name="Picture 4">
            <a:extLst>
              <a:ext uri="{FF2B5EF4-FFF2-40B4-BE49-F238E27FC236}">
                <a16:creationId xmlns:a16="http://schemas.microsoft.com/office/drawing/2014/main" id="{FE2780A2-88A8-4CF3-842D-3611B0D1B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285" y="1494415"/>
            <a:ext cx="5239533" cy="2124135"/>
          </a:xfrm>
          <a:prstGeom prst="rect">
            <a:avLst/>
          </a:prstGeom>
        </p:spPr>
      </p:pic>
      <p:sp>
        <p:nvSpPr>
          <p:cNvPr id="6" name="TextBox 5">
            <a:extLst>
              <a:ext uri="{FF2B5EF4-FFF2-40B4-BE49-F238E27FC236}">
                <a16:creationId xmlns:a16="http://schemas.microsoft.com/office/drawing/2014/main" id="{12B31099-D355-41D5-9F23-C5E0DB860DDA}"/>
              </a:ext>
            </a:extLst>
          </p:cNvPr>
          <p:cNvSpPr txBox="1"/>
          <p:nvPr/>
        </p:nvSpPr>
        <p:spPr>
          <a:xfrm>
            <a:off x="258771" y="3868102"/>
            <a:ext cx="11499849" cy="3108543"/>
          </a:xfrm>
          <a:prstGeom prst="rect">
            <a:avLst/>
          </a:prstGeom>
          <a:noFill/>
        </p:spPr>
        <p:txBody>
          <a:bodyPr wrap="square">
            <a:spAutoFit/>
          </a:bodyPr>
          <a:lstStyle/>
          <a:p>
            <a:pPr marL="44450" indent="417513" algn="just"/>
            <a:r>
              <a:rPr lang="vi-VN" sz="2800">
                <a:latin typeface="+mj-lt"/>
              </a:rPr>
              <a:t>Nếu thầy nói “không” thì rồng rắn đi tiếp. Nếu thầy nói “có” thì rồng rắn hỏi xin thuốc cho con và đồng ý cho thầy bắt khúc đuôi.</a:t>
            </a:r>
            <a:endParaRPr lang="en-US" sz="2800">
              <a:latin typeface="+mj-lt"/>
            </a:endParaRPr>
          </a:p>
          <a:p>
            <a:pPr marL="44450" indent="417513" algn="just"/>
            <a:r>
              <a:rPr lang="vi-VN" sz="2800">
                <a:latin typeface="+mj-lt"/>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r>
              <a:rPr lang="vi-VN" sz="2800">
                <a:latin typeface="+mj-lt"/>
              </a:rPr>
              <a:t>		</a:t>
            </a:r>
            <a:r>
              <a:rPr lang="en-US" sz="2800">
                <a:latin typeface="+mj-lt"/>
              </a:rPr>
              <a:t>		</a:t>
            </a:r>
            <a:endParaRPr lang="vi-VN" sz="2800">
              <a:latin typeface="+mj-lt"/>
            </a:endParaRPr>
          </a:p>
        </p:txBody>
      </p:sp>
      <p:sp>
        <p:nvSpPr>
          <p:cNvPr id="7" name="TextBox 6">
            <a:extLst>
              <a:ext uri="{FF2B5EF4-FFF2-40B4-BE49-F238E27FC236}">
                <a16:creationId xmlns:a16="http://schemas.microsoft.com/office/drawing/2014/main" id="{89F4929E-5B54-4AF0-9D2D-46BCAF650E5C}"/>
              </a:ext>
            </a:extLst>
          </p:cNvPr>
          <p:cNvSpPr txBox="1"/>
          <p:nvPr/>
        </p:nvSpPr>
        <p:spPr>
          <a:xfrm>
            <a:off x="6477000" y="6305642"/>
            <a:ext cx="17785080" cy="369332"/>
          </a:xfrm>
          <a:prstGeom prst="rect">
            <a:avLst/>
          </a:prstGeom>
          <a:noFill/>
        </p:spPr>
        <p:txBody>
          <a:bodyPr wrap="square">
            <a:spAutoFit/>
          </a:bodyPr>
          <a:lstStyle/>
          <a:p>
            <a:pPr marL="266700" algn="just"/>
            <a:r>
              <a:rPr lang="vi-VN" sz="1800" i="1">
                <a:latin typeface="+mj-lt"/>
              </a:rPr>
              <a:t>(Theo 101 trò chơi dân gian dành cho trẻ Mầm non) </a:t>
            </a:r>
            <a:endParaRPr lang="en-US" sz="1800" i="1">
              <a:latin typeface="+mj-lt"/>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3FC88EED-F0D2-43BC-A9D0-0240F4BBBAC4}"/>
              </a:ext>
            </a:extLst>
          </p:cNvPr>
          <p:cNvPicPr>
            <a:picLocks noChangeAspect="1"/>
          </p:cNvPicPr>
          <p:nvPr/>
        </p:nvPicPr>
        <p:blipFill>
          <a:blip r:embed="rId4"/>
          <a:stretch>
            <a:fillRect/>
          </a:stretch>
        </p:blipFill>
        <p:spPr>
          <a:xfrm>
            <a:off x="190182" y="4797028"/>
            <a:ext cx="576129" cy="549207"/>
          </a:xfrm>
          <a:prstGeom prst="rect">
            <a:avLst/>
          </a:prstGeom>
        </p:spPr>
      </p:pic>
      <p:pic>
        <p:nvPicPr>
          <p:cNvPr id="9" name="Picture 8">
            <a:extLst>
              <a:ext uri="{FF2B5EF4-FFF2-40B4-BE49-F238E27FC236}">
                <a16:creationId xmlns:a16="http://schemas.microsoft.com/office/drawing/2014/main" id="{2C716849-391F-47E5-8C08-4F5594466A07}"/>
              </a:ext>
            </a:extLst>
          </p:cNvPr>
          <p:cNvPicPr>
            <a:picLocks noChangeAspect="1"/>
          </p:cNvPicPr>
          <p:nvPr/>
        </p:nvPicPr>
        <p:blipFill rotWithShape="1">
          <a:blip r:embed="rId5"/>
          <a:srcRect l="28414" t="17105" r="9091" b="33057"/>
          <a:stretch/>
        </p:blipFill>
        <p:spPr>
          <a:xfrm>
            <a:off x="232773" y="710371"/>
            <a:ext cx="538392" cy="512546"/>
          </a:xfrm>
          <a:prstGeom prst="rect">
            <a:avLst/>
          </a:prstGeom>
        </p:spPr>
      </p:pic>
      <p:pic>
        <p:nvPicPr>
          <p:cNvPr id="10" name="Picture 9">
            <a:extLst>
              <a:ext uri="{FF2B5EF4-FFF2-40B4-BE49-F238E27FC236}">
                <a16:creationId xmlns:a16="http://schemas.microsoft.com/office/drawing/2014/main" id="{15C6AA09-23CD-4EA1-8534-EFBB1275E8F1}"/>
              </a:ext>
            </a:extLst>
          </p:cNvPr>
          <p:cNvPicPr>
            <a:picLocks noChangeAspect="1"/>
          </p:cNvPicPr>
          <p:nvPr/>
        </p:nvPicPr>
        <p:blipFill rotWithShape="1">
          <a:blip r:embed="rId6"/>
          <a:srcRect l="23584" t="12406" r="18949" b="29309"/>
          <a:stretch/>
        </p:blipFill>
        <p:spPr>
          <a:xfrm>
            <a:off x="171624" y="1558540"/>
            <a:ext cx="538392" cy="605690"/>
          </a:xfrm>
          <a:prstGeom prst="rect">
            <a:avLst/>
          </a:prstGeom>
        </p:spPr>
      </p:pic>
    </p:spTree>
    <p:extLst>
      <p:ext uri="{BB962C8B-B14F-4D97-AF65-F5344CB8AC3E}">
        <p14:creationId xmlns:p14="http://schemas.microsoft.com/office/powerpoint/2010/main" val="2860725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a:extLst>
              <a:ext uri="{FF2B5EF4-FFF2-40B4-BE49-F238E27FC236}">
                <a16:creationId xmlns:a16="http://schemas.microsoft.com/office/drawing/2014/main" id="{B69535DE-C4C9-43BC-BCDD-D5A9D0ED09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938" b="11250"/>
          <a:stretch>
            <a:fillRect/>
          </a:stretch>
        </p:blipFill>
        <p:spPr>
          <a:xfrm>
            <a:off x="9906000" y="6032427"/>
            <a:ext cx="2410436" cy="825573"/>
          </a:xfrm>
          <a:prstGeom prst="rect">
            <a:avLst/>
          </a:prstGeom>
        </p:spPr>
      </p:pic>
      <p:pic>
        <p:nvPicPr>
          <p:cNvPr id="10" name="35">
            <a:extLst>
              <a:ext uri="{FF2B5EF4-FFF2-40B4-BE49-F238E27FC236}">
                <a16:creationId xmlns:a16="http://schemas.microsoft.com/office/drawing/2014/main" id="{0C8E5BF7-5879-4085-8466-5BAD6D7405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274" y="2647892"/>
            <a:ext cx="440986" cy="463220"/>
          </a:xfrm>
          <a:prstGeom prst="rect">
            <a:avLst/>
          </a:prstGeom>
        </p:spPr>
      </p:pic>
      <p:sp>
        <p:nvSpPr>
          <p:cNvPr id="11" name="39">
            <a:extLst>
              <a:ext uri="{FF2B5EF4-FFF2-40B4-BE49-F238E27FC236}">
                <a16:creationId xmlns:a16="http://schemas.microsoft.com/office/drawing/2014/main" id="{32B07B4B-555F-4D20-859E-49F34238EF97}"/>
              </a:ext>
            </a:extLst>
          </p:cNvPr>
          <p:cNvSpPr/>
          <p:nvPr/>
        </p:nvSpPr>
        <p:spPr>
          <a:xfrm>
            <a:off x="1219200" y="2525559"/>
            <a:ext cx="5638800" cy="707886"/>
          </a:xfrm>
          <a:prstGeom prst="rect">
            <a:avLst/>
          </a:prstGeom>
        </p:spPr>
        <p:txBody>
          <a:bodyPr wrap="square">
            <a:spAutoFit/>
          </a:bodyPr>
          <a:lstStyle/>
          <a:p>
            <a:r>
              <a:rPr lang="vi-VN" sz="4000"/>
              <a:t>cây núc n</a:t>
            </a:r>
            <a:r>
              <a:rPr lang="en-US" sz="4000"/>
              <a:t>á</a:t>
            </a:r>
            <a:r>
              <a:rPr lang="vi-VN" sz="4000"/>
              <a:t>c</a:t>
            </a:r>
            <a:endParaRPr lang="zh-CN" alt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86B3A5E8-92FE-4DF3-B43B-1AD92D6D1B64}"/>
              </a:ext>
            </a:extLst>
          </p:cNvPr>
          <p:cNvGrpSpPr/>
          <p:nvPr/>
        </p:nvGrpSpPr>
        <p:grpSpPr>
          <a:xfrm>
            <a:off x="381000" y="317146"/>
            <a:ext cx="3331584" cy="1973061"/>
            <a:chOff x="432959" y="473392"/>
            <a:chExt cx="3331584" cy="1973061"/>
          </a:xfrm>
        </p:grpSpPr>
        <p:pic>
          <p:nvPicPr>
            <p:cNvPr id="13" name="31">
              <a:extLst>
                <a:ext uri="{FF2B5EF4-FFF2-40B4-BE49-F238E27FC236}">
                  <a16:creationId xmlns:a16="http://schemas.microsoft.com/office/drawing/2014/main" id="{0A3C58AB-BC98-447F-9935-8128074AE469}"/>
                </a:ext>
              </a:extLst>
            </p:cNvPr>
            <p:cNvPicPr>
              <a:picLocks noChangeAspect="1"/>
            </p:cNvPicPr>
            <p:nvPr/>
          </p:nvPicPr>
          <p:blipFill>
            <a:blip r:embed="rId5">
              <a:duotone>
                <a:schemeClr val="accent6">
                  <a:shade val="45000"/>
                  <a:satMod val="135000"/>
                </a:schemeClr>
                <a:prstClr val="white"/>
              </a:duotone>
              <a:extLst>
                <a:ext uri="{96DAC541-7B7A-43D3-8B79-37D633B846F1}">
                  <asvg:svgBlip xmlns:asvg="http://schemas.microsoft.com/office/drawing/2016/SVG/main" r:embed="rId6"/>
                </a:ext>
              </a:extLst>
            </a:blip>
            <a:stretch>
              <a:fillRect/>
            </a:stretch>
          </p:blipFill>
          <p:spPr>
            <a:xfrm>
              <a:off x="432959" y="473392"/>
              <a:ext cx="3331584" cy="1973061"/>
            </a:xfrm>
            <a:prstGeom prst="rect">
              <a:avLst/>
            </a:prstGeom>
          </p:spPr>
        </p:pic>
        <p:pic>
          <p:nvPicPr>
            <p:cNvPr id="5" name="Picture 4">
              <a:extLst>
                <a:ext uri="{FF2B5EF4-FFF2-40B4-BE49-F238E27FC236}">
                  <a16:creationId xmlns:a16="http://schemas.microsoft.com/office/drawing/2014/main" id="{FE660F86-714E-4674-8388-80F5CEE17979}"/>
                </a:ext>
              </a:extLst>
            </p:cNvPr>
            <p:cNvPicPr>
              <a:picLocks noChangeAspect="1"/>
            </p:cNvPicPr>
            <p:nvPr/>
          </p:nvPicPr>
          <p:blipFill>
            <a:blip r:embed="rId7"/>
            <a:stretch>
              <a:fillRect/>
            </a:stretch>
          </p:blipFill>
          <p:spPr>
            <a:xfrm>
              <a:off x="609601" y="1037440"/>
              <a:ext cx="3048000" cy="799458"/>
            </a:xfrm>
            <a:prstGeom prst="rect">
              <a:avLst/>
            </a:prstGeom>
          </p:spPr>
        </p:pic>
      </p:grpSp>
      <p:sp>
        <p:nvSpPr>
          <p:cNvPr id="8" name="TextBox 7">
            <a:extLst>
              <a:ext uri="{FF2B5EF4-FFF2-40B4-BE49-F238E27FC236}">
                <a16:creationId xmlns:a16="http://schemas.microsoft.com/office/drawing/2014/main" id="{639FA6F2-2180-4681-98F8-04908FF619F1}"/>
              </a:ext>
            </a:extLst>
          </p:cNvPr>
          <p:cNvSpPr txBox="1"/>
          <p:nvPr/>
        </p:nvSpPr>
        <p:spPr>
          <a:xfrm>
            <a:off x="1189902" y="3150391"/>
            <a:ext cx="4677498" cy="1077218"/>
          </a:xfrm>
          <a:prstGeom prst="rect">
            <a:avLst/>
          </a:prstGeom>
          <a:noFill/>
        </p:spPr>
        <p:txBody>
          <a:bodyPr wrap="square" rtlCol="0">
            <a:spAutoFit/>
          </a:bodyPr>
          <a:lstStyle/>
          <a:p>
            <a:pPr algn="just"/>
            <a:r>
              <a:rPr lang="vi-VN" sz="3200">
                <a:solidFill>
                  <a:srgbClr val="488F77"/>
                </a:solidFill>
              </a:rPr>
              <a:t>một loại cây dùng làm thuốc chữa</a:t>
            </a:r>
            <a:r>
              <a:rPr lang="en-US" sz="3200">
                <a:solidFill>
                  <a:srgbClr val="488F77"/>
                </a:solidFill>
              </a:rPr>
              <a:t> bệnh</a:t>
            </a:r>
            <a:endParaRPr lang="vi-VN" sz="3000" dirty="0">
              <a:solidFill>
                <a:srgbClr val="488F77"/>
              </a:solidFill>
            </a:endParaRPr>
          </a:p>
        </p:txBody>
      </p:sp>
      <p:pic>
        <p:nvPicPr>
          <p:cNvPr id="2" name="Picture 1">
            <a:extLst>
              <a:ext uri="{FF2B5EF4-FFF2-40B4-BE49-F238E27FC236}">
                <a16:creationId xmlns:a16="http://schemas.microsoft.com/office/drawing/2014/main" id="{7BB33B41-BE1B-46C1-8E5B-D8D7CE869A4C}"/>
              </a:ext>
            </a:extLst>
          </p:cNvPr>
          <p:cNvPicPr>
            <a:picLocks noChangeAspect="1"/>
          </p:cNvPicPr>
          <p:nvPr/>
        </p:nvPicPr>
        <p:blipFill rotWithShape="1">
          <a:blip r:embed="rId8"/>
          <a:srcRect r="14584"/>
          <a:stretch/>
        </p:blipFill>
        <p:spPr>
          <a:xfrm>
            <a:off x="6613063" y="295899"/>
            <a:ext cx="4494483" cy="3035146"/>
          </a:xfrm>
          <a:prstGeom prst="round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04973825-FF38-4FEB-B486-425F60C4C09E}"/>
              </a:ext>
            </a:extLst>
          </p:cNvPr>
          <p:cNvPicPr>
            <a:picLocks noChangeAspect="1"/>
          </p:cNvPicPr>
          <p:nvPr/>
        </p:nvPicPr>
        <p:blipFill>
          <a:blip r:embed="rId9"/>
          <a:stretch>
            <a:fillRect/>
          </a:stretch>
        </p:blipFill>
        <p:spPr>
          <a:xfrm>
            <a:off x="7660218" y="3429000"/>
            <a:ext cx="2397971" cy="3192727"/>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73733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507</TotalTime>
  <Words>1373</Words>
  <Application>Microsoft Office PowerPoint</Application>
  <PresentationFormat>Widescreen</PresentationFormat>
  <Paragraphs>108</Paragraphs>
  <Slides>26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Arial-Rounded</vt:lpstr>
      <vt:lpstr>Calibri</vt:lpstr>
      <vt:lpstr>Calibri Light</vt:lpstr>
      <vt:lpstr>HP-167</vt:lpstr>
      <vt:lpstr>HP-168</vt:lpstr>
      <vt:lpstr>OpenSans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202</cp:revision>
  <dcterms:created xsi:type="dcterms:W3CDTF">2021-10-03T06:52:05Z</dcterms:created>
  <dcterms:modified xsi:type="dcterms:W3CDTF">2021-11-29T02:26:24Z</dcterms:modified>
  <cp:category>9Slide.vn</cp:category>
</cp:coreProperties>
</file>