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6" r:id="rId3"/>
    <p:sldMasterId id="2147483698" r:id="rId4"/>
  </p:sldMasterIdLst>
  <p:notesMasterIdLst>
    <p:notesMasterId r:id="rId22"/>
  </p:notesMasterIdLst>
  <p:sldIdLst>
    <p:sldId id="302" r:id="rId5"/>
    <p:sldId id="281" r:id="rId6"/>
    <p:sldId id="296" r:id="rId7"/>
    <p:sldId id="297" r:id="rId8"/>
    <p:sldId id="298" r:id="rId9"/>
    <p:sldId id="299" r:id="rId10"/>
    <p:sldId id="300" r:id="rId11"/>
    <p:sldId id="301" r:id="rId12"/>
    <p:sldId id="262" r:id="rId13"/>
    <p:sldId id="265" r:id="rId14"/>
    <p:sldId id="288" r:id="rId15"/>
    <p:sldId id="289" r:id="rId16"/>
    <p:sldId id="290" r:id="rId17"/>
    <p:sldId id="269" r:id="rId18"/>
    <p:sldId id="272" r:id="rId19"/>
    <p:sldId id="271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21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59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5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5.xml"/><Relationship Id="rId7" Type="http://schemas.openxmlformats.org/officeDocument/2006/relationships/slide" Target="slide4.xml"/><Relationship Id="rId12" Type="http://schemas.microsoft.com/office/2007/relationships/hdphoto" Target="../media/hdphoto2.wdp"/><Relationship Id="rId17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openxmlformats.org/officeDocument/2006/relationships/image" Target="../media/image18.png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7.png"/><Relationship Id="rId18" Type="http://schemas.openxmlformats.org/officeDocument/2006/relationships/slide" Target="slide8.xml"/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12" Type="http://schemas.openxmlformats.org/officeDocument/2006/relationships/image" Target="../media/image26.png"/><Relationship Id="rId17" Type="http://schemas.openxmlformats.org/officeDocument/2006/relationships/slide" Target="slide7.xml"/><Relationship Id="rId2" Type="http://schemas.openxmlformats.org/officeDocument/2006/relationships/image" Target="../media/image20.png"/><Relationship Id="rId16" Type="http://schemas.openxmlformats.org/officeDocument/2006/relationships/slide" Target="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GIF"/><Relationship Id="rId11" Type="http://schemas.microsoft.com/office/2007/relationships/hdphoto" Target="../media/hdphoto3.wdp"/><Relationship Id="rId5" Type="http://schemas.openxmlformats.org/officeDocument/2006/relationships/image" Target="../media/image23.GIF"/><Relationship Id="rId15" Type="http://schemas.openxmlformats.org/officeDocument/2006/relationships/slide" Target="slide5.xml"/><Relationship Id="rId10" Type="http://schemas.openxmlformats.org/officeDocument/2006/relationships/image" Target="../media/image17.png"/><Relationship Id="rId19" Type="http://schemas.openxmlformats.org/officeDocument/2006/relationships/slide" Target="slide9.xml"/><Relationship Id="rId4" Type="http://schemas.openxmlformats.org/officeDocument/2006/relationships/image" Target="../media/image22.GIF"/><Relationship Id="rId9" Type="http://schemas.openxmlformats.org/officeDocument/2006/relationships/image" Target="../media/image16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4.xml"/><Relationship Id="rId5" Type="http://schemas.microsoft.com/office/2007/relationships/hdphoto" Target="../media/hdphoto6.wdp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78A728-9797-4D08-B209-E855EFB4F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56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46E05F4-F567-4076-AA2C-E2FFF9803D35}"/>
              </a:ext>
            </a:extLst>
          </p:cNvPr>
          <p:cNvGrpSpPr/>
          <p:nvPr/>
        </p:nvGrpSpPr>
        <p:grpSpPr>
          <a:xfrm>
            <a:off x="501349" y="1474839"/>
            <a:ext cx="9566979" cy="2941742"/>
            <a:chOff x="1233756" y="3227454"/>
            <a:chExt cx="9566979" cy="294174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72859B3-A81F-4A79-B103-7C042678EB26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4E78059-ABCF-418D-9937-CC715E933723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8BC8DFF-952A-4F2A-A57F-AA50D068D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8DC0B-6BFE-4AC9-BD4C-5EFF8C68E822}"/>
              </a:ext>
            </a:extLst>
          </p:cNvPr>
          <p:cNvSpPr txBox="1"/>
          <p:nvPr/>
        </p:nvSpPr>
        <p:spPr>
          <a:xfrm>
            <a:off x="1725561" y="2664223"/>
            <a:ext cx="6878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TỰ NHIÊN &amp; XÃ HỘI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68A101-D882-4814-8D95-AB25EB35AA2F}"/>
              </a:ext>
            </a:extLst>
          </p:cNvPr>
          <p:cNvSpPr txBox="1"/>
          <p:nvPr/>
        </p:nvSpPr>
        <p:spPr>
          <a:xfrm>
            <a:off x="2920599" y="1616770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722192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54015" y="1494155"/>
            <a:ext cx="6209665" cy="4408914"/>
          </a:xfrm>
          <a:prstGeom prst="rect">
            <a:avLst/>
          </a:prstGeom>
        </p:spPr>
      </p:pic>
      <p:sp>
        <p:nvSpPr>
          <p:cNvPr id="7" name="Vertical Scroll 6"/>
          <p:cNvSpPr/>
          <p:nvPr/>
        </p:nvSpPr>
        <p:spPr>
          <a:xfrm>
            <a:off x="283210" y="1208405"/>
            <a:ext cx="4822190" cy="5230495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bừa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vất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86D78-DBA6-414B-91DE-22C13C953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46"/>
            <a:ext cx="1072055" cy="1072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472485-FF00-48B2-8569-E8F446BBA544}"/>
              </a:ext>
            </a:extLst>
          </p:cNvPr>
          <p:cNvSpPr txBox="1"/>
          <p:nvPr/>
        </p:nvSpPr>
        <p:spPr>
          <a:xfrm>
            <a:off x="1072055" y="143994"/>
            <a:ext cx="108367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có nhận xét gì khi nhìn thấy khung cảnh sân trường sau buổi sinh hoạt dưới cờ như hình bên?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comb/>
      </p:transition>
    </mc:Choice>
    <mc:Fallback xmlns="">
      <p:transition spd="slow" advClick="0" advTm="3713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94893" y="1634840"/>
            <a:ext cx="7493000" cy="4234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54CE5-5DEB-433F-9C3F-7E913C7A4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165" cy="1180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FD5D93-3F6D-4F67-B1EA-CCF9233E362F}"/>
              </a:ext>
            </a:extLst>
          </p:cNvPr>
          <p:cNvSpPr txBox="1"/>
          <p:nvPr/>
        </p:nvSpPr>
        <p:spPr>
          <a:xfrm>
            <a:off x="1187011" y="113215"/>
            <a:ext cx="107054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biết các bạn trong mỗi hình đang làm gì. 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việc làm nào của các bạn mà em không đồng tình? Vì sao?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0450" y="1217295"/>
            <a:ext cx="7987665" cy="4229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7BE551-0CF3-41DB-81D7-EE687AC99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165" cy="1180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79A803-A566-4D53-91EB-597D2AD82A93}"/>
              </a:ext>
            </a:extLst>
          </p:cNvPr>
          <p:cNvSpPr txBox="1"/>
          <p:nvPr/>
        </p:nvSpPr>
        <p:spPr>
          <a:xfrm>
            <a:off x="1187011" y="113215"/>
            <a:ext cx="107054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biết các bạn trong mỗi hình đang làm gì. 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việc làm nào của các bạn mà em không đồng tình? Vì sao?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5155" y="1477645"/>
            <a:ext cx="5768975" cy="3167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820" y="1183640"/>
            <a:ext cx="4853940" cy="4274820"/>
          </a:xfrm>
          <a:prstGeom prst="rect">
            <a:avLst/>
          </a:prstGeom>
        </p:spPr>
      </p:pic>
      <p:pic>
        <p:nvPicPr>
          <p:cNvPr id="9" name="Content Placeholder 8" descr="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032760" y="4817110"/>
            <a:ext cx="913130" cy="883285"/>
          </a:xfrm>
          <a:prstGeom prst="rect">
            <a:avLst/>
          </a:prstGeom>
        </p:spPr>
      </p:pic>
      <p:pic>
        <p:nvPicPr>
          <p:cNvPr id="11" name="Content Placeholder 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225" y="5458460"/>
            <a:ext cx="913130" cy="883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12B0C5-EAA0-4D33-A131-AC8CE06370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165" cy="11805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B4A5CC-A69F-449A-8ABE-430EEFD3B182}"/>
              </a:ext>
            </a:extLst>
          </p:cNvPr>
          <p:cNvSpPr txBox="1"/>
          <p:nvPr/>
        </p:nvSpPr>
        <p:spPr>
          <a:xfrm>
            <a:off x="1187011" y="113215"/>
            <a:ext cx="107054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biết các bạn trong mỗi hình đang làm gì. 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việc làm nào của các bạn mà em không đồng tình? Vì sao?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259501"/>
              </p:ext>
            </p:extLst>
          </p:nvPr>
        </p:nvGraphicFramePr>
        <p:xfrm>
          <a:off x="381000" y="1825625"/>
          <a:ext cx="11428730" cy="4669028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573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4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/>
                        <a:t>Nên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làm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Không nên làm</a:t>
                      </a:r>
                      <a:endParaRPr lang="en-US" sz="36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1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800" dirty="0"/>
                        <a:t>- </a:t>
                      </a:r>
                      <a:r>
                        <a:rPr lang="en-US" sz="2800" dirty="0" err="1"/>
                        <a:t>Dọn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dẹp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vệ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sinh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sau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khi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hoạt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động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kết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thúc</a:t>
                      </a:r>
                      <a:r>
                        <a:rPr lang="en-US" sz="2800" dirty="0"/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800" dirty="0"/>
                        <a:t>- </a:t>
                      </a:r>
                      <a:r>
                        <a:rPr lang="en-US" sz="2800" dirty="0" err="1"/>
                        <a:t>Không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vứt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rác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bừa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bãi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trong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khi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tham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gia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các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hoạt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động</a:t>
                      </a:r>
                      <a:r>
                        <a:rPr lang="en-US" sz="2800" dirty="0"/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800" dirty="0"/>
                        <a:t>- </a:t>
                      </a:r>
                      <a:r>
                        <a:rPr lang="en-US" sz="2800" dirty="0" err="1"/>
                        <a:t>Trồng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cây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xanh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hoặc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chăm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sóc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cây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xanh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trong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trường</a:t>
                      </a:r>
                      <a:r>
                        <a:rPr lang="en-US" sz="2800" dirty="0"/>
                        <a:t>.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800" dirty="0"/>
                        <a:t>- </a:t>
                      </a:r>
                      <a:r>
                        <a:rPr lang="en-US" sz="2800" dirty="0" err="1"/>
                        <a:t>Vứt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rác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không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đúng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nơi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quy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định</a:t>
                      </a:r>
                      <a:r>
                        <a:rPr lang="en-US" sz="2800" dirty="0"/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800" dirty="0"/>
                        <a:t>- </a:t>
                      </a:r>
                      <a:r>
                        <a:rPr lang="en-US" sz="2800" dirty="0" err="1"/>
                        <a:t>Bẻ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cây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trong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trường</a:t>
                      </a:r>
                      <a:r>
                        <a:rPr lang="en-US" sz="2800" dirty="0"/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800" dirty="0"/>
                        <a:t>- </a:t>
                      </a:r>
                      <a:r>
                        <a:rPr lang="en-US" sz="2800" dirty="0" err="1"/>
                        <a:t>Không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quét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dọn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lớp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học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sân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trường</a:t>
                      </a:r>
                      <a:r>
                        <a:rPr lang="en-US" sz="2800" dirty="0"/>
                        <a:t>.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E3F0757-9B0D-43B7-89CE-4578FF1E7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99" y="-284821"/>
            <a:ext cx="1460175" cy="1342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54B45-06EF-49A1-A758-17101917D57D}"/>
              </a:ext>
            </a:extLst>
          </p:cNvPr>
          <p:cNvSpPr txBox="1"/>
          <p:nvPr/>
        </p:nvSpPr>
        <p:spPr>
          <a:xfrm>
            <a:off x="1499801" y="121105"/>
            <a:ext cx="95570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 luận và chỉ ra những việc nên làm, không nên làm để giữ vệ sinh khi tham gia một số hoạt động ở trường em.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ipe/>
      </p:transition>
    </mc:Choice>
    <mc:Fallback xmlns="">
      <p:transition spd="slow" advClick="0" advTm="3713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925" y="0"/>
            <a:ext cx="11903710" cy="6322695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250611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74346" y="1912886"/>
            <a:ext cx="352299" cy="5802531"/>
          </a:xfrm>
          <a:prstGeom prst="rect">
            <a:avLst/>
          </a:prstGeom>
        </p:spPr>
      </p:pic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35225" y="1826895"/>
            <a:ext cx="7493000" cy="3164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700" y="-269874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494472" y="3309936"/>
            <a:ext cx="897826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strike="noStrike" kern="1200" cap="none" spc="0" normalizeH="0" baseline="0" noProof="0" dirty="0"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VD: Con đã tham gia trồng cây xanh và dọn dẹp vệ sinh bồn hoa để giúp cho trường có nhiều bóng mát và xanh sạch đẹp hơn.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389822" y="1886585"/>
            <a:ext cx="8082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Chia sẻ với người thân về việc tham gia vệ sinh trường học của 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DAAB9-C9E2-4C36-AEF4-A4D017626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5641">
            <a:off x="1437727" y="970599"/>
            <a:ext cx="1208724" cy="1014730"/>
          </a:xfrm>
          <a:prstGeom prst="rect">
            <a:avLst/>
          </a:prstGeo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2" grpId="1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461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-67220"/>
            <a:ext cx="523874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53050"/>
            <a:ext cx="12192000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nhiễm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thải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2164417" y="48189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55036" y="4697692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232383" y="488329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3743" y="5990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2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5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7278701" y="1349553"/>
            <a:ext cx="292597" cy="1053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54730" y="723010"/>
            <a:ext cx="1303137" cy="13031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3497594" y="2588488"/>
            <a:ext cx="409605" cy="711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0503370" y="2351793"/>
            <a:ext cx="626354" cy="962025"/>
          </a:xfrm>
          <a:prstGeom prst="rect">
            <a:avLst/>
          </a:prstGeom>
        </p:spPr>
      </p:pic>
      <p:sp>
        <p:nvSpPr>
          <p:cNvPr id="39" name="8-Point Star 38">
            <a:hlinkClick r:id="rId15" action="ppaction://hlinksldjump"/>
          </p:cNvPr>
          <p:cNvSpPr/>
          <p:nvPr/>
        </p:nvSpPr>
        <p:spPr>
          <a:xfrm>
            <a:off x="1150326" y="22040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0" name="8-Point Star 39">
            <a:hlinkClick r:id="rId16" action="ppaction://hlinksldjump"/>
          </p:cNvPr>
          <p:cNvSpPr/>
          <p:nvPr/>
        </p:nvSpPr>
        <p:spPr>
          <a:xfrm>
            <a:off x="3340322" y="172623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1" name="8-Point Star 40">
            <a:hlinkClick r:id="rId17" action="ppaction://hlinksldjump"/>
          </p:cNvPr>
          <p:cNvSpPr/>
          <p:nvPr/>
        </p:nvSpPr>
        <p:spPr>
          <a:xfrm>
            <a:off x="6958062" y="105388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2" name="8-Point Star 41">
            <a:hlinkClick r:id="rId18" action="ppaction://hlinksldjump"/>
          </p:cNvPr>
          <p:cNvSpPr/>
          <p:nvPr/>
        </p:nvSpPr>
        <p:spPr>
          <a:xfrm>
            <a:off x="10388005" y="158148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" name="Mũi tên: Xuống 1">
            <a:hlinkClick r:id="rId19" action="ppaction://hlinksldjump"/>
            <a:extLst>
              <a:ext uri="{FF2B5EF4-FFF2-40B4-BE49-F238E27FC236}">
                <a16:creationId xmlns:a16="http://schemas.microsoft.com/office/drawing/2014/main" id="{7F86F6CC-523F-41EB-B17B-E666E9A470AE}"/>
              </a:ext>
            </a:extLst>
          </p:cNvPr>
          <p:cNvSpPr/>
          <p:nvPr/>
        </p:nvSpPr>
        <p:spPr>
          <a:xfrm rot="16200000">
            <a:off x="11698811" y="6412042"/>
            <a:ext cx="554636" cy="337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847139"/>
            <a:ext cx="584786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Miếng vải nhỏ có hai quai,</a:t>
            </a:r>
          </a:p>
          <a:p>
            <a:pPr algn="ctr"/>
            <a:r>
              <a:rPr lang="en-US" sz="36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đi đường bụi đeo ngay cho mình - Là gì?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 trang/băng khẩu</a:t>
            </a:r>
            <a:endParaRPr lang="en-US" sz="3200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4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265551" y="896034"/>
            <a:ext cx="584786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 nước ở nhà vệ sinh là hành vi an toàn hay không an toàn?</a:t>
            </a:r>
            <a:endParaRPr lang="en-US" sz="3600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84517" y="4646204"/>
            <a:ext cx="52099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Không an toàn</a:t>
            </a:r>
            <a:endParaRPr lang="en-US" sz="3200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343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286364" y="991284"/>
            <a:ext cx="584786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Vứt</a:t>
            </a:r>
            <a:r>
              <a:rPr lang="en-US" sz="36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</a:t>
            </a:r>
            <a:r>
              <a:rPr lang="en-US" sz="36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6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6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6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6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Không nên làm</a:t>
            </a:r>
            <a:endParaRPr lang="en-US" sz="3200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7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257789" y="1124585"/>
            <a:ext cx="584786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 ý vào bể bơi là hành động nên làm hay không nên làm?</a:t>
            </a:r>
            <a:endParaRPr lang="en-US" sz="3600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nên làm</a:t>
            </a:r>
            <a:endParaRPr lang="en-US" sz="3200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89580" y="370840"/>
            <a:ext cx="7760335" cy="5164455"/>
          </a:xfrm>
          <a:prstGeom prst="rect">
            <a:avLst/>
          </a:prstGeom>
        </p:spPr>
      </p:pic>
      <p:pic>
        <p:nvPicPr>
          <p:cNvPr id="4" name="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87708" y="2082745"/>
            <a:ext cx="2627036" cy="225813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69055" y="3299288"/>
            <a:ext cx="5295265" cy="12877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400" b="1" dirty="0">
                <a:ln w="9525">
                  <a:noFill/>
                  <a:prstDash val="solid"/>
                </a:ln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 9: Giữ vệ sinh </a:t>
            </a:r>
            <a:r>
              <a:rPr lang="en-US" altLang="zh-CN" sz="4400" b="1">
                <a:ln w="9525">
                  <a:noFill/>
                  <a:prstDash val="solid"/>
                </a:ln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trường học</a:t>
            </a:r>
          </a:p>
          <a:p>
            <a:pPr algn="ctr"/>
            <a:r>
              <a:rPr lang="en-US" altLang="zh-CN" sz="4400" b="1" i="1">
                <a:ln w="9525">
                  <a:noFill/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(tiết 1)</a:t>
            </a:r>
            <a:endParaRPr lang="en-US" altLang="zh-CN" sz="4400" b="1" i="1" dirty="0">
              <a:ln w="9525">
                <a:noFill/>
                <a:prstDash val="solid"/>
              </a:ln>
              <a:solidFill>
                <a:srgbClr val="FF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448</Words>
  <Application>Microsoft Office PowerPoint</Application>
  <PresentationFormat>Widescreen</PresentationFormat>
  <Paragraphs>47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Microsoft YaHei</vt:lpstr>
      <vt:lpstr>Arial</vt:lpstr>
      <vt:lpstr>Arial-Rounded</vt:lpstr>
      <vt:lpstr>Calibri</vt:lpstr>
      <vt:lpstr>Calibri Light</vt:lpstr>
      <vt:lpstr>2_Office Theme</vt:lpstr>
      <vt:lpstr>3_Office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Ms Quyen</cp:lastModifiedBy>
  <cp:revision>11</cp:revision>
  <dcterms:created xsi:type="dcterms:W3CDTF">2021-06-03T08:15:20Z</dcterms:created>
  <dcterms:modified xsi:type="dcterms:W3CDTF">2021-11-09T14:52:20Z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