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19"/>
  </p:notesMasterIdLst>
  <p:sldIdLst>
    <p:sldId id="344" r:id="rId5"/>
    <p:sldId id="426" r:id="rId6"/>
    <p:sldId id="282" r:id="rId7"/>
    <p:sldId id="455" r:id="rId8"/>
    <p:sldId id="283" r:id="rId9"/>
    <p:sldId id="284" r:id="rId10"/>
    <p:sldId id="319" r:id="rId11"/>
    <p:sldId id="317" r:id="rId12"/>
    <p:sldId id="318" r:id="rId13"/>
    <p:sldId id="288" r:id="rId14"/>
    <p:sldId id="289" r:id="rId15"/>
    <p:sldId id="291" r:id="rId16"/>
    <p:sldId id="293" r:id="rId17"/>
    <p:sldId id="2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1" d="100"/>
          <a:sy n="61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A38CF5-68D7-40CA-9692-BC9907801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8F2E54F-CDD9-46AC-9992-0F87710B7ADE}"/>
              </a:ext>
            </a:extLst>
          </p:cNvPr>
          <p:cNvGrpSpPr/>
          <p:nvPr/>
        </p:nvGrpSpPr>
        <p:grpSpPr>
          <a:xfrm>
            <a:off x="501349" y="1474839"/>
            <a:ext cx="9566979" cy="2941742"/>
            <a:chOff x="1233756" y="3227454"/>
            <a:chExt cx="9566979" cy="294174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319D176-323B-48A8-875A-327C82D1E46A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F65299A-AE37-4836-B63B-FA9B33B6D890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4761455-0086-4CAF-842B-517EDBAEF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7F6C9C-B07A-4E5F-8E55-BB7EA460E3A4}"/>
              </a:ext>
            </a:extLst>
          </p:cNvPr>
          <p:cNvSpPr txBox="1"/>
          <p:nvPr/>
        </p:nvSpPr>
        <p:spPr>
          <a:xfrm>
            <a:off x="1725561" y="2664223"/>
            <a:ext cx="68788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TỰ NHIÊN &amp; XÃ HỘI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FC808F-09BB-4668-9C79-8478ACAA02D9}"/>
              </a:ext>
            </a:extLst>
          </p:cNvPr>
          <p:cNvSpPr txBox="1"/>
          <p:nvPr/>
        </p:nvSpPr>
        <p:spPr>
          <a:xfrm>
            <a:off x="2920599" y="1616770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60559" y="1671009"/>
            <a:ext cx="7210425" cy="46958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557190" y="3247696"/>
            <a:ext cx="4274251" cy="290499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Ở chợ nổi, hàng hóa được sắp xếp trên các thuyền, ghe... mọi người mua bán với nhau ngay trên sông nước.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51DFC7-22CB-42F3-8F26-C2C42AC4D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76" y="491166"/>
            <a:ext cx="1140718" cy="1281114"/>
          </a:xfrm>
          <a:prstGeom prst="rect">
            <a:avLst/>
          </a:prstGeom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A03D9F96-67A2-4A69-A372-2397BDED6EB8}"/>
              </a:ext>
            </a:extLst>
          </p:cNvPr>
          <p:cNvSpPr txBox="1"/>
          <p:nvPr/>
        </p:nvSpPr>
        <p:spPr>
          <a:xfrm>
            <a:off x="1699895" y="436245"/>
            <a:ext cx="92360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trưng</a:t>
            </a:r>
            <a:r>
              <a:rPr lang="en-US" sz="3200" dirty="0"/>
              <a:t> </a:t>
            </a:r>
            <a:r>
              <a:rPr lang="en-US" sz="3200" dirty="0" err="1"/>
              <a:t>bày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ở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địa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194" y="4467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Vì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sao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cần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lựa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chọn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hàng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hóa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trước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khi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mua</a:t>
            </a:r>
            <a:endParaRPr lang="en-US" b="1" dirty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3231418" y="2446948"/>
            <a:ext cx="6339205" cy="3458845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Lựa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hóa</a:t>
            </a:r>
            <a:r>
              <a:rPr lang="en-US" sz="3600" dirty="0"/>
              <a:t> </a:t>
            </a:r>
            <a:r>
              <a:rPr lang="en-US" sz="3600" dirty="0" err="1"/>
              <a:t>trước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mua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đảm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chất</a:t>
            </a:r>
            <a:r>
              <a:rPr lang="en-US" sz="3600" dirty="0"/>
              <a:t> </a:t>
            </a:r>
            <a:r>
              <a:rPr lang="en-US" sz="3600" dirty="0" err="1"/>
              <a:t>lượng</a:t>
            </a:r>
            <a:r>
              <a:rPr lang="en-US" sz="3600" dirty="0"/>
              <a:t>, </a:t>
            </a:r>
            <a:r>
              <a:rPr lang="en-US" sz="3600" dirty="0" err="1"/>
              <a:t>phù</a:t>
            </a:r>
            <a:r>
              <a:rPr lang="en-US" sz="3600" dirty="0"/>
              <a:t> </a:t>
            </a:r>
            <a:r>
              <a:rPr lang="en-US" sz="3600" dirty="0" err="1"/>
              <a:t>hợp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, </a:t>
            </a:r>
            <a:r>
              <a:rPr lang="en-US" sz="3600" dirty="0" err="1"/>
              <a:t>sở</a:t>
            </a:r>
            <a:r>
              <a:rPr lang="en-US" sz="3600" dirty="0"/>
              <a:t> </a:t>
            </a:r>
            <a:r>
              <a:rPr lang="en-US" sz="3600" dirty="0" err="1"/>
              <a:t>thích</a:t>
            </a:r>
            <a:r>
              <a:rPr lang="en-US" sz="3600" dirty="0"/>
              <a:t>....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F81478-CE97-477B-8C7F-91E7EC49D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76" y="491166"/>
            <a:ext cx="1140718" cy="1281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527020" y="641043"/>
            <a:ext cx="10664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Lên kế hoạch mua đồ dùng học tập cho năm học mới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945132281"/>
              </p:ext>
            </p:extLst>
          </p:nvPr>
        </p:nvGraphicFramePr>
        <p:xfrm>
          <a:off x="1213989" y="1796820"/>
          <a:ext cx="9984740" cy="26419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96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6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6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61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908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Tên đồ dùng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Số lượng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Nơi mua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882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07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693C4EE-453A-41E4-8D01-B96901C4F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7021" cy="1404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532255" y="304983"/>
            <a:ext cx="10260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Để xuất cách lựa chọn khi mua một loạt hàng hóa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28433" y="1193533"/>
            <a:ext cx="8570945" cy="110553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Về chất lượng hàng hóa, giá cả hàng hóa....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8405A-AFFF-42E3-B67C-4E3A50FCF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" y="0"/>
            <a:ext cx="1421710" cy="11935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974F17-CC9F-4C76-9BDF-4C3F55221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85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06" end="2286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E14693-ADE8-4CC1-A335-6E295EE80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03" y="-216741"/>
            <a:ext cx="1246015" cy="1246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94" y="27888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416" y="2716398"/>
            <a:ext cx="110094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方正卡通简体" panose="03000509000000000000" pitchFamily="65" charset="-122"/>
              </a:rPr>
              <a:t>Bài </a:t>
            </a:r>
            <a:r>
              <a:rPr lang="en-US" altLang="zh-CN" sz="4800" b="1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方正卡通简体" panose="03000509000000000000" pitchFamily="65" charset="-122"/>
              </a:rPr>
              <a:t>11: Hoạt động mua bán </a:t>
            </a:r>
            <a:r>
              <a:rPr lang="en-US" altLang="zh-CN" sz="4800" b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方正卡通简体" panose="03000509000000000000" pitchFamily="65" charset="-122"/>
              </a:rPr>
              <a:t>hàng hóa</a:t>
            </a:r>
          </a:p>
          <a:p>
            <a:pPr algn="ctr"/>
            <a:r>
              <a:rPr lang="en-US" altLang="zh-CN" sz="4800" b="1" i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方正卡通简体" panose="03000509000000000000" pitchFamily="65" charset="-122"/>
              </a:rPr>
              <a:t>(</a:t>
            </a:r>
            <a:r>
              <a:rPr lang="en-US" altLang="zh-CN" sz="4800" b="1" i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方正卡通简体" panose="03000509000000000000" pitchFamily="65" charset="-122"/>
              </a:rPr>
              <a:t>Tiết 2)</a:t>
            </a: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7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4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6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94" y="27888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0555" y="1900555"/>
            <a:ext cx="97501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u="sng">
                <a:ln w="9525"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方正卡通简体" panose="03000509000000000000" pitchFamily="65" charset="-122"/>
                <a:cs typeface="Times New Roman" panose="02020603050405020304" charset="0"/>
              </a:rPr>
              <a:t>Mục tiêu:</a:t>
            </a:r>
          </a:p>
          <a:p>
            <a:pPr algn="l"/>
            <a:r>
              <a:rPr lang="en-US" altLang="zh-CN" sz="4000" dirty="0">
                <a:ln w="9525"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方正卡通简体" panose="03000509000000000000" pitchFamily="65" charset="-122"/>
                <a:cs typeface="Times New Roman" panose="02020603050405020304" charset="0"/>
              </a:rPr>
              <a:t>-Kể tên được những nơi diễn ra hoạt động mua bán hàng hóa và cách mua bán hàng </a:t>
            </a:r>
            <a:r>
              <a:rPr lang="en-US" altLang="zh-CN" sz="4000">
                <a:ln w="9525"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方正卡通简体" panose="03000509000000000000" pitchFamily="65" charset="-122"/>
                <a:cs typeface="Times New Roman" panose="02020603050405020304" charset="0"/>
              </a:rPr>
              <a:t>hóa.</a:t>
            </a:r>
          </a:p>
          <a:p>
            <a:pPr algn="l"/>
            <a:r>
              <a:rPr lang="en-US" altLang="zh-CN" sz="4000">
                <a:ln w="9525"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方正卡通简体" panose="03000509000000000000" pitchFamily="65" charset="-122"/>
                <a:cs typeface="Times New Roman" panose="02020603050405020304" charset="0"/>
              </a:rPr>
              <a:t>-</a:t>
            </a:r>
            <a:r>
              <a:rPr lang="en-US" altLang="zh-CN" sz="4000" dirty="0">
                <a:ln w="9525"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方正卡通简体" panose="03000509000000000000" pitchFamily="65" charset="-122"/>
                <a:cs typeface="Times New Roman" panose="02020603050405020304" charset="0"/>
              </a:rPr>
              <a:t>Bước đầu biết cách lựa chọn hàng hóa, biết chi tiêu (mua sắm) hợp lý.</a:t>
            </a:r>
          </a:p>
          <a:p>
            <a:pPr algn="l"/>
            <a:endParaRPr lang="en-US" altLang="zh-CN" sz="2400" dirty="0">
              <a:ln w="9525">
                <a:noFill/>
              </a:ln>
              <a:solidFill>
                <a:schemeClr val="accent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ea typeface="方正卡通简体" panose="03000509000000000000" pitchFamily="65" charset="-122"/>
              <a:cs typeface="Times New Roman" panose="02020603050405020304" charset="0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88107" y="4321217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9115" y="4321218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7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4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6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-na-di-sieu-thi-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77770" y="274320"/>
            <a:ext cx="7560310" cy="52463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75000" y="5649595"/>
            <a:ext cx="6166485" cy="8216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Trò chơi đi siêu thị mua sắm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66FFF3-5167-44E5-B75C-495F02524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03" y="-216741"/>
            <a:ext cx="1246015" cy="1246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234" y="2307250"/>
            <a:ext cx="1097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Chia lớp thành 2 đội. Lần lượt lên bảng ghi: Hàng thực phẩm, Đồ dùng học tập</a:t>
            </a:r>
            <a:b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Các đội chơi lần lượt viết lên bảng tên hàng hóa vào phần bảng của đội mình</a:t>
            </a:r>
            <a:b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Đội nào viết được nhiều hơn là đội chiến thắng</a:t>
            </a:r>
            <a:b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Thời gian: 10 phút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633814" y="551793"/>
            <a:ext cx="2494915" cy="699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Luật chơi</a:t>
            </a:r>
          </a:p>
        </p:txBody>
      </p:sp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114166994"/>
              </p:ext>
            </p:extLst>
          </p:nvPr>
        </p:nvGraphicFramePr>
        <p:xfrm>
          <a:off x="1929349" y="4646908"/>
          <a:ext cx="8532495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Hàng thực phẩm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Đồ dùng học tập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"/>
          <p:cNvSpPr txBox="1"/>
          <p:nvPr/>
        </p:nvSpPr>
        <p:spPr>
          <a:xfrm>
            <a:off x="1204724" y="257011"/>
            <a:ext cx="861235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bán</a:t>
            </a:r>
            <a:r>
              <a:rPr lang="en-US" sz="3200" dirty="0"/>
              <a:t> </a:t>
            </a:r>
            <a:r>
              <a:rPr lang="en-US" sz="3200" dirty="0" err="1"/>
              <a:t>thường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ra ở </a:t>
            </a:r>
            <a:r>
              <a:rPr lang="en-US" sz="3200" dirty="0" err="1"/>
              <a:t>đâu</a:t>
            </a:r>
            <a:endParaRPr lang="en-US" sz="3200" dirty="0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913130"/>
            <a:ext cx="4991100" cy="2720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970" y="1054100"/>
            <a:ext cx="4709160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0" y="3825875"/>
            <a:ext cx="4854575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970" y="3973830"/>
            <a:ext cx="4591050" cy="21958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4A75A-5A00-4B36-AB3E-4167EA5768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" y="-2190"/>
            <a:ext cx="1140718" cy="1281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/>
          <p:nvPr/>
        </p:nvSpPr>
        <p:spPr>
          <a:xfrm>
            <a:off x="1699895" y="436245"/>
            <a:ext cx="92360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trưng</a:t>
            </a:r>
            <a:r>
              <a:rPr lang="en-US" sz="3200" dirty="0"/>
              <a:t> </a:t>
            </a:r>
            <a:r>
              <a:rPr lang="en-US" sz="3200" dirty="0" err="1"/>
              <a:t>bày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ở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địa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endParaRPr lang="en-US" sz="3200" dirty="0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061" y="1824990"/>
            <a:ext cx="6390005" cy="4596765"/>
          </a:xfrm>
          <a:prstGeom prst="rect">
            <a:avLst/>
          </a:prstGeom>
        </p:spPr>
      </p:pic>
      <p:sp>
        <p:nvSpPr>
          <p:cNvPr id="6" name="Rounded Rectangular Callout 8"/>
          <p:cNvSpPr/>
          <p:nvPr/>
        </p:nvSpPr>
        <p:spPr>
          <a:xfrm>
            <a:off x="397773" y="2209745"/>
            <a:ext cx="3307124" cy="3544670"/>
          </a:xfrm>
          <a:prstGeom prst="wedgeRoundRectCallout">
            <a:avLst>
              <a:gd name="adj1" fmla="val -19637"/>
              <a:gd name="adj2" fmla="val 4766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ở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thị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trưng</a:t>
            </a:r>
            <a:r>
              <a:rPr lang="en-US" sz="2800" dirty="0"/>
              <a:t> </a:t>
            </a:r>
            <a:r>
              <a:rPr lang="en-US" sz="2800" dirty="0" err="1"/>
              <a:t>bày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khoa </a:t>
            </a:r>
            <a:r>
              <a:rPr lang="en-US" sz="2800" dirty="0" err="1"/>
              <a:t>học</a:t>
            </a:r>
            <a:r>
              <a:rPr lang="en-US" sz="2800" dirty="0"/>
              <a:t>, </a:t>
            </a:r>
            <a:r>
              <a:rPr lang="en-US" sz="2800" dirty="0" err="1"/>
              <a:t>gọn</a:t>
            </a:r>
            <a:r>
              <a:rPr lang="en-US" sz="2800" dirty="0"/>
              <a:t> </a:t>
            </a:r>
            <a:r>
              <a:rPr lang="en-US" sz="2800" dirty="0" err="1"/>
              <a:t>gàng</a:t>
            </a:r>
            <a:r>
              <a:rPr lang="en-US" sz="2800" dirty="0"/>
              <a:t>, </a:t>
            </a:r>
            <a:r>
              <a:rPr lang="en-US" sz="2800" dirty="0" err="1"/>
              <a:t>ngăn</a:t>
            </a:r>
            <a:r>
              <a:rPr lang="en-US" sz="2800" dirty="0"/>
              <a:t> </a:t>
            </a:r>
            <a:r>
              <a:rPr lang="en-US" sz="2800" dirty="0" err="1"/>
              <a:t>nắp</a:t>
            </a:r>
            <a:r>
              <a:rPr lang="en-US" sz="2800" dirty="0"/>
              <a:t>, chia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quầy</a:t>
            </a:r>
            <a:r>
              <a:rPr lang="en-US" sz="2800" dirty="0"/>
              <a:t> </a:t>
            </a:r>
            <a:r>
              <a:rPr lang="en-US" sz="2800" dirty="0" err="1"/>
              <a:t>riêng</a:t>
            </a:r>
            <a:r>
              <a:rPr lang="en-US" sz="2800" dirty="0"/>
              <a:t> </a:t>
            </a:r>
            <a:r>
              <a:rPr lang="en-US" sz="2800" dirty="0" err="1"/>
              <a:t>biệt</a:t>
            </a:r>
            <a:r>
              <a:rPr lang="en-US" sz="28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869D73-2169-44B4-A46B-004F2C6D9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83" y="231456"/>
            <a:ext cx="1140718" cy="1281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95" y="1528511"/>
            <a:ext cx="7046595" cy="46043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392232" y="2356348"/>
            <a:ext cx="4465058" cy="29731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Ở chợ hàng hóa được bày bán rất đa dạng các loại mặt hàng thịt cá, rau củ... Khi mua có thể trả giá.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A531F-84ED-4133-A74B-4034AD9B6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76" y="491166"/>
            <a:ext cx="1140718" cy="1281114"/>
          </a:xfrm>
          <a:prstGeom prst="rect">
            <a:avLst/>
          </a:prstGeom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1EDD7369-B638-41D2-898B-0C63F8C82D66}"/>
              </a:ext>
            </a:extLst>
          </p:cNvPr>
          <p:cNvSpPr txBox="1"/>
          <p:nvPr/>
        </p:nvSpPr>
        <p:spPr>
          <a:xfrm>
            <a:off x="1699895" y="436245"/>
            <a:ext cx="92360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trưng</a:t>
            </a:r>
            <a:r>
              <a:rPr lang="en-US" sz="3200" dirty="0"/>
              <a:t> </a:t>
            </a:r>
            <a:r>
              <a:rPr lang="en-US" sz="3200" dirty="0" err="1"/>
              <a:t>bày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ở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địa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7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393</Words>
  <Application>Microsoft Office PowerPoint</Application>
  <PresentationFormat>Widescreen</PresentationFormat>
  <Paragraphs>34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Microsoft YaHei</vt:lpstr>
      <vt:lpstr>Arial</vt:lpstr>
      <vt:lpstr>Arial-Rounded</vt:lpstr>
      <vt:lpstr>Calibri</vt:lpstr>
      <vt:lpstr>Calibri Light</vt:lpstr>
      <vt:lpstr>方正卡通简体</vt:lpstr>
      <vt:lpstr>1_Office Theme</vt:lpstr>
      <vt:lpstr>2_Office Theme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Chia lớp thành 2 đội. Lần lượt lên bảng ghi: Hàng thực phẩm, Đồ dùng học tập - Các đội chơi lần lượt viết lên bảng tên hàng hóa vào phần bảng của đội mình - Đội nào viết được nhiều hơn là đội chiến thắng - Thời gian: 10 phút</vt:lpstr>
      <vt:lpstr>PowerPoint Presentation</vt:lpstr>
      <vt:lpstr>PowerPoint Presentation</vt:lpstr>
      <vt:lpstr>PowerPoint Presentation</vt:lpstr>
      <vt:lpstr>PowerPoint Presentation</vt:lpstr>
      <vt:lpstr>3. Vì sao cần lựa chọn hàng hóa trước khi mua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Ms Quyen</cp:lastModifiedBy>
  <cp:revision>27</cp:revision>
  <dcterms:created xsi:type="dcterms:W3CDTF">2021-06-04T09:28:00Z</dcterms:created>
  <dcterms:modified xsi:type="dcterms:W3CDTF">2021-11-21T15:01:23Z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A1662479CC4E4E509783446D90F5D379</vt:lpwstr>
  </property>
</Properties>
</file>