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80" r:id="rId2"/>
    <p:sldId id="256" r:id="rId3"/>
    <p:sldId id="573" r:id="rId4"/>
    <p:sldId id="564" r:id="rId5"/>
    <p:sldId id="575" r:id="rId6"/>
    <p:sldId id="576" r:id="rId7"/>
    <p:sldId id="578" r:id="rId8"/>
    <p:sldId id="579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590"/>
    <a:srgbClr val="2DBDA5"/>
    <a:srgbClr val="71DDCC"/>
    <a:srgbClr val="E9F3F1"/>
    <a:srgbClr val="EBFFCA"/>
    <a:srgbClr val="50CC37"/>
    <a:srgbClr val="EEFFD3"/>
    <a:srgbClr val="FFEBCA"/>
    <a:srgbClr val="FADDFB"/>
    <a:srgbClr val="EF3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2" autoAdjust="0"/>
    <p:restoredTop sz="94660"/>
  </p:normalViewPr>
  <p:slideViewPr>
    <p:cSldViewPr>
      <p:cViewPr varScale="1">
        <p:scale>
          <a:sx n="65" d="100"/>
          <a:sy n="65" d="100"/>
        </p:scale>
        <p:origin x="6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361C78-6AA7-4863-A8C6-C700618BA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648BCD-1E4B-4122-B6F8-562E6BBEF3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1DD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256E-1D77-41FE-899A-BCD014CB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2604-8751-48B9-9C31-9FC2F3FE5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3D3E2-A640-4A6D-86B7-FC99F1FE4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C721-1EF2-49DD-B31E-6654BE237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FA68F-23C8-4C29-94E8-4E9FDD2A8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395A0-08D2-4484-9AC4-4460C97A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04915-E812-492E-ADFC-3E22E712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78B967-9FB0-4FA4-9886-76E25694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728E068-F661-4F29-93EC-13F4FC0A1A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039F0-93FF-4EDE-9552-1CC2719E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3AD47-6CC1-45F5-A0A5-32565B43D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18F96-2299-4A3F-B08F-BC0FE12C7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F7918-7739-404A-AC78-F57EA23E495A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DAFBA-55BF-4DBD-BA74-11ACA66F8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A9520-1B5D-44FE-A829-C4167EAE9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362119-3135-4ABE-8A0F-AB6E03505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" y="209692"/>
            <a:ext cx="1433052" cy="14330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2A8467-7E70-43F3-B756-E000757B3CBB}"/>
              </a:ext>
            </a:extLst>
          </p:cNvPr>
          <p:cNvGrpSpPr/>
          <p:nvPr/>
        </p:nvGrpSpPr>
        <p:grpSpPr>
          <a:xfrm>
            <a:off x="1096459" y="181726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88547AD-BCDB-43F6-B5E7-C8E6188CEBA3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66DB84F-9613-4FF6-A092-6D90781926D5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FA53F95-B425-4FAA-A6E8-55A433C946B5}"/>
              </a:ext>
            </a:extLst>
          </p:cNvPr>
          <p:cNvSpPr txBox="1"/>
          <p:nvPr/>
        </p:nvSpPr>
        <p:spPr>
          <a:xfrm>
            <a:off x="3556827" y="56110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B7D6E3-B057-402A-AFA7-7D3645AA4398}"/>
              </a:ext>
            </a:extLst>
          </p:cNvPr>
          <p:cNvSpPr txBox="1"/>
          <p:nvPr/>
        </p:nvSpPr>
        <p:spPr>
          <a:xfrm>
            <a:off x="2395780" y="247548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E2CEC9C0-3F27-482F-99B5-D2B759009C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9" y="5303005"/>
            <a:ext cx="12192000" cy="1568824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568DA30A-4D7B-4721-8E5C-07FF70C908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690" y="4045145"/>
            <a:ext cx="3200400" cy="30390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B2C2E7C-3E06-47BD-B999-103C63AF6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3874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87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7">
            <a:extLst>
              <a:ext uri="{FF2B5EF4-FFF2-40B4-BE49-F238E27FC236}">
                <a16:creationId xmlns:a16="http://schemas.microsoft.com/office/drawing/2014/main" id="{46A7BBE0-92BC-4ABC-BECF-8C5219785C7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4800" y="1068572"/>
            <a:ext cx="8077200" cy="4416056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sp>
        <p:nvSpPr>
          <p:cNvPr id="10" name="34">
            <a:extLst>
              <a:ext uri="{FF2B5EF4-FFF2-40B4-BE49-F238E27FC236}">
                <a16:creationId xmlns:a16="http://schemas.microsoft.com/office/drawing/2014/main" id="{C3A00D08-A9D2-4616-9133-97B03A2DD745}"/>
              </a:ext>
            </a:extLst>
          </p:cNvPr>
          <p:cNvSpPr txBox="1">
            <a:spLocks/>
          </p:cNvSpPr>
          <p:nvPr/>
        </p:nvSpPr>
        <p:spPr>
          <a:xfrm>
            <a:off x="4976175" y="99545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12</a:t>
            </a: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36ED891C-B9FE-4F76-A389-93FCF9175D97}"/>
              </a:ext>
            </a:extLst>
          </p:cNvPr>
          <p:cNvSpPr>
            <a:spLocks noGrp="1"/>
          </p:cNvSpPr>
          <p:nvPr/>
        </p:nvSpPr>
        <p:spPr>
          <a:xfrm>
            <a:off x="2253190" y="3402657"/>
            <a:ext cx="1807473" cy="56261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</a:t>
            </a:r>
            <a:r>
              <a:rPr lang="en-US" altLang="zh-CN" b="1" i="0" u="none" strike="noStrike" kern="2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 6</a:t>
            </a:r>
            <a:endParaRPr lang="zh-CN" altLang="en-US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282D4A-4100-439D-8335-D0551515B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571" y="1879179"/>
            <a:ext cx="5898269" cy="1829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35A2AA-7C42-4797-B65D-3C561EA93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2" y="3941455"/>
            <a:ext cx="2892299" cy="2892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F0B212-8AAA-43B3-AB17-A2D8172F1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42" y="4097221"/>
            <a:ext cx="2319486" cy="2319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DE3C98-0CB5-4B34-89DA-D951B7664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250" y="843058"/>
            <a:ext cx="3448421" cy="1335346"/>
          </a:xfrm>
          <a:prstGeom prst="rect">
            <a:avLst/>
          </a:prstGeom>
        </p:spPr>
      </p:pic>
      <p:sp>
        <p:nvSpPr>
          <p:cNvPr id="12" name="Google Shape;420;p31">
            <a:extLst>
              <a:ext uri="{FF2B5EF4-FFF2-40B4-BE49-F238E27FC236}">
                <a16:creationId xmlns:a16="http://schemas.microsoft.com/office/drawing/2014/main" id="{516BD8D8-2CF6-4AA7-84E6-5146575DAB72}"/>
              </a:ext>
            </a:extLst>
          </p:cNvPr>
          <p:cNvSpPr txBox="1">
            <a:spLocks/>
          </p:cNvSpPr>
          <p:nvPr/>
        </p:nvSpPr>
        <p:spPr>
          <a:xfrm>
            <a:off x="3347472" y="3429000"/>
            <a:ext cx="7165456" cy="8988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6000" b="1">
                <a:ea typeface="HP001" panose="020B0603050302020204" pitchFamily="34" charset="0"/>
              </a:rPr>
              <a:t>ĐỌC MỞ RỘNG</a:t>
            </a:r>
            <a:endParaRPr lang="en-GB" sz="71400">
              <a:ea typeface="HP001" panose="020B0603050302020204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36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41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1" grpId="0"/>
          <p:bldP spid="12" grpId="0" build="p"/>
          <p:bldP spid="12" grpI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36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41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1" grpId="0"/>
          <p:bldP spid="12" grpId="0" build="p"/>
          <p:bldP spid="12" grpId="1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51E937C-ACC0-414F-9985-C12C2D8DBFF2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E6F6D-F5E8-44BA-9619-B7619269D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594" y="1591034"/>
            <a:ext cx="2066811" cy="2048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27E64-0C39-4BA6-83A2-B6273E08DADE}"/>
              </a:ext>
            </a:extLst>
          </p:cNvPr>
          <p:cNvSpPr txBox="1"/>
          <p:nvPr/>
        </p:nvSpPr>
        <p:spPr>
          <a:xfrm>
            <a:off x="2461259" y="4114800"/>
            <a:ext cx="7269482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KHỞI ĐỘNG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89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61547ED-BF17-47A9-B4D3-D986A9C37E13}"/>
              </a:ext>
            </a:extLst>
          </p:cNvPr>
          <p:cNvSpPr txBox="1"/>
          <p:nvPr/>
        </p:nvSpPr>
        <p:spPr>
          <a:xfrm>
            <a:off x="1219200" y="100952"/>
            <a:ext cx="10439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Tìm đọc các bài hướng dẫn tổ chức trò chơi hoặc hoạt động tập thể.</a:t>
            </a:r>
            <a:endParaRPr lang="vi-VN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AE19E8-EDD8-434B-9656-E4362CDDD0E8}"/>
              </a:ext>
            </a:extLst>
          </p:cNvPr>
          <p:cNvGrpSpPr/>
          <p:nvPr/>
        </p:nvGrpSpPr>
        <p:grpSpPr>
          <a:xfrm>
            <a:off x="-7935" y="-18327"/>
            <a:ext cx="882787" cy="1116422"/>
            <a:chOff x="253799" y="259752"/>
            <a:chExt cx="882787" cy="1116422"/>
          </a:xfrm>
        </p:grpSpPr>
        <p:sp>
          <p:nvSpPr>
            <p:cNvPr id="13" name="51">
              <a:extLst>
                <a:ext uri="{FF2B5EF4-FFF2-40B4-BE49-F238E27FC236}">
                  <a16:creationId xmlns:a16="http://schemas.microsoft.com/office/drawing/2014/main" id="{A153D73F-5B71-48F8-8DD8-4A0319C4BF95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A402E2-7E51-4FA6-A1B5-5637AE3F4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65741" y="705329"/>
              <a:ext cx="670845" cy="670845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6E5C80-54F2-4700-A90F-1F2889D749EE}"/>
              </a:ext>
            </a:extLst>
          </p:cNvPr>
          <p:cNvSpPr/>
          <p:nvPr/>
        </p:nvSpPr>
        <p:spPr>
          <a:xfrm>
            <a:off x="2971800" y="1676400"/>
            <a:ext cx="7467599" cy="783193"/>
          </a:xfrm>
          <a:prstGeom prst="roundRect">
            <a:avLst/>
          </a:prstGeom>
          <a:solidFill>
            <a:srgbClr val="EBFFCA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27A590"/>
                </a:solidFill>
              </a:rPr>
              <a:t>Một số trò chơi hoạt động tập thể </a:t>
            </a:r>
            <a:endParaRPr lang="vi-VN" sz="4000" dirty="0">
              <a:solidFill>
                <a:srgbClr val="27A59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F8F486-B961-44C8-97F2-05C5E4C51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39296"/>
            <a:ext cx="2057400" cy="2057400"/>
          </a:xfrm>
          <a:prstGeom prst="rect">
            <a:avLst/>
          </a:prstGeom>
        </p:spPr>
      </p:pic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CE6E0131-E6A5-4808-AEB2-1DEE302B7E69}"/>
              </a:ext>
            </a:extLst>
          </p:cNvPr>
          <p:cNvSpPr/>
          <p:nvPr/>
        </p:nvSpPr>
        <p:spPr>
          <a:xfrm>
            <a:off x="4331152" y="2855556"/>
            <a:ext cx="2964176" cy="696656"/>
          </a:xfrm>
          <a:prstGeom prst="roundRect">
            <a:avLst/>
          </a:prstGeom>
          <a:solidFill>
            <a:srgbClr val="FB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bịt mắt bắt dê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AD441C7-60F3-4F7B-AE99-D451BE97CB9F}"/>
              </a:ext>
            </a:extLst>
          </p:cNvPr>
          <p:cNvSpPr/>
          <p:nvPr/>
        </p:nvSpPr>
        <p:spPr>
          <a:xfrm>
            <a:off x="8390218" y="2855556"/>
            <a:ext cx="3272788" cy="696656"/>
          </a:xfrm>
          <a:prstGeom prst="roundRect">
            <a:avLst/>
          </a:prstGeom>
          <a:solidFill>
            <a:srgbClr val="FB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mèo đuổi chuột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F87F8D59-E23B-4899-B624-FEE0A201E3D5}"/>
              </a:ext>
            </a:extLst>
          </p:cNvPr>
          <p:cNvSpPr/>
          <p:nvPr/>
        </p:nvSpPr>
        <p:spPr>
          <a:xfrm>
            <a:off x="569261" y="2857442"/>
            <a:ext cx="2667000" cy="696656"/>
          </a:xfrm>
          <a:prstGeom prst="roundRect">
            <a:avLst/>
          </a:prstGeom>
          <a:solidFill>
            <a:srgbClr val="FB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kéo co</a:t>
            </a:r>
            <a:endParaRPr lang="en-US" sz="3600" b="1" kern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34470-B527-4093-80BC-E8A382CF2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153" y="4218940"/>
            <a:ext cx="2964175" cy="1719453"/>
          </a:xfrm>
          <a:prstGeom prst="roundRect">
            <a:avLst/>
          </a:prstGeom>
        </p:spPr>
      </p:pic>
      <p:pic>
        <p:nvPicPr>
          <p:cNvPr id="1026" name="Picture 2" descr="ĐỒNG DAO: Mèo đuổi chuột">
            <a:extLst>
              <a:ext uri="{FF2B5EF4-FFF2-40B4-BE49-F238E27FC236}">
                <a16:creationId xmlns:a16="http://schemas.microsoft.com/office/drawing/2014/main" id="{E16036EA-6649-424C-B185-A3E1F966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24" y="4218940"/>
            <a:ext cx="2964175" cy="17194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B2EB6-021D-4078-AC24-BAC93D899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3" y="4218940"/>
            <a:ext cx="2964175" cy="1719453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53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4CE25E-350C-4237-AFC9-3E3092E68676}"/>
              </a:ext>
            </a:extLst>
          </p:cNvPr>
          <p:cNvCxnSpPr>
            <a:cxnSpLocks/>
          </p:cNvCxnSpPr>
          <p:nvPr/>
        </p:nvCxnSpPr>
        <p:spPr>
          <a:xfrm>
            <a:off x="6599818" y="4135598"/>
            <a:ext cx="0" cy="1135144"/>
          </a:xfrm>
          <a:prstGeom prst="straightConnector1">
            <a:avLst/>
          </a:prstGeom>
          <a:ln w="38100" cmpd="tri">
            <a:solidFill>
              <a:srgbClr val="EC1845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37694C-BC4B-46EE-9A02-770A1C919207}"/>
              </a:ext>
            </a:extLst>
          </p:cNvPr>
          <p:cNvCxnSpPr>
            <a:cxnSpLocks/>
          </p:cNvCxnSpPr>
          <p:nvPr/>
        </p:nvCxnSpPr>
        <p:spPr>
          <a:xfrm>
            <a:off x="6389544" y="4224758"/>
            <a:ext cx="3653414" cy="969802"/>
          </a:xfrm>
          <a:prstGeom prst="straightConnector1">
            <a:avLst/>
          </a:prstGeom>
          <a:ln w="38100" cmpd="tri">
            <a:solidFill>
              <a:srgbClr val="EC1845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D5BC70-0592-47DC-977A-8FDDFD7549AA}"/>
              </a:ext>
            </a:extLst>
          </p:cNvPr>
          <p:cNvCxnSpPr>
            <a:cxnSpLocks/>
          </p:cNvCxnSpPr>
          <p:nvPr/>
        </p:nvCxnSpPr>
        <p:spPr>
          <a:xfrm flipH="1">
            <a:off x="3108758" y="4232596"/>
            <a:ext cx="3653414" cy="969802"/>
          </a:xfrm>
          <a:prstGeom prst="straightConnector1">
            <a:avLst/>
          </a:prstGeom>
          <a:ln w="38100" cmpd="tri">
            <a:solidFill>
              <a:srgbClr val="EC1845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1547ED-BF17-47A9-B4D3-D986A9C37E13}"/>
              </a:ext>
            </a:extLst>
          </p:cNvPr>
          <p:cNvSpPr txBox="1"/>
          <p:nvPr/>
        </p:nvSpPr>
        <p:spPr>
          <a:xfrm>
            <a:off x="1219200" y="100952"/>
            <a:ext cx="10439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Ghi lại các bước tổ chức một trò chơi hoặc hoạt động tập thể mà em thích.</a:t>
            </a:r>
            <a:endParaRPr lang="vi-VN" sz="40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AE19E8-EDD8-434B-9656-E4362CDDD0E8}"/>
              </a:ext>
            </a:extLst>
          </p:cNvPr>
          <p:cNvGrpSpPr/>
          <p:nvPr/>
        </p:nvGrpSpPr>
        <p:grpSpPr>
          <a:xfrm>
            <a:off x="-7935" y="-18327"/>
            <a:ext cx="882787" cy="1116422"/>
            <a:chOff x="253799" y="259752"/>
            <a:chExt cx="882787" cy="1116422"/>
          </a:xfrm>
        </p:grpSpPr>
        <p:sp>
          <p:nvSpPr>
            <p:cNvPr id="13" name="51">
              <a:extLst>
                <a:ext uri="{FF2B5EF4-FFF2-40B4-BE49-F238E27FC236}">
                  <a16:creationId xmlns:a16="http://schemas.microsoft.com/office/drawing/2014/main" id="{A153D73F-5B71-48F8-8DD8-4A0319C4BF95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A402E2-7E51-4FA6-A1B5-5637AE3F4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65741" y="705329"/>
              <a:ext cx="670845" cy="67084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4679F1-31F7-4ED3-87D4-3D15D4B1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1362136"/>
            <a:ext cx="2819400" cy="355628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402160-4CE6-4986-AB94-2C2A159D71C6}"/>
              </a:ext>
            </a:extLst>
          </p:cNvPr>
          <p:cNvSpPr/>
          <p:nvPr/>
        </p:nvSpPr>
        <p:spPr>
          <a:xfrm>
            <a:off x="3481387" y="1980805"/>
            <a:ext cx="6561571" cy="783193"/>
          </a:xfrm>
          <a:prstGeom prst="roundRect">
            <a:avLst/>
          </a:prstGeom>
          <a:solidFill>
            <a:srgbClr val="EBFFC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rgbClr val="000000"/>
                </a:solidFill>
              </a:rPr>
              <a:t>Tên trò chơi hoặc hoạt động</a:t>
            </a:r>
            <a:endParaRPr lang="vi-VN" sz="4000" dirty="0">
              <a:solidFill>
                <a:srgbClr val="00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6DEF032-6E00-405A-8623-FC4ACE98C798}"/>
              </a:ext>
            </a:extLst>
          </p:cNvPr>
          <p:cNvSpPr/>
          <p:nvPr/>
        </p:nvSpPr>
        <p:spPr>
          <a:xfrm>
            <a:off x="3481387" y="3504805"/>
            <a:ext cx="6561571" cy="783193"/>
          </a:xfrm>
          <a:prstGeom prst="roundRect">
            <a:avLst/>
          </a:prstGeom>
          <a:solidFill>
            <a:srgbClr val="EBFFC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rgbClr val="000000"/>
                </a:solidFill>
              </a:rPr>
              <a:t>Các bước hoạt động</a:t>
            </a:r>
            <a:endParaRPr lang="vi-VN" sz="4000" dirty="0">
              <a:solidFill>
                <a:srgbClr val="000000"/>
              </a:solidFill>
            </a:endParaRPr>
          </a:p>
        </p:txBody>
      </p: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67E263F5-25BC-49F1-9717-AC4743F5B974}"/>
              </a:ext>
            </a:extLst>
          </p:cNvPr>
          <p:cNvSpPr/>
          <p:nvPr/>
        </p:nvSpPr>
        <p:spPr>
          <a:xfrm>
            <a:off x="5117730" y="5278598"/>
            <a:ext cx="2964176" cy="969802"/>
          </a:xfrm>
          <a:prstGeom prst="roundRect">
            <a:avLst/>
          </a:prstGeom>
          <a:solidFill>
            <a:srgbClr val="FB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cách chơi (luật chơi)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BDB0F5BB-4A88-4C41-AEB0-73C8EAA3171D}"/>
              </a:ext>
            </a:extLst>
          </p:cNvPr>
          <p:cNvSpPr/>
          <p:nvPr/>
        </p:nvSpPr>
        <p:spPr>
          <a:xfrm>
            <a:off x="9176796" y="5278598"/>
            <a:ext cx="2009162" cy="696656"/>
          </a:xfrm>
          <a:prstGeom prst="roundRect">
            <a:avLst/>
          </a:prstGeom>
          <a:solidFill>
            <a:srgbClr val="FB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lưu ý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3C6DA47A-8812-4DEF-ADCA-B938F517D494}"/>
              </a:ext>
            </a:extLst>
          </p:cNvPr>
          <p:cNvSpPr/>
          <p:nvPr/>
        </p:nvSpPr>
        <p:spPr>
          <a:xfrm>
            <a:off x="1355839" y="5280484"/>
            <a:ext cx="2667000" cy="696656"/>
          </a:xfrm>
          <a:prstGeom prst="roundRect">
            <a:avLst/>
          </a:prstGeom>
          <a:solidFill>
            <a:srgbClr val="FB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chuẩn bị</a:t>
            </a:r>
            <a:endParaRPr lang="en-US" sz="3600" b="1" kern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737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61547ED-BF17-47A9-B4D3-D986A9C37E13}"/>
              </a:ext>
            </a:extLst>
          </p:cNvPr>
          <p:cNvSpPr txBox="1"/>
          <p:nvPr/>
        </p:nvSpPr>
        <p:spPr>
          <a:xfrm>
            <a:off x="1219200" y="100952"/>
            <a:ext cx="10439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Ghi lại các bước tổ chức một trò chơi hoặc hoạt động tập thể mà em thích.</a:t>
            </a:r>
            <a:endParaRPr lang="vi-VN" sz="40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AE19E8-EDD8-434B-9656-E4362CDDD0E8}"/>
              </a:ext>
            </a:extLst>
          </p:cNvPr>
          <p:cNvGrpSpPr/>
          <p:nvPr/>
        </p:nvGrpSpPr>
        <p:grpSpPr>
          <a:xfrm>
            <a:off x="-7935" y="-18327"/>
            <a:ext cx="882787" cy="1116422"/>
            <a:chOff x="253799" y="259752"/>
            <a:chExt cx="882787" cy="1116422"/>
          </a:xfrm>
        </p:grpSpPr>
        <p:sp>
          <p:nvSpPr>
            <p:cNvPr id="13" name="51">
              <a:extLst>
                <a:ext uri="{FF2B5EF4-FFF2-40B4-BE49-F238E27FC236}">
                  <a16:creationId xmlns:a16="http://schemas.microsoft.com/office/drawing/2014/main" id="{A153D73F-5B71-48F8-8DD8-4A0319C4BF95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A402E2-7E51-4FA6-A1B5-5637AE3F4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65741" y="705329"/>
              <a:ext cx="670845" cy="67084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402160-4CE6-4986-AB94-2C2A159D71C6}"/>
              </a:ext>
            </a:extLst>
          </p:cNvPr>
          <p:cNvSpPr/>
          <p:nvPr/>
        </p:nvSpPr>
        <p:spPr>
          <a:xfrm>
            <a:off x="4560093" y="1712732"/>
            <a:ext cx="3757613" cy="783193"/>
          </a:xfrm>
          <a:prstGeom prst="roundRect">
            <a:avLst/>
          </a:prstGeom>
          <a:solidFill>
            <a:srgbClr val="EBFFC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/>
              <a:t>Trò chơi </a:t>
            </a:r>
            <a:r>
              <a:rPr lang="en-US" sz="4000" b="1" i="1"/>
              <a:t>: K</a:t>
            </a:r>
            <a:r>
              <a:rPr lang="vi-VN" sz="4000" b="1" i="1"/>
              <a:t>éo co</a:t>
            </a:r>
            <a:endParaRPr lang="vi-VN" sz="4000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439309-941E-4DCD-ABA9-75DA4738D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78576"/>
            <a:ext cx="2964175" cy="1719453"/>
          </a:xfrm>
          <a:prstGeom prst="round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C4B53A-8937-4CE6-9C0E-55235CD17DDF}"/>
              </a:ext>
            </a:extLst>
          </p:cNvPr>
          <p:cNvSpPr txBox="1"/>
          <p:nvPr/>
        </p:nvSpPr>
        <p:spPr>
          <a:xfrm>
            <a:off x="289447" y="2784266"/>
            <a:ext cx="116131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4000" b="1" i="0">
                <a:solidFill>
                  <a:srgbClr val="27A590"/>
                </a:solidFill>
                <a:effectLst/>
                <a:latin typeface="+mj-lt"/>
              </a:rPr>
              <a:t>- Chuẩn bị:</a:t>
            </a:r>
          </a:p>
          <a:p>
            <a:pPr algn="just" latinLnBrk="0"/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+ Một dây thừng dài</a:t>
            </a:r>
          </a:p>
          <a:p>
            <a:pPr algn="just" latinLnBrk="0"/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+ Một sợi dây màu sắc buộc ở giữa sợi dây thừng để làm ranh giới giữa hai đội phân biệt thắng thua.</a:t>
            </a:r>
          </a:p>
          <a:p>
            <a:pPr algn="just" latinLnBrk="0"/>
            <a:r>
              <a:rPr lang="vi-VN" sz="4000" b="0" i="0">
                <a:solidFill>
                  <a:srgbClr val="333333"/>
                </a:solidFill>
                <a:effectLst/>
                <a:latin typeface="+mj-lt"/>
              </a:rPr>
              <a:t>+ Một đường kẻ vạch vẽ trên sân để làm ranh giới giữa hai đội</a:t>
            </a:r>
          </a:p>
        </p:txBody>
      </p:sp>
    </p:spTree>
    <p:extLst>
      <p:ext uri="{BB962C8B-B14F-4D97-AF65-F5344CB8AC3E}">
        <p14:creationId xmlns:p14="http://schemas.microsoft.com/office/powerpoint/2010/main" val="2837309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61547ED-BF17-47A9-B4D3-D986A9C37E13}"/>
              </a:ext>
            </a:extLst>
          </p:cNvPr>
          <p:cNvSpPr txBox="1"/>
          <p:nvPr/>
        </p:nvSpPr>
        <p:spPr>
          <a:xfrm>
            <a:off x="1219200" y="100952"/>
            <a:ext cx="10439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Ghi lại các bước tổ chức một trò chơi hoặc hoạt động tập thể mà em thích.</a:t>
            </a:r>
            <a:endParaRPr lang="vi-VN" sz="40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AE19E8-EDD8-434B-9656-E4362CDDD0E8}"/>
              </a:ext>
            </a:extLst>
          </p:cNvPr>
          <p:cNvGrpSpPr/>
          <p:nvPr/>
        </p:nvGrpSpPr>
        <p:grpSpPr>
          <a:xfrm>
            <a:off x="-7935" y="-18327"/>
            <a:ext cx="882787" cy="1116422"/>
            <a:chOff x="253799" y="259752"/>
            <a:chExt cx="882787" cy="1116422"/>
          </a:xfrm>
        </p:grpSpPr>
        <p:sp>
          <p:nvSpPr>
            <p:cNvPr id="13" name="51">
              <a:extLst>
                <a:ext uri="{FF2B5EF4-FFF2-40B4-BE49-F238E27FC236}">
                  <a16:creationId xmlns:a16="http://schemas.microsoft.com/office/drawing/2014/main" id="{A153D73F-5B71-48F8-8DD8-4A0319C4BF95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A402E2-7E51-4FA6-A1B5-5637AE3F4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65741" y="705329"/>
              <a:ext cx="670845" cy="67084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402160-4CE6-4986-AB94-2C2A159D71C6}"/>
              </a:ext>
            </a:extLst>
          </p:cNvPr>
          <p:cNvSpPr/>
          <p:nvPr/>
        </p:nvSpPr>
        <p:spPr>
          <a:xfrm>
            <a:off x="4560093" y="1712732"/>
            <a:ext cx="3757613" cy="783193"/>
          </a:xfrm>
          <a:prstGeom prst="roundRect">
            <a:avLst/>
          </a:prstGeom>
          <a:solidFill>
            <a:srgbClr val="EBFFC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/>
              <a:t>Trò chơi </a:t>
            </a:r>
            <a:r>
              <a:rPr lang="en-US" sz="4000" b="1" i="1"/>
              <a:t>: K</a:t>
            </a:r>
            <a:r>
              <a:rPr lang="vi-VN" sz="4000" b="1" i="1"/>
              <a:t>éo co</a:t>
            </a:r>
            <a:endParaRPr lang="vi-VN" sz="4000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439309-941E-4DCD-ABA9-75DA4738D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78576"/>
            <a:ext cx="2964175" cy="1719453"/>
          </a:xfrm>
          <a:prstGeom prst="round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C4B53A-8937-4CE6-9C0E-55235CD17DDF}"/>
              </a:ext>
            </a:extLst>
          </p:cNvPr>
          <p:cNvSpPr txBox="1"/>
          <p:nvPr/>
        </p:nvSpPr>
        <p:spPr>
          <a:xfrm>
            <a:off x="289447" y="2784266"/>
            <a:ext cx="116131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27A590"/>
                </a:solidFill>
              </a:rPr>
              <a:t>- Cách chơi:</a:t>
            </a:r>
          </a:p>
          <a:p>
            <a:pPr algn="just"/>
            <a:r>
              <a:rPr lang="vi-VN" sz="2800">
                <a:solidFill>
                  <a:srgbClr val="333333"/>
                </a:solidFill>
              </a:rPr>
              <a:t>+ Chia người chơi thành 2 đội với số thành viên bằng nhau.</a:t>
            </a:r>
          </a:p>
          <a:p>
            <a:pPr algn="just"/>
            <a:r>
              <a:rPr lang="vi-VN" sz="2800">
                <a:solidFill>
                  <a:srgbClr val="333333"/>
                </a:solidFill>
              </a:rPr>
              <a:t>+ Hai đội đứng thành hàng dọc, đối diện nhau. Những người khoẻ thường đứng ở vị trí đầu tiên (tuỳ theo chiến thuật của đội).</a:t>
            </a:r>
          </a:p>
          <a:p>
            <a:pPr algn="just"/>
            <a:r>
              <a:rPr lang="vi-VN" sz="2800">
                <a:solidFill>
                  <a:srgbClr val="333333"/>
                </a:solidFill>
              </a:rPr>
              <a:t>+ Tất cả người chơi nắm vào dây thừng.</a:t>
            </a:r>
          </a:p>
          <a:p>
            <a:pPr algn="just"/>
            <a:r>
              <a:rPr lang="vi-VN" sz="2800">
                <a:solidFill>
                  <a:srgbClr val="333333"/>
                </a:solidFill>
              </a:rPr>
              <a:t>+ Khi có tín hiệu của trọng tài, người chơi phải kéo thật mạnh sao cho dây thừng kéo về phía bên mình.</a:t>
            </a:r>
          </a:p>
          <a:p>
            <a:pPr algn="just"/>
            <a:r>
              <a:rPr lang="vi-VN" sz="2800">
                <a:solidFill>
                  <a:srgbClr val="333333"/>
                </a:solidFill>
              </a:rPr>
              <a:t>+ Đội nào bị kéo về đội bên kia trước (tính từ chỗ đánh dấu bằng sợi dây màu sắc) thì đội đó thua.</a:t>
            </a:r>
          </a:p>
        </p:txBody>
      </p:sp>
    </p:spTree>
    <p:extLst>
      <p:ext uri="{BB962C8B-B14F-4D97-AF65-F5344CB8AC3E}">
        <p14:creationId xmlns:p14="http://schemas.microsoft.com/office/powerpoint/2010/main" val="406384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4400F7-2F93-4503-9CA2-187940295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271682"/>
            <a:ext cx="4800600" cy="2784723"/>
          </a:xfrm>
          <a:prstGeom prst="round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1547ED-BF17-47A9-B4D3-D986A9C37E13}"/>
              </a:ext>
            </a:extLst>
          </p:cNvPr>
          <p:cNvSpPr txBox="1"/>
          <p:nvPr/>
        </p:nvSpPr>
        <p:spPr>
          <a:xfrm>
            <a:off x="1219200" y="100952"/>
            <a:ext cx="10439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4000" b="1"/>
              <a:t>Ghi lại các bước tổ chức một trò chơi hoặc hoạt động tập thể mà em thích.</a:t>
            </a:r>
            <a:endParaRPr lang="vi-VN" sz="40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AE19E8-EDD8-434B-9656-E4362CDDD0E8}"/>
              </a:ext>
            </a:extLst>
          </p:cNvPr>
          <p:cNvGrpSpPr/>
          <p:nvPr/>
        </p:nvGrpSpPr>
        <p:grpSpPr>
          <a:xfrm>
            <a:off x="-7935" y="-18327"/>
            <a:ext cx="882787" cy="1116422"/>
            <a:chOff x="253799" y="259752"/>
            <a:chExt cx="882787" cy="1116422"/>
          </a:xfrm>
        </p:grpSpPr>
        <p:sp>
          <p:nvSpPr>
            <p:cNvPr id="13" name="51">
              <a:extLst>
                <a:ext uri="{FF2B5EF4-FFF2-40B4-BE49-F238E27FC236}">
                  <a16:creationId xmlns:a16="http://schemas.microsoft.com/office/drawing/2014/main" id="{A153D73F-5B71-48F8-8DD8-4A0319C4BF95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1D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A402E2-7E51-4FA6-A1B5-5637AE3F4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65741" y="705329"/>
              <a:ext cx="670845" cy="67084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402160-4CE6-4986-AB94-2C2A159D71C6}"/>
              </a:ext>
            </a:extLst>
          </p:cNvPr>
          <p:cNvSpPr/>
          <p:nvPr/>
        </p:nvSpPr>
        <p:spPr>
          <a:xfrm>
            <a:off x="4560093" y="1579007"/>
            <a:ext cx="3757613" cy="783193"/>
          </a:xfrm>
          <a:prstGeom prst="roundRect">
            <a:avLst/>
          </a:prstGeom>
          <a:solidFill>
            <a:srgbClr val="EBFFC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/>
              <a:t>Trò chơi </a:t>
            </a:r>
            <a:r>
              <a:rPr lang="en-US" sz="4000" b="1" i="1"/>
              <a:t>: K</a:t>
            </a:r>
            <a:r>
              <a:rPr lang="vi-VN" sz="4000" b="1" i="1"/>
              <a:t>éo co</a:t>
            </a:r>
            <a:endParaRPr lang="vi-VN" sz="40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4B53A-8937-4CE6-9C0E-55235CD17DDF}"/>
              </a:ext>
            </a:extLst>
          </p:cNvPr>
          <p:cNvSpPr txBox="1"/>
          <p:nvPr/>
        </p:nvSpPr>
        <p:spPr>
          <a:xfrm>
            <a:off x="289447" y="2209800"/>
            <a:ext cx="116131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solidFill>
                  <a:srgbClr val="27A590"/>
                </a:solidFill>
              </a:rPr>
              <a:t>- Lưu ý:</a:t>
            </a:r>
            <a:endParaRPr lang="en-US" sz="4000" b="1">
              <a:solidFill>
                <a:srgbClr val="27A590"/>
              </a:solidFill>
            </a:endParaRPr>
          </a:p>
          <a:p>
            <a:pPr algn="just"/>
            <a:r>
              <a:rPr lang="vi-VN" sz="4000">
                <a:solidFill>
                  <a:srgbClr val="333333"/>
                </a:solidFill>
              </a:rPr>
              <a:t>Trong quá trình kéo co rất dễ bị xước da tay, vì vậy cần chú ý nắm chắc, tránh để dây trượt đi trượt lại trong lòng bàn tay.</a:t>
            </a:r>
          </a:p>
        </p:txBody>
      </p:sp>
    </p:spTree>
    <p:extLst>
      <p:ext uri="{BB962C8B-B14F-4D97-AF65-F5344CB8AC3E}">
        <p14:creationId xmlns:p14="http://schemas.microsoft.com/office/powerpoint/2010/main" val="2773677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7">
            <a:extLst>
              <a:ext uri="{FF2B5EF4-FFF2-40B4-BE49-F238E27FC236}">
                <a16:creationId xmlns:a16="http://schemas.microsoft.com/office/drawing/2014/main" id="{5ABD067C-BA12-453E-80D5-25556634310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4800" y="1068572"/>
            <a:ext cx="8077200" cy="4416056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70A587-C3D2-48DE-A654-3DDDA58B8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30" y="1662105"/>
            <a:ext cx="6602540" cy="3822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800350-6F78-4961-B726-D25C5FBD5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2" y="3941455"/>
            <a:ext cx="2892299" cy="28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18528C-25A9-487C-BCF0-D3475E856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42" y="4097221"/>
            <a:ext cx="2319486" cy="2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546</TotalTime>
  <Words>375</Words>
  <Application>Microsoft Office PowerPoint</Application>
  <PresentationFormat>Widescreen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Arial-Rounded</vt:lpstr>
      <vt:lpstr>Calibri</vt:lpstr>
      <vt:lpstr>HP-167</vt:lpstr>
      <vt:lpstr>HP-168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Ms Quyen</cp:lastModifiedBy>
  <cp:revision>280</cp:revision>
  <dcterms:created xsi:type="dcterms:W3CDTF">2021-10-03T06:52:05Z</dcterms:created>
  <dcterms:modified xsi:type="dcterms:W3CDTF">2021-11-21T15:31:54Z</dcterms:modified>
  <cp:category>9Slide.vn</cp:category>
</cp:coreProperties>
</file>