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67" r:id="rId2"/>
    <p:sldId id="256" r:id="rId3"/>
    <p:sldId id="258" r:id="rId4"/>
    <p:sldId id="257" r:id="rId5"/>
    <p:sldId id="557" r:id="rId6"/>
    <p:sldId id="259" r:id="rId7"/>
    <p:sldId id="554" r:id="rId8"/>
    <p:sldId id="260" r:id="rId9"/>
    <p:sldId id="543" r:id="rId10"/>
    <p:sldId id="274" r:id="rId11"/>
    <p:sldId id="558" r:id="rId12"/>
    <p:sldId id="559" r:id="rId13"/>
    <p:sldId id="276" r:id="rId14"/>
    <p:sldId id="560" r:id="rId15"/>
    <p:sldId id="561" r:id="rId16"/>
    <p:sldId id="548" r:id="rId17"/>
    <p:sldId id="344" r:id="rId18"/>
    <p:sldId id="280" r:id="rId19"/>
    <p:sldId id="562" r:id="rId20"/>
    <p:sldId id="549" r:id="rId21"/>
    <p:sldId id="563" r:id="rId22"/>
    <p:sldId id="347" r:id="rId23"/>
    <p:sldId id="564" r:id="rId24"/>
    <p:sldId id="565" r:id="rId25"/>
    <p:sldId id="348" r:id="rId26"/>
    <p:sldId id="349" r:id="rId27"/>
    <p:sldId id="566" r:id="rId28"/>
    <p:sldId id="55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037"/>
    <a:srgbClr val="FFFFFF"/>
    <a:srgbClr val="F7B2A3"/>
    <a:srgbClr val="EB8CA2"/>
    <a:srgbClr val="FF2A5D"/>
    <a:srgbClr val="FFF5E8"/>
    <a:srgbClr val="D44A6C"/>
    <a:srgbClr val="F6B3A3"/>
    <a:srgbClr val="447156"/>
    <a:srgbClr val="5C86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01" autoAdjust="0"/>
  </p:normalViewPr>
  <p:slideViewPr>
    <p:cSldViewPr showGuides="1">
      <p:cViewPr varScale="1">
        <p:scale>
          <a:sx n="65" d="100"/>
          <a:sy n="65" d="100"/>
        </p:scale>
        <p:origin x="834"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27CA8A-32B4-4AAA-B3AB-385B039FA185}" type="datetimeFigureOut">
              <a:rPr lang="en-US" smtClean="0"/>
              <a:t>11/14/2021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92497-C436-49B9-8298-043BAA75B44C}" type="slidenum">
              <a:rPr lang="en-US" smtClean="0"/>
              <a:t>‹#›</a:t>
            </a:fld>
            <a:endParaRPr lang="en-US"/>
          </a:p>
        </p:txBody>
      </p:sp>
    </p:spTree>
    <p:extLst>
      <p:ext uri="{BB962C8B-B14F-4D97-AF65-F5344CB8AC3E}">
        <p14:creationId xmlns:p14="http://schemas.microsoft.com/office/powerpoint/2010/main" val="2105724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Những đức tính của bạn em đó là: chăm học, cẩn thận, tỉ mỉ, hiền lành, tốt bụng,…</a:t>
            </a: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3042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287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pPr>
            <a:r>
              <a:rPr lang="vi-VN" sz="1800" i="1">
                <a:solidFill>
                  <a:srgbClr val="000000"/>
                </a:solidFill>
                <a:effectLst/>
                <a:latin typeface="Times New Roman" panose="02020603050405020304" pitchFamily="18" charset="0"/>
                <a:ea typeface="Times New Roman" panose="02020603050405020304" pitchFamily="18" charset="0"/>
              </a:rPr>
              <a:t>Xin lỗi, mình đã vào nhà bạn mà không xin phép; Xin lỗi, mình đã tự tiện vào nhà bạn; Xin lỗi, mình không biết đây là nhà của bạn. Vì vậy, đã tự ý vào trú mưa...</a:t>
            </a:r>
            <a:endParaRPr lang="en-US" sz="1800" i="1">
              <a:solidFill>
                <a:srgbClr val="000000"/>
              </a:solidFill>
              <a:effectLst/>
              <a:latin typeface="Times New Roman" panose="02020603050405020304" pitchFamily="18" charset="0"/>
              <a:ea typeface="Times New Roman" panose="02020603050405020304" pitchFamily="18" charset="0"/>
            </a:endParaRPr>
          </a:p>
          <a:p>
            <a:pPr marL="0" marR="0" algn="just">
              <a:spcBef>
                <a:spcPts val="0"/>
              </a:spcBef>
            </a:pPr>
            <a:r>
              <a:rPr lang="vi-VN" sz="1800" i="1">
                <a:solidFill>
                  <a:srgbClr val="000000"/>
                </a:solidFill>
                <a:effectLst/>
                <a:latin typeface="Times New Roman" panose="02020603050405020304" pitchFamily="18" charset="0"/>
                <a:ea typeface="Times New Roman" panose="02020603050405020304" pitchFamily="18" charset="0"/>
              </a:rPr>
              <a:t>Đừng ngại, gặp lại bạn là mình rất vui; Đừng ngại, mình vui vì giúp được bạn mà; Đừng ngại, bạn cứ vào nhà mình mà trú mưa, bạn lại nhà tôi nhé!,...</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092497-C436-49B9-8298-043BAA75B44C}" type="slidenum">
              <a:rPr lang="en-US" smtClean="0"/>
              <a:t>26</a:t>
            </a:fld>
            <a:endParaRPr lang="en-US"/>
          </a:p>
        </p:txBody>
      </p:sp>
    </p:spTree>
    <p:extLst>
      <p:ext uri="{BB962C8B-B14F-4D97-AF65-F5344CB8AC3E}">
        <p14:creationId xmlns:p14="http://schemas.microsoft.com/office/powerpoint/2010/main" val="1917933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pPr>
            <a:r>
              <a:rPr lang="vi-VN" sz="1800" i="1">
                <a:solidFill>
                  <a:srgbClr val="000000"/>
                </a:solidFill>
                <a:effectLst/>
                <a:latin typeface="Times New Roman" panose="02020603050405020304" pitchFamily="18" charset="0"/>
                <a:ea typeface="Times New Roman" panose="02020603050405020304" pitchFamily="18" charset="0"/>
              </a:rPr>
              <a:t>Bạn cho mình xin lỗi nhé./ Không có gì đâu, bạn đừng ngại; Ôi, mình vô ý qua. Mình xin lỗi bạn./ Không sao đâu. Nhìn này, mình chẳng đau gì cả,...</a:t>
            </a:r>
            <a:r>
              <a:rPr lang="vi-VN" sz="1800">
                <a:solidFill>
                  <a:srgbClr val="000000"/>
                </a:solidFill>
                <a:effectLst/>
                <a:latin typeface="Times New Roman" panose="02020603050405020304" pitchFamily="18" charset="0"/>
                <a:ea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092497-C436-49B9-8298-043BAA75B44C}" type="slidenum">
              <a:rPr lang="en-US" smtClean="0"/>
              <a:t>27</a:t>
            </a:fld>
            <a:endParaRPr lang="en-US"/>
          </a:p>
        </p:txBody>
      </p:sp>
    </p:spTree>
    <p:extLst>
      <p:ext uri="{BB962C8B-B14F-4D97-AF65-F5344CB8AC3E}">
        <p14:creationId xmlns:p14="http://schemas.microsoft.com/office/powerpoint/2010/main" val="240352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159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DB10D-24C5-4598-922C-84A7D54ECCB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8F8BB9-C409-415D-BD48-81B86ACD582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4EBB9E-F5B2-47F2-B34C-854F4BD369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407C57-3260-49C9-A200-FC8009E7D9FC}"/>
              </a:ext>
            </a:extLst>
          </p:cNvPr>
          <p:cNvSpPr>
            <a:spLocks noGrp="1"/>
          </p:cNvSpPr>
          <p:nvPr>
            <p:ph type="dt" sz="half" idx="10"/>
          </p:nvPr>
        </p:nvSpPr>
        <p:spPr>
          <a:xfrm>
            <a:off x="838200" y="6356350"/>
            <a:ext cx="2743200" cy="365125"/>
          </a:xfrm>
          <a:prstGeom prst="rect">
            <a:avLst/>
          </a:prstGeom>
        </p:spPr>
        <p:txBody>
          <a:bodyPr/>
          <a:lstStyle/>
          <a:p>
            <a:fld id="{24AD3164-41E9-4DDC-8A7F-9DD7DE630315}" type="datetimeFigureOut">
              <a:rPr lang="en-US" smtClean="0"/>
              <a:t>11/14/2021</a:t>
            </a:fld>
            <a:endParaRPr lang="en-US"/>
          </a:p>
        </p:txBody>
      </p:sp>
      <p:sp>
        <p:nvSpPr>
          <p:cNvPr id="6" name="Footer Placeholder 5">
            <a:extLst>
              <a:ext uri="{FF2B5EF4-FFF2-40B4-BE49-F238E27FC236}">
                <a16:creationId xmlns:a16="http://schemas.microsoft.com/office/drawing/2014/main" id="{4D21B652-56DC-4802-84F8-C8CE536713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EE30A-D16A-40A3-808E-C3C676AE2476}"/>
              </a:ext>
            </a:extLst>
          </p:cNvPr>
          <p:cNvSpPr>
            <a:spLocks noGrp="1"/>
          </p:cNvSpPr>
          <p:nvPr>
            <p:ph type="sldNum" sz="quarter" idx="12"/>
          </p:nvPr>
        </p:nvSpPr>
        <p:spPr>
          <a:xfrm>
            <a:off x="8610600" y="6356350"/>
            <a:ext cx="2743200" cy="365125"/>
          </a:xfrm>
          <a:prstGeom prst="rect">
            <a:avLst/>
          </a:prstGeom>
        </p:spPr>
        <p:txBody>
          <a:bodyPr/>
          <a:lstStyle/>
          <a:p>
            <a:fld id="{33517A29-E675-4A03-AB67-325A9DDF4CDD}" type="slidenum">
              <a:rPr lang="en-US" smtClean="0"/>
              <a:t>‹#›</a:t>
            </a:fld>
            <a:endParaRPr lang="en-US"/>
          </a:p>
        </p:txBody>
      </p:sp>
    </p:spTree>
    <p:extLst>
      <p:ext uri="{BB962C8B-B14F-4D97-AF65-F5344CB8AC3E}">
        <p14:creationId xmlns:p14="http://schemas.microsoft.com/office/powerpoint/2010/main" val="1232399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1CDB-5529-49FA-BFC2-A6D73D260E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DAF8A1-AFFD-4A52-97E2-AE1160F295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14B27-1697-4DC4-88AB-26B6084EDCD3}"/>
              </a:ext>
            </a:extLst>
          </p:cNvPr>
          <p:cNvSpPr>
            <a:spLocks noGrp="1"/>
          </p:cNvSpPr>
          <p:nvPr>
            <p:ph type="dt" sz="half" idx="10"/>
          </p:nvPr>
        </p:nvSpPr>
        <p:spPr>
          <a:xfrm>
            <a:off x="838200" y="6356350"/>
            <a:ext cx="2743200" cy="365125"/>
          </a:xfrm>
          <a:prstGeom prst="rect">
            <a:avLst/>
          </a:prstGeom>
        </p:spPr>
        <p:txBody>
          <a:bodyPr/>
          <a:lstStyle/>
          <a:p>
            <a:fld id="{24AD3164-41E9-4DDC-8A7F-9DD7DE630315}" type="datetimeFigureOut">
              <a:rPr lang="en-US" smtClean="0"/>
              <a:t>11/14/2021</a:t>
            </a:fld>
            <a:endParaRPr lang="en-US"/>
          </a:p>
        </p:txBody>
      </p:sp>
      <p:sp>
        <p:nvSpPr>
          <p:cNvPr id="5" name="Footer Placeholder 4">
            <a:extLst>
              <a:ext uri="{FF2B5EF4-FFF2-40B4-BE49-F238E27FC236}">
                <a16:creationId xmlns:a16="http://schemas.microsoft.com/office/drawing/2014/main" id="{411240F7-EA1E-4733-9F82-8557F6CD85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BDDD26-CAE5-42DC-9A3E-473964123902}"/>
              </a:ext>
            </a:extLst>
          </p:cNvPr>
          <p:cNvSpPr>
            <a:spLocks noGrp="1"/>
          </p:cNvSpPr>
          <p:nvPr>
            <p:ph type="sldNum" sz="quarter" idx="12"/>
          </p:nvPr>
        </p:nvSpPr>
        <p:spPr>
          <a:xfrm>
            <a:off x="8610600" y="6356350"/>
            <a:ext cx="2743200" cy="365125"/>
          </a:xfrm>
          <a:prstGeom prst="rect">
            <a:avLst/>
          </a:prstGeom>
        </p:spPr>
        <p:txBody>
          <a:bodyPr/>
          <a:lstStyle/>
          <a:p>
            <a:fld id="{33517A29-E675-4A03-AB67-325A9DDF4CDD}" type="slidenum">
              <a:rPr lang="en-US" smtClean="0"/>
              <a:t>‹#›</a:t>
            </a:fld>
            <a:endParaRPr lang="en-US"/>
          </a:p>
        </p:txBody>
      </p:sp>
    </p:spTree>
    <p:extLst>
      <p:ext uri="{BB962C8B-B14F-4D97-AF65-F5344CB8AC3E}">
        <p14:creationId xmlns:p14="http://schemas.microsoft.com/office/powerpoint/2010/main" val="2598530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B0BEDD-86FF-465C-B2F0-007DCAB911F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847773-63A0-4AEC-B614-D517901B45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EDD1D-746F-4EC6-AF6E-94D4B7000DA7}"/>
              </a:ext>
            </a:extLst>
          </p:cNvPr>
          <p:cNvSpPr>
            <a:spLocks noGrp="1"/>
          </p:cNvSpPr>
          <p:nvPr>
            <p:ph type="dt" sz="half" idx="10"/>
          </p:nvPr>
        </p:nvSpPr>
        <p:spPr>
          <a:xfrm>
            <a:off x="838200" y="6356350"/>
            <a:ext cx="2743200" cy="365125"/>
          </a:xfrm>
          <a:prstGeom prst="rect">
            <a:avLst/>
          </a:prstGeom>
        </p:spPr>
        <p:txBody>
          <a:bodyPr/>
          <a:lstStyle/>
          <a:p>
            <a:fld id="{24AD3164-41E9-4DDC-8A7F-9DD7DE630315}" type="datetimeFigureOut">
              <a:rPr lang="en-US" smtClean="0"/>
              <a:t>11/14/2021</a:t>
            </a:fld>
            <a:endParaRPr lang="en-US"/>
          </a:p>
        </p:txBody>
      </p:sp>
      <p:sp>
        <p:nvSpPr>
          <p:cNvPr id="5" name="Footer Placeholder 4">
            <a:extLst>
              <a:ext uri="{FF2B5EF4-FFF2-40B4-BE49-F238E27FC236}">
                <a16:creationId xmlns:a16="http://schemas.microsoft.com/office/drawing/2014/main" id="{5027282A-ADFE-4BD7-930C-FB9598BD81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43322-5FC3-406B-AEE0-759E5041AB45}"/>
              </a:ext>
            </a:extLst>
          </p:cNvPr>
          <p:cNvSpPr>
            <a:spLocks noGrp="1"/>
          </p:cNvSpPr>
          <p:nvPr>
            <p:ph type="sldNum" sz="quarter" idx="12"/>
          </p:nvPr>
        </p:nvSpPr>
        <p:spPr>
          <a:xfrm>
            <a:off x="8610600" y="6356350"/>
            <a:ext cx="2743200" cy="365125"/>
          </a:xfrm>
          <a:prstGeom prst="rect">
            <a:avLst/>
          </a:prstGeom>
        </p:spPr>
        <p:txBody>
          <a:bodyPr/>
          <a:lstStyle/>
          <a:p>
            <a:fld id="{33517A29-E675-4A03-AB67-325A9DDF4CDD}" type="slidenum">
              <a:rPr lang="en-US" smtClean="0"/>
              <a:t>‹#›</a:t>
            </a:fld>
            <a:endParaRPr lang="en-US"/>
          </a:p>
        </p:txBody>
      </p:sp>
    </p:spTree>
    <p:extLst>
      <p:ext uri="{BB962C8B-B14F-4D97-AF65-F5344CB8AC3E}">
        <p14:creationId xmlns:p14="http://schemas.microsoft.com/office/powerpoint/2010/main" val="3527910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sp>
        <p:nvSpPr>
          <p:cNvPr id="9" name="Google Shape;9;p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5892392" y="13751"/>
            <a:ext cx="6300713" cy="392424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6062742" y="-40433"/>
            <a:ext cx="6166525" cy="3838112"/>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userDrawn="1"/>
        </p:nvGrpSpPr>
        <p:grpSpPr>
          <a:xfrm rot="10800000" flipH="1">
            <a:off x="15" y="2222624"/>
            <a:ext cx="13566696" cy="4640683"/>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421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246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091E89-8ADB-47BA-8E6A-2D60CD5347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2" t="22222" r="6297" b="27778"/>
          <a:stretch/>
        </p:blipFill>
        <p:spPr>
          <a:xfrm>
            <a:off x="0" y="0"/>
            <a:ext cx="12192000" cy="6858000"/>
          </a:xfrm>
          <a:prstGeom prst="rect">
            <a:avLst/>
          </a:prstGeom>
        </p:spPr>
      </p:pic>
    </p:spTree>
    <p:extLst>
      <p:ext uri="{BB962C8B-B14F-4D97-AF65-F5344CB8AC3E}">
        <p14:creationId xmlns:p14="http://schemas.microsoft.com/office/powerpoint/2010/main" val="2995909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4E43D-F9BD-4B29-BB49-1675AC30AC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2" t="22222" r="6297" b="2777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38EF975-3250-4F00-834E-75B1BA0AF94E}"/>
              </a:ext>
            </a:extLst>
          </p:cNvPr>
          <p:cNvSpPr/>
          <p:nvPr userDrawn="1"/>
        </p:nvSpPr>
        <p:spPr>
          <a:xfrm>
            <a:off x="152400" y="152400"/>
            <a:ext cx="11887200" cy="6553200"/>
          </a:xfrm>
          <a:prstGeom prst="roundRect">
            <a:avLst>
              <a:gd name="adj" fmla="val 3004"/>
            </a:avLst>
          </a:prstGeom>
          <a:solidFill>
            <a:schemeClr val="bg1"/>
          </a:solidFill>
          <a:ln>
            <a:solidFill>
              <a:srgbClr val="FF2A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49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786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3AA9-23F9-4CBF-9B37-67A8B1AED41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679181-DD26-4EBA-B21D-26A8F7129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ABBFC0-3D01-4861-AC33-05E0211D7F3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8B9FB4-7610-44F4-B085-0ED23FF97D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A49719-383C-4B37-9EA8-65E5CE0E38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FEB4C8-9FCA-402A-A7E9-9C645F90E7B7}"/>
              </a:ext>
            </a:extLst>
          </p:cNvPr>
          <p:cNvSpPr>
            <a:spLocks noGrp="1"/>
          </p:cNvSpPr>
          <p:nvPr>
            <p:ph type="dt" sz="half" idx="10"/>
          </p:nvPr>
        </p:nvSpPr>
        <p:spPr>
          <a:xfrm>
            <a:off x="838200" y="6356350"/>
            <a:ext cx="2743200" cy="365125"/>
          </a:xfrm>
          <a:prstGeom prst="rect">
            <a:avLst/>
          </a:prstGeom>
        </p:spPr>
        <p:txBody>
          <a:bodyPr/>
          <a:lstStyle/>
          <a:p>
            <a:fld id="{24AD3164-41E9-4DDC-8A7F-9DD7DE630315}" type="datetimeFigureOut">
              <a:rPr lang="en-US" smtClean="0"/>
              <a:t>11/14/2021</a:t>
            </a:fld>
            <a:endParaRPr lang="en-US"/>
          </a:p>
        </p:txBody>
      </p:sp>
      <p:sp>
        <p:nvSpPr>
          <p:cNvPr id="8" name="Footer Placeholder 7">
            <a:extLst>
              <a:ext uri="{FF2B5EF4-FFF2-40B4-BE49-F238E27FC236}">
                <a16:creationId xmlns:a16="http://schemas.microsoft.com/office/drawing/2014/main" id="{5A96A329-28B8-4D78-822D-1B3EFA6868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0B91B9-4752-4606-8F44-6384FC25E292}"/>
              </a:ext>
            </a:extLst>
          </p:cNvPr>
          <p:cNvSpPr>
            <a:spLocks noGrp="1"/>
          </p:cNvSpPr>
          <p:nvPr>
            <p:ph type="sldNum" sz="quarter" idx="12"/>
          </p:nvPr>
        </p:nvSpPr>
        <p:spPr>
          <a:xfrm>
            <a:off x="8610600" y="6356350"/>
            <a:ext cx="2743200" cy="365125"/>
          </a:xfrm>
          <a:prstGeom prst="rect">
            <a:avLst/>
          </a:prstGeom>
        </p:spPr>
        <p:txBody>
          <a:bodyPr/>
          <a:lstStyle/>
          <a:p>
            <a:fld id="{33517A29-E675-4A03-AB67-325A9DDF4CDD}" type="slidenum">
              <a:rPr lang="en-US" smtClean="0"/>
              <a:t>‹#›</a:t>
            </a:fld>
            <a:endParaRPr lang="en-US"/>
          </a:p>
        </p:txBody>
      </p:sp>
    </p:spTree>
    <p:extLst>
      <p:ext uri="{BB962C8B-B14F-4D97-AF65-F5344CB8AC3E}">
        <p14:creationId xmlns:p14="http://schemas.microsoft.com/office/powerpoint/2010/main" val="690807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73888-0760-4576-9FF3-F743FCE38B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627E776-0BAB-4723-8A92-452034027965}"/>
              </a:ext>
            </a:extLst>
          </p:cNvPr>
          <p:cNvSpPr>
            <a:spLocks noGrp="1"/>
          </p:cNvSpPr>
          <p:nvPr>
            <p:ph type="dt" sz="half" idx="10"/>
          </p:nvPr>
        </p:nvSpPr>
        <p:spPr>
          <a:xfrm>
            <a:off x="838200" y="6356350"/>
            <a:ext cx="2743200" cy="365125"/>
          </a:xfrm>
          <a:prstGeom prst="rect">
            <a:avLst/>
          </a:prstGeom>
        </p:spPr>
        <p:txBody>
          <a:bodyPr/>
          <a:lstStyle/>
          <a:p>
            <a:fld id="{24AD3164-41E9-4DDC-8A7F-9DD7DE630315}" type="datetimeFigureOut">
              <a:rPr lang="en-US" smtClean="0"/>
              <a:t>11/14/2021</a:t>
            </a:fld>
            <a:endParaRPr lang="en-US"/>
          </a:p>
        </p:txBody>
      </p:sp>
      <p:sp>
        <p:nvSpPr>
          <p:cNvPr id="4" name="Footer Placeholder 3">
            <a:extLst>
              <a:ext uri="{FF2B5EF4-FFF2-40B4-BE49-F238E27FC236}">
                <a16:creationId xmlns:a16="http://schemas.microsoft.com/office/drawing/2014/main" id="{60B55978-990A-44FA-9CDB-022A4D4F4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292F053-BC1B-4A3A-9711-162F3DCE1315}"/>
              </a:ext>
            </a:extLst>
          </p:cNvPr>
          <p:cNvSpPr>
            <a:spLocks noGrp="1"/>
          </p:cNvSpPr>
          <p:nvPr>
            <p:ph type="sldNum" sz="quarter" idx="12"/>
          </p:nvPr>
        </p:nvSpPr>
        <p:spPr>
          <a:xfrm>
            <a:off x="8610600" y="6356350"/>
            <a:ext cx="2743200" cy="365125"/>
          </a:xfrm>
          <a:prstGeom prst="rect">
            <a:avLst/>
          </a:prstGeom>
        </p:spPr>
        <p:txBody>
          <a:bodyPr/>
          <a:lstStyle/>
          <a:p>
            <a:fld id="{33517A29-E675-4A03-AB67-325A9DDF4CDD}" type="slidenum">
              <a:rPr lang="en-US" smtClean="0"/>
              <a:t>‹#›</a:t>
            </a:fld>
            <a:endParaRPr lang="en-US"/>
          </a:p>
        </p:txBody>
      </p:sp>
    </p:spTree>
    <p:extLst>
      <p:ext uri="{BB962C8B-B14F-4D97-AF65-F5344CB8AC3E}">
        <p14:creationId xmlns:p14="http://schemas.microsoft.com/office/powerpoint/2010/main" val="2483060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61B112-8C21-40F0-A74A-A137B55827DD}"/>
              </a:ext>
            </a:extLst>
          </p:cNvPr>
          <p:cNvSpPr>
            <a:spLocks noGrp="1"/>
          </p:cNvSpPr>
          <p:nvPr>
            <p:ph type="dt" sz="half" idx="10"/>
          </p:nvPr>
        </p:nvSpPr>
        <p:spPr>
          <a:xfrm>
            <a:off x="838200" y="6356350"/>
            <a:ext cx="2743200" cy="365125"/>
          </a:xfrm>
          <a:prstGeom prst="rect">
            <a:avLst/>
          </a:prstGeom>
        </p:spPr>
        <p:txBody>
          <a:bodyPr/>
          <a:lstStyle/>
          <a:p>
            <a:fld id="{24AD3164-41E9-4DDC-8A7F-9DD7DE630315}" type="datetimeFigureOut">
              <a:rPr lang="en-US" smtClean="0"/>
              <a:t>11/14/2021</a:t>
            </a:fld>
            <a:endParaRPr lang="en-US"/>
          </a:p>
        </p:txBody>
      </p:sp>
      <p:sp>
        <p:nvSpPr>
          <p:cNvPr id="3" name="Footer Placeholder 2">
            <a:extLst>
              <a:ext uri="{FF2B5EF4-FFF2-40B4-BE49-F238E27FC236}">
                <a16:creationId xmlns:a16="http://schemas.microsoft.com/office/drawing/2014/main" id="{F156E0C0-7B48-4F93-9660-300519384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325FD5-91E2-4949-A3E7-A86484A0B9AE}"/>
              </a:ext>
            </a:extLst>
          </p:cNvPr>
          <p:cNvSpPr>
            <a:spLocks noGrp="1"/>
          </p:cNvSpPr>
          <p:nvPr>
            <p:ph type="sldNum" sz="quarter" idx="12"/>
          </p:nvPr>
        </p:nvSpPr>
        <p:spPr>
          <a:xfrm>
            <a:off x="8610600" y="6356350"/>
            <a:ext cx="2743200" cy="365125"/>
          </a:xfrm>
          <a:prstGeom prst="rect">
            <a:avLst/>
          </a:prstGeom>
        </p:spPr>
        <p:txBody>
          <a:bodyPr/>
          <a:lstStyle/>
          <a:p>
            <a:fld id="{33517A29-E675-4A03-AB67-325A9DDF4CDD}" type="slidenum">
              <a:rPr lang="en-US" smtClean="0"/>
              <a:t>‹#›</a:t>
            </a:fld>
            <a:endParaRPr lang="en-US"/>
          </a:p>
        </p:txBody>
      </p:sp>
    </p:spTree>
    <p:extLst>
      <p:ext uri="{BB962C8B-B14F-4D97-AF65-F5344CB8AC3E}">
        <p14:creationId xmlns:p14="http://schemas.microsoft.com/office/powerpoint/2010/main" val="3913498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30868-E813-47A1-8C0D-D395A67DDB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682259-89C4-4923-AE74-113076BD592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CCC5E0-0FDA-4A13-B39A-A217E5A4FC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76D46-5F76-42FC-BB10-1717864461AB}"/>
              </a:ext>
            </a:extLst>
          </p:cNvPr>
          <p:cNvSpPr>
            <a:spLocks noGrp="1"/>
          </p:cNvSpPr>
          <p:nvPr>
            <p:ph type="dt" sz="half" idx="10"/>
          </p:nvPr>
        </p:nvSpPr>
        <p:spPr>
          <a:xfrm>
            <a:off x="838200" y="6356350"/>
            <a:ext cx="2743200" cy="365125"/>
          </a:xfrm>
          <a:prstGeom prst="rect">
            <a:avLst/>
          </a:prstGeom>
        </p:spPr>
        <p:txBody>
          <a:bodyPr/>
          <a:lstStyle/>
          <a:p>
            <a:fld id="{24AD3164-41E9-4DDC-8A7F-9DD7DE630315}" type="datetimeFigureOut">
              <a:rPr lang="en-US" smtClean="0"/>
              <a:t>11/14/2021</a:t>
            </a:fld>
            <a:endParaRPr lang="en-US"/>
          </a:p>
        </p:txBody>
      </p:sp>
      <p:sp>
        <p:nvSpPr>
          <p:cNvPr id="6" name="Footer Placeholder 5">
            <a:extLst>
              <a:ext uri="{FF2B5EF4-FFF2-40B4-BE49-F238E27FC236}">
                <a16:creationId xmlns:a16="http://schemas.microsoft.com/office/drawing/2014/main" id="{1CBE9708-9996-4C34-A983-526D5EB93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5F7F89-B42F-4F98-A3B9-27A94D400814}"/>
              </a:ext>
            </a:extLst>
          </p:cNvPr>
          <p:cNvSpPr>
            <a:spLocks noGrp="1"/>
          </p:cNvSpPr>
          <p:nvPr>
            <p:ph type="sldNum" sz="quarter" idx="12"/>
          </p:nvPr>
        </p:nvSpPr>
        <p:spPr>
          <a:xfrm>
            <a:off x="8610600" y="6356350"/>
            <a:ext cx="2743200" cy="365125"/>
          </a:xfrm>
          <a:prstGeom prst="rect">
            <a:avLst/>
          </a:prstGeom>
        </p:spPr>
        <p:txBody>
          <a:bodyPr/>
          <a:lstStyle/>
          <a:p>
            <a:fld id="{33517A29-E675-4A03-AB67-325A9DDF4CDD}" type="slidenum">
              <a:rPr lang="en-US" smtClean="0"/>
              <a:t>‹#›</a:t>
            </a:fld>
            <a:endParaRPr lang="en-US"/>
          </a:p>
        </p:txBody>
      </p:sp>
    </p:spTree>
    <p:extLst>
      <p:ext uri="{BB962C8B-B14F-4D97-AF65-F5344CB8AC3E}">
        <p14:creationId xmlns:p14="http://schemas.microsoft.com/office/powerpoint/2010/main" val="2051963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468E1D6-9D2C-438D-9F59-3583E30CABC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48588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3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1CB5C2-B3D2-4A04-B3DC-82E81F8CB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8111"/>
          </a:xfrm>
          <a:prstGeom prst="rect">
            <a:avLst/>
          </a:prstGeom>
        </p:spPr>
      </p:pic>
      <p:pic>
        <p:nvPicPr>
          <p:cNvPr id="3" name="Picture 2">
            <a:extLst>
              <a:ext uri="{FF2B5EF4-FFF2-40B4-BE49-F238E27FC236}">
                <a16:creationId xmlns:a16="http://schemas.microsoft.com/office/drawing/2014/main" id="{72A346F7-915F-4F0A-8CD6-590C4C37A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grpSp>
        <p:nvGrpSpPr>
          <p:cNvPr id="4" name="Group 3">
            <a:extLst>
              <a:ext uri="{FF2B5EF4-FFF2-40B4-BE49-F238E27FC236}">
                <a16:creationId xmlns:a16="http://schemas.microsoft.com/office/drawing/2014/main" id="{B957696D-B2F9-4BBD-811B-1B5E63AA7836}"/>
              </a:ext>
            </a:extLst>
          </p:cNvPr>
          <p:cNvGrpSpPr/>
          <p:nvPr/>
        </p:nvGrpSpPr>
        <p:grpSpPr>
          <a:xfrm>
            <a:off x="1312510" y="1782097"/>
            <a:ext cx="9566979" cy="2941742"/>
            <a:chOff x="1233756" y="3227454"/>
            <a:chExt cx="9566979" cy="2941742"/>
          </a:xfrm>
          <a:solidFill>
            <a:srgbClr val="FF0066"/>
          </a:solidFill>
        </p:grpSpPr>
        <p:sp>
          <p:nvSpPr>
            <p:cNvPr id="5" name="Rectangle: Rounded Corners 4">
              <a:extLst>
                <a:ext uri="{FF2B5EF4-FFF2-40B4-BE49-F238E27FC236}">
                  <a16:creationId xmlns:a16="http://schemas.microsoft.com/office/drawing/2014/main" id="{C3D20F97-E795-4DEE-8D1B-5FBAA50CA690}"/>
                </a:ext>
              </a:extLst>
            </p:cNvPr>
            <p:cNvSpPr/>
            <p:nvPr/>
          </p:nvSpPr>
          <p:spPr>
            <a:xfrm>
              <a:off x="1233756" y="3227454"/>
              <a:ext cx="9409470" cy="279981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34F736E-0973-49B9-8C99-0E208B0EFAA9}"/>
                </a:ext>
              </a:extLst>
            </p:cNvPr>
            <p:cNvSpPr/>
            <p:nvPr/>
          </p:nvSpPr>
          <p:spPr>
            <a:xfrm>
              <a:off x="1391265" y="3369385"/>
              <a:ext cx="9409470" cy="2799811"/>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9DE6C88-ED1E-422B-87F2-753C6AE4D517}"/>
              </a:ext>
            </a:extLst>
          </p:cNvPr>
          <p:cNvSpPr txBox="1"/>
          <p:nvPr/>
        </p:nvSpPr>
        <p:spPr>
          <a:xfrm>
            <a:off x="3772878" y="525937"/>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8" name="TextBox 7">
            <a:extLst>
              <a:ext uri="{FF2B5EF4-FFF2-40B4-BE49-F238E27FC236}">
                <a16:creationId xmlns:a16="http://schemas.microsoft.com/office/drawing/2014/main" id="{1AF92980-D917-41F5-8A32-4CFD8B9E506F}"/>
              </a:ext>
            </a:extLst>
          </p:cNvPr>
          <p:cNvSpPr txBox="1"/>
          <p:nvPr/>
        </p:nvSpPr>
        <p:spPr>
          <a:xfrm>
            <a:off x="2611831" y="2440315"/>
            <a:ext cx="6810825" cy="1569660"/>
          </a:xfrm>
          <a:prstGeom prst="rect">
            <a:avLst/>
          </a:prstGeom>
          <a:noFill/>
        </p:spPr>
        <p:txBody>
          <a:bodyPr wrap="square" rtlCol="0">
            <a:spAutoFit/>
          </a:bodyPr>
          <a:lstStyle/>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TIẾNG VIỆT</a:t>
            </a:r>
          </a:p>
        </p:txBody>
      </p:sp>
      <p:pic>
        <p:nvPicPr>
          <p:cNvPr id="9" name="图片 6">
            <a:extLst>
              <a:ext uri="{FF2B5EF4-FFF2-40B4-BE49-F238E27FC236}">
                <a16:creationId xmlns:a16="http://schemas.microsoft.com/office/drawing/2014/main" id="{CDDF2C02-13F7-4669-9B28-E39CD1CCA7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27944"/>
            <a:ext cx="12192000" cy="1568824"/>
          </a:xfrm>
          <a:prstGeom prst="rect">
            <a:avLst/>
          </a:prstGeom>
        </p:spPr>
      </p:pic>
      <p:pic>
        <p:nvPicPr>
          <p:cNvPr id="10" name="图片 9">
            <a:extLst>
              <a:ext uri="{FF2B5EF4-FFF2-40B4-BE49-F238E27FC236}">
                <a16:creationId xmlns:a16="http://schemas.microsoft.com/office/drawing/2014/main" id="{70F3CCE4-197C-48F6-991F-E96CA90339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3545" y="3983653"/>
            <a:ext cx="3200400" cy="3039035"/>
          </a:xfrm>
          <a:prstGeom prst="rect">
            <a:avLst/>
          </a:prstGeom>
        </p:spPr>
      </p:pic>
      <p:pic>
        <p:nvPicPr>
          <p:cNvPr id="11" name="图片 10">
            <a:extLst>
              <a:ext uri="{FF2B5EF4-FFF2-40B4-BE49-F238E27FC236}">
                <a16:creationId xmlns:a16="http://schemas.microsoft.com/office/drawing/2014/main" id="{AA4C3DBB-679A-4170-9285-EB36B973E85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09587" y="3557499"/>
            <a:ext cx="2263295" cy="3827929"/>
          </a:xfrm>
          <a:prstGeom prst="rect">
            <a:avLst/>
          </a:prstGeom>
        </p:spPr>
      </p:pic>
    </p:spTree>
    <p:extLst>
      <p:ext uri="{BB962C8B-B14F-4D97-AF65-F5344CB8AC3E}">
        <p14:creationId xmlns:p14="http://schemas.microsoft.com/office/powerpoint/2010/main" val="400712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3322CF-E88C-42B8-84F6-C8428E4B141E}"/>
              </a:ext>
            </a:extLst>
          </p:cNvPr>
          <p:cNvSpPr txBox="1"/>
          <p:nvPr/>
        </p:nvSpPr>
        <p:spPr>
          <a:xfrm>
            <a:off x="4049036" y="163371"/>
            <a:ext cx="4151290" cy="830997"/>
          </a:xfrm>
          <a:prstGeom prst="rect">
            <a:avLst/>
          </a:prstGeom>
          <a:noFill/>
        </p:spPr>
        <p:txBody>
          <a:bodyPr wrap="square" rtlCol="0">
            <a:spAutoFit/>
          </a:bodyPr>
          <a:lstStyle/>
          <a:p>
            <a:pPr algn="ctr"/>
            <a:r>
              <a:rPr lang="en-US" sz="4800" dirty="0">
                <a:solidFill>
                  <a:srgbClr val="FF2A5D"/>
                </a:solidFill>
                <a:effectLst>
                  <a:outerShdw blurRad="38100" dist="38100" dir="2700000" algn="tl">
                    <a:srgbClr val="000000">
                      <a:alpha val="43137"/>
                    </a:srgbClr>
                  </a:outerShdw>
                </a:effectLst>
                <a:latin typeface="HP-167" panose="020B0803050302020204" pitchFamily="34" charset="0"/>
              </a:rPr>
              <a:t>LUYỆN ĐỌC</a:t>
            </a:r>
          </a:p>
        </p:txBody>
      </p:sp>
      <p:sp>
        <p:nvSpPr>
          <p:cNvPr id="12" name="Rounded Rectangle 5">
            <a:extLst>
              <a:ext uri="{FF2B5EF4-FFF2-40B4-BE49-F238E27FC236}">
                <a16:creationId xmlns:a16="http://schemas.microsoft.com/office/drawing/2014/main" id="{2C715BB0-F2BD-4099-B0D1-F015F33F717A}"/>
              </a:ext>
            </a:extLst>
          </p:cNvPr>
          <p:cNvSpPr/>
          <p:nvPr/>
        </p:nvSpPr>
        <p:spPr>
          <a:xfrm>
            <a:off x="4512668" y="1679032"/>
            <a:ext cx="3166664" cy="830997"/>
          </a:xfrm>
          <a:prstGeom prst="roundRect">
            <a:avLst/>
          </a:prstGeom>
          <a:gradFill>
            <a:gsLst>
              <a:gs pos="0">
                <a:srgbClr val="F6B3A3"/>
              </a:gs>
              <a:gs pos="21000">
                <a:schemeClr val="accent1">
                  <a:lumMod val="5000"/>
                  <a:lumOff val="95000"/>
                </a:schemeClr>
              </a:gs>
              <a:gs pos="99000">
                <a:srgbClr val="F6B3A3"/>
              </a:gs>
              <a:gs pos="8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trú ngụ</a:t>
            </a:r>
            <a:endParaRPr lang="vi-VN" sz="48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5">
            <a:extLst>
              <a:ext uri="{FF2B5EF4-FFF2-40B4-BE49-F238E27FC236}">
                <a16:creationId xmlns:a16="http://schemas.microsoft.com/office/drawing/2014/main" id="{E5BDB71C-8214-4B81-8EB9-3277211308E1}"/>
              </a:ext>
            </a:extLst>
          </p:cNvPr>
          <p:cNvSpPr/>
          <p:nvPr/>
        </p:nvSpPr>
        <p:spPr>
          <a:xfrm>
            <a:off x="838200" y="1698082"/>
            <a:ext cx="3166664" cy="830997"/>
          </a:xfrm>
          <a:prstGeom prst="roundRect">
            <a:avLst/>
          </a:prstGeom>
          <a:gradFill>
            <a:gsLst>
              <a:gs pos="0">
                <a:srgbClr val="F6B3A3"/>
              </a:gs>
              <a:gs pos="21000">
                <a:schemeClr val="accent1">
                  <a:lumMod val="5000"/>
                  <a:lumOff val="95000"/>
                </a:schemeClr>
              </a:gs>
              <a:gs pos="99000">
                <a:srgbClr val="F6B3A3"/>
              </a:gs>
              <a:gs pos="8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nhút nhát</a:t>
            </a:r>
            <a:endParaRPr lang="vi-VN" sz="48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3">
            <a:extLst>
              <a:ext uri="{FF2B5EF4-FFF2-40B4-BE49-F238E27FC236}">
                <a16:creationId xmlns:a16="http://schemas.microsoft.com/office/drawing/2014/main" id="{AC0C5363-1EE5-401E-A3FD-906B2D98C68B}"/>
              </a:ext>
            </a:extLst>
          </p:cNvPr>
          <p:cNvGrpSpPr/>
          <p:nvPr/>
        </p:nvGrpSpPr>
        <p:grpSpPr>
          <a:xfrm>
            <a:off x="714303" y="3200400"/>
            <a:ext cx="10764079" cy="2128752"/>
            <a:chOff x="8743342" y="1984052"/>
            <a:chExt cx="9465489" cy="2128752"/>
          </a:xfrm>
        </p:grpSpPr>
        <p:sp>
          <p:nvSpPr>
            <p:cNvPr id="26" name="42">
              <a:extLst>
                <a:ext uri="{FF2B5EF4-FFF2-40B4-BE49-F238E27FC236}">
                  <a16:creationId xmlns:a16="http://schemas.microsoft.com/office/drawing/2014/main" id="{453B6BFE-68E5-4E6B-99D4-B3C514DF6281}"/>
                </a:ext>
              </a:extLst>
            </p:cNvPr>
            <p:cNvSpPr/>
            <p:nvPr/>
          </p:nvSpPr>
          <p:spPr>
            <a:xfrm rot="3274">
              <a:off x="9256160" y="1989146"/>
              <a:ext cx="8952671" cy="2123658"/>
            </a:xfrm>
            <a:prstGeom prst="rect">
              <a:avLst/>
            </a:prstGeom>
          </p:spPr>
          <p:txBody>
            <a:bodyPr wrap="square">
              <a:spAutoFit/>
            </a:bodyPr>
            <a:lstStyle/>
            <a:p>
              <a:pPr marL="355591" algn="just"/>
              <a:r>
                <a:rPr lang="vi-VN" sz="4400">
                  <a:latin typeface="Arial-Rounded" panose="020B0500000000000000" pitchFamily="34" charset="0"/>
                  <a:ea typeface="Arial-Rounded" panose="020B0500000000000000" pitchFamily="34" charset="0"/>
                  <a:cs typeface="Arial-Rounded" panose="020B0500000000000000" pitchFamily="34" charset="0"/>
                </a:rPr>
                <a:t> Chúng trải qua những ngày vui vẻ, ấm áp vì không phải s</a:t>
              </a:r>
              <a:r>
                <a:rPr lang="en-US" sz="4400">
                  <a:latin typeface="Arial-Rounded" panose="020B0500000000000000" pitchFamily="34" charset="0"/>
                  <a:ea typeface="Arial-Rounded" panose="020B0500000000000000" pitchFamily="34" charset="0"/>
                  <a:cs typeface="Arial-Rounded" panose="020B0500000000000000" pitchFamily="34" charset="0"/>
                </a:rPr>
                <a:t>ố</a:t>
              </a:r>
              <a:r>
                <a:rPr lang="vi-VN" sz="4400">
                  <a:latin typeface="Arial-Rounded" panose="020B0500000000000000" pitchFamily="34" charset="0"/>
                  <a:ea typeface="Arial-Rounded" panose="020B0500000000000000" pitchFamily="34" charset="0"/>
                  <a:cs typeface="Arial-Rounded" panose="020B0500000000000000" pitchFamily="34" charset="0"/>
                </a:rPr>
                <a:t>ng một mình giữa mùa đông lạnh giá.</a:t>
              </a:r>
              <a:endParaRPr lang="vi-VN"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44">
              <a:extLst>
                <a:ext uri="{FF2B5EF4-FFF2-40B4-BE49-F238E27FC236}">
                  <a16:creationId xmlns:a16="http://schemas.microsoft.com/office/drawing/2014/main" id="{2D3947F5-1A67-4DAC-B486-0AE99E280D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43342" y="1984052"/>
              <a:ext cx="737698" cy="757370"/>
            </a:xfrm>
            <a:prstGeom prst="rect">
              <a:avLst/>
            </a:prstGeom>
          </p:spPr>
        </p:pic>
      </p:grpSp>
      <p:cxnSp>
        <p:nvCxnSpPr>
          <p:cNvPr id="28" name="Straight Connector 27">
            <a:extLst>
              <a:ext uri="{FF2B5EF4-FFF2-40B4-BE49-F238E27FC236}">
                <a16:creationId xmlns:a16="http://schemas.microsoft.com/office/drawing/2014/main" id="{DB7DF5A6-46AF-4E4D-B3C6-0F501BDB43AE}"/>
              </a:ext>
            </a:extLst>
          </p:cNvPr>
          <p:cNvCxnSpPr/>
          <p:nvPr/>
        </p:nvCxnSpPr>
        <p:spPr>
          <a:xfrm flipH="1">
            <a:off x="5562600" y="3264788"/>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13251949-2B08-47CE-B9E0-3667A4DC9EF5}"/>
              </a:ext>
            </a:extLst>
          </p:cNvPr>
          <p:cNvGrpSpPr/>
          <p:nvPr/>
        </p:nvGrpSpPr>
        <p:grpSpPr>
          <a:xfrm>
            <a:off x="6387929" y="4643825"/>
            <a:ext cx="249979" cy="628593"/>
            <a:chOff x="3075709" y="1064527"/>
            <a:chExt cx="324390" cy="826618"/>
          </a:xfrm>
        </p:grpSpPr>
        <p:cxnSp>
          <p:nvCxnSpPr>
            <p:cNvPr id="30" name="Straight Connector 29">
              <a:extLst>
                <a:ext uri="{FF2B5EF4-FFF2-40B4-BE49-F238E27FC236}">
                  <a16:creationId xmlns:a16="http://schemas.microsoft.com/office/drawing/2014/main" id="{58DFCE42-9DF8-42ED-BAE8-2F73EAD9B1A4}"/>
                </a:ext>
              </a:extLst>
            </p:cNvPr>
            <p:cNvCxnSpPr/>
            <p:nvPr/>
          </p:nvCxnSpPr>
          <p:spPr>
            <a:xfrm flipH="1">
              <a:off x="3075709" y="1064527"/>
              <a:ext cx="226747" cy="8266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EC01E4-01F1-4B37-817B-245079F2D3B2}"/>
                </a:ext>
              </a:extLst>
            </p:cNvPr>
            <p:cNvCxnSpPr/>
            <p:nvPr/>
          </p:nvCxnSpPr>
          <p:spPr>
            <a:xfrm flipH="1">
              <a:off x="3173351" y="1064527"/>
              <a:ext cx="226748" cy="8266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Rounded Rectangle 5">
            <a:extLst>
              <a:ext uri="{FF2B5EF4-FFF2-40B4-BE49-F238E27FC236}">
                <a16:creationId xmlns:a16="http://schemas.microsoft.com/office/drawing/2014/main" id="{E074C020-5A7E-4234-9B8D-642F5A840769}"/>
              </a:ext>
            </a:extLst>
          </p:cNvPr>
          <p:cNvSpPr/>
          <p:nvPr/>
        </p:nvSpPr>
        <p:spPr>
          <a:xfrm>
            <a:off x="8187136" y="1676400"/>
            <a:ext cx="3166664" cy="830997"/>
          </a:xfrm>
          <a:prstGeom prst="roundRect">
            <a:avLst/>
          </a:prstGeom>
          <a:gradFill>
            <a:gsLst>
              <a:gs pos="0">
                <a:srgbClr val="F6B3A3"/>
              </a:gs>
              <a:gs pos="21000">
                <a:schemeClr val="accent1">
                  <a:lumMod val="5000"/>
                  <a:lumOff val="95000"/>
                </a:schemeClr>
              </a:gs>
              <a:gs pos="99000">
                <a:srgbClr val="F6B3A3"/>
              </a:gs>
              <a:gs pos="8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trang trí</a:t>
            </a:r>
            <a:endParaRPr lang="vi-VN" sz="48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6" name="Straight Connector 15">
            <a:extLst>
              <a:ext uri="{FF2B5EF4-FFF2-40B4-BE49-F238E27FC236}">
                <a16:creationId xmlns:a16="http://schemas.microsoft.com/office/drawing/2014/main" id="{A0AAB0F1-6A16-403E-BE29-AE3673757475}"/>
              </a:ext>
            </a:extLst>
          </p:cNvPr>
          <p:cNvCxnSpPr/>
          <p:nvPr/>
        </p:nvCxnSpPr>
        <p:spPr>
          <a:xfrm flipH="1">
            <a:off x="10449828" y="3264788"/>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49AE67-CB82-4996-9494-98125062920D}"/>
              </a:ext>
            </a:extLst>
          </p:cNvPr>
          <p:cNvCxnSpPr/>
          <p:nvPr/>
        </p:nvCxnSpPr>
        <p:spPr>
          <a:xfrm flipH="1">
            <a:off x="10159871" y="3957770"/>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053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6" presetClass="emph" presetSubtype="0" fill="hold" grpId="1" nodeType="withEffect">
                                  <p:stCondLst>
                                    <p:cond delay="0"/>
                                  </p:stCondLst>
                                  <p:childTnLst>
                                    <p:animEffect transition="out" filter="fade">
                                      <p:cBhvr>
                                        <p:cTn id="14" dur="1000" tmFilter="0, 0; .2, .5; .8, .5; 1, 0"/>
                                        <p:tgtEl>
                                          <p:spTgt spid="14"/>
                                        </p:tgtEl>
                                      </p:cBhvr>
                                    </p:animEffect>
                                    <p:animScale>
                                      <p:cBhvr>
                                        <p:cTn id="15" dur="500" autoRev="1" fill="hold"/>
                                        <p:tgtEl>
                                          <p:spTgt spid="14"/>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26" presetClass="emph" presetSubtype="0" fill="hold" grpId="1" nodeType="withEffect">
                                  <p:stCondLst>
                                    <p:cond delay="0"/>
                                  </p:stCondLst>
                                  <p:childTnLst>
                                    <p:animEffect transition="out" filter="fade">
                                      <p:cBhvr>
                                        <p:cTn id="22" dur="1000" tmFilter="0, 0; .2, .5; .8, .5; 1, 0"/>
                                        <p:tgtEl>
                                          <p:spTgt spid="12"/>
                                        </p:tgtEl>
                                      </p:cBhvr>
                                    </p:animEffect>
                                    <p:animScale>
                                      <p:cBhvr>
                                        <p:cTn id="23" dur="500" autoRev="1" fill="hold"/>
                                        <p:tgtEl>
                                          <p:spTgt spid="12"/>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26" presetClass="emph" presetSubtype="0" fill="hold" grpId="1" nodeType="withEffect">
                                  <p:stCondLst>
                                    <p:cond delay="0"/>
                                  </p:stCondLst>
                                  <p:childTnLst>
                                    <p:animEffect transition="out" filter="fade">
                                      <p:cBhvr>
                                        <p:cTn id="30" dur="1000" tmFilter="0, 0; .2, .5; .8, .5; 1, 0"/>
                                        <p:tgtEl>
                                          <p:spTgt spid="41"/>
                                        </p:tgtEl>
                                      </p:cBhvr>
                                    </p:animEffect>
                                    <p:animScale>
                                      <p:cBhvr>
                                        <p:cTn id="31" dur="500" autoRev="1" fill="hold"/>
                                        <p:tgtEl>
                                          <p:spTgt spid="41"/>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childTnLst>
                          </p:cTn>
                        </p:par>
                        <p:par>
                          <p:cTn id="41" fill="hold">
                            <p:stCondLst>
                              <p:cond delay="1500"/>
                            </p:stCondLst>
                            <p:childTnLst>
                              <p:par>
                                <p:cTn id="42" presetID="22" presetClass="entr" presetSubtype="1"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childTnLst>
                          </p:cTn>
                        </p:par>
                        <p:par>
                          <p:cTn id="45" fill="hold">
                            <p:stCondLst>
                              <p:cond delay="2000"/>
                            </p:stCondLst>
                            <p:childTnLst>
                              <p:par>
                                <p:cTn id="46" presetID="22" presetClass="entr" presetSubtype="1"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par>
                          <p:cTn id="49" fill="hold">
                            <p:stCondLst>
                              <p:cond delay="2500"/>
                            </p:stCondLst>
                            <p:childTnLst>
                              <p:par>
                                <p:cTn id="50" presetID="22" presetClass="entr" presetSubtype="1"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2" grpId="1" animBg="1"/>
      <p:bldP spid="14" grpId="0" animBg="1"/>
      <p:bldP spid="14" grpId="1" animBg="1"/>
      <p:bldP spid="41" grpId="0" animBg="1"/>
      <p:bldP spid="4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A5B04-D374-405F-BF76-7398E413892F}"/>
              </a:ext>
            </a:extLst>
          </p:cNvPr>
          <p:cNvPicPr>
            <a:picLocks noChangeAspect="1"/>
          </p:cNvPicPr>
          <p:nvPr/>
        </p:nvPicPr>
        <p:blipFill>
          <a:blip r:embed="rId2"/>
          <a:stretch>
            <a:fillRect/>
          </a:stretch>
        </p:blipFill>
        <p:spPr>
          <a:xfrm>
            <a:off x="228600" y="263192"/>
            <a:ext cx="1272203" cy="688934"/>
          </a:xfrm>
          <a:prstGeom prst="rect">
            <a:avLst/>
          </a:prstGeom>
        </p:spPr>
      </p:pic>
      <p:sp>
        <p:nvSpPr>
          <p:cNvPr id="6" name="TextBox 5">
            <a:extLst>
              <a:ext uri="{FF2B5EF4-FFF2-40B4-BE49-F238E27FC236}">
                <a16:creationId xmlns:a16="http://schemas.microsoft.com/office/drawing/2014/main" id="{B2E39009-9B93-4BE0-B3B0-B07A8E9ED188}"/>
              </a:ext>
            </a:extLst>
          </p:cNvPr>
          <p:cNvSpPr txBox="1"/>
          <p:nvPr/>
        </p:nvSpPr>
        <p:spPr>
          <a:xfrm>
            <a:off x="3048000" y="609600"/>
            <a:ext cx="6400800" cy="646331"/>
          </a:xfrm>
          <a:prstGeom prst="rect">
            <a:avLst/>
          </a:prstGeom>
          <a:noFill/>
        </p:spPr>
        <p:txBody>
          <a:bodyPr wrap="square" rtlCol="0">
            <a:spAutoFit/>
          </a:bodyPr>
          <a:lstStyle/>
          <a:p>
            <a:pPr algn="ctr"/>
            <a:r>
              <a:rPr lang="en-US" sz="3600" b="1">
                <a:solidFill>
                  <a:srgbClr val="FF2A5D"/>
                </a:solidFill>
                <a:latin typeface="Arial-Rounded" panose="020B0500000000000000" pitchFamily="34" charset="0"/>
                <a:ea typeface="Arial-Rounded" panose="020B0500000000000000" pitchFamily="34" charset="0"/>
                <a:cs typeface="Arial-Rounded" panose="020B0500000000000000" pitchFamily="34" charset="0"/>
              </a:rPr>
              <a:t>NHÍM NÂU KẾT BẠN</a:t>
            </a:r>
            <a:endParaRPr lang="en-US" sz="7200" b="1" dirty="0">
              <a:solidFill>
                <a:srgbClr val="FF2A5D"/>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60414BFE-B777-4B0A-9848-DAF61917C949}"/>
              </a:ext>
            </a:extLst>
          </p:cNvPr>
          <p:cNvSpPr txBox="1"/>
          <p:nvPr/>
        </p:nvSpPr>
        <p:spPr>
          <a:xfrm>
            <a:off x="342900" y="1260458"/>
            <a:ext cx="11506200" cy="5170646"/>
          </a:xfrm>
          <a:prstGeom prst="rect">
            <a:avLst/>
          </a:prstGeom>
          <a:noFill/>
        </p:spPr>
        <p:txBody>
          <a:bodyPr wrap="square" rtlCol="0">
            <a:spAutoFit/>
          </a:bodyPr>
          <a:lstStyle/>
          <a:p>
            <a:pPr indent="457200" algn="just"/>
            <a:r>
              <a:rPr lang="vi-VN" sz="3300">
                <a:latin typeface="Arial-Rounded" panose="020B0500000000000000" pitchFamily="34" charset="0"/>
                <a:ea typeface="Arial-Rounded" panose="020B0500000000000000" pitchFamily="34" charset="0"/>
                <a:cs typeface="Arial-Rounded" panose="020B0500000000000000" pitchFamily="34" charset="0"/>
              </a:rPr>
              <a:t>Trong khu rừng nọ, có chú nhím nâu hiền lành, nhút nhát. Một buổi sáng, chủ đang kiếm quả cây thì thấy nhím trắng chạy tới. Nhím trắng vồn vã: “Chào bạn! Rất vui được gặp bạn!”. Nhím nâu lúng túng, nói lí nhí: “Chào bạn!”, rồi nấp vào bụi cây. Chú cuộn tròn người lại mà vẫn sợ hãi.</a:t>
            </a:r>
          </a:p>
          <a:p>
            <a:pPr indent="457200" algn="just"/>
            <a:r>
              <a:rPr lang="vi-VN" sz="3300">
                <a:latin typeface="Arial-Rounded" panose="020B0500000000000000" pitchFamily="34" charset="0"/>
                <a:ea typeface="Arial-Rounded" panose="020B0500000000000000" pitchFamily="34" charset="0"/>
                <a:cs typeface="Arial-Rounded" panose="020B0500000000000000" pitchFamily="34" charset="0"/>
              </a:rPr>
              <a:t>Mùa đông đến, nhím nâu đi tìm nơi để trú ngụ. Bất chợt,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p:txBody>
      </p:sp>
      <p:pic>
        <p:nvPicPr>
          <p:cNvPr id="5" name="Picture 4">
            <a:extLst>
              <a:ext uri="{FF2B5EF4-FFF2-40B4-BE49-F238E27FC236}">
                <a16:creationId xmlns:a16="http://schemas.microsoft.com/office/drawing/2014/main" id="{DF08B911-DCAB-437C-8F83-D446C5C93F46}"/>
              </a:ext>
            </a:extLst>
          </p:cNvPr>
          <p:cNvPicPr>
            <a:picLocks noChangeAspect="1"/>
          </p:cNvPicPr>
          <p:nvPr/>
        </p:nvPicPr>
        <p:blipFill rotWithShape="1">
          <a:blip r:embed="rId3"/>
          <a:srcRect l="19799" t="15984" r="19799" b="25890"/>
          <a:stretch/>
        </p:blipFill>
        <p:spPr>
          <a:xfrm>
            <a:off x="360204" y="3798013"/>
            <a:ext cx="504497" cy="549268"/>
          </a:xfrm>
          <a:prstGeom prst="rect">
            <a:avLst/>
          </a:prstGeom>
        </p:spPr>
      </p:pic>
      <p:pic>
        <p:nvPicPr>
          <p:cNvPr id="8" name="Picture 7">
            <a:extLst>
              <a:ext uri="{FF2B5EF4-FFF2-40B4-BE49-F238E27FC236}">
                <a16:creationId xmlns:a16="http://schemas.microsoft.com/office/drawing/2014/main" id="{53A5B6EB-C830-4791-BBB6-BF2DD980FE7B}"/>
              </a:ext>
            </a:extLst>
          </p:cNvPr>
          <p:cNvPicPr>
            <a:picLocks noChangeAspect="1"/>
          </p:cNvPicPr>
          <p:nvPr/>
        </p:nvPicPr>
        <p:blipFill rotWithShape="1">
          <a:blip r:embed="rId4"/>
          <a:srcRect l="20762" t="12636" r="18835" b="29239"/>
          <a:stretch/>
        </p:blipFill>
        <p:spPr>
          <a:xfrm>
            <a:off x="360204" y="1287443"/>
            <a:ext cx="504497" cy="549267"/>
          </a:xfrm>
          <a:prstGeom prst="rect">
            <a:avLst/>
          </a:prstGeom>
        </p:spPr>
      </p:pic>
    </p:spTree>
    <p:extLst>
      <p:ext uri="{BB962C8B-B14F-4D97-AF65-F5344CB8AC3E}">
        <p14:creationId xmlns:p14="http://schemas.microsoft.com/office/powerpoint/2010/main" val="3902811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A5B04-D374-405F-BF76-7398E413892F}"/>
              </a:ext>
            </a:extLst>
          </p:cNvPr>
          <p:cNvPicPr>
            <a:picLocks noChangeAspect="1"/>
          </p:cNvPicPr>
          <p:nvPr/>
        </p:nvPicPr>
        <p:blipFill>
          <a:blip r:embed="rId2"/>
          <a:stretch>
            <a:fillRect/>
          </a:stretch>
        </p:blipFill>
        <p:spPr>
          <a:xfrm>
            <a:off x="228600" y="263192"/>
            <a:ext cx="1272203" cy="688934"/>
          </a:xfrm>
          <a:prstGeom prst="rect">
            <a:avLst/>
          </a:prstGeom>
        </p:spPr>
      </p:pic>
      <p:sp>
        <p:nvSpPr>
          <p:cNvPr id="7" name="TextBox 6">
            <a:extLst>
              <a:ext uri="{FF2B5EF4-FFF2-40B4-BE49-F238E27FC236}">
                <a16:creationId xmlns:a16="http://schemas.microsoft.com/office/drawing/2014/main" id="{60414BFE-B777-4B0A-9848-DAF61917C949}"/>
              </a:ext>
            </a:extLst>
          </p:cNvPr>
          <p:cNvSpPr txBox="1"/>
          <p:nvPr/>
        </p:nvSpPr>
        <p:spPr>
          <a:xfrm>
            <a:off x="308913" y="893088"/>
            <a:ext cx="11506200" cy="4093428"/>
          </a:xfrm>
          <a:prstGeom prst="rect">
            <a:avLst/>
          </a:prstGeom>
          <a:noFill/>
        </p:spPr>
        <p:txBody>
          <a:bodyPr wrap="square" rtlCol="0">
            <a:spAutoFit/>
          </a:bodyPr>
          <a:lstStyle/>
          <a:p>
            <a:pPr indent="461963" algn="just"/>
            <a:r>
              <a:rPr lang="vi-VN" sz="3600">
                <a:latin typeface="Arial-Rounded" panose="020B0500000000000000" pitchFamily="34" charset="0"/>
                <a:ea typeface="Arial-Rounded" panose="020B0500000000000000" pitchFamily="34" charset="0"/>
                <a:cs typeface="Arial-Rounded" panose="020B0500000000000000" pitchFamily="34" charset="0"/>
              </a:rPr>
              <a:t>“Nhím trắng tốt bụng quá. Bạn ấy nói đúng, không có bạn bè thì thật buồn.”. Nghĩ thế, nhím nâu mạnh dạn hẳn lên. Chủ nhận lời kết bạn với nhím trắng. Cả hai cùng thu dọn, trang trí chỗ ở cho đẹp. Chúng trải qua những ngày vui vẻ, ấm áp vì không phải sống một mình giữa mùa đông lạnh giá.</a:t>
            </a:r>
          </a:p>
          <a:p>
            <a:pPr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2800" i="1">
                <a:latin typeface="Arial-Rounded" panose="020B0500000000000000" pitchFamily="34" charset="0"/>
                <a:ea typeface="Arial-Rounded" panose="020B0500000000000000" pitchFamily="34" charset="0"/>
                <a:cs typeface="Arial-Rounded" panose="020B0500000000000000" pitchFamily="34" charset="0"/>
              </a:rPr>
              <a:t>(Theo Minh Anh)</a:t>
            </a:r>
            <a:endParaRPr lang="vi-VN" sz="3600" i="1">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94A6F8C-5B00-4F44-B191-60B0545CB187}"/>
              </a:ext>
            </a:extLst>
          </p:cNvPr>
          <p:cNvPicPr>
            <a:picLocks noChangeAspect="1"/>
          </p:cNvPicPr>
          <p:nvPr/>
        </p:nvPicPr>
        <p:blipFill rotWithShape="1">
          <a:blip r:embed="rId3"/>
          <a:srcRect l="13976" t="11560" r="18072" b="22677"/>
          <a:stretch/>
        </p:blipFill>
        <p:spPr>
          <a:xfrm>
            <a:off x="290052" y="893088"/>
            <a:ext cx="567559" cy="621437"/>
          </a:xfrm>
          <a:prstGeom prst="rect">
            <a:avLst/>
          </a:prstGeom>
        </p:spPr>
      </p:pic>
    </p:spTree>
    <p:extLst>
      <p:ext uri="{BB962C8B-B14F-4D97-AF65-F5344CB8AC3E}">
        <p14:creationId xmlns:p14="http://schemas.microsoft.com/office/powerpoint/2010/main" val="373804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9765C08-C880-471A-84BB-1E1BD9BE2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81746"/>
            <a:ext cx="1295400" cy="1295400"/>
          </a:xfrm>
          <a:prstGeom prst="rect">
            <a:avLst/>
          </a:prstGeom>
        </p:spPr>
      </p:pic>
      <p:sp>
        <p:nvSpPr>
          <p:cNvPr id="24" name="TextBox 23">
            <a:extLst>
              <a:ext uri="{FF2B5EF4-FFF2-40B4-BE49-F238E27FC236}">
                <a16:creationId xmlns:a16="http://schemas.microsoft.com/office/drawing/2014/main" id="{47C01DFA-3792-424B-B3AD-CC7BDD4FED11}"/>
              </a:ext>
            </a:extLst>
          </p:cNvPr>
          <p:cNvSpPr txBox="1"/>
          <p:nvPr/>
        </p:nvSpPr>
        <p:spPr>
          <a:xfrm>
            <a:off x="3505200" y="97815"/>
            <a:ext cx="5181600" cy="707886"/>
          </a:xfrm>
          <a:prstGeom prst="rect">
            <a:avLst/>
          </a:prstGeom>
          <a:noFill/>
        </p:spPr>
        <p:txBody>
          <a:bodyPr wrap="square" rtlCol="0">
            <a:spAutoFit/>
          </a:bodyPr>
          <a:lstStyle/>
          <a:p>
            <a:pPr algn="ctr"/>
            <a:r>
              <a:rPr lang="en-US" sz="4000">
                <a:solidFill>
                  <a:srgbClr val="FF2A5D"/>
                </a:solidFill>
                <a:effectLst>
                  <a:outerShdw blurRad="50800" dist="38100" dir="5400000" algn="t" rotWithShape="0">
                    <a:prstClr val="black">
                      <a:alpha val="40000"/>
                    </a:prstClr>
                  </a:outerShdw>
                </a:effectLst>
                <a:latin typeface="HP-167" panose="020B0803050302020204" pitchFamily="34" charset="0"/>
              </a:rPr>
              <a:t>GIẢI NGHĨA TỪ</a:t>
            </a:r>
          </a:p>
        </p:txBody>
      </p:sp>
      <p:pic>
        <p:nvPicPr>
          <p:cNvPr id="25" name="Picture 24">
            <a:extLst>
              <a:ext uri="{FF2B5EF4-FFF2-40B4-BE49-F238E27FC236}">
                <a16:creationId xmlns:a16="http://schemas.microsoft.com/office/drawing/2014/main" id="{2983C4F2-7232-462C-85AF-025216711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97" y="1371600"/>
            <a:ext cx="1458603" cy="1458603"/>
          </a:xfrm>
          <a:prstGeom prst="rect">
            <a:avLst/>
          </a:prstGeom>
        </p:spPr>
      </p:pic>
      <p:pic>
        <p:nvPicPr>
          <p:cNvPr id="26" name="Picture 25">
            <a:extLst>
              <a:ext uri="{FF2B5EF4-FFF2-40B4-BE49-F238E27FC236}">
                <a16:creationId xmlns:a16="http://schemas.microsoft.com/office/drawing/2014/main" id="{49C94D97-3A93-4F23-A15A-A78600560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840146"/>
            <a:ext cx="2909519" cy="2017854"/>
          </a:xfrm>
          <a:prstGeom prst="rect">
            <a:avLst/>
          </a:prstGeom>
        </p:spPr>
      </p:pic>
      <p:grpSp>
        <p:nvGrpSpPr>
          <p:cNvPr id="36" name="Group 35">
            <a:extLst>
              <a:ext uri="{FF2B5EF4-FFF2-40B4-BE49-F238E27FC236}">
                <a16:creationId xmlns:a16="http://schemas.microsoft.com/office/drawing/2014/main" id="{3B3CBB08-BDA3-48E3-A96E-FF8D48D61FE5}"/>
              </a:ext>
            </a:extLst>
          </p:cNvPr>
          <p:cNvGrpSpPr/>
          <p:nvPr/>
        </p:nvGrpSpPr>
        <p:grpSpPr>
          <a:xfrm>
            <a:off x="1752600" y="1463894"/>
            <a:ext cx="9345118" cy="1301185"/>
            <a:chOff x="1880641" y="2488750"/>
            <a:chExt cx="9345118" cy="1301185"/>
          </a:xfrm>
        </p:grpSpPr>
        <p:grpSp>
          <p:nvGrpSpPr>
            <p:cNvPr id="37" name="10">
              <a:extLst>
                <a:ext uri="{FF2B5EF4-FFF2-40B4-BE49-F238E27FC236}">
                  <a16:creationId xmlns:a16="http://schemas.microsoft.com/office/drawing/2014/main" id="{652A0E3E-559E-4A5F-8E6F-0F83543193DE}"/>
                </a:ext>
              </a:extLst>
            </p:cNvPr>
            <p:cNvGrpSpPr/>
            <p:nvPr/>
          </p:nvGrpSpPr>
          <p:grpSpPr>
            <a:xfrm>
              <a:off x="1880641" y="2488750"/>
              <a:ext cx="9345118" cy="1252779"/>
              <a:chOff x="4874443" y="1988840"/>
              <a:chExt cx="7213600" cy="967034"/>
            </a:xfrm>
          </p:grpSpPr>
          <p:sp>
            <p:nvSpPr>
              <p:cNvPr id="39" name="25">
                <a:extLst>
                  <a:ext uri="{FF2B5EF4-FFF2-40B4-BE49-F238E27FC236}">
                    <a16:creationId xmlns:a16="http://schemas.microsoft.com/office/drawing/2014/main" id="{A51DBFE0-EEC8-4420-BEE2-5CDA12FB3E1B}"/>
                  </a:ext>
                </a:extLst>
              </p:cNvPr>
              <p:cNvSpPr/>
              <p:nvPr/>
            </p:nvSpPr>
            <p:spPr>
              <a:xfrm>
                <a:off x="4874443" y="2221357"/>
                <a:ext cx="7213600" cy="734517"/>
              </a:xfrm>
              <a:prstGeom prst="roundRect">
                <a:avLst/>
              </a:prstGeom>
              <a:solidFill>
                <a:schemeClr val="bg1"/>
              </a:solidFill>
              <a:ln>
                <a:solidFill>
                  <a:srgbClr val="FF2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44">
                <a:extLst>
                  <a:ext uri="{FF2B5EF4-FFF2-40B4-BE49-F238E27FC236}">
                    <a16:creationId xmlns:a16="http://schemas.microsoft.com/office/drawing/2014/main" id="{F54DA28A-5716-4EC2-A0A0-A45B0703021A}"/>
                  </a:ext>
                </a:extLst>
              </p:cNvPr>
              <p:cNvSpPr/>
              <p:nvPr/>
            </p:nvSpPr>
            <p:spPr>
              <a:xfrm>
                <a:off x="9481963" y="1988840"/>
                <a:ext cx="2301280" cy="484545"/>
              </a:xfrm>
              <a:prstGeom prst="roundRect">
                <a:avLst>
                  <a:gd name="adj" fmla="val 9725"/>
                </a:avLst>
              </a:prstGeom>
              <a:solidFill>
                <a:srgbClr val="EB8CA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vồn vã</a:t>
                </a:r>
                <a:endParaRPr lang="zh-CN" alt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TextBox 37">
              <a:extLst>
                <a:ext uri="{FF2B5EF4-FFF2-40B4-BE49-F238E27FC236}">
                  <a16:creationId xmlns:a16="http://schemas.microsoft.com/office/drawing/2014/main" id="{5A850859-FF24-427D-8F1B-D1ED734E19FD}"/>
                </a:ext>
              </a:extLst>
            </p:cNvPr>
            <p:cNvSpPr txBox="1"/>
            <p:nvPr/>
          </p:nvSpPr>
          <p:spPr>
            <a:xfrm>
              <a:off x="2250381" y="2712717"/>
              <a:ext cx="5269060" cy="1077218"/>
            </a:xfrm>
            <a:prstGeom prst="rect">
              <a:avLst/>
            </a:prstGeom>
            <a:noFill/>
          </p:spPr>
          <p:txBody>
            <a:bodyPr wrap="square">
              <a:spAutoFit/>
            </a:bodyPr>
            <a:lstStyle/>
            <a:p>
              <a:pPr marL="0" marR="0" algn="just">
                <a:spcBef>
                  <a:spcPts val="0"/>
                </a:spcBef>
                <a:spcAft>
                  <a:spcPts val="0"/>
                </a:spcAft>
              </a:pPr>
              <a:r>
                <a:rPr lang="en-US" sz="320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niềm nở, nhiệt tình khi nói chuyện với người khác ...</a:t>
              </a:r>
              <a:endParaRPr lang="en-US" sz="2800">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CCAD62C0-EC7C-4143-8653-128E8D358386}"/>
              </a:ext>
            </a:extLst>
          </p:cNvPr>
          <p:cNvGrpSpPr/>
          <p:nvPr/>
        </p:nvGrpSpPr>
        <p:grpSpPr>
          <a:xfrm>
            <a:off x="1752600" y="3535564"/>
            <a:ext cx="9345118" cy="1346442"/>
            <a:chOff x="1880641" y="2488750"/>
            <a:chExt cx="9345118" cy="1346442"/>
          </a:xfrm>
        </p:grpSpPr>
        <p:grpSp>
          <p:nvGrpSpPr>
            <p:cNvPr id="12" name="10">
              <a:extLst>
                <a:ext uri="{FF2B5EF4-FFF2-40B4-BE49-F238E27FC236}">
                  <a16:creationId xmlns:a16="http://schemas.microsoft.com/office/drawing/2014/main" id="{CB03CFBD-CB47-4E7F-9C82-3E7488C325E3}"/>
                </a:ext>
              </a:extLst>
            </p:cNvPr>
            <p:cNvGrpSpPr/>
            <p:nvPr/>
          </p:nvGrpSpPr>
          <p:grpSpPr>
            <a:xfrm>
              <a:off x="1880641" y="2488750"/>
              <a:ext cx="9345118" cy="1252779"/>
              <a:chOff x="4874443" y="1988840"/>
              <a:chExt cx="7213600" cy="967034"/>
            </a:xfrm>
          </p:grpSpPr>
          <p:sp>
            <p:nvSpPr>
              <p:cNvPr id="14" name="25">
                <a:extLst>
                  <a:ext uri="{FF2B5EF4-FFF2-40B4-BE49-F238E27FC236}">
                    <a16:creationId xmlns:a16="http://schemas.microsoft.com/office/drawing/2014/main" id="{AFF8AA4F-221E-4499-838C-A33D87238109}"/>
                  </a:ext>
                </a:extLst>
              </p:cNvPr>
              <p:cNvSpPr/>
              <p:nvPr/>
            </p:nvSpPr>
            <p:spPr>
              <a:xfrm>
                <a:off x="4874443" y="2221357"/>
                <a:ext cx="7213600" cy="734517"/>
              </a:xfrm>
              <a:prstGeom prst="roundRect">
                <a:avLst/>
              </a:prstGeom>
              <a:solidFill>
                <a:schemeClr val="bg1"/>
              </a:solidFill>
              <a:ln>
                <a:solidFill>
                  <a:srgbClr val="FF2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44">
                <a:extLst>
                  <a:ext uri="{FF2B5EF4-FFF2-40B4-BE49-F238E27FC236}">
                    <a16:creationId xmlns:a16="http://schemas.microsoft.com/office/drawing/2014/main" id="{CC9CADD0-BCA6-4EA1-BE55-F14A5B54B4DE}"/>
                  </a:ext>
                </a:extLst>
              </p:cNvPr>
              <p:cNvSpPr/>
              <p:nvPr/>
            </p:nvSpPr>
            <p:spPr>
              <a:xfrm>
                <a:off x="9481963" y="1988840"/>
                <a:ext cx="2301280" cy="484545"/>
              </a:xfrm>
              <a:prstGeom prst="roundRect">
                <a:avLst>
                  <a:gd name="adj" fmla="val 9725"/>
                </a:avLst>
              </a:prstGeom>
              <a:solidFill>
                <a:srgbClr val="EB8CA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trú ngụ</a:t>
                </a:r>
                <a:endParaRPr lang="zh-CN" alt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TextBox 12">
              <a:extLst>
                <a:ext uri="{FF2B5EF4-FFF2-40B4-BE49-F238E27FC236}">
                  <a16:creationId xmlns:a16="http://schemas.microsoft.com/office/drawing/2014/main" id="{676B2A50-3256-408C-BAC8-22DF01EBAF17}"/>
                </a:ext>
              </a:extLst>
            </p:cNvPr>
            <p:cNvSpPr txBox="1"/>
            <p:nvPr/>
          </p:nvSpPr>
          <p:spPr>
            <a:xfrm>
              <a:off x="2250381" y="2757974"/>
              <a:ext cx="5802460" cy="1077218"/>
            </a:xfrm>
            <a:prstGeom prst="rect">
              <a:avLst/>
            </a:prstGeom>
            <a:noFill/>
          </p:spPr>
          <p:txBody>
            <a:bodyPr wrap="square">
              <a:spAutoFit/>
            </a:bodyPr>
            <a:lstStyle/>
            <a:p>
              <a:r>
                <a:rPr lang="en-US" sz="320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sinh sống tạm thời ở một  nơi nào đó</a:t>
              </a:r>
              <a:endParaRPr lang="en-US" sz="32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43721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 presetClass="entr" presetSubtype="2" decel="10000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1+#ppt_w/2"/>
                                          </p:val>
                                        </p:tav>
                                        <p:tav tm="100000">
                                          <p:val>
                                            <p:strVal val="#ppt_x"/>
                                          </p:val>
                                        </p:tav>
                                      </p:tavLst>
                                    </p:anim>
                                    <p:anim calcmode="lin" valueType="num">
                                      <p:cBhvr additive="base">
                                        <p:cTn id="1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decel="10000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A5B04-D374-405F-BF76-7398E413892F}"/>
              </a:ext>
            </a:extLst>
          </p:cNvPr>
          <p:cNvPicPr>
            <a:picLocks noChangeAspect="1"/>
          </p:cNvPicPr>
          <p:nvPr/>
        </p:nvPicPr>
        <p:blipFill>
          <a:blip r:embed="rId2"/>
          <a:stretch>
            <a:fillRect/>
          </a:stretch>
        </p:blipFill>
        <p:spPr>
          <a:xfrm>
            <a:off x="228600" y="263192"/>
            <a:ext cx="1272203" cy="688934"/>
          </a:xfrm>
          <a:prstGeom prst="rect">
            <a:avLst/>
          </a:prstGeom>
        </p:spPr>
      </p:pic>
      <p:sp>
        <p:nvSpPr>
          <p:cNvPr id="6" name="TextBox 5">
            <a:extLst>
              <a:ext uri="{FF2B5EF4-FFF2-40B4-BE49-F238E27FC236}">
                <a16:creationId xmlns:a16="http://schemas.microsoft.com/office/drawing/2014/main" id="{B2E39009-9B93-4BE0-B3B0-B07A8E9ED188}"/>
              </a:ext>
            </a:extLst>
          </p:cNvPr>
          <p:cNvSpPr txBox="1"/>
          <p:nvPr/>
        </p:nvSpPr>
        <p:spPr>
          <a:xfrm>
            <a:off x="3048000" y="609600"/>
            <a:ext cx="6400800" cy="646331"/>
          </a:xfrm>
          <a:prstGeom prst="rect">
            <a:avLst/>
          </a:prstGeom>
          <a:noFill/>
        </p:spPr>
        <p:txBody>
          <a:bodyPr wrap="square" rtlCol="0">
            <a:spAutoFit/>
          </a:bodyPr>
          <a:lstStyle/>
          <a:p>
            <a:pPr algn="ctr"/>
            <a:r>
              <a:rPr lang="en-US" sz="3600" b="1">
                <a:solidFill>
                  <a:srgbClr val="FF2A5D"/>
                </a:solidFill>
                <a:latin typeface="Arial-Rounded" panose="020B0500000000000000" pitchFamily="34" charset="0"/>
                <a:ea typeface="Arial-Rounded" panose="020B0500000000000000" pitchFamily="34" charset="0"/>
                <a:cs typeface="Arial-Rounded" panose="020B0500000000000000" pitchFamily="34" charset="0"/>
              </a:rPr>
              <a:t>NHÍM NÂU KẾT BẠN</a:t>
            </a:r>
            <a:endParaRPr lang="en-US" sz="7200" b="1" dirty="0">
              <a:solidFill>
                <a:srgbClr val="FF2A5D"/>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60414BFE-B777-4B0A-9848-DAF61917C949}"/>
              </a:ext>
            </a:extLst>
          </p:cNvPr>
          <p:cNvSpPr txBox="1"/>
          <p:nvPr/>
        </p:nvSpPr>
        <p:spPr>
          <a:xfrm>
            <a:off x="342900" y="1260458"/>
            <a:ext cx="11506200" cy="5170646"/>
          </a:xfrm>
          <a:prstGeom prst="rect">
            <a:avLst/>
          </a:prstGeom>
          <a:noFill/>
        </p:spPr>
        <p:txBody>
          <a:bodyPr wrap="square" rtlCol="0">
            <a:spAutoFit/>
          </a:bodyPr>
          <a:lstStyle/>
          <a:p>
            <a:pPr indent="457200" algn="just"/>
            <a:r>
              <a:rPr lang="vi-VN" sz="3300">
                <a:latin typeface="Arial-Rounded" panose="020B0500000000000000" pitchFamily="34" charset="0"/>
                <a:ea typeface="Arial-Rounded" panose="020B0500000000000000" pitchFamily="34" charset="0"/>
                <a:cs typeface="Arial-Rounded" panose="020B0500000000000000" pitchFamily="34" charset="0"/>
              </a:rPr>
              <a:t>Trong khu rừng nọ, có chú nhím nâu hiền lành, nhút nhát. Một buổi sáng, chủ đang kiếm quả cây thì thấy nhím trắng chạy tới. Nhím trắng vồn vã: “Chào bạn! Rất vui được gặp bạn!”. Nhím nâu lúng túng, nói lí nhí: “Chào bạn!”, rồi nấp vào bụi cây. Chú cuộn tròn người lại mà vẫn sợ hãi.</a:t>
            </a:r>
          </a:p>
          <a:p>
            <a:pPr indent="457200" algn="just"/>
            <a:r>
              <a:rPr lang="vi-VN" sz="3300">
                <a:latin typeface="Arial-Rounded" panose="020B0500000000000000" pitchFamily="34" charset="0"/>
                <a:ea typeface="Arial-Rounded" panose="020B0500000000000000" pitchFamily="34" charset="0"/>
                <a:cs typeface="Arial-Rounded" panose="020B0500000000000000" pitchFamily="34" charset="0"/>
              </a:rPr>
              <a:t>Mùa đông đến, nhím nâu đi tìm nơi để trú ngụ. Bất chợt,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p:txBody>
      </p:sp>
      <p:pic>
        <p:nvPicPr>
          <p:cNvPr id="5" name="Picture 4">
            <a:extLst>
              <a:ext uri="{FF2B5EF4-FFF2-40B4-BE49-F238E27FC236}">
                <a16:creationId xmlns:a16="http://schemas.microsoft.com/office/drawing/2014/main" id="{DF08B911-DCAB-437C-8F83-D446C5C93F46}"/>
              </a:ext>
            </a:extLst>
          </p:cNvPr>
          <p:cNvPicPr>
            <a:picLocks noChangeAspect="1"/>
          </p:cNvPicPr>
          <p:nvPr/>
        </p:nvPicPr>
        <p:blipFill rotWithShape="1">
          <a:blip r:embed="rId3"/>
          <a:srcRect l="19799" t="15984" r="19799" b="25890"/>
          <a:stretch/>
        </p:blipFill>
        <p:spPr>
          <a:xfrm>
            <a:off x="360204" y="3798013"/>
            <a:ext cx="504497" cy="549268"/>
          </a:xfrm>
          <a:prstGeom prst="rect">
            <a:avLst/>
          </a:prstGeom>
        </p:spPr>
      </p:pic>
      <p:pic>
        <p:nvPicPr>
          <p:cNvPr id="8" name="Picture 7">
            <a:extLst>
              <a:ext uri="{FF2B5EF4-FFF2-40B4-BE49-F238E27FC236}">
                <a16:creationId xmlns:a16="http://schemas.microsoft.com/office/drawing/2014/main" id="{53A5B6EB-C830-4791-BBB6-BF2DD980FE7B}"/>
              </a:ext>
            </a:extLst>
          </p:cNvPr>
          <p:cNvPicPr>
            <a:picLocks noChangeAspect="1"/>
          </p:cNvPicPr>
          <p:nvPr/>
        </p:nvPicPr>
        <p:blipFill rotWithShape="1">
          <a:blip r:embed="rId4"/>
          <a:srcRect l="20762" t="12636" r="18835" b="29239"/>
          <a:stretch/>
        </p:blipFill>
        <p:spPr>
          <a:xfrm>
            <a:off x="360204" y="1287443"/>
            <a:ext cx="504497" cy="549267"/>
          </a:xfrm>
          <a:prstGeom prst="rect">
            <a:avLst/>
          </a:prstGeom>
        </p:spPr>
      </p:pic>
    </p:spTree>
    <p:extLst>
      <p:ext uri="{BB962C8B-B14F-4D97-AF65-F5344CB8AC3E}">
        <p14:creationId xmlns:p14="http://schemas.microsoft.com/office/powerpoint/2010/main" val="2833398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A5B04-D374-405F-BF76-7398E413892F}"/>
              </a:ext>
            </a:extLst>
          </p:cNvPr>
          <p:cNvPicPr>
            <a:picLocks noChangeAspect="1"/>
          </p:cNvPicPr>
          <p:nvPr/>
        </p:nvPicPr>
        <p:blipFill>
          <a:blip r:embed="rId2"/>
          <a:stretch>
            <a:fillRect/>
          </a:stretch>
        </p:blipFill>
        <p:spPr>
          <a:xfrm>
            <a:off x="228600" y="263192"/>
            <a:ext cx="1272203" cy="688934"/>
          </a:xfrm>
          <a:prstGeom prst="rect">
            <a:avLst/>
          </a:prstGeom>
        </p:spPr>
      </p:pic>
      <p:sp>
        <p:nvSpPr>
          <p:cNvPr id="7" name="TextBox 6">
            <a:extLst>
              <a:ext uri="{FF2B5EF4-FFF2-40B4-BE49-F238E27FC236}">
                <a16:creationId xmlns:a16="http://schemas.microsoft.com/office/drawing/2014/main" id="{60414BFE-B777-4B0A-9848-DAF61917C949}"/>
              </a:ext>
            </a:extLst>
          </p:cNvPr>
          <p:cNvSpPr txBox="1"/>
          <p:nvPr/>
        </p:nvSpPr>
        <p:spPr>
          <a:xfrm>
            <a:off x="308913" y="893088"/>
            <a:ext cx="11506200" cy="4093428"/>
          </a:xfrm>
          <a:prstGeom prst="rect">
            <a:avLst/>
          </a:prstGeom>
          <a:noFill/>
        </p:spPr>
        <p:txBody>
          <a:bodyPr wrap="square" rtlCol="0">
            <a:spAutoFit/>
          </a:bodyPr>
          <a:lstStyle/>
          <a:p>
            <a:pPr indent="461963" algn="just"/>
            <a:r>
              <a:rPr lang="vi-VN" sz="3600">
                <a:latin typeface="Arial-Rounded" panose="020B0500000000000000" pitchFamily="34" charset="0"/>
                <a:ea typeface="Arial-Rounded" panose="020B0500000000000000" pitchFamily="34" charset="0"/>
                <a:cs typeface="Arial-Rounded" panose="020B0500000000000000" pitchFamily="34" charset="0"/>
              </a:rPr>
              <a:t>“Nhím trắng tốt bụng quá. Bạn ấy nói đúng, không có bạn bè thì thật buồn.”. Nghĩ thế, nhím nâu mạnh dạn hẳn lên. Chủ nhận lời kết bạn với nhím trắng. Cả hai cùng thu dọn, trang trí chỗ ở cho đẹp. Chúng trải qua những ngày vui vẻ, ấm áp vì không phải sống một mình giữa mùa đông lạnh giá.</a:t>
            </a:r>
          </a:p>
          <a:p>
            <a:pPr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2800" i="1">
                <a:latin typeface="Arial-Rounded" panose="020B0500000000000000" pitchFamily="34" charset="0"/>
                <a:ea typeface="Arial-Rounded" panose="020B0500000000000000" pitchFamily="34" charset="0"/>
                <a:cs typeface="Arial-Rounded" panose="020B0500000000000000" pitchFamily="34" charset="0"/>
              </a:rPr>
              <a:t>(Theo Minh Anh)</a:t>
            </a:r>
            <a:endParaRPr lang="vi-VN" sz="3600" i="1">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94A6F8C-5B00-4F44-B191-60B0545CB187}"/>
              </a:ext>
            </a:extLst>
          </p:cNvPr>
          <p:cNvPicPr>
            <a:picLocks noChangeAspect="1"/>
          </p:cNvPicPr>
          <p:nvPr/>
        </p:nvPicPr>
        <p:blipFill rotWithShape="1">
          <a:blip r:embed="rId3"/>
          <a:srcRect l="13976" t="11560" r="18072" b="22677"/>
          <a:stretch/>
        </p:blipFill>
        <p:spPr>
          <a:xfrm>
            <a:off x="290052" y="893088"/>
            <a:ext cx="567559" cy="621437"/>
          </a:xfrm>
          <a:prstGeom prst="rect">
            <a:avLst/>
          </a:prstGeom>
        </p:spPr>
      </p:pic>
    </p:spTree>
    <p:extLst>
      <p:ext uri="{BB962C8B-B14F-4D97-AF65-F5344CB8AC3E}">
        <p14:creationId xmlns:p14="http://schemas.microsoft.com/office/powerpoint/2010/main" val="2491056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18;p34">
            <a:extLst>
              <a:ext uri="{FF2B5EF4-FFF2-40B4-BE49-F238E27FC236}">
                <a16:creationId xmlns:a16="http://schemas.microsoft.com/office/drawing/2014/main" id="{05D80299-A274-428B-9782-2DF9E6D4CE3E}"/>
              </a:ext>
            </a:extLst>
          </p:cNvPr>
          <p:cNvSpPr txBox="1">
            <a:spLocks/>
          </p:cNvSpPr>
          <p:nvPr/>
        </p:nvSpPr>
        <p:spPr>
          <a:xfrm>
            <a:off x="5105400" y="105131"/>
            <a:ext cx="2239645"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600">
                <a:ln>
                  <a:solidFill>
                    <a:schemeClr val="bg1"/>
                  </a:solidFill>
                </a:ln>
                <a:solidFill>
                  <a:schemeClr val="tx1">
                    <a:lumMod val="75000"/>
                    <a:lumOff val="25000"/>
                  </a:schemeClr>
                </a:solidFill>
                <a:latin typeface="HP-167" panose="020B0803050302020204" pitchFamily="34" charset="0"/>
                <a:ea typeface="华文彩云" panose="02010800040101010101" charset="-122"/>
                <a:cs typeface="Algerian" panose="04020705040A02060702" charset="0"/>
              </a:rPr>
              <a:t>TUẦN 11</a:t>
            </a:r>
          </a:p>
        </p:txBody>
      </p:sp>
      <p:sp>
        <p:nvSpPr>
          <p:cNvPr id="14" name="1">
            <a:extLst>
              <a:ext uri="{FF2B5EF4-FFF2-40B4-BE49-F238E27FC236}">
                <a16:creationId xmlns:a16="http://schemas.microsoft.com/office/drawing/2014/main" id="{F9675A33-1FCC-41F3-A71C-C4F1E87AB47E}"/>
              </a:ext>
            </a:extLst>
          </p:cNvPr>
          <p:cNvSpPr>
            <a:spLocks noGrp="1"/>
          </p:cNvSpPr>
          <p:nvPr/>
        </p:nvSpPr>
        <p:spPr>
          <a:xfrm>
            <a:off x="5452087" y="5604868"/>
            <a:ext cx="1524000" cy="544472"/>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a:t>
            </a:r>
            <a:r>
              <a:rPr lang="en-US" altLang="zh-CN" sz="2800" b="1" i="0" u="none" strike="noStrike" kern="220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 2</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15" name="Picture 14">
            <a:extLst>
              <a:ext uri="{FF2B5EF4-FFF2-40B4-BE49-F238E27FC236}">
                <a16:creationId xmlns:a16="http://schemas.microsoft.com/office/drawing/2014/main" id="{3E6721EE-6698-426A-B666-37D007382D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64806" y="658771"/>
            <a:ext cx="9181253" cy="5076598"/>
          </a:xfrm>
          <a:prstGeom prst="rect">
            <a:avLst/>
          </a:prstGeom>
        </p:spPr>
      </p:pic>
      <p:pic>
        <p:nvPicPr>
          <p:cNvPr id="16" name="Picture 15">
            <a:extLst>
              <a:ext uri="{FF2B5EF4-FFF2-40B4-BE49-F238E27FC236}">
                <a16:creationId xmlns:a16="http://schemas.microsoft.com/office/drawing/2014/main" id="{8A33D085-4434-40EF-9548-F31593F0602F}"/>
              </a:ext>
            </a:extLst>
          </p:cNvPr>
          <p:cNvPicPr>
            <a:picLocks noChangeAspect="1"/>
          </p:cNvPicPr>
          <p:nvPr/>
        </p:nvPicPr>
        <p:blipFill>
          <a:blip r:embed="rId3"/>
          <a:stretch>
            <a:fillRect/>
          </a:stretch>
        </p:blipFill>
        <p:spPr>
          <a:xfrm>
            <a:off x="2060097" y="2601404"/>
            <a:ext cx="8071804" cy="2139881"/>
          </a:xfrm>
          <a:prstGeom prst="rect">
            <a:avLst/>
          </a:prstGeom>
        </p:spPr>
      </p:pic>
      <p:pic>
        <p:nvPicPr>
          <p:cNvPr id="17" name="Picture 16">
            <a:extLst>
              <a:ext uri="{FF2B5EF4-FFF2-40B4-BE49-F238E27FC236}">
                <a16:creationId xmlns:a16="http://schemas.microsoft.com/office/drawing/2014/main" id="{6A173583-1F25-40DE-B46E-8049C93E586D}"/>
              </a:ext>
            </a:extLst>
          </p:cNvPr>
          <p:cNvPicPr>
            <a:picLocks noChangeAspect="1"/>
          </p:cNvPicPr>
          <p:nvPr/>
        </p:nvPicPr>
        <p:blipFill>
          <a:blip r:embed="rId4"/>
          <a:stretch>
            <a:fillRect/>
          </a:stretch>
        </p:blipFill>
        <p:spPr>
          <a:xfrm>
            <a:off x="4792538" y="1703144"/>
            <a:ext cx="2865368" cy="1109568"/>
          </a:xfrm>
          <a:prstGeom prst="rect">
            <a:avLst/>
          </a:prstGeom>
        </p:spPr>
      </p:pic>
    </p:spTree>
    <p:extLst>
      <p:ext uri="{BB962C8B-B14F-4D97-AF65-F5344CB8AC3E}">
        <p14:creationId xmlns:p14="http://schemas.microsoft.com/office/powerpoint/2010/main" val="1363483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ppt_x</p:attrName>
                                            </p:attrNameLst>
                                          </p:cBhvr>
                                          <p:tavLst>
                                            <p:tav tm="0">
                                              <p:val>
                                                <p:strVal val="#ppt_x-.2"/>
                                              </p:val>
                                            </p:tav>
                                            <p:tav tm="100000">
                                              <p:val>
                                                <p:strVal val="#ppt_x"/>
                                              </p:val>
                                            </p:tav>
                                          </p:tavLst>
                                        </p:anim>
                                        <p:anim calcmode="lin" valueType="num">
                                          <p:cBhvr>
                                            <p:cTn id="1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14:presetBounceEnd="56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56000">
                                          <p:cBhvr additive="base">
                                            <p:cTn id="18" dur="1500" fill="hold"/>
                                            <p:tgtEl>
                                              <p:spTgt spid="17"/>
                                            </p:tgtEl>
                                            <p:attrNameLst>
                                              <p:attrName>ppt_x</p:attrName>
                                            </p:attrNameLst>
                                          </p:cBhvr>
                                          <p:tavLst>
                                            <p:tav tm="0">
                                              <p:val>
                                                <p:strVal val="#ppt_x"/>
                                              </p:val>
                                            </p:tav>
                                            <p:tav tm="100000">
                                              <p:val>
                                                <p:strVal val="#ppt_x"/>
                                              </p:val>
                                            </p:tav>
                                          </p:tavLst>
                                        </p:anim>
                                        <p:anim calcmode="lin" valueType="num" p14:bounceEnd="56000">
                                          <p:cBhvr additive="base">
                                            <p:cTn id="19" dur="1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500"/>
                                </p:stCondLst>
                                <p:childTnLst>
                                  <p:par>
                                    <p:cTn id="26" presetID="8"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amond(in)">
                                          <p:cBhvr>
                                            <p:cTn id="28"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ppt_x</p:attrName>
                                            </p:attrNameLst>
                                          </p:cBhvr>
                                          <p:tavLst>
                                            <p:tav tm="0">
                                              <p:val>
                                                <p:strVal val="#ppt_x-.2"/>
                                              </p:val>
                                            </p:tav>
                                            <p:tav tm="100000">
                                              <p:val>
                                                <p:strVal val="#ppt_x"/>
                                              </p:val>
                                            </p:tav>
                                          </p:tavLst>
                                        </p:anim>
                                        <p:anim calcmode="lin" valueType="num">
                                          <p:cBhvr>
                                            <p:cTn id="1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500" fill="hold"/>
                                            <p:tgtEl>
                                              <p:spTgt spid="17"/>
                                            </p:tgtEl>
                                            <p:attrNameLst>
                                              <p:attrName>ppt_x</p:attrName>
                                            </p:attrNameLst>
                                          </p:cBhvr>
                                          <p:tavLst>
                                            <p:tav tm="0">
                                              <p:val>
                                                <p:strVal val="#ppt_x"/>
                                              </p:val>
                                            </p:tav>
                                            <p:tav tm="100000">
                                              <p:val>
                                                <p:strVal val="#ppt_x"/>
                                              </p:val>
                                            </p:tav>
                                          </p:tavLst>
                                        </p:anim>
                                        <p:anim calcmode="lin" valueType="num">
                                          <p:cBhvr additive="base">
                                            <p:cTn id="19" dur="1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500"/>
                                </p:stCondLst>
                                <p:childTnLst>
                                  <p:par>
                                    <p:cTn id="26" presetID="8"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amond(in)">
                                          <p:cBhvr>
                                            <p:cTn id="28"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a:extLst>
              <a:ext uri="{FF2B5EF4-FFF2-40B4-BE49-F238E27FC236}">
                <a16:creationId xmlns:a16="http://schemas.microsoft.com/office/drawing/2014/main" id="{584A7066-0D97-4644-B528-A3960098C98E}"/>
              </a:ext>
            </a:extLst>
          </p:cNvPr>
          <p:cNvSpPr/>
          <p:nvPr/>
        </p:nvSpPr>
        <p:spPr>
          <a:xfrm>
            <a:off x="4936499" y="838200"/>
            <a:ext cx="2319003" cy="2319003"/>
          </a:xfrm>
          <a:prstGeom prst="ellipse">
            <a:avLst/>
          </a:prstGeom>
          <a:noFill/>
          <a:ln w="76200">
            <a:solidFill>
              <a:srgbClr val="D44A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TextBox 6">
            <a:extLst>
              <a:ext uri="{FF2B5EF4-FFF2-40B4-BE49-F238E27FC236}">
                <a16:creationId xmlns:a16="http://schemas.microsoft.com/office/drawing/2014/main" id="{ECDC2339-ED63-4CB3-B0E1-F7E1B5C14083}"/>
              </a:ext>
            </a:extLst>
          </p:cNvPr>
          <p:cNvSpPr txBox="1"/>
          <p:nvPr/>
        </p:nvSpPr>
        <p:spPr>
          <a:xfrm>
            <a:off x="2514600" y="3308474"/>
            <a:ext cx="6943090" cy="1015663"/>
          </a:xfrm>
          <a:prstGeom prst="rect">
            <a:avLst/>
          </a:prstGeom>
          <a:noFill/>
        </p:spPr>
        <p:txBody>
          <a:bodyPr wrap="square" rtlCol="0">
            <a:spAutoFit/>
          </a:bodyPr>
          <a:lstStyle/>
          <a:p>
            <a:pPr algn="ctr"/>
            <a:r>
              <a:rPr lang="en-US" sz="6000">
                <a:solidFill>
                  <a:srgbClr val="FF2A5D"/>
                </a:solidFill>
                <a:effectLst>
                  <a:outerShdw blurRad="38100" dist="38100" dir="2700000" algn="tl">
                    <a:srgbClr val="000000">
                      <a:alpha val="43137"/>
                    </a:srgbClr>
                  </a:outerShdw>
                </a:effectLst>
                <a:latin typeface="HP-167" panose="020B0803050302020204" pitchFamily="34" charset="0"/>
              </a:rPr>
              <a:t>TRẢ LỜI CÂU HỎI</a:t>
            </a:r>
            <a:endParaRPr lang="en-US" sz="6000" dirty="0">
              <a:solidFill>
                <a:srgbClr val="FF2A5D"/>
              </a:solidFill>
              <a:effectLst>
                <a:outerShdw blurRad="38100" dist="38100" dir="2700000" algn="tl">
                  <a:srgbClr val="000000">
                    <a:alpha val="43137"/>
                  </a:srgbClr>
                </a:outerShdw>
              </a:effectLst>
              <a:latin typeface="HP-167" panose="020B0803050302020204" pitchFamily="34" charset="0"/>
            </a:endParaRPr>
          </a:p>
        </p:txBody>
      </p:sp>
      <p:pic>
        <p:nvPicPr>
          <p:cNvPr id="19" name="Picture 18">
            <a:extLst>
              <a:ext uri="{FF2B5EF4-FFF2-40B4-BE49-F238E27FC236}">
                <a16:creationId xmlns:a16="http://schemas.microsoft.com/office/drawing/2014/main" id="{A3CCAF5C-4861-497A-AA6C-112D75A420BB}"/>
              </a:ext>
            </a:extLst>
          </p:cNvPr>
          <p:cNvPicPr>
            <a:picLocks noChangeAspect="1"/>
          </p:cNvPicPr>
          <p:nvPr/>
        </p:nvPicPr>
        <p:blipFill>
          <a:blip r:embed="rId2"/>
          <a:stretch>
            <a:fillRect/>
          </a:stretch>
        </p:blipFill>
        <p:spPr>
          <a:xfrm>
            <a:off x="5059389" y="951371"/>
            <a:ext cx="2092659" cy="2092659"/>
          </a:xfrm>
          <a:prstGeom prst="rect">
            <a:avLst/>
          </a:prstGeom>
        </p:spPr>
      </p:pic>
    </p:spTree>
    <p:extLst>
      <p:ext uri="{BB962C8B-B14F-4D97-AF65-F5344CB8AC3E}">
        <p14:creationId xmlns:p14="http://schemas.microsoft.com/office/powerpoint/2010/main" val="664795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2000"/>
                                            <p:tgtEl>
                                              <p:spTgt spid="5"/>
                                            </p:tgtEl>
                                          </p:cBhvr>
                                        </p:animEffect>
                                      </p:childTnLst>
                                    </p:cTn>
                                  </p:par>
                                </p:childTnLst>
                              </p:cTn>
                            </p:par>
                            <p:par>
                              <p:cTn id="13" fill="hold">
                                <p:stCondLst>
                                  <p:cond delay="3000"/>
                                </p:stCondLst>
                                <p:childTnLst>
                                  <p:par>
                                    <p:cTn id="14" presetID="50" presetClass="entr" presetSubtype="0" decel="10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ppt_x</p:attrName>
                                            </p:attrNameLst>
                                          </p:cBhvr>
                                          <p:tavLst>
                                            <p:tav tm="0">
                                              <p:val>
                                                <p:strVal val="#ppt_x-.2"/>
                                              </p:val>
                                            </p:tav>
                                            <p:tav tm="100000">
                                              <p:val>
                                                <p:strVal val="#ppt_x"/>
                                              </p:val>
                                            </p:tav>
                                          </p:tavLst>
                                        </p:anim>
                                        <p:anim calcmode="lin" valueType="num">
                                          <p:cBhvr>
                                            <p:cTn id="1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6"/>
                                            </p:tgtEl>
                                          </p:cBhvr>
                                        </p:animEffect>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000" fill="hold"/>
                                            <p:tgtEl>
                                              <p:spTgt spid="17"/>
                                            </p:tgtEl>
                                            <p:attrNameLst>
                                              <p:attrName>ppt_x</p:attrName>
                                            </p:attrNameLst>
                                          </p:cBhvr>
                                          <p:tavLst>
                                            <p:tav tm="0">
                                              <p:val>
                                                <p:strVal val="#ppt_x"/>
                                              </p:val>
                                            </p:tav>
                                            <p:tav tm="100000">
                                              <p:val>
                                                <p:strVal val="#ppt_x"/>
                                              </p:val>
                                            </p:tav>
                                          </p:tavLst>
                                        </p:anim>
                                        <p:anim calcmode="lin" valueType="num">
                                          <p:cBhvr additive="base">
                                            <p:cTn id="16" dur="2000" fill="hold"/>
                                            <p:tgtEl>
                                              <p:spTgt spid="17"/>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6" presetClass="entr" presetSubtype="32" fill="hold" grpId="0"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2000"/>
                                            <p:tgtEl>
                                              <p:spTgt spid="5"/>
                                            </p:tgtEl>
                                          </p:cBhvr>
                                        </p:animEffect>
                                      </p:childTnLst>
                                    </p:cTn>
                                  </p:par>
                                </p:childTnLst>
                              </p:cTn>
                            </p:par>
                            <p:par>
                              <p:cTn id="25" fill="hold">
                                <p:stCondLst>
                                  <p:cond delay="3000"/>
                                </p:stCondLst>
                                <p:childTnLst>
                                  <p:par>
                                    <p:cTn id="26" presetID="50" presetClass="entr" presetSubtype="0" decel="10000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3"/>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par>
                              <p:cTn id="31" fill="hold">
                                <p:stCondLst>
                                  <p:cond delay="4000"/>
                                </p:stCondLst>
                                <p:childTnLst>
                                  <p:par>
                                    <p:cTn id="32" presetID="22" presetClass="entr" presetSubtype="4"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6" grpId="0" animBg="1"/>
          <p:bldP spid="1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E3916F-8203-49EB-BEF3-8EDE2F7DF7F3}"/>
              </a:ext>
            </a:extLst>
          </p:cNvPr>
          <p:cNvGrpSpPr/>
          <p:nvPr/>
        </p:nvGrpSpPr>
        <p:grpSpPr>
          <a:xfrm>
            <a:off x="0" y="0"/>
            <a:ext cx="858905" cy="1080332"/>
            <a:chOff x="1024698" y="957454"/>
            <a:chExt cx="1196989" cy="1505575"/>
          </a:xfrm>
        </p:grpSpPr>
        <p:sp>
          <p:nvSpPr>
            <p:cNvPr id="3" name="51">
              <a:extLst>
                <a:ext uri="{FF2B5EF4-FFF2-40B4-BE49-F238E27FC236}">
                  <a16:creationId xmlns:a16="http://schemas.microsoft.com/office/drawing/2014/main" id="{39BCDBBA-380C-4F19-8C50-BE502A2ED859}"/>
                </a:ext>
              </a:extLst>
            </p:cNvPr>
            <p:cNvSpPr/>
            <p:nvPr/>
          </p:nvSpPr>
          <p:spPr>
            <a:xfrm>
              <a:off x="1024698" y="957454"/>
              <a:ext cx="797034" cy="1241933"/>
            </a:xfrm>
            <a:prstGeom prst="rect">
              <a:avLst/>
            </a:prstGeom>
            <a:solidFill>
              <a:srgbClr val="FF2A5D"/>
            </a:solidFill>
            <a:ln>
              <a:solidFill>
                <a:srgbClr val="FF2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375C0153-23DB-48AF-A836-6B2A5A9943CF}"/>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451AD813-D921-4AAD-B4A6-280CE4531ED4}"/>
              </a:ext>
            </a:extLst>
          </p:cNvPr>
          <p:cNvSpPr txBox="1"/>
          <p:nvPr/>
        </p:nvSpPr>
        <p:spPr>
          <a:xfrm>
            <a:off x="1021153" y="260632"/>
            <a:ext cx="10789847" cy="707886"/>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a:latin typeface="Arial-Rounded" panose="020B0500000000000000" pitchFamily="34" charset="0"/>
                <a:ea typeface="Arial-Rounded" panose="020B0500000000000000" pitchFamily="34" charset="0"/>
                <a:cs typeface="Arial-Rounded" panose="020B0500000000000000" pitchFamily="34" charset="0"/>
              </a:rPr>
              <a:t>Chi tiết nào cho thấy nhím nâu rất nhút nhát?</a:t>
            </a:r>
            <a:endParaRPr lang="vi-VN" sz="40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14">
            <a:extLst>
              <a:ext uri="{FF2B5EF4-FFF2-40B4-BE49-F238E27FC236}">
                <a16:creationId xmlns:a16="http://schemas.microsoft.com/office/drawing/2014/main" id="{D32AC85D-C24C-4939-91EE-72E18C448771}"/>
              </a:ext>
            </a:extLst>
          </p:cNvPr>
          <p:cNvSpPr txBox="1"/>
          <p:nvPr/>
        </p:nvSpPr>
        <p:spPr>
          <a:xfrm>
            <a:off x="1219200" y="1066800"/>
            <a:ext cx="10515600" cy="2554545"/>
          </a:xfrm>
          <a:prstGeom prst="rect">
            <a:avLst/>
          </a:prstGeom>
          <a:noFill/>
        </p:spPr>
        <p:txBody>
          <a:bodyPr wrap="square" rtlCol="0">
            <a:spAutoFit/>
          </a:bodyPr>
          <a:lstStyle/>
          <a:p>
            <a:pPr algn="just"/>
            <a:r>
              <a:rPr lang="vi-VN" sz="4000">
                <a:solidFill>
                  <a:srgbClr val="E60037"/>
                </a:solidFill>
                <a:latin typeface="Arial-Rounded" panose="020B0500000000000000" pitchFamily="34" charset="0"/>
                <a:ea typeface="Arial-Rounded" panose="020B0500000000000000" pitchFamily="34" charset="0"/>
                <a:cs typeface="Arial-Rounded" panose="020B0500000000000000" pitchFamily="34" charset="0"/>
              </a:rPr>
              <a:t>Những chi tiết cho thấy nhím nâu rất nhút nhát đó là: nhím nâu </a:t>
            </a:r>
            <a:r>
              <a:rPr lang="vi-VN" sz="4000" i="1">
                <a:solidFill>
                  <a:srgbClr val="E60037"/>
                </a:solidFill>
                <a:latin typeface="Arial-Rounded" panose="020B0500000000000000" pitchFamily="34" charset="0"/>
                <a:ea typeface="Arial-Rounded" panose="020B0500000000000000" pitchFamily="34" charset="0"/>
                <a:cs typeface="Arial-Rounded" panose="020B0500000000000000" pitchFamily="34" charset="0"/>
              </a:rPr>
              <a:t>lúng túng, nói lí nhí, nấp vào bụi cây, cuộn tròn người, sợ hãi; run run </a:t>
            </a:r>
            <a:r>
              <a:rPr lang="vi-VN" sz="4000">
                <a:solidFill>
                  <a:srgbClr val="E60037"/>
                </a:solidFill>
                <a:latin typeface="Arial-Rounded" panose="020B0500000000000000" pitchFamily="34" charset="0"/>
                <a:ea typeface="Arial-Rounded" panose="020B0500000000000000" pitchFamily="34" charset="0"/>
                <a:cs typeface="Arial-Rounded" panose="020B0500000000000000" pitchFamily="34" charset="0"/>
              </a:rPr>
              <a:t>khi bước vào nhà bạn nhím trắng.</a:t>
            </a:r>
            <a:endParaRPr lang="en-US" sz="7200" dirty="0">
              <a:solidFill>
                <a:srgbClr val="E60037"/>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pic>
        <p:nvPicPr>
          <p:cNvPr id="8" name="22">
            <a:extLst>
              <a:ext uri="{FF2B5EF4-FFF2-40B4-BE49-F238E27FC236}">
                <a16:creationId xmlns:a16="http://schemas.microsoft.com/office/drawing/2014/main" id="{EF775C7C-572A-48C0-9393-F4506366EA20}"/>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11104" y="1206396"/>
            <a:ext cx="1008095" cy="498265"/>
          </a:xfrm>
          <a:prstGeom prst="rect">
            <a:avLst/>
          </a:prstGeom>
        </p:spPr>
      </p:pic>
      <p:pic>
        <p:nvPicPr>
          <p:cNvPr id="17" name="Picture 16">
            <a:extLst>
              <a:ext uri="{FF2B5EF4-FFF2-40B4-BE49-F238E27FC236}">
                <a16:creationId xmlns:a16="http://schemas.microsoft.com/office/drawing/2014/main" id="{2E2535F2-1372-4C88-8D15-6590F562B631}"/>
              </a:ext>
            </a:extLst>
          </p:cNvPr>
          <p:cNvPicPr>
            <a:picLocks noChangeAspect="1"/>
          </p:cNvPicPr>
          <p:nvPr/>
        </p:nvPicPr>
        <p:blipFill rotWithShape="1">
          <a:blip r:embed="rId4"/>
          <a:srcRect l="12573" t="20572" r="15418" b="4865"/>
          <a:stretch/>
        </p:blipFill>
        <p:spPr>
          <a:xfrm>
            <a:off x="3352800" y="3835625"/>
            <a:ext cx="5899806" cy="2670543"/>
          </a:xfrm>
          <a:custGeom>
            <a:avLst/>
            <a:gdLst>
              <a:gd name="connsiteX0" fmla="*/ 2400300 w 4800600"/>
              <a:gd name="connsiteY0" fmla="*/ 0 h 2239116"/>
              <a:gd name="connsiteX1" fmla="*/ 4800600 w 4800600"/>
              <a:gd name="connsiteY1" fmla="*/ 1119558 h 2239116"/>
              <a:gd name="connsiteX2" fmla="*/ 2400300 w 4800600"/>
              <a:gd name="connsiteY2" fmla="*/ 2239116 h 2239116"/>
              <a:gd name="connsiteX3" fmla="*/ 0 w 4800600"/>
              <a:gd name="connsiteY3" fmla="*/ 1119558 h 2239116"/>
              <a:gd name="connsiteX4" fmla="*/ 2400300 w 4800600"/>
              <a:gd name="connsiteY4" fmla="*/ 0 h 2239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2239116">
                <a:moveTo>
                  <a:pt x="2400300" y="0"/>
                </a:moveTo>
                <a:cubicBezTo>
                  <a:pt x="3725949" y="0"/>
                  <a:pt x="4800600" y="501243"/>
                  <a:pt x="4800600" y="1119558"/>
                </a:cubicBezTo>
                <a:cubicBezTo>
                  <a:pt x="4800600" y="1737873"/>
                  <a:pt x="3725949" y="2239116"/>
                  <a:pt x="2400300" y="2239116"/>
                </a:cubicBezTo>
                <a:cubicBezTo>
                  <a:pt x="1074651" y="2239116"/>
                  <a:pt x="0" y="1737873"/>
                  <a:pt x="0" y="1119558"/>
                </a:cubicBezTo>
                <a:cubicBezTo>
                  <a:pt x="0" y="501243"/>
                  <a:pt x="1074651" y="0"/>
                  <a:pt x="2400300" y="0"/>
                </a:cubicBezTo>
                <a:close/>
              </a:path>
            </a:pathLst>
          </a:custGeom>
        </p:spPr>
      </p:pic>
    </p:spTree>
    <p:extLst>
      <p:ext uri="{BB962C8B-B14F-4D97-AF65-F5344CB8AC3E}">
        <p14:creationId xmlns:p14="http://schemas.microsoft.com/office/powerpoint/2010/main" val="8234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par>
                                <p:cTn id="12" presetID="29"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ppt_x</p:attrName>
                                        </p:attrNameLst>
                                      </p:cBhvr>
                                      <p:tavLst>
                                        <p:tav tm="0">
                                          <p:val>
                                            <p:strVal val="#ppt_x-.2"/>
                                          </p:val>
                                        </p:tav>
                                        <p:tav tm="100000">
                                          <p:val>
                                            <p:strVal val="#ppt_x"/>
                                          </p:val>
                                        </p:tav>
                                      </p:tavLst>
                                    </p:anim>
                                    <p:anim calcmode="lin" valueType="num">
                                      <p:cBhvr>
                                        <p:cTn id="1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E3916F-8203-49EB-BEF3-8EDE2F7DF7F3}"/>
              </a:ext>
            </a:extLst>
          </p:cNvPr>
          <p:cNvGrpSpPr/>
          <p:nvPr/>
        </p:nvGrpSpPr>
        <p:grpSpPr>
          <a:xfrm>
            <a:off x="0" y="0"/>
            <a:ext cx="858905" cy="1080332"/>
            <a:chOff x="1024698" y="957454"/>
            <a:chExt cx="1196989" cy="1505575"/>
          </a:xfrm>
        </p:grpSpPr>
        <p:sp>
          <p:nvSpPr>
            <p:cNvPr id="3" name="51">
              <a:extLst>
                <a:ext uri="{FF2B5EF4-FFF2-40B4-BE49-F238E27FC236}">
                  <a16:creationId xmlns:a16="http://schemas.microsoft.com/office/drawing/2014/main" id="{39BCDBBA-380C-4F19-8C50-BE502A2ED859}"/>
                </a:ext>
              </a:extLst>
            </p:cNvPr>
            <p:cNvSpPr/>
            <p:nvPr/>
          </p:nvSpPr>
          <p:spPr>
            <a:xfrm>
              <a:off x="1024698" y="957454"/>
              <a:ext cx="797034" cy="1241933"/>
            </a:xfrm>
            <a:prstGeom prst="rect">
              <a:avLst/>
            </a:prstGeom>
            <a:solidFill>
              <a:srgbClr val="FF2A5D"/>
            </a:solidFill>
            <a:ln>
              <a:solidFill>
                <a:srgbClr val="FF2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375C0153-23DB-48AF-A836-6B2A5A9943CF}"/>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11" name="TextBox 10">
            <a:extLst>
              <a:ext uri="{FF2B5EF4-FFF2-40B4-BE49-F238E27FC236}">
                <a16:creationId xmlns:a16="http://schemas.microsoft.com/office/drawing/2014/main" id="{0B83AC81-6DAD-4ED4-B8EB-5AC6FF4CBE51}"/>
              </a:ext>
            </a:extLst>
          </p:cNvPr>
          <p:cNvSpPr txBox="1"/>
          <p:nvPr/>
        </p:nvSpPr>
        <p:spPr>
          <a:xfrm>
            <a:off x="1021153" y="228600"/>
            <a:ext cx="107136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a:latin typeface="Arial-Rounded" panose="020B0500000000000000" pitchFamily="34" charset="0"/>
                <a:ea typeface="Arial-Rounded" panose="020B0500000000000000" pitchFamily="34" charset="0"/>
                <a:cs typeface="Arial-Rounded" panose="020B0500000000000000" pitchFamily="34" charset="0"/>
              </a:rPr>
              <a:t>Kể về những lần nhím trắng và nhím nâu gặp nhau.</a:t>
            </a:r>
            <a:endParaRPr lang="vi-VN" sz="40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14">
            <a:extLst>
              <a:ext uri="{FF2B5EF4-FFF2-40B4-BE49-F238E27FC236}">
                <a16:creationId xmlns:a16="http://schemas.microsoft.com/office/drawing/2014/main" id="{D1CA1C02-73C7-411D-8540-7B384A2589DA}"/>
              </a:ext>
            </a:extLst>
          </p:cNvPr>
          <p:cNvSpPr txBox="1"/>
          <p:nvPr/>
        </p:nvSpPr>
        <p:spPr>
          <a:xfrm>
            <a:off x="1219200" y="1511683"/>
            <a:ext cx="10591799" cy="3170099"/>
          </a:xfrm>
          <a:prstGeom prst="rect">
            <a:avLst/>
          </a:prstGeom>
          <a:noFill/>
        </p:spPr>
        <p:txBody>
          <a:bodyPr wrap="square" rtlCol="0">
            <a:spAutoFit/>
          </a:bodyPr>
          <a:lstStyle/>
          <a:p>
            <a:r>
              <a:rPr lang="vi-VN" sz="4000">
                <a:solidFill>
                  <a:srgbClr val="E60037"/>
                </a:solidFill>
                <a:latin typeface="Arial-Rounded" panose="020B0500000000000000" pitchFamily="34" charset="0"/>
                <a:ea typeface="Arial-Rounded" panose="020B0500000000000000" pitchFamily="34" charset="0"/>
                <a:cs typeface="Arial-Rounded" panose="020B0500000000000000" pitchFamily="34" charset="0"/>
              </a:rPr>
              <a:t>Nhím trắng và nhím nâu đã gặp nhau hai lần:</a:t>
            </a:r>
          </a:p>
          <a:p>
            <a:pPr algn="just"/>
            <a:r>
              <a:rPr lang="vi-VN" sz="4000">
                <a:solidFill>
                  <a:srgbClr val="E60037"/>
                </a:solidFill>
                <a:latin typeface="Arial-Rounded" panose="020B0500000000000000" pitchFamily="34" charset="0"/>
                <a:ea typeface="Arial-Rounded" panose="020B0500000000000000" pitchFamily="34" charset="0"/>
                <a:cs typeface="Arial-Rounded" panose="020B0500000000000000" pitchFamily="34" charset="0"/>
              </a:rPr>
              <a:t>- Lần 1:</a:t>
            </a:r>
            <a:r>
              <a:rPr lang="vi-VN" sz="4000">
                <a:latin typeface="Arial-Rounded" panose="020B0500000000000000" pitchFamily="34" charset="0"/>
                <a:ea typeface="Arial-Rounded" panose="020B0500000000000000" pitchFamily="34" charset="0"/>
                <a:cs typeface="Arial-Rounded" panose="020B0500000000000000" pitchFamily="34" charset="0"/>
              </a:rPr>
              <a:t> </a:t>
            </a:r>
            <a:r>
              <a:rPr lang="vi-VN" sz="40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Nhím trắng và nhím nâu gặp nhau vào một buổi sáng, khi nhím nâu đang kiếm quả cây.</a:t>
            </a:r>
          </a:p>
          <a:p>
            <a:pPr algn="just"/>
            <a:r>
              <a:rPr lang="vi-VN" sz="4000">
                <a:solidFill>
                  <a:srgbClr val="E60037"/>
                </a:solidFill>
                <a:latin typeface="Arial-Rounded" panose="020B0500000000000000" pitchFamily="34" charset="0"/>
                <a:ea typeface="Arial-Rounded" panose="020B0500000000000000" pitchFamily="34" charset="0"/>
                <a:cs typeface="Arial-Rounded" panose="020B0500000000000000" pitchFamily="34" charset="0"/>
              </a:rPr>
              <a:t>- Lần 2:</a:t>
            </a:r>
            <a:r>
              <a:rPr lang="vi-VN" sz="4000">
                <a:latin typeface="Arial-Rounded" panose="020B0500000000000000" pitchFamily="34" charset="0"/>
                <a:ea typeface="Arial-Rounded" panose="020B0500000000000000" pitchFamily="34" charset="0"/>
                <a:cs typeface="Arial-Rounded" panose="020B0500000000000000" pitchFamily="34" charset="0"/>
              </a:rPr>
              <a:t> </a:t>
            </a:r>
            <a:r>
              <a:rPr lang="vi-VN" sz="40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Hai bạn gặp nhau khi nhím nâu tránh mưa đúng vào nhà của nhím trắng.</a:t>
            </a:r>
          </a:p>
        </p:txBody>
      </p:sp>
      <p:pic>
        <p:nvPicPr>
          <p:cNvPr id="13" name="22">
            <a:extLst>
              <a:ext uri="{FF2B5EF4-FFF2-40B4-BE49-F238E27FC236}">
                <a16:creationId xmlns:a16="http://schemas.microsoft.com/office/drawing/2014/main" id="{357D3EB7-4EEB-4ADD-842A-EA236B71E0C6}"/>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11105" y="1651279"/>
            <a:ext cx="1008095" cy="498265"/>
          </a:xfrm>
          <a:prstGeom prst="rect">
            <a:avLst/>
          </a:prstGeom>
        </p:spPr>
      </p:pic>
    </p:spTree>
    <p:extLst>
      <p:ext uri="{BB962C8B-B14F-4D97-AF65-F5344CB8AC3E}">
        <p14:creationId xmlns:p14="http://schemas.microsoft.com/office/powerpoint/2010/main" val="442838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1"/>
                                        </p:tgtEl>
                                        <p:attrNameLst>
                                          <p:attrName>ppt_y</p:attrName>
                                        </p:attrNameLst>
                                      </p:cBhvr>
                                      <p:tavLst>
                                        <p:tav tm="0">
                                          <p:val>
                                            <p:strVal val="#ppt_y"/>
                                          </p:val>
                                        </p:tav>
                                        <p:tav tm="100000">
                                          <p:val>
                                            <p:strVal val="#ppt_y"/>
                                          </p:val>
                                        </p:tav>
                                      </p:tavLst>
                                    </p:anim>
                                    <p:anim calcmode="lin" valueType="num">
                                      <p:cBhvr>
                                        <p:cTn id="9"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 calcmode="lin" valueType="num">
                                      <p:cBhvr additive="base">
                                        <p:cTn id="3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218;p34">
            <a:extLst>
              <a:ext uri="{FF2B5EF4-FFF2-40B4-BE49-F238E27FC236}">
                <a16:creationId xmlns:a16="http://schemas.microsoft.com/office/drawing/2014/main" id="{A5DA847D-E733-4CCF-8AD3-E92B134459C0}"/>
              </a:ext>
            </a:extLst>
          </p:cNvPr>
          <p:cNvSpPr txBox="1">
            <a:spLocks/>
          </p:cNvSpPr>
          <p:nvPr/>
        </p:nvSpPr>
        <p:spPr>
          <a:xfrm>
            <a:off x="5105400" y="105131"/>
            <a:ext cx="2239645"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600">
                <a:ln>
                  <a:solidFill>
                    <a:schemeClr val="bg1"/>
                  </a:solidFill>
                </a:ln>
                <a:solidFill>
                  <a:schemeClr val="tx1">
                    <a:lumMod val="75000"/>
                    <a:lumOff val="25000"/>
                  </a:schemeClr>
                </a:solidFill>
                <a:latin typeface="HP-167" panose="020B0803050302020204" pitchFamily="34" charset="0"/>
                <a:ea typeface="华文彩云" panose="02010800040101010101" charset="-122"/>
                <a:cs typeface="Algerian" panose="04020705040A02060702" charset="0"/>
              </a:rPr>
              <a:t>TUẦN 11</a:t>
            </a:r>
          </a:p>
        </p:txBody>
      </p:sp>
      <p:sp>
        <p:nvSpPr>
          <p:cNvPr id="58" name="1">
            <a:extLst>
              <a:ext uri="{FF2B5EF4-FFF2-40B4-BE49-F238E27FC236}">
                <a16:creationId xmlns:a16="http://schemas.microsoft.com/office/drawing/2014/main" id="{AB8DEDD5-45A8-4390-8D45-917F925793E5}"/>
              </a:ext>
            </a:extLst>
          </p:cNvPr>
          <p:cNvSpPr>
            <a:spLocks noGrp="1"/>
          </p:cNvSpPr>
          <p:nvPr/>
        </p:nvSpPr>
        <p:spPr>
          <a:xfrm>
            <a:off x="5452087" y="5604868"/>
            <a:ext cx="1524000" cy="544472"/>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a:t>
            </a:r>
            <a:r>
              <a:rPr lang="en-US" altLang="zh-CN" sz="2800" b="1" i="0" u="none" strike="noStrike" kern="220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 1</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4" name="Picture 3">
            <a:extLst>
              <a:ext uri="{FF2B5EF4-FFF2-40B4-BE49-F238E27FC236}">
                <a16:creationId xmlns:a16="http://schemas.microsoft.com/office/drawing/2014/main" id="{FBEB883F-22E1-4E92-AEA4-453B3D568B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64806" y="658771"/>
            <a:ext cx="9181253" cy="5076598"/>
          </a:xfrm>
          <a:prstGeom prst="rect">
            <a:avLst/>
          </a:prstGeom>
        </p:spPr>
      </p:pic>
      <p:pic>
        <p:nvPicPr>
          <p:cNvPr id="3" name="Picture 2">
            <a:extLst>
              <a:ext uri="{FF2B5EF4-FFF2-40B4-BE49-F238E27FC236}">
                <a16:creationId xmlns:a16="http://schemas.microsoft.com/office/drawing/2014/main" id="{34E7FCFF-D788-4117-B73E-A9C99098B0BD}"/>
              </a:ext>
            </a:extLst>
          </p:cNvPr>
          <p:cNvPicPr>
            <a:picLocks noChangeAspect="1"/>
          </p:cNvPicPr>
          <p:nvPr/>
        </p:nvPicPr>
        <p:blipFill>
          <a:blip r:embed="rId3"/>
          <a:stretch>
            <a:fillRect/>
          </a:stretch>
        </p:blipFill>
        <p:spPr>
          <a:xfrm>
            <a:off x="2060097" y="2601404"/>
            <a:ext cx="8071804" cy="2139881"/>
          </a:xfrm>
          <a:prstGeom prst="rect">
            <a:avLst/>
          </a:prstGeom>
        </p:spPr>
      </p:pic>
      <p:pic>
        <p:nvPicPr>
          <p:cNvPr id="2" name="Picture 1">
            <a:extLst>
              <a:ext uri="{FF2B5EF4-FFF2-40B4-BE49-F238E27FC236}">
                <a16:creationId xmlns:a16="http://schemas.microsoft.com/office/drawing/2014/main" id="{A711954D-B98F-42AA-9F91-D0418F37B081}"/>
              </a:ext>
            </a:extLst>
          </p:cNvPr>
          <p:cNvPicPr>
            <a:picLocks noChangeAspect="1"/>
          </p:cNvPicPr>
          <p:nvPr/>
        </p:nvPicPr>
        <p:blipFill>
          <a:blip r:embed="rId4"/>
          <a:stretch>
            <a:fillRect/>
          </a:stretch>
        </p:blipFill>
        <p:spPr>
          <a:xfrm>
            <a:off x="4792538" y="1703144"/>
            <a:ext cx="2865368" cy="1109568"/>
          </a:xfrm>
          <a:prstGeom prst="rect">
            <a:avLst/>
          </a:prstGeom>
        </p:spPr>
      </p:pic>
    </p:spTree>
    <p:extLst>
      <p:ext uri="{BB962C8B-B14F-4D97-AF65-F5344CB8AC3E}">
        <p14:creationId xmlns:p14="http://schemas.microsoft.com/office/powerpoint/2010/main" val="176674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ppt_x</p:attrName>
                                            </p:attrNameLst>
                                          </p:cBhvr>
                                          <p:tavLst>
                                            <p:tav tm="0">
                                              <p:val>
                                                <p:strVal val="#ppt_x-.2"/>
                                              </p:val>
                                            </p:tav>
                                            <p:tav tm="100000">
                                              <p:val>
                                                <p:strVal val="#ppt_x"/>
                                              </p:val>
                                            </p:tav>
                                          </p:tavLst>
                                        </p:anim>
                                        <p:anim calcmode="lin" valueType="num">
                                          <p:cBhvr>
                                            <p:cTn id="1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14:presetBounceEnd="56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6000">
                                          <p:cBhvr additive="base">
                                            <p:cTn id="18" dur="15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19"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500"/>
                                </p:stCondLst>
                                <p:childTnLst>
                                  <p:par>
                                    <p:cTn id="26" presetID="8" presetClass="entr" presetSubtype="16"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diamond(in)">
                                          <p:cBhvr>
                                            <p:cTn id="28" dur="1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ppt_x</p:attrName>
                                            </p:attrNameLst>
                                          </p:cBhvr>
                                          <p:tavLst>
                                            <p:tav tm="0">
                                              <p:val>
                                                <p:strVal val="#ppt_x-.2"/>
                                              </p:val>
                                            </p:tav>
                                            <p:tav tm="100000">
                                              <p:val>
                                                <p:strVal val="#ppt_x"/>
                                              </p:val>
                                            </p:tav>
                                          </p:tavLst>
                                        </p:anim>
                                        <p:anim calcmode="lin" valueType="num">
                                          <p:cBhvr>
                                            <p:cTn id="1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500" fill="hold"/>
                                            <p:tgtEl>
                                              <p:spTgt spid="2"/>
                                            </p:tgtEl>
                                            <p:attrNameLst>
                                              <p:attrName>ppt_x</p:attrName>
                                            </p:attrNameLst>
                                          </p:cBhvr>
                                          <p:tavLst>
                                            <p:tav tm="0">
                                              <p:val>
                                                <p:strVal val="#ppt_x"/>
                                              </p:val>
                                            </p:tav>
                                            <p:tav tm="100000">
                                              <p:val>
                                                <p:strVal val="#ppt_x"/>
                                              </p:val>
                                            </p:tav>
                                          </p:tavLst>
                                        </p:anim>
                                        <p:anim calcmode="lin" valueType="num">
                                          <p:cBhvr additive="base">
                                            <p:cTn id="19"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500"/>
                                </p:stCondLst>
                                <p:childTnLst>
                                  <p:par>
                                    <p:cTn id="26" presetID="8" presetClass="entr" presetSubtype="16"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diamond(in)">
                                          <p:cBhvr>
                                            <p:cTn id="28" dur="1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5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E3916F-8203-49EB-BEF3-8EDE2F7DF7F3}"/>
              </a:ext>
            </a:extLst>
          </p:cNvPr>
          <p:cNvGrpSpPr/>
          <p:nvPr/>
        </p:nvGrpSpPr>
        <p:grpSpPr>
          <a:xfrm>
            <a:off x="0" y="0"/>
            <a:ext cx="858905" cy="1080332"/>
            <a:chOff x="1024698" y="957454"/>
            <a:chExt cx="1196989" cy="1505575"/>
          </a:xfrm>
        </p:grpSpPr>
        <p:sp>
          <p:nvSpPr>
            <p:cNvPr id="3" name="51">
              <a:extLst>
                <a:ext uri="{FF2B5EF4-FFF2-40B4-BE49-F238E27FC236}">
                  <a16:creationId xmlns:a16="http://schemas.microsoft.com/office/drawing/2014/main" id="{39BCDBBA-380C-4F19-8C50-BE502A2ED859}"/>
                </a:ext>
              </a:extLst>
            </p:cNvPr>
            <p:cNvSpPr/>
            <p:nvPr/>
          </p:nvSpPr>
          <p:spPr>
            <a:xfrm>
              <a:off x="1024698" y="957454"/>
              <a:ext cx="797034" cy="1241933"/>
            </a:xfrm>
            <a:prstGeom prst="rect">
              <a:avLst/>
            </a:prstGeom>
            <a:solidFill>
              <a:srgbClr val="FF2A5D"/>
            </a:solidFill>
            <a:ln>
              <a:solidFill>
                <a:srgbClr val="FF2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375C0153-23DB-48AF-A836-6B2A5A9943CF}"/>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451AD813-D921-4AAD-B4A6-280CE4531ED4}"/>
              </a:ext>
            </a:extLst>
          </p:cNvPr>
          <p:cNvSpPr txBox="1"/>
          <p:nvPr/>
        </p:nvSpPr>
        <p:spPr>
          <a:xfrm>
            <a:off x="1021153" y="260632"/>
            <a:ext cx="107898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3</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a:latin typeface="Arial-Rounded" panose="020B0500000000000000" pitchFamily="34" charset="0"/>
                <a:ea typeface="Arial-Rounded" panose="020B0500000000000000" pitchFamily="34" charset="0"/>
                <a:cs typeface="Arial-Rounded" panose="020B0500000000000000" pitchFamily="34" charset="0"/>
              </a:rPr>
              <a:t>Theo em, vì sao nhím nâu nhận lời kết bạn cùng nhìm trắng? </a:t>
            </a:r>
            <a:endParaRPr lang="vi-VN" sz="40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14">
            <a:extLst>
              <a:ext uri="{FF2B5EF4-FFF2-40B4-BE49-F238E27FC236}">
                <a16:creationId xmlns:a16="http://schemas.microsoft.com/office/drawing/2014/main" id="{D32AC85D-C24C-4939-91EE-72E18C448771}"/>
              </a:ext>
            </a:extLst>
          </p:cNvPr>
          <p:cNvSpPr txBox="1"/>
          <p:nvPr/>
        </p:nvSpPr>
        <p:spPr>
          <a:xfrm>
            <a:off x="1219200" y="1648361"/>
            <a:ext cx="10591798" cy="1323439"/>
          </a:xfrm>
          <a:prstGeom prst="rect">
            <a:avLst/>
          </a:prstGeom>
          <a:noFill/>
        </p:spPr>
        <p:txBody>
          <a:bodyPr wrap="square" rtlCol="0">
            <a:spAutoFit/>
          </a:bodyPr>
          <a:lstStyle/>
          <a:p>
            <a:pPr algn="just"/>
            <a:r>
              <a:rPr lang="vi-VN" sz="4000">
                <a:solidFill>
                  <a:srgbClr val="E60037"/>
                </a:solidFill>
                <a:latin typeface="Arial-Rounded" panose="020B0500000000000000" pitchFamily="34" charset="0"/>
                <a:ea typeface="Arial-Rounded" panose="020B0500000000000000" pitchFamily="34" charset="0"/>
                <a:cs typeface="Arial-Rounded" panose="020B0500000000000000" pitchFamily="34" charset="0"/>
              </a:rPr>
              <a:t>Vì nhím nâu thấy nhím trắng hiền lành, tốt bụng, thân thiện.</a:t>
            </a:r>
            <a:endParaRPr lang="en-US" sz="4000" dirty="0">
              <a:solidFill>
                <a:srgbClr val="E60037"/>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pic>
        <p:nvPicPr>
          <p:cNvPr id="8" name="22">
            <a:extLst>
              <a:ext uri="{FF2B5EF4-FFF2-40B4-BE49-F238E27FC236}">
                <a16:creationId xmlns:a16="http://schemas.microsoft.com/office/drawing/2014/main" id="{EF775C7C-572A-48C0-9393-F4506366EA20}"/>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11104" y="1787957"/>
            <a:ext cx="1008095" cy="498265"/>
          </a:xfrm>
          <a:prstGeom prst="rect">
            <a:avLst/>
          </a:prstGeom>
        </p:spPr>
      </p:pic>
      <p:pic>
        <p:nvPicPr>
          <p:cNvPr id="15" name="Picture 14">
            <a:extLst>
              <a:ext uri="{FF2B5EF4-FFF2-40B4-BE49-F238E27FC236}">
                <a16:creationId xmlns:a16="http://schemas.microsoft.com/office/drawing/2014/main" id="{6E4297BA-C7EA-4EA3-8E0F-2A1136978A42}"/>
              </a:ext>
            </a:extLst>
          </p:cNvPr>
          <p:cNvPicPr>
            <a:picLocks noChangeAspect="1"/>
          </p:cNvPicPr>
          <p:nvPr/>
        </p:nvPicPr>
        <p:blipFill>
          <a:blip r:embed="rId4"/>
          <a:stretch>
            <a:fillRect/>
          </a:stretch>
        </p:blipFill>
        <p:spPr>
          <a:xfrm>
            <a:off x="2416615" y="3074636"/>
            <a:ext cx="7358769" cy="3225612"/>
          </a:xfrm>
          <a:prstGeom prst="roundRect">
            <a:avLst/>
          </a:prstGeom>
        </p:spPr>
      </p:pic>
    </p:spTree>
    <p:extLst>
      <p:ext uri="{BB962C8B-B14F-4D97-AF65-F5344CB8AC3E}">
        <p14:creationId xmlns:p14="http://schemas.microsoft.com/office/powerpoint/2010/main" val="4055145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par>
                                <p:cTn id="12" presetID="29"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ppt_x</p:attrName>
                                        </p:attrNameLst>
                                      </p:cBhvr>
                                      <p:tavLst>
                                        <p:tav tm="0">
                                          <p:val>
                                            <p:strVal val="#ppt_x-.2"/>
                                          </p:val>
                                        </p:tav>
                                        <p:tav tm="100000">
                                          <p:val>
                                            <p:strVal val="#ppt_x"/>
                                          </p:val>
                                        </p:tav>
                                      </p:tavLst>
                                    </p:anim>
                                    <p:anim calcmode="lin" valueType="num">
                                      <p:cBhvr>
                                        <p:cTn id="15"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E3916F-8203-49EB-BEF3-8EDE2F7DF7F3}"/>
              </a:ext>
            </a:extLst>
          </p:cNvPr>
          <p:cNvGrpSpPr/>
          <p:nvPr/>
        </p:nvGrpSpPr>
        <p:grpSpPr>
          <a:xfrm>
            <a:off x="0" y="0"/>
            <a:ext cx="858905" cy="1080332"/>
            <a:chOff x="1024698" y="957454"/>
            <a:chExt cx="1196989" cy="1505575"/>
          </a:xfrm>
        </p:grpSpPr>
        <p:sp>
          <p:nvSpPr>
            <p:cNvPr id="3" name="51">
              <a:extLst>
                <a:ext uri="{FF2B5EF4-FFF2-40B4-BE49-F238E27FC236}">
                  <a16:creationId xmlns:a16="http://schemas.microsoft.com/office/drawing/2014/main" id="{39BCDBBA-380C-4F19-8C50-BE502A2ED859}"/>
                </a:ext>
              </a:extLst>
            </p:cNvPr>
            <p:cNvSpPr/>
            <p:nvPr/>
          </p:nvSpPr>
          <p:spPr>
            <a:xfrm>
              <a:off x="1024698" y="957454"/>
              <a:ext cx="797034" cy="1241933"/>
            </a:xfrm>
            <a:prstGeom prst="rect">
              <a:avLst/>
            </a:prstGeom>
            <a:solidFill>
              <a:srgbClr val="FF2A5D"/>
            </a:solidFill>
            <a:ln>
              <a:solidFill>
                <a:srgbClr val="FF2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375C0153-23DB-48AF-A836-6B2A5A9943CF}"/>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451AD813-D921-4AAD-B4A6-280CE4531ED4}"/>
              </a:ext>
            </a:extLst>
          </p:cNvPr>
          <p:cNvSpPr txBox="1"/>
          <p:nvPr/>
        </p:nvSpPr>
        <p:spPr>
          <a:xfrm>
            <a:off x="1021153" y="260632"/>
            <a:ext cx="107898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4</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a:latin typeface="Arial-Rounded" panose="020B0500000000000000" pitchFamily="34" charset="0"/>
                <a:ea typeface="Arial-Rounded" panose="020B0500000000000000" pitchFamily="34" charset="0"/>
                <a:cs typeface="Arial-Rounded" panose="020B0500000000000000" pitchFamily="34" charset="0"/>
              </a:rPr>
              <a:t>Nhờ đâu nhím trắng và nhím nâu có những ngày mùa đông vui vẻ, ấm áp?</a:t>
            </a:r>
            <a:endParaRPr lang="vi-VN" sz="40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14">
            <a:extLst>
              <a:ext uri="{FF2B5EF4-FFF2-40B4-BE49-F238E27FC236}">
                <a16:creationId xmlns:a16="http://schemas.microsoft.com/office/drawing/2014/main" id="{D32AC85D-C24C-4939-91EE-72E18C448771}"/>
              </a:ext>
            </a:extLst>
          </p:cNvPr>
          <p:cNvSpPr txBox="1"/>
          <p:nvPr/>
        </p:nvSpPr>
        <p:spPr>
          <a:xfrm>
            <a:off x="1219200" y="1648361"/>
            <a:ext cx="10591798" cy="1323439"/>
          </a:xfrm>
          <a:prstGeom prst="rect">
            <a:avLst/>
          </a:prstGeom>
          <a:noFill/>
        </p:spPr>
        <p:txBody>
          <a:bodyPr wrap="square" rtlCol="0">
            <a:spAutoFit/>
          </a:bodyPr>
          <a:lstStyle/>
          <a:p>
            <a:pPr algn="just"/>
            <a:r>
              <a:rPr lang="vi-VN" sz="4000">
                <a:solidFill>
                  <a:srgbClr val="E60037"/>
                </a:solidFill>
                <a:latin typeface="Arial-Rounded" panose="020B0500000000000000" pitchFamily="34" charset="0"/>
                <a:ea typeface="Arial-Rounded" panose="020B0500000000000000" pitchFamily="34" charset="0"/>
                <a:cs typeface="Arial-Rounded" panose="020B0500000000000000" pitchFamily="34" charset="0"/>
              </a:rPr>
              <a:t>Vì nhím trắng và nhím nâu không phải sống một mình giữa mùa đông lạnh giá.</a:t>
            </a:r>
            <a:endParaRPr lang="en-US" sz="4000" dirty="0">
              <a:solidFill>
                <a:srgbClr val="E60037"/>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pic>
        <p:nvPicPr>
          <p:cNvPr id="8" name="22">
            <a:extLst>
              <a:ext uri="{FF2B5EF4-FFF2-40B4-BE49-F238E27FC236}">
                <a16:creationId xmlns:a16="http://schemas.microsoft.com/office/drawing/2014/main" id="{EF775C7C-572A-48C0-9393-F4506366EA20}"/>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11104" y="1787957"/>
            <a:ext cx="1008095" cy="498265"/>
          </a:xfrm>
          <a:prstGeom prst="rect">
            <a:avLst/>
          </a:prstGeom>
        </p:spPr>
      </p:pic>
      <p:pic>
        <p:nvPicPr>
          <p:cNvPr id="15" name="Picture 14">
            <a:extLst>
              <a:ext uri="{FF2B5EF4-FFF2-40B4-BE49-F238E27FC236}">
                <a16:creationId xmlns:a16="http://schemas.microsoft.com/office/drawing/2014/main" id="{6E4297BA-C7EA-4EA3-8E0F-2A1136978A42}"/>
              </a:ext>
            </a:extLst>
          </p:cNvPr>
          <p:cNvPicPr>
            <a:picLocks noChangeAspect="1"/>
          </p:cNvPicPr>
          <p:nvPr/>
        </p:nvPicPr>
        <p:blipFill>
          <a:blip r:embed="rId4"/>
          <a:stretch>
            <a:fillRect/>
          </a:stretch>
        </p:blipFill>
        <p:spPr>
          <a:xfrm>
            <a:off x="2416615" y="3074636"/>
            <a:ext cx="7358769" cy="3225612"/>
          </a:xfrm>
          <a:prstGeom prst="roundRect">
            <a:avLst/>
          </a:prstGeom>
        </p:spPr>
      </p:pic>
    </p:spTree>
    <p:extLst>
      <p:ext uri="{BB962C8B-B14F-4D97-AF65-F5344CB8AC3E}">
        <p14:creationId xmlns:p14="http://schemas.microsoft.com/office/powerpoint/2010/main" val="1081560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par>
                                <p:cTn id="12" presetID="29"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ppt_x</p:attrName>
                                        </p:attrNameLst>
                                      </p:cBhvr>
                                      <p:tavLst>
                                        <p:tav tm="0">
                                          <p:val>
                                            <p:strVal val="#ppt_x-.2"/>
                                          </p:val>
                                        </p:tav>
                                        <p:tav tm="100000">
                                          <p:val>
                                            <p:strVal val="#ppt_x"/>
                                          </p:val>
                                        </p:tav>
                                      </p:tavLst>
                                    </p:anim>
                                    <p:anim calcmode="lin" valueType="num">
                                      <p:cBhvr>
                                        <p:cTn id="15"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a:extLst>
              <a:ext uri="{FF2B5EF4-FFF2-40B4-BE49-F238E27FC236}">
                <a16:creationId xmlns:a16="http://schemas.microsoft.com/office/drawing/2014/main" id="{584A7066-0D97-4644-B528-A3960098C98E}"/>
              </a:ext>
            </a:extLst>
          </p:cNvPr>
          <p:cNvSpPr/>
          <p:nvPr/>
        </p:nvSpPr>
        <p:spPr>
          <a:xfrm>
            <a:off x="4936499" y="933983"/>
            <a:ext cx="2319003" cy="2319003"/>
          </a:xfrm>
          <a:prstGeom prst="ellipse">
            <a:avLst/>
          </a:prstGeom>
          <a:noFill/>
          <a:ln w="76200">
            <a:solidFill>
              <a:srgbClr val="EB8C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TextBox 6">
            <a:extLst>
              <a:ext uri="{FF2B5EF4-FFF2-40B4-BE49-F238E27FC236}">
                <a16:creationId xmlns:a16="http://schemas.microsoft.com/office/drawing/2014/main" id="{ECDC2339-ED63-4CB3-B0E1-F7E1B5C14083}"/>
              </a:ext>
            </a:extLst>
          </p:cNvPr>
          <p:cNvSpPr txBox="1"/>
          <p:nvPr/>
        </p:nvSpPr>
        <p:spPr>
          <a:xfrm>
            <a:off x="2965874" y="3403937"/>
            <a:ext cx="6254326" cy="1015663"/>
          </a:xfrm>
          <a:prstGeom prst="rect">
            <a:avLst/>
          </a:prstGeom>
          <a:noFill/>
        </p:spPr>
        <p:txBody>
          <a:bodyPr wrap="square" rtlCol="0">
            <a:spAutoFit/>
          </a:bodyPr>
          <a:lstStyle/>
          <a:p>
            <a:pPr algn="ctr"/>
            <a:r>
              <a:rPr lang="en-US" sz="6000">
                <a:solidFill>
                  <a:srgbClr val="FF2A5D"/>
                </a:solidFill>
                <a:effectLst>
                  <a:outerShdw blurRad="38100" dist="38100" dir="2700000" algn="tl">
                    <a:srgbClr val="000000">
                      <a:alpha val="43137"/>
                    </a:srgbClr>
                  </a:outerShdw>
                </a:effectLst>
                <a:latin typeface="HP-167" panose="020B0803050302020204" pitchFamily="34" charset="0"/>
              </a:rPr>
              <a:t>LUYỆN ĐỌC LẠI</a:t>
            </a:r>
            <a:endParaRPr lang="en-US" sz="6000" dirty="0">
              <a:solidFill>
                <a:srgbClr val="FF2A5D"/>
              </a:solidFill>
              <a:effectLst>
                <a:outerShdw blurRad="38100" dist="38100" dir="2700000" algn="tl">
                  <a:srgbClr val="000000">
                    <a:alpha val="43137"/>
                  </a:srgbClr>
                </a:outerShdw>
              </a:effectLst>
              <a:latin typeface="HP-167" panose="020B0803050302020204" pitchFamily="34" charset="0"/>
            </a:endParaRPr>
          </a:p>
        </p:txBody>
      </p:sp>
      <p:pic>
        <p:nvPicPr>
          <p:cNvPr id="18" name="Picture 17">
            <a:extLst>
              <a:ext uri="{FF2B5EF4-FFF2-40B4-BE49-F238E27FC236}">
                <a16:creationId xmlns:a16="http://schemas.microsoft.com/office/drawing/2014/main" id="{E629EA71-DC8B-4FF8-9226-36FBC908D53F}"/>
              </a:ext>
            </a:extLst>
          </p:cNvPr>
          <p:cNvPicPr>
            <a:picLocks noChangeAspect="1"/>
          </p:cNvPicPr>
          <p:nvPr/>
        </p:nvPicPr>
        <p:blipFill>
          <a:blip r:embed="rId2"/>
          <a:stretch>
            <a:fillRect/>
          </a:stretch>
        </p:blipFill>
        <p:spPr>
          <a:xfrm>
            <a:off x="5083048" y="1084934"/>
            <a:ext cx="2032604" cy="2032604"/>
          </a:xfrm>
          <a:prstGeom prst="rect">
            <a:avLst/>
          </a:prstGeom>
        </p:spPr>
      </p:pic>
    </p:spTree>
    <p:extLst>
      <p:ext uri="{BB962C8B-B14F-4D97-AF65-F5344CB8AC3E}">
        <p14:creationId xmlns:p14="http://schemas.microsoft.com/office/powerpoint/2010/main" val="3283798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2000"/>
                                            <p:tgtEl>
                                              <p:spTgt spid="5"/>
                                            </p:tgtEl>
                                          </p:cBhvr>
                                        </p:animEffect>
                                      </p:childTnLst>
                                    </p:cTn>
                                  </p:par>
                                </p:childTnLst>
                              </p:cTn>
                            </p:par>
                            <p:par>
                              <p:cTn id="13" fill="hold">
                                <p:stCondLst>
                                  <p:cond delay="3000"/>
                                </p:stCondLst>
                                <p:childTnLst>
                                  <p:par>
                                    <p:cTn id="14" presetID="50" presetClass="entr" presetSubtype="0" decel="10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ppt_x</p:attrName>
                                            </p:attrNameLst>
                                          </p:cBhvr>
                                          <p:tavLst>
                                            <p:tav tm="0">
                                              <p:val>
                                                <p:strVal val="#ppt_x-.2"/>
                                              </p:val>
                                            </p:tav>
                                            <p:tav tm="100000">
                                              <p:val>
                                                <p:strVal val="#ppt_x"/>
                                              </p:val>
                                            </p:tav>
                                          </p:tavLst>
                                        </p:anim>
                                        <p:anim calcmode="lin" valueType="num">
                                          <p:cBhvr>
                                            <p:cTn id="1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6"/>
                                            </p:tgtEl>
                                          </p:cBhvr>
                                        </p:animEffect>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000" fill="hold"/>
                                            <p:tgtEl>
                                              <p:spTgt spid="17"/>
                                            </p:tgtEl>
                                            <p:attrNameLst>
                                              <p:attrName>ppt_x</p:attrName>
                                            </p:attrNameLst>
                                          </p:cBhvr>
                                          <p:tavLst>
                                            <p:tav tm="0">
                                              <p:val>
                                                <p:strVal val="#ppt_x"/>
                                              </p:val>
                                            </p:tav>
                                            <p:tav tm="100000">
                                              <p:val>
                                                <p:strVal val="#ppt_x"/>
                                              </p:val>
                                            </p:tav>
                                          </p:tavLst>
                                        </p:anim>
                                        <p:anim calcmode="lin" valueType="num">
                                          <p:cBhvr additive="base">
                                            <p:cTn id="16" dur="2000" fill="hold"/>
                                            <p:tgtEl>
                                              <p:spTgt spid="17"/>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6" presetClass="entr" presetSubtype="32" fill="hold" grpId="0"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2000"/>
                                            <p:tgtEl>
                                              <p:spTgt spid="5"/>
                                            </p:tgtEl>
                                          </p:cBhvr>
                                        </p:animEffect>
                                      </p:childTnLst>
                                    </p:cTn>
                                  </p:par>
                                </p:childTnLst>
                              </p:cTn>
                            </p:par>
                            <p:par>
                              <p:cTn id="25" fill="hold">
                                <p:stCondLst>
                                  <p:cond delay="3000"/>
                                </p:stCondLst>
                                <p:childTnLst>
                                  <p:par>
                                    <p:cTn id="26" presetID="50" presetClass="entr" presetSubtype="0" decel="10000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3"/>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par>
                              <p:cTn id="31" fill="hold">
                                <p:stCondLst>
                                  <p:cond delay="4000"/>
                                </p:stCondLst>
                                <p:childTnLst>
                                  <p:par>
                                    <p:cTn id="32" presetID="22" presetClass="entr" presetSubtype="4"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6" grpId="0" animBg="1"/>
          <p:bldP spid="16" grpId="1"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A5B04-D374-405F-BF76-7398E413892F}"/>
              </a:ext>
            </a:extLst>
          </p:cNvPr>
          <p:cNvPicPr>
            <a:picLocks noChangeAspect="1"/>
          </p:cNvPicPr>
          <p:nvPr/>
        </p:nvPicPr>
        <p:blipFill>
          <a:blip r:embed="rId2"/>
          <a:stretch>
            <a:fillRect/>
          </a:stretch>
        </p:blipFill>
        <p:spPr>
          <a:xfrm>
            <a:off x="228600" y="263192"/>
            <a:ext cx="1272203" cy="688934"/>
          </a:xfrm>
          <a:prstGeom prst="rect">
            <a:avLst/>
          </a:prstGeom>
        </p:spPr>
      </p:pic>
      <p:sp>
        <p:nvSpPr>
          <p:cNvPr id="6" name="TextBox 5">
            <a:extLst>
              <a:ext uri="{FF2B5EF4-FFF2-40B4-BE49-F238E27FC236}">
                <a16:creationId xmlns:a16="http://schemas.microsoft.com/office/drawing/2014/main" id="{B2E39009-9B93-4BE0-B3B0-B07A8E9ED188}"/>
              </a:ext>
            </a:extLst>
          </p:cNvPr>
          <p:cNvSpPr txBox="1"/>
          <p:nvPr/>
        </p:nvSpPr>
        <p:spPr>
          <a:xfrm>
            <a:off x="3048000" y="609600"/>
            <a:ext cx="6400800" cy="646331"/>
          </a:xfrm>
          <a:prstGeom prst="rect">
            <a:avLst/>
          </a:prstGeom>
          <a:noFill/>
        </p:spPr>
        <p:txBody>
          <a:bodyPr wrap="square" rtlCol="0">
            <a:spAutoFit/>
          </a:bodyPr>
          <a:lstStyle/>
          <a:p>
            <a:pPr algn="ctr"/>
            <a:r>
              <a:rPr lang="en-US" sz="3600" b="1">
                <a:solidFill>
                  <a:srgbClr val="FF2A5D"/>
                </a:solidFill>
                <a:latin typeface="Arial-Rounded" panose="020B0500000000000000" pitchFamily="34" charset="0"/>
                <a:ea typeface="Arial-Rounded" panose="020B0500000000000000" pitchFamily="34" charset="0"/>
                <a:cs typeface="Arial-Rounded" panose="020B0500000000000000" pitchFamily="34" charset="0"/>
              </a:rPr>
              <a:t>NHÍM NÂU KẾT BẠN</a:t>
            </a:r>
            <a:endParaRPr lang="en-US" sz="7200" b="1" dirty="0">
              <a:solidFill>
                <a:srgbClr val="FF2A5D"/>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60414BFE-B777-4B0A-9848-DAF61917C949}"/>
              </a:ext>
            </a:extLst>
          </p:cNvPr>
          <p:cNvSpPr txBox="1"/>
          <p:nvPr/>
        </p:nvSpPr>
        <p:spPr>
          <a:xfrm>
            <a:off x="342900" y="1260458"/>
            <a:ext cx="11506200" cy="5170646"/>
          </a:xfrm>
          <a:prstGeom prst="rect">
            <a:avLst/>
          </a:prstGeom>
          <a:noFill/>
        </p:spPr>
        <p:txBody>
          <a:bodyPr wrap="square" rtlCol="0">
            <a:spAutoFit/>
          </a:bodyPr>
          <a:lstStyle/>
          <a:p>
            <a:pPr indent="457200" algn="just"/>
            <a:r>
              <a:rPr lang="vi-VN" sz="3300">
                <a:latin typeface="Arial-Rounded" panose="020B0500000000000000" pitchFamily="34" charset="0"/>
                <a:ea typeface="Arial-Rounded" panose="020B0500000000000000" pitchFamily="34" charset="0"/>
                <a:cs typeface="Arial-Rounded" panose="020B0500000000000000" pitchFamily="34" charset="0"/>
              </a:rPr>
              <a:t>Trong khu rừng nọ, có chú nhím nâu hiền lành, nhút nhát. Một buổi sáng, chủ đang kiếm quả cây thì thấy nhím trắng chạy tới. Nhím trắng vồn vã: “Chào bạn! Rất vui được gặp bạn!”. Nhím nâu lúng túng, nói lí nhí: “Chào bạn!”, rồi nấp vào bụi cây. Chú cuộn tròn người lại mà vẫn sợ hãi.</a:t>
            </a:r>
          </a:p>
          <a:p>
            <a:pPr indent="457200" algn="just"/>
            <a:r>
              <a:rPr lang="vi-VN" sz="3300">
                <a:latin typeface="Arial-Rounded" panose="020B0500000000000000" pitchFamily="34" charset="0"/>
                <a:ea typeface="Arial-Rounded" panose="020B0500000000000000" pitchFamily="34" charset="0"/>
                <a:cs typeface="Arial-Rounded" panose="020B0500000000000000" pitchFamily="34" charset="0"/>
              </a:rPr>
              <a:t>Mùa đông đến, nhím nâu đi tìm nơi để trú ngụ. Bất chợt,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p:txBody>
      </p:sp>
      <p:pic>
        <p:nvPicPr>
          <p:cNvPr id="5" name="Picture 4">
            <a:extLst>
              <a:ext uri="{FF2B5EF4-FFF2-40B4-BE49-F238E27FC236}">
                <a16:creationId xmlns:a16="http://schemas.microsoft.com/office/drawing/2014/main" id="{DF08B911-DCAB-437C-8F83-D446C5C93F46}"/>
              </a:ext>
            </a:extLst>
          </p:cNvPr>
          <p:cNvPicPr>
            <a:picLocks noChangeAspect="1"/>
          </p:cNvPicPr>
          <p:nvPr/>
        </p:nvPicPr>
        <p:blipFill rotWithShape="1">
          <a:blip r:embed="rId3"/>
          <a:srcRect l="19799" t="15984" r="19799" b="25890"/>
          <a:stretch/>
        </p:blipFill>
        <p:spPr>
          <a:xfrm>
            <a:off x="360204" y="3798013"/>
            <a:ext cx="504497" cy="549268"/>
          </a:xfrm>
          <a:prstGeom prst="rect">
            <a:avLst/>
          </a:prstGeom>
        </p:spPr>
      </p:pic>
      <p:pic>
        <p:nvPicPr>
          <p:cNvPr id="8" name="Picture 7">
            <a:extLst>
              <a:ext uri="{FF2B5EF4-FFF2-40B4-BE49-F238E27FC236}">
                <a16:creationId xmlns:a16="http://schemas.microsoft.com/office/drawing/2014/main" id="{53A5B6EB-C830-4791-BBB6-BF2DD980FE7B}"/>
              </a:ext>
            </a:extLst>
          </p:cNvPr>
          <p:cNvPicPr>
            <a:picLocks noChangeAspect="1"/>
          </p:cNvPicPr>
          <p:nvPr/>
        </p:nvPicPr>
        <p:blipFill rotWithShape="1">
          <a:blip r:embed="rId4"/>
          <a:srcRect l="20762" t="12636" r="18835" b="29239"/>
          <a:stretch/>
        </p:blipFill>
        <p:spPr>
          <a:xfrm>
            <a:off x="360204" y="1287443"/>
            <a:ext cx="504497" cy="549267"/>
          </a:xfrm>
          <a:prstGeom prst="rect">
            <a:avLst/>
          </a:prstGeom>
        </p:spPr>
      </p:pic>
    </p:spTree>
    <p:extLst>
      <p:ext uri="{BB962C8B-B14F-4D97-AF65-F5344CB8AC3E}">
        <p14:creationId xmlns:p14="http://schemas.microsoft.com/office/powerpoint/2010/main" val="3766013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A5B04-D374-405F-BF76-7398E413892F}"/>
              </a:ext>
            </a:extLst>
          </p:cNvPr>
          <p:cNvPicPr>
            <a:picLocks noChangeAspect="1"/>
          </p:cNvPicPr>
          <p:nvPr/>
        </p:nvPicPr>
        <p:blipFill>
          <a:blip r:embed="rId2"/>
          <a:stretch>
            <a:fillRect/>
          </a:stretch>
        </p:blipFill>
        <p:spPr>
          <a:xfrm>
            <a:off x="228600" y="263192"/>
            <a:ext cx="1272203" cy="688934"/>
          </a:xfrm>
          <a:prstGeom prst="rect">
            <a:avLst/>
          </a:prstGeom>
        </p:spPr>
      </p:pic>
      <p:sp>
        <p:nvSpPr>
          <p:cNvPr id="7" name="TextBox 6">
            <a:extLst>
              <a:ext uri="{FF2B5EF4-FFF2-40B4-BE49-F238E27FC236}">
                <a16:creationId xmlns:a16="http://schemas.microsoft.com/office/drawing/2014/main" id="{60414BFE-B777-4B0A-9848-DAF61917C949}"/>
              </a:ext>
            </a:extLst>
          </p:cNvPr>
          <p:cNvSpPr txBox="1"/>
          <p:nvPr/>
        </p:nvSpPr>
        <p:spPr>
          <a:xfrm>
            <a:off x="308913" y="893088"/>
            <a:ext cx="11506200" cy="4093428"/>
          </a:xfrm>
          <a:prstGeom prst="rect">
            <a:avLst/>
          </a:prstGeom>
          <a:noFill/>
        </p:spPr>
        <p:txBody>
          <a:bodyPr wrap="square" rtlCol="0">
            <a:spAutoFit/>
          </a:bodyPr>
          <a:lstStyle/>
          <a:p>
            <a:pPr indent="461963" algn="just"/>
            <a:r>
              <a:rPr lang="vi-VN" sz="3600">
                <a:latin typeface="Arial-Rounded" panose="020B0500000000000000" pitchFamily="34" charset="0"/>
                <a:ea typeface="Arial-Rounded" panose="020B0500000000000000" pitchFamily="34" charset="0"/>
                <a:cs typeface="Arial-Rounded" panose="020B0500000000000000" pitchFamily="34" charset="0"/>
              </a:rPr>
              <a:t>“Nhím trắng tốt bụng quá. Bạn ấy nói đúng, không có bạn bè thì thật buồn.”. Nghĩ thế, nhím nâu mạnh dạn hẳn lên. Chủ nhận lời kết bạn với nhím trắng. Cả hai cùng thu dọn, trang trí chỗ ở cho đẹp. Chúng trải qua những ngày vui vẻ, ấm áp vì không phải sống một mình giữa mùa đông lạnh giá.</a:t>
            </a:r>
          </a:p>
          <a:p>
            <a:pPr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2800" i="1">
                <a:latin typeface="Arial-Rounded" panose="020B0500000000000000" pitchFamily="34" charset="0"/>
                <a:ea typeface="Arial-Rounded" panose="020B0500000000000000" pitchFamily="34" charset="0"/>
                <a:cs typeface="Arial-Rounded" panose="020B0500000000000000" pitchFamily="34" charset="0"/>
              </a:rPr>
              <a:t>(Theo Minh Anh)</a:t>
            </a:r>
            <a:endParaRPr lang="vi-VN" sz="3600" i="1">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94A6F8C-5B00-4F44-B191-60B0545CB187}"/>
              </a:ext>
            </a:extLst>
          </p:cNvPr>
          <p:cNvPicPr>
            <a:picLocks noChangeAspect="1"/>
          </p:cNvPicPr>
          <p:nvPr/>
        </p:nvPicPr>
        <p:blipFill rotWithShape="1">
          <a:blip r:embed="rId3"/>
          <a:srcRect l="13976" t="11560" r="18072" b="22677"/>
          <a:stretch/>
        </p:blipFill>
        <p:spPr>
          <a:xfrm>
            <a:off x="290052" y="893088"/>
            <a:ext cx="567559" cy="621437"/>
          </a:xfrm>
          <a:prstGeom prst="rect">
            <a:avLst/>
          </a:prstGeom>
        </p:spPr>
      </p:pic>
    </p:spTree>
    <p:extLst>
      <p:ext uri="{BB962C8B-B14F-4D97-AF65-F5344CB8AC3E}">
        <p14:creationId xmlns:p14="http://schemas.microsoft.com/office/powerpoint/2010/main" val="1409053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a:extLst>
              <a:ext uri="{FF2B5EF4-FFF2-40B4-BE49-F238E27FC236}">
                <a16:creationId xmlns:a16="http://schemas.microsoft.com/office/drawing/2014/main" id="{584A7066-0D97-4644-B528-A3960098C98E}"/>
              </a:ext>
            </a:extLst>
          </p:cNvPr>
          <p:cNvSpPr/>
          <p:nvPr/>
        </p:nvSpPr>
        <p:spPr>
          <a:xfrm>
            <a:off x="4936499" y="1086383"/>
            <a:ext cx="2319003" cy="2319003"/>
          </a:xfrm>
          <a:prstGeom prst="ellipse">
            <a:avLst/>
          </a:prstGeom>
          <a:noFill/>
          <a:ln w="76200">
            <a:solidFill>
              <a:srgbClr val="EB8C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TextBox 6">
            <a:extLst>
              <a:ext uri="{FF2B5EF4-FFF2-40B4-BE49-F238E27FC236}">
                <a16:creationId xmlns:a16="http://schemas.microsoft.com/office/drawing/2014/main" id="{ECDC2339-ED63-4CB3-B0E1-F7E1B5C14083}"/>
              </a:ext>
            </a:extLst>
          </p:cNvPr>
          <p:cNvSpPr txBox="1"/>
          <p:nvPr/>
        </p:nvSpPr>
        <p:spPr>
          <a:xfrm>
            <a:off x="2886710" y="3556337"/>
            <a:ext cx="6254326" cy="1015663"/>
          </a:xfrm>
          <a:prstGeom prst="rect">
            <a:avLst/>
          </a:prstGeom>
          <a:noFill/>
        </p:spPr>
        <p:txBody>
          <a:bodyPr wrap="square" rtlCol="0">
            <a:spAutoFit/>
          </a:bodyPr>
          <a:lstStyle/>
          <a:p>
            <a:pPr algn="ctr"/>
            <a:r>
              <a:rPr lang="en-US" sz="6000">
                <a:solidFill>
                  <a:srgbClr val="FF2A5D"/>
                </a:solidFill>
                <a:effectLst>
                  <a:outerShdw blurRad="38100" dist="38100" dir="2700000" algn="tl">
                    <a:srgbClr val="000000">
                      <a:alpha val="43137"/>
                    </a:srgbClr>
                  </a:outerShdw>
                </a:effectLst>
                <a:latin typeface="HP-167" panose="020B0803050302020204" pitchFamily="34" charset="0"/>
              </a:rPr>
              <a:t>LUYỆN TẬP</a:t>
            </a:r>
            <a:endParaRPr lang="en-US" sz="6000" dirty="0">
              <a:solidFill>
                <a:srgbClr val="FF2A5D"/>
              </a:solidFill>
              <a:effectLst>
                <a:outerShdw blurRad="38100" dist="38100" dir="2700000" algn="tl">
                  <a:srgbClr val="000000">
                    <a:alpha val="43137"/>
                  </a:srgbClr>
                </a:outerShdw>
              </a:effectLst>
              <a:latin typeface="HP-167" panose="020B0803050302020204" pitchFamily="34" charset="0"/>
            </a:endParaRPr>
          </a:p>
        </p:txBody>
      </p:sp>
      <p:pic>
        <p:nvPicPr>
          <p:cNvPr id="19" name="Picture 18">
            <a:extLst>
              <a:ext uri="{FF2B5EF4-FFF2-40B4-BE49-F238E27FC236}">
                <a16:creationId xmlns:a16="http://schemas.microsoft.com/office/drawing/2014/main" id="{B4D3716F-789C-4E74-93D0-027882F29DFA}"/>
              </a:ext>
            </a:extLst>
          </p:cNvPr>
          <p:cNvPicPr>
            <a:picLocks noChangeAspect="1"/>
          </p:cNvPicPr>
          <p:nvPr/>
        </p:nvPicPr>
        <p:blipFill>
          <a:blip r:embed="rId2"/>
          <a:stretch>
            <a:fillRect/>
          </a:stretch>
        </p:blipFill>
        <p:spPr>
          <a:xfrm>
            <a:off x="5028156" y="1184361"/>
            <a:ext cx="2133600" cy="2133600"/>
          </a:xfrm>
          <a:prstGeom prst="rect">
            <a:avLst/>
          </a:prstGeom>
        </p:spPr>
      </p:pic>
    </p:spTree>
    <p:extLst>
      <p:ext uri="{BB962C8B-B14F-4D97-AF65-F5344CB8AC3E}">
        <p14:creationId xmlns:p14="http://schemas.microsoft.com/office/powerpoint/2010/main" val="971756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2000"/>
                                            <p:tgtEl>
                                              <p:spTgt spid="5"/>
                                            </p:tgtEl>
                                          </p:cBhvr>
                                        </p:animEffect>
                                      </p:childTnLst>
                                    </p:cTn>
                                  </p:par>
                                </p:childTnLst>
                              </p:cTn>
                            </p:par>
                            <p:par>
                              <p:cTn id="13" fill="hold">
                                <p:stCondLst>
                                  <p:cond delay="3000"/>
                                </p:stCondLst>
                                <p:childTnLst>
                                  <p:par>
                                    <p:cTn id="14" presetID="50" presetClass="entr" presetSubtype="0" decel="10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ppt_x</p:attrName>
                                            </p:attrNameLst>
                                          </p:cBhvr>
                                          <p:tavLst>
                                            <p:tav tm="0">
                                              <p:val>
                                                <p:strVal val="#ppt_x-.2"/>
                                              </p:val>
                                            </p:tav>
                                            <p:tav tm="100000">
                                              <p:val>
                                                <p:strVal val="#ppt_x"/>
                                              </p:val>
                                            </p:tav>
                                          </p:tavLst>
                                        </p:anim>
                                        <p:anim calcmode="lin" valueType="num">
                                          <p:cBhvr>
                                            <p:cTn id="1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6"/>
                                            </p:tgtEl>
                                          </p:cBhvr>
                                        </p:animEffect>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000" fill="hold"/>
                                            <p:tgtEl>
                                              <p:spTgt spid="17"/>
                                            </p:tgtEl>
                                            <p:attrNameLst>
                                              <p:attrName>ppt_x</p:attrName>
                                            </p:attrNameLst>
                                          </p:cBhvr>
                                          <p:tavLst>
                                            <p:tav tm="0">
                                              <p:val>
                                                <p:strVal val="#ppt_x"/>
                                              </p:val>
                                            </p:tav>
                                            <p:tav tm="100000">
                                              <p:val>
                                                <p:strVal val="#ppt_x"/>
                                              </p:val>
                                            </p:tav>
                                          </p:tavLst>
                                        </p:anim>
                                        <p:anim calcmode="lin" valueType="num">
                                          <p:cBhvr additive="base">
                                            <p:cTn id="16" dur="2000" fill="hold"/>
                                            <p:tgtEl>
                                              <p:spTgt spid="17"/>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6" presetClass="entr" presetSubtype="32" fill="hold" grpId="0"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2000"/>
                                            <p:tgtEl>
                                              <p:spTgt spid="5"/>
                                            </p:tgtEl>
                                          </p:cBhvr>
                                        </p:animEffect>
                                      </p:childTnLst>
                                    </p:cTn>
                                  </p:par>
                                </p:childTnLst>
                              </p:cTn>
                            </p:par>
                            <p:par>
                              <p:cTn id="25" fill="hold">
                                <p:stCondLst>
                                  <p:cond delay="3000"/>
                                </p:stCondLst>
                                <p:childTnLst>
                                  <p:par>
                                    <p:cTn id="26" presetID="50" presetClass="entr" presetSubtype="0" decel="10000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3"/>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par>
                              <p:cTn id="31" fill="hold">
                                <p:stCondLst>
                                  <p:cond delay="4000"/>
                                </p:stCondLst>
                                <p:childTnLst>
                                  <p:par>
                                    <p:cTn id="32" presetID="22" presetClass="entr" presetSubtype="4"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6" grpId="0" animBg="1"/>
          <p:bldP spid="16" grpId="1"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0E2F23-52E9-4C8F-98BF-F671E6E28EAE}"/>
              </a:ext>
            </a:extLst>
          </p:cNvPr>
          <p:cNvSpPr txBox="1"/>
          <p:nvPr/>
        </p:nvSpPr>
        <p:spPr>
          <a:xfrm>
            <a:off x="938953" y="325992"/>
            <a:ext cx="10866047" cy="1323439"/>
          </a:xfrm>
          <a:prstGeom prst="rect">
            <a:avLst/>
          </a:prstGeom>
          <a:noFill/>
        </p:spPr>
        <p:txBody>
          <a:bodyPr wrap="square">
            <a:spAutoFit/>
          </a:bodyPr>
          <a:lstStyle/>
          <a:p>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b="1"/>
              <a:t> </a:t>
            </a:r>
            <a:r>
              <a:rPr lang="vi-VN" sz="4000">
                <a:latin typeface="Arial-Rounded" panose="020B0500000000000000" pitchFamily="34" charset="0"/>
                <a:ea typeface="Arial-Rounded" panose="020B0500000000000000" pitchFamily="34" charset="0"/>
                <a:cs typeface="Arial-Rounded" panose="020B0500000000000000" pitchFamily="34" charset="0"/>
              </a:rPr>
              <a:t> Đóng vai nhím trắng, nhím nâu trong lần gặp để nói tiếp các câu: </a:t>
            </a:r>
            <a:endParaRPr lang="vi-VN" sz="4000" b="1">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8A1742A-B898-47FB-8BE7-5A325F5D0C8B}"/>
              </a:ext>
            </a:extLst>
          </p:cNvPr>
          <p:cNvGrpSpPr/>
          <p:nvPr/>
        </p:nvGrpSpPr>
        <p:grpSpPr>
          <a:xfrm>
            <a:off x="0" y="3810"/>
            <a:ext cx="853942" cy="1068901"/>
            <a:chOff x="253799" y="259752"/>
            <a:chExt cx="853942" cy="1068901"/>
          </a:xfrm>
        </p:grpSpPr>
        <p:sp>
          <p:nvSpPr>
            <p:cNvPr id="10" name="51">
              <a:extLst>
                <a:ext uri="{FF2B5EF4-FFF2-40B4-BE49-F238E27FC236}">
                  <a16:creationId xmlns:a16="http://schemas.microsoft.com/office/drawing/2014/main" id="{1992B1D4-7ED9-4AD0-80A4-80642EF5A187}"/>
                </a:ext>
              </a:extLst>
            </p:cNvPr>
            <p:cNvSpPr/>
            <p:nvPr/>
          </p:nvSpPr>
          <p:spPr>
            <a:xfrm>
              <a:off x="253799" y="259752"/>
              <a:ext cx="571915" cy="891155"/>
            </a:xfrm>
            <a:prstGeom prst="rect">
              <a:avLst/>
            </a:prstGeom>
            <a:solidFill>
              <a:srgbClr val="FF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1" name="Picture 10">
              <a:extLst>
                <a:ext uri="{FF2B5EF4-FFF2-40B4-BE49-F238E27FC236}">
                  <a16:creationId xmlns:a16="http://schemas.microsoft.com/office/drawing/2014/main" id="{57F14FA6-FB2B-4C0F-AC2E-0250230856B1}"/>
                </a:ext>
              </a:extLst>
            </p:cNvPr>
            <p:cNvPicPr>
              <a:picLocks noChangeAspect="1"/>
            </p:cNvPicPr>
            <p:nvPr userDrawn="1"/>
          </p:nvPicPr>
          <p:blipFill>
            <a:blip r:embed="rId3"/>
            <a:stretch>
              <a:fillRect/>
            </a:stretch>
          </p:blipFill>
          <p:spPr>
            <a:xfrm>
              <a:off x="425879" y="646791"/>
              <a:ext cx="681862" cy="681862"/>
            </a:xfrm>
            <a:prstGeom prst="rect">
              <a:avLst/>
            </a:prstGeom>
          </p:spPr>
        </p:pic>
      </p:grpSp>
      <p:pic>
        <p:nvPicPr>
          <p:cNvPr id="12" name="Picture 11">
            <a:extLst>
              <a:ext uri="{FF2B5EF4-FFF2-40B4-BE49-F238E27FC236}">
                <a16:creationId xmlns:a16="http://schemas.microsoft.com/office/drawing/2014/main" id="{AADECAD9-25BA-4CE2-ACEB-A11AD91193EF}"/>
              </a:ext>
            </a:extLst>
          </p:cNvPr>
          <p:cNvPicPr>
            <a:picLocks noChangeAspect="1"/>
          </p:cNvPicPr>
          <p:nvPr/>
        </p:nvPicPr>
        <p:blipFill>
          <a:blip r:embed="rId4"/>
          <a:stretch>
            <a:fillRect/>
          </a:stretch>
        </p:blipFill>
        <p:spPr>
          <a:xfrm>
            <a:off x="1272988" y="1828800"/>
            <a:ext cx="9646024" cy="4216690"/>
          </a:xfrm>
          <a:prstGeom prst="rect">
            <a:avLst/>
          </a:prstGeom>
        </p:spPr>
      </p:pic>
      <p:sp>
        <p:nvSpPr>
          <p:cNvPr id="15" name="14">
            <a:extLst>
              <a:ext uri="{FF2B5EF4-FFF2-40B4-BE49-F238E27FC236}">
                <a16:creationId xmlns:a16="http://schemas.microsoft.com/office/drawing/2014/main" id="{6BD4DC52-EA48-4145-A188-2EB03F5FEE30}"/>
              </a:ext>
            </a:extLst>
          </p:cNvPr>
          <p:cNvSpPr txBox="1"/>
          <p:nvPr/>
        </p:nvSpPr>
        <p:spPr>
          <a:xfrm>
            <a:off x="1447800" y="2076431"/>
            <a:ext cx="2819400" cy="584775"/>
          </a:xfrm>
          <a:prstGeom prst="rect">
            <a:avLst/>
          </a:prstGeom>
          <a:noFill/>
        </p:spPr>
        <p:txBody>
          <a:bodyPr wrap="square" rtlCol="0">
            <a:spAutoFit/>
          </a:bodyPr>
          <a:lstStyle/>
          <a:p>
            <a:pPr algn="ctr"/>
            <a:r>
              <a:rPr lang="en-US" sz="3200">
                <a:solidFill>
                  <a:srgbClr val="E60037"/>
                </a:solidFill>
                <a:latin typeface="Arial-Rounded" panose="020B0500000000000000" pitchFamily="34" charset="0"/>
                <a:ea typeface="Arial-Rounded" panose="020B0500000000000000" pitchFamily="34" charset="0"/>
                <a:cs typeface="Arial-Rounded" panose="020B0500000000000000" pitchFamily="34" charset="0"/>
              </a:rPr>
              <a:t>Xin lỗi, ...</a:t>
            </a:r>
            <a:endParaRPr lang="en-US" sz="3200" dirty="0">
              <a:solidFill>
                <a:srgbClr val="E60037"/>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sp>
        <p:nvSpPr>
          <p:cNvPr id="16" name="14">
            <a:extLst>
              <a:ext uri="{FF2B5EF4-FFF2-40B4-BE49-F238E27FC236}">
                <a16:creationId xmlns:a16="http://schemas.microsoft.com/office/drawing/2014/main" id="{18687B78-AA1D-4E59-9720-B2EA323F8BB8}"/>
              </a:ext>
            </a:extLst>
          </p:cNvPr>
          <p:cNvSpPr txBox="1"/>
          <p:nvPr/>
        </p:nvSpPr>
        <p:spPr>
          <a:xfrm>
            <a:off x="8099612" y="2209800"/>
            <a:ext cx="2819400" cy="584775"/>
          </a:xfrm>
          <a:prstGeom prst="rect">
            <a:avLst/>
          </a:prstGeom>
          <a:noFill/>
        </p:spPr>
        <p:txBody>
          <a:bodyPr wrap="square" rtlCol="0">
            <a:spAutoFit/>
          </a:bodyPr>
          <a:lstStyle/>
          <a:p>
            <a:pPr algn="ctr"/>
            <a:r>
              <a:rPr lang="en-US" sz="3200">
                <a:solidFill>
                  <a:srgbClr val="E60037"/>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Đừng ngại, ...</a:t>
            </a:r>
            <a:endParaRPr lang="en-US" sz="3200" dirty="0">
              <a:solidFill>
                <a:srgbClr val="E60037"/>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spTree>
    <p:extLst>
      <p:ext uri="{BB962C8B-B14F-4D97-AF65-F5344CB8AC3E}">
        <p14:creationId xmlns:p14="http://schemas.microsoft.com/office/powerpoint/2010/main" val="3057528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0E2F23-52E9-4C8F-98BF-F671E6E28EAE}"/>
              </a:ext>
            </a:extLst>
          </p:cNvPr>
          <p:cNvSpPr txBox="1"/>
          <p:nvPr/>
        </p:nvSpPr>
        <p:spPr>
          <a:xfrm>
            <a:off x="938953" y="325992"/>
            <a:ext cx="10866047" cy="1938992"/>
          </a:xfrm>
          <a:prstGeom prst="rect">
            <a:avLst/>
          </a:prstGeom>
          <a:noFill/>
        </p:spPr>
        <p:txBody>
          <a:bodyPr wrap="square">
            <a:spAutoFit/>
          </a:bodyPr>
          <a:lstStyle/>
          <a:p>
            <a:pPr lvl="0"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b="1"/>
              <a:t> </a:t>
            </a:r>
            <a:r>
              <a:rPr lang="vi-VN" sz="4000">
                <a:latin typeface="Arial-Rounded" panose="020B0500000000000000" pitchFamily="34" charset="0"/>
                <a:ea typeface="Arial-Rounded" panose="020B0500000000000000" pitchFamily="34" charset="0"/>
                <a:cs typeface="Arial-Rounded" panose="020B0500000000000000" pitchFamily="34" charset="0"/>
              </a:rPr>
              <a:t> Đóng vai Bình và An để nói và đáp lời xin lỗi trong tình huống: </a:t>
            </a:r>
          </a:p>
          <a:p>
            <a:pPr lvl="0" algn="ctr"/>
            <a:r>
              <a:rPr lang="vi-VN" sz="4000">
                <a:latin typeface="Arial-Rounded" panose="020B0500000000000000" pitchFamily="34" charset="0"/>
                <a:ea typeface="Arial-Rounded" panose="020B0500000000000000" pitchFamily="34" charset="0"/>
                <a:cs typeface="Arial-Rounded" panose="020B0500000000000000" pitchFamily="34" charset="0"/>
              </a:rPr>
              <a:t>Bình vô tình va vào An, làm An ngã. </a:t>
            </a:r>
          </a:p>
        </p:txBody>
      </p:sp>
      <p:grpSp>
        <p:nvGrpSpPr>
          <p:cNvPr id="9" name="Group 8">
            <a:extLst>
              <a:ext uri="{FF2B5EF4-FFF2-40B4-BE49-F238E27FC236}">
                <a16:creationId xmlns:a16="http://schemas.microsoft.com/office/drawing/2014/main" id="{98A1742A-B898-47FB-8BE7-5A325F5D0C8B}"/>
              </a:ext>
            </a:extLst>
          </p:cNvPr>
          <p:cNvGrpSpPr/>
          <p:nvPr/>
        </p:nvGrpSpPr>
        <p:grpSpPr>
          <a:xfrm>
            <a:off x="0" y="3810"/>
            <a:ext cx="853942" cy="1068901"/>
            <a:chOff x="253799" y="259752"/>
            <a:chExt cx="853942" cy="1068901"/>
          </a:xfrm>
        </p:grpSpPr>
        <p:sp>
          <p:nvSpPr>
            <p:cNvPr id="10" name="51">
              <a:extLst>
                <a:ext uri="{FF2B5EF4-FFF2-40B4-BE49-F238E27FC236}">
                  <a16:creationId xmlns:a16="http://schemas.microsoft.com/office/drawing/2014/main" id="{1992B1D4-7ED9-4AD0-80A4-80642EF5A187}"/>
                </a:ext>
              </a:extLst>
            </p:cNvPr>
            <p:cNvSpPr/>
            <p:nvPr/>
          </p:nvSpPr>
          <p:spPr>
            <a:xfrm>
              <a:off x="253799" y="259752"/>
              <a:ext cx="571915" cy="891155"/>
            </a:xfrm>
            <a:prstGeom prst="rect">
              <a:avLst/>
            </a:prstGeom>
            <a:solidFill>
              <a:srgbClr val="FF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1" name="Picture 10">
              <a:extLst>
                <a:ext uri="{FF2B5EF4-FFF2-40B4-BE49-F238E27FC236}">
                  <a16:creationId xmlns:a16="http://schemas.microsoft.com/office/drawing/2014/main" id="{57F14FA6-FB2B-4C0F-AC2E-0250230856B1}"/>
                </a:ext>
              </a:extLst>
            </p:cNvPr>
            <p:cNvPicPr>
              <a:picLocks noChangeAspect="1"/>
            </p:cNvPicPr>
            <p:nvPr userDrawn="1"/>
          </p:nvPicPr>
          <p:blipFill>
            <a:blip r:embed="rId3"/>
            <a:stretch>
              <a:fillRect/>
            </a:stretch>
          </p:blipFill>
          <p:spPr>
            <a:xfrm>
              <a:off x="425879" y="646791"/>
              <a:ext cx="681862" cy="681862"/>
            </a:xfrm>
            <a:prstGeom prst="rect">
              <a:avLst/>
            </a:prstGeom>
          </p:spPr>
        </p:pic>
      </p:grpSp>
      <p:pic>
        <p:nvPicPr>
          <p:cNvPr id="13" name="Picture 12">
            <a:extLst>
              <a:ext uri="{FF2B5EF4-FFF2-40B4-BE49-F238E27FC236}">
                <a16:creationId xmlns:a16="http://schemas.microsoft.com/office/drawing/2014/main" id="{2F1B8AF2-427C-4ABD-BC00-0F29F27E7B2E}"/>
              </a:ext>
            </a:extLst>
          </p:cNvPr>
          <p:cNvPicPr>
            <a:picLocks noChangeAspect="1"/>
          </p:cNvPicPr>
          <p:nvPr/>
        </p:nvPicPr>
        <p:blipFill>
          <a:blip r:embed="rId4"/>
          <a:stretch>
            <a:fillRect/>
          </a:stretch>
        </p:blipFill>
        <p:spPr>
          <a:xfrm>
            <a:off x="3848100" y="2209513"/>
            <a:ext cx="4495800" cy="4322495"/>
          </a:xfrm>
          <a:prstGeom prst="rect">
            <a:avLst/>
          </a:prstGeom>
          <a:effectLst>
            <a:softEdge rad="635000"/>
          </a:effectLst>
        </p:spPr>
      </p:pic>
      <p:pic>
        <p:nvPicPr>
          <p:cNvPr id="14" name="Graphic 13">
            <a:extLst>
              <a:ext uri="{FF2B5EF4-FFF2-40B4-BE49-F238E27FC236}">
                <a16:creationId xmlns:a16="http://schemas.microsoft.com/office/drawing/2014/main" id="{D32BC36E-76F5-4A6A-97E6-4E802493C2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172550">
            <a:off x="688323" y="2440288"/>
            <a:ext cx="3853363" cy="2117117"/>
          </a:xfrm>
          <a:prstGeom prst="rect">
            <a:avLst/>
          </a:prstGeom>
        </p:spPr>
      </p:pic>
      <p:pic>
        <p:nvPicPr>
          <p:cNvPr id="17" name="Graphic 16">
            <a:extLst>
              <a:ext uri="{FF2B5EF4-FFF2-40B4-BE49-F238E27FC236}">
                <a16:creationId xmlns:a16="http://schemas.microsoft.com/office/drawing/2014/main" id="{EB8A3501-1B37-4966-8F1E-B6750DE515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4279" y="2621267"/>
            <a:ext cx="3358204" cy="1878819"/>
          </a:xfrm>
          <a:prstGeom prst="rect">
            <a:avLst/>
          </a:prstGeom>
        </p:spPr>
      </p:pic>
      <p:sp>
        <p:nvSpPr>
          <p:cNvPr id="18" name="14">
            <a:extLst>
              <a:ext uri="{FF2B5EF4-FFF2-40B4-BE49-F238E27FC236}">
                <a16:creationId xmlns:a16="http://schemas.microsoft.com/office/drawing/2014/main" id="{2362AB0D-5766-47B6-84B3-80AB01D00796}"/>
              </a:ext>
            </a:extLst>
          </p:cNvPr>
          <p:cNvSpPr txBox="1"/>
          <p:nvPr/>
        </p:nvSpPr>
        <p:spPr>
          <a:xfrm>
            <a:off x="1143000" y="2799724"/>
            <a:ext cx="2819400" cy="1292662"/>
          </a:xfrm>
          <a:prstGeom prst="rect">
            <a:avLst/>
          </a:prstGeom>
          <a:noFill/>
        </p:spPr>
        <p:txBody>
          <a:bodyPr wrap="square" rtlCol="0">
            <a:spAutoFit/>
          </a:bodyPr>
          <a:lstStyle/>
          <a:p>
            <a:pPr algn="ctr"/>
            <a:r>
              <a:rPr lang="vi-VN" sz="2600">
                <a:solidFill>
                  <a:srgbClr val="E60037"/>
                </a:solidFill>
                <a:latin typeface="Arial-Rounded" panose="020B0500000000000000" pitchFamily="34" charset="0"/>
                <a:ea typeface="Arial-Rounded" panose="020B0500000000000000" pitchFamily="34" charset="0"/>
                <a:cs typeface="Arial-Rounded" panose="020B0500000000000000" pitchFamily="34" charset="0"/>
              </a:rPr>
              <a:t>Không sao đâu! Mình biết bạn chỉ sơ ý thôi mà.</a:t>
            </a:r>
          </a:p>
        </p:txBody>
      </p:sp>
      <p:sp>
        <p:nvSpPr>
          <p:cNvPr id="19" name="14">
            <a:extLst>
              <a:ext uri="{FF2B5EF4-FFF2-40B4-BE49-F238E27FC236}">
                <a16:creationId xmlns:a16="http://schemas.microsoft.com/office/drawing/2014/main" id="{B66464DB-A9A8-4512-A368-C20AF806E634}"/>
              </a:ext>
            </a:extLst>
          </p:cNvPr>
          <p:cNvSpPr txBox="1"/>
          <p:nvPr/>
        </p:nvSpPr>
        <p:spPr>
          <a:xfrm>
            <a:off x="8153400" y="2914345"/>
            <a:ext cx="2590800" cy="1292662"/>
          </a:xfrm>
          <a:prstGeom prst="rect">
            <a:avLst/>
          </a:prstGeom>
          <a:noFill/>
        </p:spPr>
        <p:txBody>
          <a:bodyPr wrap="square" rtlCol="0">
            <a:spAutoFit/>
          </a:bodyPr>
          <a:lstStyle/>
          <a:p>
            <a:pPr algn="ctr"/>
            <a:r>
              <a:rPr lang="vi-VN" sz="2600">
                <a:solidFill>
                  <a:srgbClr val="E60037"/>
                </a:solidFill>
                <a:latin typeface="Arial-Rounded" panose="020B0500000000000000" pitchFamily="34" charset="0"/>
                <a:ea typeface="Arial-Rounded" panose="020B0500000000000000" pitchFamily="34" charset="0"/>
                <a:cs typeface="Arial-Rounded" panose="020B0500000000000000" pitchFamily="34" charset="0"/>
              </a:rPr>
              <a:t>Xin lỗi bạn nhé! Mình không cố ý đâu!</a:t>
            </a:r>
            <a:endParaRPr lang="en-US" sz="2600" dirty="0">
              <a:solidFill>
                <a:srgbClr val="E60037"/>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spTree>
    <p:extLst>
      <p:ext uri="{BB962C8B-B14F-4D97-AF65-F5344CB8AC3E}">
        <p14:creationId xmlns:p14="http://schemas.microsoft.com/office/powerpoint/2010/main" val="3697504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14:presetBounceEnd="56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56000">
                                          <p:cBhvr additive="base">
                                            <p:cTn id="14" dur="1500" fill="hold"/>
                                            <p:tgtEl>
                                              <p:spTgt spid="17"/>
                                            </p:tgtEl>
                                            <p:attrNameLst>
                                              <p:attrName>ppt_x</p:attrName>
                                            </p:attrNameLst>
                                          </p:cBhvr>
                                          <p:tavLst>
                                            <p:tav tm="0">
                                              <p:val>
                                                <p:strVal val="1+#ppt_w/2"/>
                                              </p:val>
                                            </p:tav>
                                            <p:tav tm="100000">
                                              <p:val>
                                                <p:strVal val="#ppt_x"/>
                                              </p:val>
                                            </p:tav>
                                          </p:tavLst>
                                        </p:anim>
                                        <p:anim calcmode="lin" valueType="num" p14:bounceEnd="56000">
                                          <p:cBhvr additive="base">
                                            <p:cTn id="15" dur="1500" fill="hold"/>
                                            <p:tgtEl>
                                              <p:spTgt spid="17"/>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56000">
                                          <p:cBhvr additive="base">
                                            <p:cTn id="24" dur="1500" fill="hold"/>
                                            <p:tgtEl>
                                              <p:spTgt spid="14"/>
                                            </p:tgtEl>
                                            <p:attrNameLst>
                                              <p:attrName>ppt_x</p:attrName>
                                            </p:attrNameLst>
                                          </p:cBhvr>
                                          <p:tavLst>
                                            <p:tav tm="0">
                                              <p:val>
                                                <p:strVal val="0-#ppt_w/2"/>
                                              </p:val>
                                            </p:tav>
                                            <p:tav tm="100000">
                                              <p:val>
                                                <p:strVal val="#ppt_x"/>
                                              </p:val>
                                            </p:tav>
                                          </p:tavLst>
                                        </p:anim>
                                        <p:anim calcmode="lin" valueType="num" p14:bounceEnd="56000">
                                          <p:cBhvr additive="base">
                                            <p:cTn id="25" dur="1500" fill="hold"/>
                                            <p:tgtEl>
                                              <p:spTgt spid="14"/>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1500" fill="hold"/>
                                            <p:tgtEl>
                                              <p:spTgt spid="17"/>
                                            </p:tgtEl>
                                            <p:attrNameLst>
                                              <p:attrName>ppt_x</p:attrName>
                                            </p:attrNameLst>
                                          </p:cBhvr>
                                          <p:tavLst>
                                            <p:tav tm="0">
                                              <p:val>
                                                <p:strVal val="1+#ppt_w/2"/>
                                              </p:val>
                                            </p:tav>
                                            <p:tav tm="100000">
                                              <p:val>
                                                <p:strVal val="#ppt_x"/>
                                              </p:val>
                                            </p:tav>
                                          </p:tavLst>
                                        </p:anim>
                                        <p:anim calcmode="lin" valueType="num">
                                          <p:cBhvr additive="base">
                                            <p:cTn id="15" dur="1500" fill="hold"/>
                                            <p:tgtEl>
                                              <p:spTgt spid="17"/>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500" fill="hold"/>
                                            <p:tgtEl>
                                              <p:spTgt spid="14"/>
                                            </p:tgtEl>
                                            <p:attrNameLst>
                                              <p:attrName>ppt_x</p:attrName>
                                            </p:attrNameLst>
                                          </p:cBhvr>
                                          <p:tavLst>
                                            <p:tav tm="0">
                                              <p:val>
                                                <p:strVal val="0-#ppt_w/2"/>
                                              </p:val>
                                            </p:tav>
                                            <p:tav tm="100000">
                                              <p:val>
                                                <p:strVal val="#ppt_x"/>
                                              </p:val>
                                            </p:tav>
                                          </p:tavLst>
                                        </p:anim>
                                        <p:anim calcmode="lin" valueType="num">
                                          <p:cBhvr additive="base">
                                            <p:cTn id="25" dur="1500" fill="hold"/>
                                            <p:tgtEl>
                                              <p:spTgt spid="14"/>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EB883F-22E1-4E92-AEA4-453B3D568B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64806" y="658771"/>
            <a:ext cx="9181253" cy="5076598"/>
          </a:xfrm>
          <a:prstGeom prst="rect">
            <a:avLst/>
          </a:prstGeom>
        </p:spPr>
      </p:pic>
      <p:pic>
        <p:nvPicPr>
          <p:cNvPr id="2" name="Picture 1">
            <a:extLst>
              <a:ext uri="{FF2B5EF4-FFF2-40B4-BE49-F238E27FC236}">
                <a16:creationId xmlns:a16="http://schemas.microsoft.com/office/drawing/2014/main" id="{B6382792-B10D-4303-BCDA-51A2747D7BBD}"/>
              </a:ext>
            </a:extLst>
          </p:cNvPr>
          <p:cNvPicPr>
            <a:picLocks noChangeAspect="1"/>
          </p:cNvPicPr>
          <p:nvPr/>
        </p:nvPicPr>
        <p:blipFill>
          <a:blip r:embed="rId3"/>
          <a:stretch>
            <a:fillRect/>
          </a:stretch>
        </p:blipFill>
        <p:spPr>
          <a:xfrm>
            <a:off x="3367803" y="1414097"/>
            <a:ext cx="5456393" cy="4029805"/>
          </a:xfrm>
          <a:prstGeom prst="rect">
            <a:avLst/>
          </a:prstGeom>
        </p:spPr>
      </p:pic>
    </p:spTree>
    <p:extLst>
      <p:ext uri="{BB962C8B-B14F-4D97-AF65-F5344CB8AC3E}">
        <p14:creationId xmlns:p14="http://schemas.microsoft.com/office/powerpoint/2010/main" val="3248463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6CD55C1-15B4-4D80-977B-4278C19F1765}"/>
              </a:ext>
            </a:extLst>
          </p:cNvPr>
          <p:cNvSpPr/>
          <p:nvPr/>
        </p:nvSpPr>
        <p:spPr>
          <a:xfrm>
            <a:off x="4936499" y="1074587"/>
            <a:ext cx="2319003" cy="2319003"/>
          </a:xfrm>
          <a:prstGeom prst="ellipse">
            <a:avLst/>
          </a:prstGeom>
          <a:noFill/>
          <a:ln w="76200">
            <a:solidFill>
              <a:srgbClr val="EB8C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3" name="Picture 2">
            <a:extLst>
              <a:ext uri="{FF2B5EF4-FFF2-40B4-BE49-F238E27FC236}">
                <a16:creationId xmlns:a16="http://schemas.microsoft.com/office/drawing/2014/main" id="{9A411EDA-8F4E-4DE1-B209-E500A7E0C88A}"/>
              </a:ext>
            </a:extLst>
          </p:cNvPr>
          <p:cNvPicPr>
            <a:picLocks noChangeAspect="1"/>
          </p:cNvPicPr>
          <p:nvPr/>
        </p:nvPicPr>
        <p:blipFill>
          <a:blip r:embed="rId2"/>
          <a:stretch>
            <a:fillRect/>
          </a:stretch>
        </p:blipFill>
        <p:spPr>
          <a:xfrm>
            <a:off x="5062594" y="1210034"/>
            <a:ext cx="2066811" cy="2048108"/>
          </a:xfrm>
          <a:prstGeom prst="rect">
            <a:avLst/>
          </a:prstGeom>
        </p:spPr>
      </p:pic>
      <p:sp>
        <p:nvSpPr>
          <p:cNvPr id="4" name="TextBox 3">
            <a:extLst>
              <a:ext uri="{FF2B5EF4-FFF2-40B4-BE49-F238E27FC236}">
                <a16:creationId xmlns:a16="http://schemas.microsoft.com/office/drawing/2014/main" id="{C3A10B7A-D063-4E1B-BABC-8402333EF097}"/>
              </a:ext>
            </a:extLst>
          </p:cNvPr>
          <p:cNvSpPr txBox="1"/>
          <p:nvPr/>
        </p:nvSpPr>
        <p:spPr>
          <a:xfrm>
            <a:off x="3575474" y="3480137"/>
            <a:ext cx="5303520" cy="1015663"/>
          </a:xfrm>
          <a:prstGeom prst="rect">
            <a:avLst/>
          </a:prstGeom>
          <a:noFill/>
        </p:spPr>
        <p:txBody>
          <a:bodyPr wrap="square" rtlCol="0">
            <a:spAutoFit/>
          </a:bodyPr>
          <a:lstStyle/>
          <a:p>
            <a:pPr algn="ctr"/>
            <a:r>
              <a:rPr lang="en-US" sz="6000" dirty="0">
                <a:solidFill>
                  <a:srgbClr val="FF2A5D"/>
                </a:solidFill>
                <a:effectLst>
                  <a:outerShdw blurRad="38100" dist="38100" dir="2700000" algn="tl">
                    <a:srgbClr val="000000">
                      <a:alpha val="43137"/>
                    </a:srgbClr>
                  </a:outerShdw>
                </a:effectLst>
                <a:latin typeface="HP-167" panose="020B0803050302020204" pitchFamily="34" charset="0"/>
              </a:rPr>
              <a:t>KHỞI ĐỘNG</a:t>
            </a:r>
          </a:p>
        </p:txBody>
      </p:sp>
    </p:spTree>
    <p:extLst>
      <p:ext uri="{BB962C8B-B14F-4D97-AF65-F5344CB8AC3E}">
        <p14:creationId xmlns:p14="http://schemas.microsoft.com/office/powerpoint/2010/main" val="1979505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ppt_x</p:attrName>
                                            </p:attrNameLst>
                                          </p:cBhvr>
                                          <p:tavLst>
                                            <p:tav tm="0">
                                              <p:val>
                                                <p:strVal val="#ppt_x-.2"/>
                                              </p:val>
                                            </p:tav>
                                            <p:tav tm="100000">
                                              <p:val>
                                                <p:strVal val="#ppt_x"/>
                                              </p:val>
                                            </p:tav>
                                          </p:tavLst>
                                        </p:anim>
                                        <p:anim calcmode="lin" valueType="num">
                                          <p:cBhvr>
                                            <p:cTn id="1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3"/>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2000" fill="hold"/>
                                            <p:tgtEl>
                                              <p:spTgt spid="14"/>
                                            </p:tgtEl>
                                            <p:attrNameLst>
                                              <p:attrName>ppt_x</p:attrName>
                                            </p:attrNameLst>
                                          </p:cBhvr>
                                          <p:tavLst>
                                            <p:tav tm="0">
                                              <p:val>
                                                <p:strVal val="#ppt_x"/>
                                              </p:val>
                                            </p:tav>
                                            <p:tav tm="100000">
                                              <p:val>
                                                <p:strVal val="#ppt_x"/>
                                              </p:val>
                                            </p:tav>
                                          </p:tavLst>
                                        </p:anim>
                                        <p:anim calcmode="lin" valueType="num">
                                          <p:cBhvr additive="base">
                                            <p:cTn id="17" dur="2000" fill="hold"/>
                                            <p:tgtEl>
                                              <p:spTgt spid="14"/>
                                            </p:tgtEl>
                                            <p:attrNameLst>
                                              <p:attrName>ppt_y</p:attrName>
                                            </p:attrNameLst>
                                          </p:cBhvr>
                                          <p:tavLst>
                                            <p:tav tm="0">
                                              <p:val>
                                                <p:strVal val="1+#ppt_h/2"/>
                                              </p:val>
                                            </p:tav>
                                            <p:tav tm="100000">
                                              <p:val>
                                                <p:strVal val="#ppt_y"/>
                                              </p:val>
                                            </p:tav>
                                          </p:tavLst>
                                        </p:anim>
                                      </p:childTnLst>
                                    </p:cTn>
                                  </p:par>
                                  <p:par>
                                    <p:cTn id="18" presetID="42" presetClass="entr" presetSubtype="0" fill="hold" nodeType="with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6" presetClass="entr" presetSubtype="32" fill="hold" grpId="0" nodeType="withEffect">
                                      <p:stCondLst>
                                        <p:cond delay="1000"/>
                                      </p:stCondLst>
                                      <p:childTnLst>
                                        <p:set>
                                          <p:cBhvr>
                                            <p:cTn id="24" dur="1" fill="hold">
                                              <p:stCondLst>
                                                <p:cond delay="0"/>
                                              </p:stCondLst>
                                            </p:cTn>
                                            <p:tgtEl>
                                              <p:spTgt spid="2"/>
                                            </p:tgtEl>
                                            <p:attrNameLst>
                                              <p:attrName>style.visibility</p:attrName>
                                            </p:attrNameLst>
                                          </p:cBhvr>
                                          <p:to>
                                            <p:strVal val="visible"/>
                                          </p:to>
                                        </p:set>
                                        <p:animEffect transition="in" filter="circle(out)">
                                          <p:cBhvr>
                                            <p:cTn id="25" dur="2000"/>
                                            <p:tgtEl>
                                              <p:spTgt spid="2"/>
                                            </p:tgtEl>
                                          </p:cBhvr>
                                        </p:animEffect>
                                      </p:childTnLst>
                                    </p:cTn>
                                  </p:par>
                                </p:childTnLst>
                              </p:cTn>
                            </p:par>
                            <p:par>
                              <p:cTn id="26" fill="hold">
                                <p:stCondLst>
                                  <p:cond delay="4000"/>
                                </p:stCondLst>
                                <p:childTnLst>
                                  <p:par>
                                    <p:cTn id="27" presetID="50" presetClass="entr" presetSubtype="0" decel="10000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strVal val="#ppt_w+.3"/>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Effect transition="in" filter="fade">
                                          <p:cBhvr>
                                            <p:cTn id="3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3" grpId="0" animBg="1"/>
          <p:bldP spid="13"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37" name="Group 36">
            <a:extLst>
              <a:ext uri="{FF2B5EF4-FFF2-40B4-BE49-F238E27FC236}">
                <a16:creationId xmlns:a16="http://schemas.microsoft.com/office/drawing/2014/main" id="{C1DB4AF9-17AA-4093-9EC2-DFC099D134EF}"/>
              </a:ext>
            </a:extLst>
          </p:cNvPr>
          <p:cNvGrpSpPr/>
          <p:nvPr/>
        </p:nvGrpSpPr>
        <p:grpSpPr>
          <a:xfrm>
            <a:off x="125858" y="84762"/>
            <a:ext cx="764048" cy="764048"/>
            <a:chOff x="378952" y="299732"/>
            <a:chExt cx="1407309" cy="1407309"/>
          </a:xfrm>
        </p:grpSpPr>
        <p:sp>
          <p:nvSpPr>
            <p:cNvPr id="38" name="1">
              <a:extLst>
                <a:ext uri="{FF2B5EF4-FFF2-40B4-BE49-F238E27FC236}">
                  <a16:creationId xmlns:a16="http://schemas.microsoft.com/office/drawing/2014/main" id="{23AE8231-862F-4507-8531-36CF850515C1}"/>
                </a:ext>
              </a:extLst>
            </p:cNvPr>
            <p:cNvSpPr/>
            <p:nvPr/>
          </p:nvSpPr>
          <p:spPr>
            <a:xfrm>
              <a:off x="378952" y="299732"/>
              <a:ext cx="1407309" cy="1407309"/>
            </a:xfrm>
            <a:prstGeom prst="ellipse">
              <a:avLst/>
            </a:prstGeom>
            <a:noFill/>
            <a:ln w="28575">
              <a:solidFill>
                <a:srgbClr val="5C86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47156"/>
                </a:solidFill>
                <a:cs typeface="+mn-ea"/>
                <a:sym typeface="+mn-lt"/>
              </a:endParaRPr>
            </a:p>
          </p:txBody>
        </p:sp>
        <p:pic>
          <p:nvPicPr>
            <p:cNvPr id="39" name="Picture 38">
              <a:extLst>
                <a:ext uri="{FF2B5EF4-FFF2-40B4-BE49-F238E27FC236}">
                  <a16:creationId xmlns:a16="http://schemas.microsoft.com/office/drawing/2014/main" id="{FAF3CE3E-DEFC-4D24-ACB9-3A108040FE0A}"/>
                </a:ext>
              </a:extLst>
            </p:cNvPr>
            <p:cNvPicPr>
              <a:picLocks noChangeAspect="1"/>
            </p:cNvPicPr>
            <p:nvPr/>
          </p:nvPicPr>
          <p:blipFill>
            <a:blip r:embed="rId3"/>
            <a:stretch>
              <a:fillRect/>
            </a:stretch>
          </p:blipFill>
          <p:spPr>
            <a:xfrm>
              <a:off x="457200" y="381000"/>
              <a:ext cx="1254264" cy="1242914"/>
            </a:xfrm>
            <a:prstGeom prst="rect">
              <a:avLst/>
            </a:prstGeom>
          </p:spPr>
        </p:pic>
      </p:grpSp>
      <p:grpSp>
        <p:nvGrpSpPr>
          <p:cNvPr id="42" name="Google Shape;396;p31">
            <a:extLst>
              <a:ext uri="{FF2B5EF4-FFF2-40B4-BE49-F238E27FC236}">
                <a16:creationId xmlns:a16="http://schemas.microsoft.com/office/drawing/2014/main" id="{9D62DDF1-043D-4638-8E6C-9927CEE40C0D}"/>
              </a:ext>
            </a:extLst>
          </p:cNvPr>
          <p:cNvGrpSpPr/>
          <p:nvPr/>
        </p:nvGrpSpPr>
        <p:grpSpPr>
          <a:xfrm>
            <a:off x="235416" y="847802"/>
            <a:ext cx="11721167" cy="5595394"/>
            <a:chOff x="1486171" y="946535"/>
            <a:chExt cx="6260257" cy="3147431"/>
          </a:xfrm>
        </p:grpSpPr>
        <p:sp>
          <p:nvSpPr>
            <p:cNvPr id="43" name="Google Shape;397;p31">
              <a:extLst>
                <a:ext uri="{FF2B5EF4-FFF2-40B4-BE49-F238E27FC236}">
                  <a16:creationId xmlns:a16="http://schemas.microsoft.com/office/drawing/2014/main" id="{CED1AA1B-D266-4455-A0E3-89CF3906FDA7}"/>
                </a:ext>
              </a:extLst>
            </p:cNvPr>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rgbClr val="447156"/>
                </a:solidFill>
              </a:endParaRPr>
            </a:p>
          </p:txBody>
        </p:sp>
        <p:sp>
          <p:nvSpPr>
            <p:cNvPr id="44" name="Google Shape;398;p31">
              <a:extLst>
                <a:ext uri="{FF2B5EF4-FFF2-40B4-BE49-F238E27FC236}">
                  <a16:creationId xmlns:a16="http://schemas.microsoft.com/office/drawing/2014/main" id="{0695A43E-9D23-4B3F-A7E1-76F9BFDE80B8}"/>
                </a:ext>
              </a:extLst>
            </p:cNvPr>
            <p:cNvSpPr/>
            <p:nvPr/>
          </p:nvSpPr>
          <p:spPr>
            <a:xfrm rot="21470825">
              <a:off x="1486171" y="946535"/>
              <a:ext cx="6146665" cy="301944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rgbClr val="447156"/>
                </a:solidFill>
              </a:endParaRPr>
            </a:p>
          </p:txBody>
        </p:sp>
      </p:grpSp>
      <p:sp>
        <p:nvSpPr>
          <p:cNvPr id="48" name="Google Shape;402;p31">
            <a:extLst>
              <a:ext uri="{FF2B5EF4-FFF2-40B4-BE49-F238E27FC236}">
                <a16:creationId xmlns:a16="http://schemas.microsoft.com/office/drawing/2014/main" id="{D02D3C34-5596-4981-B9AA-E0949F9820C7}"/>
              </a:ext>
            </a:extLst>
          </p:cNvPr>
          <p:cNvSpPr/>
          <p:nvPr/>
        </p:nvSpPr>
        <p:spPr>
          <a:xfrm>
            <a:off x="10605531" y="141464"/>
            <a:ext cx="1339988" cy="1339988"/>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B8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7156"/>
              </a:solidFill>
            </a:endParaRPr>
          </a:p>
        </p:txBody>
      </p:sp>
      <p:sp>
        <p:nvSpPr>
          <p:cNvPr id="52" name="Google Shape;418;p31">
            <a:extLst>
              <a:ext uri="{FF2B5EF4-FFF2-40B4-BE49-F238E27FC236}">
                <a16:creationId xmlns:a16="http://schemas.microsoft.com/office/drawing/2014/main" id="{6473E366-4D33-4B01-B152-0B906782AF4B}"/>
              </a:ext>
            </a:extLst>
          </p:cNvPr>
          <p:cNvSpPr txBox="1">
            <a:spLocks/>
          </p:cNvSpPr>
          <p:nvPr/>
        </p:nvSpPr>
        <p:spPr>
          <a:xfrm>
            <a:off x="1014735" y="107658"/>
            <a:ext cx="2871465" cy="741152"/>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a:solidFill>
                  <a:srgbClr val="FF2A5D"/>
                </a:solidFill>
                <a:effectLst>
                  <a:outerShdw blurRad="50800" dist="38100" dir="16200000"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KHỞI ĐỘNG</a:t>
            </a:r>
            <a:endParaRPr lang="en-GB" sz="4000">
              <a:solidFill>
                <a:srgbClr val="FF2A5D"/>
              </a:solidFill>
              <a:effectLst>
                <a:outerShdw blurRad="50800" dist="38100" dir="16200000"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Google Shape;420;p31">
            <a:extLst>
              <a:ext uri="{FF2B5EF4-FFF2-40B4-BE49-F238E27FC236}">
                <a16:creationId xmlns:a16="http://schemas.microsoft.com/office/drawing/2014/main" id="{FF36EBB6-1DAC-40DC-A7B7-0635D2B435A2}"/>
              </a:ext>
            </a:extLst>
          </p:cNvPr>
          <p:cNvSpPr txBox="1">
            <a:spLocks/>
          </p:cNvSpPr>
          <p:nvPr/>
        </p:nvSpPr>
        <p:spPr>
          <a:xfrm>
            <a:off x="1509527" y="1285255"/>
            <a:ext cx="8904410" cy="86232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000" b="1">
                <a:solidFill>
                  <a:srgbClr val="333333"/>
                </a:solidFill>
                <a:latin typeface="Arial-Rounded" panose="020B0500000000000000" pitchFamily="34" charset="0"/>
                <a:ea typeface="Arial-Rounded" panose="020B0500000000000000" pitchFamily="34" charset="0"/>
                <a:cs typeface="Arial-Rounded" panose="020B0500000000000000" pitchFamily="34" charset="0"/>
              </a:rPr>
              <a:t>1. </a:t>
            </a:r>
            <a:r>
              <a:rPr lang="vi-VN" sz="4000" b="1">
                <a:solidFill>
                  <a:srgbClr val="333333"/>
                </a:solidFill>
                <a:latin typeface="Arial-Rounded" panose="020B0500000000000000" pitchFamily="34" charset="0"/>
                <a:ea typeface="Arial-Rounded" panose="020B0500000000000000" pitchFamily="34" charset="0"/>
                <a:cs typeface="Arial-Rounded" panose="020B0500000000000000" pitchFamily="34" charset="0"/>
              </a:rPr>
              <a:t>Hãy kể những đức tính tốt của bạn em.</a:t>
            </a:r>
            <a:endParaRPr lang="en-GB" sz="4000">
              <a:solidFill>
                <a:srgbClr val="D44A6C"/>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8F577540-ECA7-4761-9A11-641469A7D421}"/>
              </a:ext>
            </a:extLst>
          </p:cNvPr>
          <p:cNvPicPr>
            <a:picLocks noChangeAspect="1"/>
          </p:cNvPicPr>
          <p:nvPr/>
        </p:nvPicPr>
        <p:blipFill>
          <a:blip r:embed="rId4"/>
          <a:srcRect l="4065" t="4816" r="3928" b="2147"/>
          <a:stretch>
            <a:fillRect/>
          </a:stretch>
        </p:blipFill>
        <p:spPr>
          <a:xfrm>
            <a:off x="1111007" y="1878397"/>
            <a:ext cx="9701449" cy="4154595"/>
          </a:xfrm>
          <a:custGeom>
            <a:avLst/>
            <a:gdLst>
              <a:gd name="connsiteX0" fmla="*/ 4324333 w 8648666"/>
              <a:gd name="connsiteY0" fmla="*/ 0 h 3703746"/>
              <a:gd name="connsiteX1" fmla="*/ 8648666 w 8648666"/>
              <a:gd name="connsiteY1" fmla="*/ 1851873 h 3703746"/>
              <a:gd name="connsiteX2" fmla="*/ 4324333 w 8648666"/>
              <a:gd name="connsiteY2" fmla="*/ 3703746 h 3703746"/>
              <a:gd name="connsiteX3" fmla="*/ 0 w 8648666"/>
              <a:gd name="connsiteY3" fmla="*/ 1851873 h 3703746"/>
              <a:gd name="connsiteX4" fmla="*/ 4324333 w 8648666"/>
              <a:gd name="connsiteY4" fmla="*/ 0 h 370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66" h="3703746">
                <a:moveTo>
                  <a:pt x="4324333" y="0"/>
                </a:moveTo>
                <a:cubicBezTo>
                  <a:pt x="6712596" y="0"/>
                  <a:pt x="8648666" y="829112"/>
                  <a:pt x="8648666" y="1851873"/>
                </a:cubicBezTo>
                <a:cubicBezTo>
                  <a:pt x="8648666" y="2874634"/>
                  <a:pt x="6712596" y="3703746"/>
                  <a:pt x="4324333" y="3703746"/>
                </a:cubicBezTo>
                <a:cubicBezTo>
                  <a:pt x="1936070" y="3703746"/>
                  <a:pt x="0" y="2874634"/>
                  <a:pt x="0" y="1851873"/>
                </a:cubicBezTo>
                <a:cubicBezTo>
                  <a:pt x="0" y="829112"/>
                  <a:pt x="1936070" y="0"/>
                  <a:pt x="4324333" y="0"/>
                </a:cubicBezTo>
                <a:close/>
              </a:path>
            </a:pathLst>
          </a:cu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1000" fill="hold"/>
                                        <p:tgtEl>
                                          <p:spTgt spid="52"/>
                                        </p:tgtEl>
                                        <p:attrNameLst>
                                          <p:attrName>ppt_x</p:attrName>
                                        </p:attrNameLst>
                                      </p:cBhvr>
                                      <p:tavLst>
                                        <p:tav tm="0">
                                          <p:val>
                                            <p:strVal val="#ppt_x-.2"/>
                                          </p:val>
                                        </p:tav>
                                        <p:tav tm="100000">
                                          <p:val>
                                            <p:strVal val="#ppt_x"/>
                                          </p:val>
                                        </p:tav>
                                      </p:tavLst>
                                    </p:anim>
                                    <p:anim calcmode="lin" valueType="num">
                                      <p:cBhvr>
                                        <p:cTn id="8" dur="1000" fill="hold"/>
                                        <p:tgtEl>
                                          <p:spTgt spid="52"/>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1000" fill="hold"/>
                                        <p:tgtEl>
                                          <p:spTgt spid="42"/>
                                        </p:tgtEl>
                                        <p:attrNameLst>
                                          <p:attrName>ppt_x</p:attrName>
                                        </p:attrNameLst>
                                      </p:cBhvr>
                                      <p:tavLst>
                                        <p:tav tm="0">
                                          <p:val>
                                            <p:strVal val="#ppt_x-.2"/>
                                          </p:val>
                                        </p:tav>
                                        <p:tav tm="100000">
                                          <p:val>
                                            <p:strVal val="#ppt_x"/>
                                          </p:val>
                                        </p:tav>
                                      </p:tavLst>
                                    </p:anim>
                                    <p:anim calcmode="lin" valueType="num">
                                      <p:cBhvr>
                                        <p:cTn id="15"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2"/>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54">
                                            <p:txEl>
                                              <p:pRg st="0" end="0"/>
                                            </p:txEl>
                                          </p:spTgt>
                                        </p:tgtEl>
                                        <p:attrNameLst>
                                          <p:attrName>style.visibility</p:attrName>
                                        </p:attrNameLst>
                                      </p:cBhvr>
                                      <p:to>
                                        <p:strVal val="visible"/>
                                      </p:to>
                                    </p:set>
                                    <p:anim calcmode="lin" valueType="num">
                                      <p:cBhvr>
                                        <p:cTn id="19" dur="1000" fill="hold"/>
                                        <p:tgtEl>
                                          <p:spTgt spid="54">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5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4">
                                            <p:txEl>
                                              <p:pRg st="0" end="0"/>
                                            </p:txEl>
                                          </p:spTgt>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1000" fill="hold"/>
                                        <p:tgtEl>
                                          <p:spTgt spid="48"/>
                                        </p:tgtEl>
                                        <p:attrNameLst>
                                          <p:attrName>ppt_x</p:attrName>
                                        </p:attrNameLst>
                                      </p:cBhvr>
                                      <p:tavLst>
                                        <p:tav tm="0">
                                          <p:val>
                                            <p:strVal val="#ppt_x-.2"/>
                                          </p:val>
                                        </p:tav>
                                        <p:tav tm="100000">
                                          <p:val>
                                            <p:strVal val="#ppt_x"/>
                                          </p:val>
                                        </p:tav>
                                      </p:tavLst>
                                    </p:anim>
                                    <p:anim calcmode="lin" valueType="num">
                                      <p:cBhvr>
                                        <p:cTn id="25" dur="1000" fill="hold"/>
                                        <p:tgtEl>
                                          <p:spTgt spid="4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8"/>
                                        </p:tgtEl>
                                      </p:cBhvr>
                                    </p:animEffect>
                                  </p:childTnLst>
                                </p:cTn>
                              </p:par>
                              <p:par>
                                <p:cTn id="27" presetID="29"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2" grpId="0"/>
      <p:bldP spid="52" grpId="1"/>
      <p:bldP spid="54" grpId="0" build="p"/>
      <p:bldP spid="54"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37" name="Group 36">
            <a:extLst>
              <a:ext uri="{FF2B5EF4-FFF2-40B4-BE49-F238E27FC236}">
                <a16:creationId xmlns:a16="http://schemas.microsoft.com/office/drawing/2014/main" id="{C1DB4AF9-17AA-4093-9EC2-DFC099D134EF}"/>
              </a:ext>
            </a:extLst>
          </p:cNvPr>
          <p:cNvGrpSpPr/>
          <p:nvPr/>
        </p:nvGrpSpPr>
        <p:grpSpPr>
          <a:xfrm>
            <a:off x="125858" y="84762"/>
            <a:ext cx="764048" cy="764048"/>
            <a:chOff x="378952" y="299732"/>
            <a:chExt cx="1407309" cy="1407309"/>
          </a:xfrm>
        </p:grpSpPr>
        <p:sp>
          <p:nvSpPr>
            <p:cNvPr id="38" name="1">
              <a:extLst>
                <a:ext uri="{FF2B5EF4-FFF2-40B4-BE49-F238E27FC236}">
                  <a16:creationId xmlns:a16="http://schemas.microsoft.com/office/drawing/2014/main" id="{23AE8231-862F-4507-8531-36CF850515C1}"/>
                </a:ext>
              </a:extLst>
            </p:cNvPr>
            <p:cNvSpPr/>
            <p:nvPr/>
          </p:nvSpPr>
          <p:spPr>
            <a:xfrm>
              <a:off x="378952" y="299732"/>
              <a:ext cx="1407309" cy="1407309"/>
            </a:xfrm>
            <a:prstGeom prst="ellipse">
              <a:avLst/>
            </a:prstGeom>
            <a:noFill/>
            <a:ln w="28575">
              <a:solidFill>
                <a:srgbClr val="5C86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47156"/>
                </a:solidFill>
                <a:cs typeface="+mn-ea"/>
                <a:sym typeface="+mn-lt"/>
              </a:endParaRPr>
            </a:p>
          </p:txBody>
        </p:sp>
        <p:pic>
          <p:nvPicPr>
            <p:cNvPr id="39" name="Picture 38">
              <a:extLst>
                <a:ext uri="{FF2B5EF4-FFF2-40B4-BE49-F238E27FC236}">
                  <a16:creationId xmlns:a16="http://schemas.microsoft.com/office/drawing/2014/main" id="{FAF3CE3E-DEFC-4D24-ACB9-3A108040FE0A}"/>
                </a:ext>
              </a:extLst>
            </p:cNvPr>
            <p:cNvPicPr>
              <a:picLocks noChangeAspect="1"/>
            </p:cNvPicPr>
            <p:nvPr/>
          </p:nvPicPr>
          <p:blipFill>
            <a:blip r:embed="rId3"/>
            <a:stretch>
              <a:fillRect/>
            </a:stretch>
          </p:blipFill>
          <p:spPr>
            <a:xfrm>
              <a:off x="457200" y="381000"/>
              <a:ext cx="1254264" cy="1242914"/>
            </a:xfrm>
            <a:prstGeom prst="rect">
              <a:avLst/>
            </a:prstGeom>
          </p:spPr>
        </p:pic>
      </p:grpSp>
      <p:grpSp>
        <p:nvGrpSpPr>
          <p:cNvPr id="42" name="Google Shape;396;p31">
            <a:extLst>
              <a:ext uri="{FF2B5EF4-FFF2-40B4-BE49-F238E27FC236}">
                <a16:creationId xmlns:a16="http://schemas.microsoft.com/office/drawing/2014/main" id="{9D62DDF1-043D-4638-8E6C-9927CEE40C0D}"/>
              </a:ext>
            </a:extLst>
          </p:cNvPr>
          <p:cNvGrpSpPr/>
          <p:nvPr/>
        </p:nvGrpSpPr>
        <p:grpSpPr>
          <a:xfrm>
            <a:off x="235416" y="847802"/>
            <a:ext cx="11721167" cy="5595394"/>
            <a:chOff x="1486171" y="946535"/>
            <a:chExt cx="6260257" cy="3147431"/>
          </a:xfrm>
        </p:grpSpPr>
        <p:sp>
          <p:nvSpPr>
            <p:cNvPr id="43" name="Google Shape;397;p31">
              <a:extLst>
                <a:ext uri="{FF2B5EF4-FFF2-40B4-BE49-F238E27FC236}">
                  <a16:creationId xmlns:a16="http://schemas.microsoft.com/office/drawing/2014/main" id="{CED1AA1B-D266-4455-A0E3-89CF3906FDA7}"/>
                </a:ext>
              </a:extLst>
            </p:cNvPr>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rgbClr val="447156"/>
                </a:solidFill>
              </a:endParaRPr>
            </a:p>
          </p:txBody>
        </p:sp>
        <p:sp>
          <p:nvSpPr>
            <p:cNvPr id="44" name="Google Shape;398;p31">
              <a:extLst>
                <a:ext uri="{FF2B5EF4-FFF2-40B4-BE49-F238E27FC236}">
                  <a16:creationId xmlns:a16="http://schemas.microsoft.com/office/drawing/2014/main" id="{0695A43E-9D23-4B3F-A7E1-76F9BFDE80B8}"/>
                </a:ext>
              </a:extLst>
            </p:cNvPr>
            <p:cNvSpPr/>
            <p:nvPr/>
          </p:nvSpPr>
          <p:spPr>
            <a:xfrm rot="21470825">
              <a:off x="1486171" y="946535"/>
              <a:ext cx="6146665" cy="301944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rgbClr val="447156"/>
                </a:solidFill>
              </a:endParaRPr>
            </a:p>
          </p:txBody>
        </p:sp>
      </p:grpSp>
      <p:sp>
        <p:nvSpPr>
          <p:cNvPr id="48" name="Google Shape;402;p31">
            <a:extLst>
              <a:ext uri="{FF2B5EF4-FFF2-40B4-BE49-F238E27FC236}">
                <a16:creationId xmlns:a16="http://schemas.microsoft.com/office/drawing/2014/main" id="{D02D3C34-5596-4981-B9AA-E0949F9820C7}"/>
              </a:ext>
            </a:extLst>
          </p:cNvPr>
          <p:cNvSpPr/>
          <p:nvPr/>
        </p:nvSpPr>
        <p:spPr>
          <a:xfrm>
            <a:off x="10605531" y="141464"/>
            <a:ext cx="1339988" cy="1339988"/>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B8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7156"/>
              </a:solidFill>
            </a:endParaRPr>
          </a:p>
        </p:txBody>
      </p:sp>
      <p:sp>
        <p:nvSpPr>
          <p:cNvPr id="52" name="Google Shape;418;p31">
            <a:extLst>
              <a:ext uri="{FF2B5EF4-FFF2-40B4-BE49-F238E27FC236}">
                <a16:creationId xmlns:a16="http://schemas.microsoft.com/office/drawing/2014/main" id="{6473E366-4D33-4B01-B152-0B906782AF4B}"/>
              </a:ext>
            </a:extLst>
          </p:cNvPr>
          <p:cNvSpPr txBox="1">
            <a:spLocks/>
          </p:cNvSpPr>
          <p:nvPr/>
        </p:nvSpPr>
        <p:spPr>
          <a:xfrm>
            <a:off x="1014735" y="107658"/>
            <a:ext cx="2871465" cy="741152"/>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a:solidFill>
                  <a:srgbClr val="FF2A5D"/>
                </a:solidFill>
                <a:effectLst>
                  <a:outerShdw blurRad="50800" dist="38100" dir="16200000"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KHỞI ĐỘNG</a:t>
            </a:r>
            <a:endParaRPr lang="en-GB" sz="4000">
              <a:solidFill>
                <a:srgbClr val="FF2A5D"/>
              </a:solidFill>
              <a:effectLst>
                <a:outerShdw blurRad="50800" dist="38100" dir="16200000"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Google Shape;420;p31">
            <a:extLst>
              <a:ext uri="{FF2B5EF4-FFF2-40B4-BE49-F238E27FC236}">
                <a16:creationId xmlns:a16="http://schemas.microsoft.com/office/drawing/2014/main" id="{FF36EBB6-1DAC-40DC-A7B7-0635D2B435A2}"/>
              </a:ext>
            </a:extLst>
          </p:cNvPr>
          <p:cNvSpPr txBox="1">
            <a:spLocks/>
          </p:cNvSpPr>
          <p:nvPr/>
        </p:nvSpPr>
        <p:spPr>
          <a:xfrm>
            <a:off x="708664" y="1105088"/>
            <a:ext cx="10809302" cy="1200531"/>
          </a:xfrm>
          <a:prstGeom prst="rect">
            <a:avLst/>
          </a:prstGeom>
          <a:noFill/>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2. Em muốn học tập những đức tính nào của bạn?</a:t>
            </a:r>
            <a:endParaRPr lang="en-US" sz="400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B1B3A16E-C1C9-4A04-AC12-D071849F3413}"/>
              </a:ext>
            </a:extLst>
          </p:cNvPr>
          <p:cNvPicPr>
            <a:picLocks noChangeAspect="1"/>
          </p:cNvPicPr>
          <p:nvPr/>
        </p:nvPicPr>
        <p:blipFill>
          <a:blip r:embed="rId4"/>
          <a:srcRect l="4065" t="4816" r="3928" b="2147"/>
          <a:stretch>
            <a:fillRect/>
          </a:stretch>
        </p:blipFill>
        <p:spPr>
          <a:xfrm>
            <a:off x="1447800" y="2447630"/>
            <a:ext cx="8947393" cy="3712770"/>
          </a:xfrm>
          <a:custGeom>
            <a:avLst/>
            <a:gdLst>
              <a:gd name="connsiteX0" fmla="*/ 4324333 w 8648666"/>
              <a:gd name="connsiteY0" fmla="*/ 0 h 3703746"/>
              <a:gd name="connsiteX1" fmla="*/ 8648666 w 8648666"/>
              <a:gd name="connsiteY1" fmla="*/ 1851873 h 3703746"/>
              <a:gd name="connsiteX2" fmla="*/ 4324333 w 8648666"/>
              <a:gd name="connsiteY2" fmla="*/ 3703746 h 3703746"/>
              <a:gd name="connsiteX3" fmla="*/ 0 w 8648666"/>
              <a:gd name="connsiteY3" fmla="*/ 1851873 h 3703746"/>
              <a:gd name="connsiteX4" fmla="*/ 4324333 w 8648666"/>
              <a:gd name="connsiteY4" fmla="*/ 0 h 370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66" h="3703746">
                <a:moveTo>
                  <a:pt x="4324333" y="0"/>
                </a:moveTo>
                <a:cubicBezTo>
                  <a:pt x="6712596" y="0"/>
                  <a:pt x="8648666" y="829112"/>
                  <a:pt x="8648666" y="1851873"/>
                </a:cubicBezTo>
                <a:cubicBezTo>
                  <a:pt x="8648666" y="2874634"/>
                  <a:pt x="6712596" y="3703746"/>
                  <a:pt x="4324333" y="3703746"/>
                </a:cubicBezTo>
                <a:cubicBezTo>
                  <a:pt x="1936070" y="3703746"/>
                  <a:pt x="0" y="2874634"/>
                  <a:pt x="0" y="1851873"/>
                </a:cubicBezTo>
                <a:cubicBezTo>
                  <a:pt x="0" y="829112"/>
                  <a:pt x="1936070" y="0"/>
                  <a:pt x="4324333" y="0"/>
                </a:cubicBezTo>
                <a:close/>
              </a:path>
            </a:pathLst>
          </a:custGeom>
        </p:spPr>
      </p:pic>
      <p:pic>
        <p:nvPicPr>
          <p:cNvPr id="2" name="Graphic 1">
            <a:extLst>
              <a:ext uri="{FF2B5EF4-FFF2-40B4-BE49-F238E27FC236}">
                <a16:creationId xmlns:a16="http://schemas.microsoft.com/office/drawing/2014/main" id="{C5458F18-3BD9-47C0-B5D4-3CE82E74FD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172550">
            <a:off x="169258" y="1971060"/>
            <a:ext cx="3853363" cy="2117117"/>
          </a:xfrm>
          <a:prstGeom prst="rect">
            <a:avLst/>
          </a:prstGeom>
        </p:spPr>
      </p:pic>
      <p:pic>
        <p:nvPicPr>
          <p:cNvPr id="3" name="Graphic 2">
            <a:extLst>
              <a:ext uri="{FF2B5EF4-FFF2-40B4-BE49-F238E27FC236}">
                <a16:creationId xmlns:a16="http://schemas.microsoft.com/office/drawing/2014/main" id="{F1F11374-6627-4EBE-8640-601B8A3DEF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66567" y="2030218"/>
            <a:ext cx="3358204" cy="1878819"/>
          </a:xfrm>
          <a:prstGeom prst="rect">
            <a:avLst/>
          </a:prstGeom>
        </p:spPr>
      </p:pic>
      <p:sp>
        <p:nvSpPr>
          <p:cNvPr id="14" name="14">
            <a:extLst>
              <a:ext uri="{FF2B5EF4-FFF2-40B4-BE49-F238E27FC236}">
                <a16:creationId xmlns:a16="http://schemas.microsoft.com/office/drawing/2014/main" id="{FC053145-59E0-4B1C-8409-87F105F49796}"/>
              </a:ext>
            </a:extLst>
          </p:cNvPr>
          <p:cNvSpPr txBox="1"/>
          <p:nvPr/>
        </p:nvSpPr>
        <p:spPr>
          <a:xfrm>
            <a:off x="590211" y="2263066"/>
            <a:ext cx="2819400" cy="1569660"/>
          </a:xfrm>
          <a:prstGeom prst="rect">
            <a:avLst/>
          </a:prstGeom>
          <a:noFill/>
        </p:spPr>
        <p:txBody>
          <a:bodyPr wrap="square" rtlCol="0">
            <a:spAutoFit/>
          </a:bodyPr>
          <a:lstStyle/>
          <a:p>
            <a:pPr algn="ctr"/>
            <a:r>
              <a:rPr lang="en-US" sz="3200">
                <a:solidFill>
                  <a:srgbClr val="E60037"/>
                </a:solidFill>
                <a:latin typeface="Arial-Rounded" panose="020B0500000000000000" pitchFamily="34" charset="0"/>
                <a:ea typeface="Arial-Rounded" panose="020B0500000000000000" pitchFamily="34" charset="0"/>
                <a:cs typeface="Arial-Rounded" panose="020B0500000000000000" pitchFamily="34" charset="0"/>
              </a:rPr>
              <a:t>Ai cũng bảo cậu hiền lành, tốt bụng.</a:t>
            </a:r>
            <a:endParaRPr lang="en-US" sz="3200" dirty="0">
              <a:solidFill>
                <a:srgbClr val="E60037"/>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sp>
        <p:nvSpPr>
          <p:cNvPr id="15" name="14">
            <a:extLst>
              <a:ext uri="{FF2B5EF4-FFF2-40B4-BE49-F238E27FC236}">
                <a16:creationId xmlns:a16="http://schemas.microsoft.com/office/drawing/2014/main" id="{A0481626-8356-465B-B643-BA4BC52EE398}"/>
              </a:ext>
            </a:extLst>
          </p:cNvPr>
          <p:cNvSpPr txBox="1"/>
          <p:nvPr/>
        </p:nvSpPr>
        <p:spPr>
          <a:xfrm>
            <a:off x="8645059" y="2368819"/>
            <a:ext cx="2819400" cy="1077218"/>
          </a:xfrm>
          <a:prstGeom prst="rect">
            <a:avLst/>
          </a:prstGeom>
          <a:noFill/>
        </p:spPr>
        <p:txBody>
          <a:bodyPr wrap="square" rtlCol="0">
            <a:spAutoFit/>
          </a:bodyPr>
          <a:lstStyle/>
          <a:p>
            <a:pPr algn="ctr"/>
            <a:r>
              <a:rPr lang="en-US" sz="3200">
                <a:solidFill>
                  <a:srgbClr val="E60037"/>
                </a:solidFill>
                <a:latin typeface="Arial-Rounded" panose="020B0500000000000000" pitchFamily="34" charset="0"/>
                <a:ea typeface="Arial-Rounded" panose="020B0500000000000000" pitchFamily="34" charset="0"/>
                <a:cs typeface="Arial-Rounded" panose="020B0500000000000000" pitchFamily="34" charset="0"/>
              </a:rPr>
              <a:t>Cậu lúc nào cũng vui vẻ.</a:t>
            </a:r>
            <a:endParaRPr lang="en-US" sz="3200" dirty="0">
              <a:solidFill>
                <a:srgbClr val="E60037"/>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spTree>
    <p:extLst>
      <p:ext uri="{BB962C8B-B14F-4D97-AF65-F5344CB8AC3E}">
        <p14:creationId xmlns:p14="http://schemas.microsoft.com/office/powerpoint/2010/main" val="2169602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6000">
                                          <p:cBhvr additive="base">
                                            <p:cTn id="7" dur="1500" fill="hold"/>
                                            <p:tgtEl>
                                              <p:spTgt spid="2"/>
                                            </p:tgtEl>
                                            <p:attrNameLst>
                                              <p:attrName>ppt_x</p:attrName>
                                            </p:attrNameLst>
                                          </p:cBhvr>
                                          <p:tavLst>
                                            <p:tav tm="0">
                                              <p:val>
                                                <p:strVal val="0-#ppt_w/2"/>
                                              </p:val>
                                            </p:tav>
                                            <p:tav tm="100000">
                                              <p:val>
                                                <p:strVal val="#ppt_x"/>
                                              </p:val>
                                            </p:tav>
                                          </p:tavLst>
                                        </p:anim>
                                        <p:anim calcmode="lin" valueType="num" p14:bounceEnd="56000">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4"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14:presetBounceEnd="5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56000">
                                          <p:cBhvr additive="base">
                                            <p:cTn id="17" dur="1500" fill="hold"/>
                                            <p:tgtEl>
                                              <p:spTgt spid="3"/>
                                            </p:tgtEl>
                                            <p:attrNameLst>
                                              <p:attrName>ppt_x</p:attrName>
                                            </p:attrNameLst>
                                          </p:cBhvr>
                                          <p:tavLst>
                                            <p:tav tm="0">
                                              <p:val>
                                                <p:strVal val="1+#ppt_w/2"/>
                                              </p:val>
                                            </p:tav>
                                            <p:tav tm="100000">
                                              <p:val>
                                                <p:strVal val="#ppt_x"/>
                                              </p:val>
                                            </p:tav>
                                          </p:tavLst>
                                        </p:anim>
                                        <p:anim calcmode="lin" valueType="num" p14:bounceEnd="56000">
                                          <p:cBhvr additive="base">
                                            <p:cTn id="18" dur="1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p:bldP spid="54" grpId="0" build="p"/>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4"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500" fill="hold"/>
                                            <p:tgtEl>
                                              <p:spTgt spid="3"/>
                                            </p:tgtEl>
                                            <p:attrNameLst>
                                              <p:attrName>ppt_x</p:attrName>
                                            </p:attrNameLst>
                                          </p:cBhvr>
                                          <p:tavLst>
                                            <p:tav tm="0">
                                              <p:val>
                                                <p:strVal val="1+#ppt_w/2"/>
                                              </p:val>
                                            </p:tav>
                                            <p:tav tm="100000">
                                              <p:val>
                                                <p:strVal val="#ppt_x"/>
                                              </p:val>
                                            </p:tav>
                                          </p:tavLst>
                                        </p:anim>
                                        <p:anim calcmode="lin" valueType="num">
                                          <p:cBhvr additive="base">
                                            <p:cTn id="18" dur="1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p:bldP spid="54" grpId="0" build="p"/>
          <p:bldP spid="14" grpId="0"/>
          <p:bldP spid="1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a:extLst>
              <a:ext uri="{FF2B5EF4-FFF2-40B4-BE49-F238E27FC236}">
                <a16:creationId xmlns:a16="http://schemas.microsoft.com/office/drawing/2014/main" id="{584A7066-0D97-4644-B528-A3960098C98E}"/>
              </a:ext>
            </a:extLst>
          </p:cNvPr>
          <p:cNvSpPr/>
          <p:nvPr/>
        </p:nvSpPr>
        <p:spPr>
          <a:xfrm>
            <a:off x="4936499" y="990600"/>
            <a:ext cx="2319003" cy="2319003"/>
          </a:xfrm>
          <a:prstGeom prst="ellipse">
            <a:avLst/>
          </a:prstGeom>
          <a:noFill/>
          <a:ln w="76200">
            <a:solidFill>
              <a:srgbClr val="EB8C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TextBox 6">
            <a:extLst>
              <a:ext uri="{FF2B5EF4-FFF2-40B4-BE49-F238E27FC236}">
                <a16:creationId xmlns:a16="http://schemas.microsoft.com/office/drawing/2014/main" id="{ECDC2339-ED63-4CB3-B0E1-F7E1B5C14083}"/>
              </a:ext>
            </a:extLst>
          </p:cNvPr>
          <p:cNvSpPr txBox="1"/>
          <p:nvPr/>
        </p:nvSpPr>
        <p:spPr>
          <a:xfrm>
            <a:off x="2886710" y="3460554"/>
            <a:ext cx="6254326" cy="1015663"/>
          </a:xfrm>
          <a:prstGeom prst="rect">
            <a:avLst/>
          </a:prstGeom>
          <a:noFill/>
        </p:spPr>
        <p:txBody>
          <a:bodyPr wrap="square" rtlCol="0">
            <a:spAutoFit/>
          </a:bodyPr>
          <a:lstStyle/>
          <a:p>
            <a:pPr algn="ctr"/>
            <a:r>
              <a:rPr lang="en-US" sz="6000">
                <a:solidFill>
                  <a:srgbClr val="FF2A5D"/>
                </a:solidFill>
                <a:effectLst>
                  <a:outerShdw blurRad="38100" dist="38100" dir="2700000" algn="tl">
                    <a:srgbClr val="000000">
                      <a:alpha val="43137"/>
                    </a:srgbClr>
                  </a:outerShdw>
                </a:effectLst>
                <a:latin typeface="HP-167" panose="020B0803050302020204" pitchFamily="34" charset="0"/>
              </a:rPr>
              <a:t>ĐỌC VĂN BẢN</a:t>
            </a:r>
            <a:endParaRPr lang="en-US" sz="6000" dirty="0">
              <a:solidFill>
                <a:srgbClr val="FF2A5D"/>
              </a:solidFill>
              <a:effectLst>
                <a:outerShdw blurRad="38100" dist="38100" dir="2700000" algn="tl">
                  <a:srgbClr val="000000">
                    <a:alpha val="43137"/>
                  </a:srgbClr>
                </a:outerShdw>
              </a:effectLst>
              <a:latin typeface="HP-167" panose="020B0803050302020204" pitchFamily="34" charset="0"/>
            </a:endParaRPr>
          </a:p>
        </p:txBody>
      </p:sp>
      <p:pic>
        <p:nvPicPr>
          <p:cNvPr id="18" name="Picture 17">
            <a:extLst>
              <a:ext uri="{FF2B5EF4-FFF2-40B4-BE49-F238E27FC236}">
                <a16:creationId xmlns:a16="http://schemas.microsoft.com/office/drawing/2014/main" id="{E629EA71-DC8B-4FF8-9226-36FBC908D53F}"/>
              </a:ext>
            </a:extLst>
          </p:cNvPr>
          <p:cNvPicPr>
            <a:picLocks noChangeAspect="1"/>
          </p:cNvPicPr>
          <p:nvPr/>
        </p:nvPicPr>
        <p:blipFill>
          <a:blip r:embed="rId2"/>
          <a:stretch>
            <a:fillRect/>
          </a:stretch>
        </p:blipFill>
        <p:spPr>
          <a:xfrm>
            <a:off x="5083048" y="1141551"/>
            <a:ext cx="2032604" cy="2032604"/>
          </a:xfrm>
          <a:prstGeom prst="rect">
            <a:avLst/>
          </a:prstGeom>
        </p:spPr>
      </p:pic>
    </p:spTree>
    <p:extLst>
      <p:ext uri="{BB962C8B-B14F-4D97-AF65-F5344CB8AC3E}">
        <p14:creationId xmlns:p14="http://schemas.microsoft.com/office/powerpoint/2010/main" val="585687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2000"/>
                                            <p:tgtEl>
                                              <p:spTgt spid="5"/>
                                            </p:tgtEl>
                                          </p:cBhvr>
                                        </p:animEffect>
                                      </p:childTnLst>
                                    </p:cTn>
                                  </p:par>
                                </p:childTnLst>
                              </p:cTn>
                            </p:par>
                            <p:par>
                              <p:cTn id="13" fill="hold">
                                <p:stCondLst>
                                  <p:cond delay="3000"/>
                                </p:stCondLst>
                                <p:childTnLst>
                                  <p:par>
                                    <p:cTn id="14" presetID="50" presetClass="entr" presetSubtype="0" decel="10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ppt_x</p:attrName>
                                            </p:attrNameLst>
                                          </p:cBhvr>
                                          <p:tavLst>
                                            <p:tav tm="0">
                                              <p:val>
                                                <p:strVal val="#ppt_x-.2"/>
                                              </p:val>
                                            </p:tav>
                                            <p:tav tm="100000">
                                              <p:val>
                                                <p:strVal val="#ppt_x"/>
                                              </p:val>
                                            </p:tav>
                                          </p:tavLst>
                                        </p:anim>
                                        <p:anim calcmode="lin" valueType="num">
                                          <p:cBhvr>
                                            <p:cTn id="1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6"/>
                                            </p:tgtEl>
                                          </p:cBhvr>
                                        </p:animEffect>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000" fill="hold"/>
                                            <p:tgtEl>
                                              <p:spTgt spid="17"/>
                                            </p:tgtEl>
                                            <p:attrNameLst>
                                              <p:attrName>ppt_x</p:attrName>
                                            </p:attrNameLst>
                                          </p:cBhvr>
                                          <p:tavLst>
                                            <p:tav tm="0">
                                              <p:val>
                                                <p:strVal val="#ppt_x"/>
                                              </p:val>
                                            </p:tav>
                                            <p:tav tm="100000">
                                              <p:val>
                                                <p:strVal val="#ppt_x"/>
                                              </p:val>
                                            </p:tav>
                                          </p:tavLst>
                                        </p:anim>
                                        <p:anim calcmode="lin" valueType="num">
                                          <p:cBhvr additive="base">
                                            <p:cTn id="16" dur="2000" fill="hold"/>
                                            <p:tgtEl>
                                              <p:spTgt spid="17"/>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6" presetClass="entr" presetSubtype="32" fill="hold" grpId="0"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2000"/>
                                            <p:tgtEl>
                                              <p:spTgt spid="5"/>
                                            </p:tgtEl>
                                          </p:cBhvr>
                                        </p:animEffect>
                                      </p:childTnLst>
                                    </p:cTn>
                                  </p:par>
                                </p:childTnLst>
                              </p:cTn>
                            </p:par>
                            <p:par>
                              <p:cTn id="25" fill="hold">
                                <p:stCondLst>
                                  <p:cond delay="3000"/>
                                </p:stCondLst>
                                <p:childTnLst>
                                  <p:par>
                                    <p:cTn id="26" presetID="50" presetClass="entr" presetSubtype="0" decel="10000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3"/>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par>
                              <p:cTn id="31" fill="hold">
                                <p:stCondLst>
                                  <p:cond delay="4000"/>
                                </p:stCondLst>
                                <p:childTnLst>
                                  <p:par>
                                    <p:cTn id="32" presetID="22" presetClass="entr" presetSubtype="4"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6" grpId="0" animBg="1"/>
          <p:bldP spid="16"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42" name="Google Shape;396;p31">
            <a:extLst>
              <a:ext uri="{FF2B5EF4-FFF2-40B4-BE49-F238E27FC236}">
                <a16:creationId xmlns:a16="http://schemas.microsoft.com/office/drawing/2014/main" id="{9D62DDF1-043D-4638-8E6C-9927CEE40C0D}"/>
              </a:ext>
            </a:extLst>
          </p:cNvPr>
          <p:cNvGrpSpPr/>
          <p:nvPr/>
        </p:nvGrpSpPr>
        <p:grpSpPr>
          <a:xfrm>
            <a:off x="235416" y="805406"/>
            <a:ext cx="11721167" cy="5595394"/>
            <a:chOff x="1486171" y="946535"/>
            <a:chExt cx="6260257" cy="3147431"/>
          </a:xfrm>
        </p:grpSpPr>
        <p:sp>
          <p:nvSpPr>
            <p:cNvPr id="43" name="Google Shape;397;p31">
              <a:extLst>
                <a:ext uri="{FF2B5EF4-FFF2-40B4-BE49-F238E27FC236}">
                  <a16:creationId xmlns:a16="http://schemas.microsoft.com/office/drawing/2014/main" id="{CED1AA1B-D266-4455-A0E3-89CF3906FDA7}"/>
                </a:ext>
              </a:extLst>
            </p:cNvPr>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rgbClr val="447156"/>
                </a:solidFill>
              </a:endParaRPr>
            </a:p>
          </p:txBody>
        </p:sp>
        <p:sp>
          <p:nvSpPr>
            <p:cNvPr id="44" name="Google Shape;398;p31">
              <a:extLst>
                <a:ext uri="{FF2B5EF4-FFF2-40B4-BE49-F238E27FC236}">
                  <a16:creationId xmlns:a16="http://schemas.microsoft.com/office/drawing/2014/main" id="{0695A43E-9D23-4B3F-A7E1-76F9BFDE80B8}"/>
                </a:ext>
              </a:extLst>
            </p:cNvPr>
            <p:cNvSpPr/>
            <p:nvPr/>
          </p:nvSpPr>
          <p:spPr>
            <a:xfrm rot="21470825">
              <a:off x="1486171" y="946535"/>
              <a:ext cx="6146665" cy="301944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rgbClr val="447156"/>
                </a:solidFill>
              </a:endParaRPr>
            </a:p>
          </p:txBody>
        </p:sp>
      </p:grpSp>
      <p:sp>
        <p:nvSpPr>
          <p:cNvPr id="48" name="Google Shape;402;p31">
            <a:extLst>
              <a:ext uri="{FF2B5EF4-FFF2-40B4-BE49-F238E27FC236}">
                <a16:creationId xmlns:a16="http://schemas.microsoft.com/office/drawing/2014/main" id="{D02D3C34-5596-4981-B9AA-E0949F9820C7}"/>
              </a:ext>
            </a:extLst>
          </p:cNvPr>
          <p:cNvSpPr/>
          <p:nvPr/>
        </p:nvSpPr>
        <p:spPr>
          <a:xfrm>
            <a:off x="10605531" y="99068"/>
            <a:ext cx="1339988" cy="1339988"/>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B8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47156"/>
              </a:solidFill>
            </a:endParaRPr>
          </a:p>
        </p:txBody>
      </p:sp>
      <p:pic>
        <p:nvPicPr>
          <p:cNvPr id="13" name="Picture 12">
            <a:extLst>
              <a:ext uri="{FF2B5EF4-FFF2-40B4-BE49-F238E27FC236}">
                <a16:creationId xmlns:a16="http://schemas.microsoft.com/office/drawing/2014/main" id="{4B37EB56-3394-44AA-806F-5BF81FBC016A}"/>
              </a:ext>
            </a:extLst>
          </p:cNvPr>
          <p:cNvPicPr>
            <a:picLocks noChangeAspect="1"/>
          </p:cNvPicPr>
          <p:nvPr/>
        </p:nvPicPr>
        <p:blipFill>
          <a:blip r:embed="rId3"/>
          <a:stretch>
            <a:fillRect/>
          </a:stretch>
        </p:blipFill>
        <p:spPr>
          <a:xfrm>
            <a:off x="1328031" y="1339028"/>
            <a:ext cx="9535937" cy="4179943"/>
          </a:xfrm>
          <a:prstGeom prst="roundRect">
            <a:avLst/>
          </a:prstGeom>
        </p:spPr>
      </p:pic>
    </p:spTree>
    <p:extLst>
      <p:ext uri="{BB962C8B-B14F-4D97-AF65-F5344CB8AC3E}">
        <p14:creationId xmlns:p14="http://schemas.microsoft.com/office/powerpoint/2010/main" val="2732494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A5B04-D374-405F-BF76-7398E413892F}"/>
              </a:ext>
            </a:extLst>
          </p:cNvPr>
          <p:cNvPicPr>
            <a:picLocks noChangeAspect="1"/>
          </p:cNvPicPr>
          <p:nvPr/>
        </p:nvPicPr>
        <p:blipFill>
          <a:blip r:embed="rId2"/>
          <a:stretch>
            <a:fillRect/>
          </a:stretch>
        </p:blipFill>
        <p:spPr>
          <a:xfrm>
            <a:off x="228600" y="263192"/>
            <a:ext cx="1272203" cy="688934"/>
          </a:xfrm>
          <a:prstGeom prst="rect">
            <a:avLst/>
          </a:prstGeom>
        </p:spPr>
      </p:pic>
      <p:sp>
        <p:nvSpPr>
          <p:cNvPr id="6" name="TextBox 5">
            <a:extLst>
              <a:ext uri="{FF2B5EF4-FFF2-40B4-BE49-F238E27FC236}">
                <a16:creationId xmlns:a16="http://schemas.microsoft.com/office/drawing/2014/main" id="{B2E39009-9B93-4BE0-B3B0-B07A8E9ED188}"/>
              </a:ext>
            </a:extLst>
          </p:cNvPr>
          <p:cNvSpPr txBox="1"/>
          <p:nvPr/>
        </p:nvSpPr>
        <p:spPr>
          <a:xfrm>
            <a:off x="3048000" y="609600"/>
            <a:ext cx="6400800" cy="646331"/>
          </a:xfrm>
          <a:prstGeom prst="rect">
            <a:avLst/>
          </a:prstGeom>
          <a:noFill/>
        </p:spPr>
        <p:txBody>
          <a:bodyPr wrap="square" rtlCol="0">
            <a:spAutoFit/>
          </a:bodyPr>
          <a:lstStyle/>
          <a:p>
            <a:pPr algn="ctr"/>
            <a:r>
              <a:rPr lang="en-US" sz="3600" b="1">
                <a:solidFill>
                  <a:srgbClr val="FF2A5D"/>
                </a:solidFill>
                <a:latin typeface="Arial-Rounded" panose="020B0500000000000000" pitchFamily="34" charset="0"/>
                <a:ea typeface="Arial-Rounded" panose="020B0500000000000000" pitchFamily="34" charset="0"/>
                <a:cs typeface="Arial-Rounded" panose="020B0500000000000000" pitchFamily="34" charset="0"/>
              </a:rPr>
              <a:t>NHÍM NÂU KẾT BẠN</a:t>
            </a:r>
            <a:endParaRPr lang="en-US" sz="7200" b="1" dirty="0">
              <a:solidFill>
                <a:srgbClr val="FF2A5D"/>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60414BFE-B777-4B0A-9848-DAF61917C949}"/>
              </a:ext>
            </a:extLst>
          </p:cNvPr>
          <p:cNvSpPr txBox="1"/>
          <p:nvPr/>
        </p:nvSpPr>
        <p:spPr>
          <a:xfrm>
            <a:off x="342900" y="1260458"/>
            <a:ext cx="11506200" cy="5170646"/>
          </a:xfrm>
          <a:prstGeom prst="rect">
            <a:avLst/>
          </a:prstGeom>
          <a:noFill/>
        </p:spPr>
        <p:txBody>
          <a:bodyPr wrap="square" rtlCol="0">
            <a:spAutoFit/>
          </a:bodyPr>
          <a:lstStyle/>
          <a:p>
            <a:pPr indent="457200" algn="just"/>
            <a:r>
              <a:rPr lang="vi-VN" sz="3300">
                <a:latin typeface="Arial-Rounded" panose="020B0500000000000000" pitchFamily="34" charset="0"/>
                <a:ea typeface="Arial-Rounded" panose="020B0500000000000000" pitchFamily="34" charset="0"/>
                <a:cs typeface="Arial-Rounded" panose="020B0500000000000000" pitchFamily="34" charset="0"/>
              </a:rPr>
              <a:t>Trong khu rừng nọ, có chú nhím nâu hiền lành, nhút nhát. Một buổi sáng, chủ đang kiếm quả cây thì thấy nhím trắng chạy tới. Nhím trắng vồn vã: “Chào bạn! Rất vui được gặp bạn!”. Nhím nâu lúng túng, nói lí nhí: “Chào bạn!”, rồi nấp vào bụi cây. Chú cuộn tròn người lại mà vẫn sợ hãi.</a:t>
            </a:r>
          </a:p>
          <a:p>
            <a:pPr indent="457200" algn="just"/>
            <a:r>
              <a:rPr lang="vi-VN" sz="3300">
                <a:latin typeface="Arial-Rounded" panose="020B0500000000000000" pitchFamily="34" charset="0"/>
                <a:ea typeface="Arial-Rounded" panose="020B0500000000000000" pitchFamily="34" charset="0"/>
                <a:cs typeface="Arial-Rounded" panose="020B0500000000000000" pitchFamily="34" charset="0"/>
              </a:rPr>
              <a:t>Mùa đông đến, nhím nâu đi tìm nơi để trú ngụ. Bất chợt,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p:txBody>
      </p:sp>
    </p:spTree>
    <p:extLst>
      <p:ext uri="{BB962C8B-B14F-4D97-AF65-F5344CB8AC3E}">
        <p14:creationId xmlns:p14="http://schemas.microsoft.com/office/powerpoint/2010/main" val="1921875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xEl>
                                              <p:pRg st="0" end="0"/>
                                            </p:txEl>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p:cTn id="17"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A5B04-D374-405F-BF76-7398E413892F}"/>
              </a:ext>
            </a:extLst>
          </p:cNvPr>
          <p:cNvPicPr>
            <a:picLocks noChangeAspect="1"/>
          </p:cNvPicPr>
          <p:nvPr/>
        </p:nvPicPr>
        <p:blipFill>
          <a:blip r:embed="rId2"/>
          <a:stretch>
            <a:fillRect/>
          </a:stretch>
        </p:blipFill>
        <p:spPr>
          <a:xfrm>
            <a:off x="228600" y="263192"/>
            <a:ext cx="1272203" cy="688934"/>
          </a:xfrm>
          <a:prstGeom prst="rect">
            <a:avLst/>
          </a:prstGeom>
        </p:spPr>
      </p:pic>
      <p:sp>
        <p:nvSpPr>
          <p:cNvPr id="7" name="TextBox 6">
            <a:extLst>
              <a:ext uri="{FF2B5EF4-FFF2-40B4-BE49-F238E27FC236}">
                <a16:creationId xmlns:a16="http://schemas.microsoft.com/office/drawing/2014/main" id="{60414BFE-B777-4B0A-9848-DAF61917C949}"/>
              </a:ext>
            </a:extLst>
          </p:cNvPr>
          <p:cNvSpPr txBox="1"/>
          <p:nvPr/>
        </p:nvSpPr>
        <p:spPr>
          <a:xfrm>
            <a:off x="308913" y="893088"/>
            <a:ext cx="11506200" cy="4093428"/>
          </a:xfrm>
          <a:prstGeom prst="rect">
            <a:avLst/>
          </a:prstGeom>
          <a:noFill/>
        </p:spPr>
        <p:txBody>
          <a:bodyPr wrap="square" rtlCol="0">
            <a:spAutoFit/>
          </a:bodyPr>
          <a:lstStyle/>
          <a:p>
            <a:pPr indent="461963" algn="just"/>
            <a:r>
              <a:rPr lang="vi-VN" sz="3600">
                <a:latin typeface="Arial-Rounded" panose="020B0500000000000000" pitchFamily="34" charset="0"/>
                <a:ea typeface="Arial-Rounded" panose="020B0500000000000000" pitchFamily="34" charset="0"/>
                <a:cs typeface="Arial-Rounded" panose="020B0500000000000000" pitchFamily="34" charset="0"/>
              </a:rPr>
              <a:t>“Nhím trắng tốt bụng quá. Bạn ấy nói đúng, không có bạn bè thì thật buồn.”. Nghĩ thế, nhím nâu mạnh dạn hẳn lên. Chủ nhận lời kết bạn với nhím trắng. Cả hai cùng thu dọn, trang trí chỗ ở cho đẹp. Chúng trải qua những ngày vui vẻ, ấm áp vì không phải sống một mình giữa mùa đông lạnh giá.</a:t>
            </a:r>
          </a:p>
          <a:p>
            <a:pPr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2800" i="1">
                <a:latin typeface="Arial-Rounded" panose="020B0500000000000000" pitchFamily="34" charset="0"/>
                <a:ea typeface="Arial-Rounded" panose="020B0500000000000000" pitchFamily="34" charset="0"/>
                <a:cs typeface="Arial-Rounded" panose="020B0500000000000000" pitchFamily="34" charset="0"/>
              </a:rPr>
              <a:t>(Theo Minh Anh)</a:t>
            </a:r>
            <a:endParaRPr lang="vi-VN" sz="3600" i="1">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31330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438</TotalTime>
  <Words>1587</Words>
  <Application>Microsoft Office PowerPoint</Application>
  <PresentationFormat>Widescreen</PresentationFormat>
  <Paragraphs>72</Paragraphs>
  <Slides>28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Arial-Rounded</vt:lpstr>
      <vt:lpstr>Calibri</vt:lpstr>
      <vt:lpstr>Calibri Light</vt:lpstr>
      <vt:lpstr>HP-167</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Ms Quyen</cp:lastModifiedBy>
  <cp:revision>175</cp:revision>
  <dcterms:created xsi:type="dcterms:W3CDTF">2021-09-29T00:27:10Z</dcterms:created>
  <dcterms:modified xsi:type="dcterms:W3CDTF">2021-11-14T14:38:26Z</dcterms:modified>
  <cp:category>9Slide.vn</cp:category>
</cp:coreProperties>
</file>