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17" r:id="rId2"/>
    <p:sldId id="416" r:id="rId3"/>
    <p:sldId id="257" r:id="rId4"/>
    <p:sldId id="300" r:id="rId5"/>
    <p:sldId id="408" r:id="rId6"/>
    <p:sldId id="409" r:id="rId7"/>
    <p:sldId id="410" r:id="rId8"/>
    <p:sldId id="411" r:id="rId9"/>
    <p:sldId id="412" r:id="rId10"/>
    <p:sldId id="413" r:id="rId11"/>
    <p:sldId id="415" r:id="rId12"/>
    <p:sldId id="414" r:id="rId13"/>
    <p:sldId id="26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6124"/>
    <a:srgbClr val="953122"/>
    <a:srgbClr val="DA6A3E"/>
    <a:srgbClr val="EF8D39"/>
    <a:srgbClr val="DE7859"/>
    <a:srgbClr val="EBB22C"/>
    <a:srgbClr val="EEB44D"/>
    <a:srgbClr val="EB5E45"/>
    <a:srgbClr val="F0C874"/>
    <a:srgbClr val="EFD0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65" d="100"/>
          <a:sy n="65" d="100"/>
        </p:scale>
        <p:origin x="83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A9FF6-5429-4720-AEEE-2AAD5058A268}"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EF9192-8295-45BA-8666-87775CAA009F}" type="slidenum">
              <a:rPr lang="en-US" smtClean="0"/>
              <a:t>‹#›</a:t>
            </a:fld>
            <a:endParaRPr lang="en-US"/>
          </a:p>
        </p:txBody>
      </p:sp>
    </p:spTree>
    <p:extLst>
      <p:ext uri="{BB962C8B-B14F-4D97-AF65-F5344CB8AC3E}">
        <p14:creationId xmlns:p14="http://schemas.microsoft.com/office/powerpoint/2010/main" val="3184165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Từ xa xưa, trong rừng xanh sâu thẳm, </a:t>
            </a:r>
            <a:r>
              <a:rPr lang="vi-VN" sz="1200" b="1"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có đôi bạn bê vàng và dê trắng sống bên nhau rất vui vẻ.</a:t>
            </a:r>
            <a:endParaRPr lang="zh-CN" altLang="en-US" sz="120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a:p>
            <a:endParaRPr lang="en-US"/>
          </a:p>
        </p:txBody>
      </p:sp>
      <p:sp>
        <p:nvSpPr>
          <p:cNvPr id="4" name="Slide Number Placeholder 3"/>
          <p:cNvSpPr>
            <a:spLocks noGrp="1"/>
          </p:cNvSpPr>
          <p:nvPr>
            <p:ph type="sldNum" sz="quarter" idx="5"/>
          </p:nvPr>
        </p:nvSpPr>
        <p:spPr/>
        <p:txBody>
          <a:bodyPr/>
          <a:lstStyle/>
          <a:p>
            <a:fld id="{49EF9192-8295-45BA-8666-87775CAA009F}" type="slidenum">
              <a:rPr lang="en-US" smtClean="0"/>
              <a:t>5</a:t>
            </a:fld>
            <a:endParaRPr lang="en-US"/>
          </a:p>
        </p:txBody>
      </p:sp>
    </p:spTree>
    <p:extLst>
      <p:ext uri="{BB962C8B-B14F-4D97-AF65-F5344CB8AC3E}">
        <p14:creationId xmlns:p14="http://schemas.microsoft.com/office/powerpoint/2010/main" val="375821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OpenSans"/>
              </a:rPr>
              <a:t>Một năm trời hạn hán, </a:t>
            </a:r>
            <a:r>
              <a:rPr lang="en-US" b="1" i="0">
                <a:solidFill>
                  <a:srgbClr val="333333"/>
                </a:solidFill>
                <a:effectLst/>
                <a:latin typeface="OpenSansBold"/>
              </a:rPr>
              <a:t>suối cạn, cỏ héo khô, đôi bạn không có gì để ăn.</a:t>
            </a:r>
            <a:endParaRPr lang="en-US"/>
          </a:p>
        </p:txBody>
      </p:sp>
      <p:sp>
        <p:nvSpPr>
          <p:cNvPr id="4" name="Slide Number Placeholder 3"/>
          <p:cNvSpPr>
            <a:spLocks noGrp="1"/>
          </p:cNvSpPr>
          <p:nvPr>
            <p:ph type="sldNum" sz="quarter" idx="5"/>
          </p:nvPr>
        </p:nvSpPr>
        <p:spPr/>
        <p:txBody>
          <a:bodyPr/>
          <a:lstStyle/>
          <a:p>
            <a:fld id="{49EF9192-8295-45BA-8666-87775CAA009F}" type="slidenum">
              <a:rPr lang="en-US" smtClean="0"/>
              <a:t>6</a:t>
            </a:fld>
            <a:endParaRPr lang="en-US"/>
          </a:p>
        </p:txBody>
      </p:sp>
    </p:spTree>
    <p:extLst>
      <p:ext uri="{BB962C8B-B14F-4D97-AF65-F5344CB8AC3E}">
        <p14:creationId xmlns:p14="http://schemas.microsoft.com/office/powerpoint/2010/main" val="1529798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a:solidFill>
                  <a:srgbClr val="333333"/>
                </a:solidFill>
                <a:effectLst/>
                <a:latin typeface="OpenSans"/>
              </a:rPr>
              <a:t>Bê vàng đi tìm cỏ, </a:t>
            </a:r>
            <a:r>
              <a:rPr lang="vi-VN" b="1" i="0">
                <a:solidFill>
                  <a:srgbClr val="333333"/>
                </a:solidFill>
                <a:effectLst/>
                <a:latin typeface="OpenSansBold"/>
              </a:rPr>
              <a:t>lang thang quên mất đường về.</a:t>
            </a:r>
            <a:r>
              <a:rPr lang="vi-VN" b="0" i="0">
                <a:solidFill>
                  <a:srgbClr val="333333"/>
                </a:solidFill>
                <a:effectLst/>
                <a:latin typeface="OpenSans"/>
              </a:rPr>
              <a:t> Dê trắng thương bạn, </a:t>
            </a:r>
            <a:r>
              <a:rPr lang="vi-VN" b="1" i="0">
                <a:solidFill>
                  <a:srgbClr val="333333"/>
                </a:solidFill>
                <a:effectLst/>
                <a:latin typeface="OpenSansBold"/>
              </a:rPr>
              <a:t>chạy khắp nẻo tìm và gọi bạn.</a:t>
            </a:r>
            <a:endParaRPr lang="en-US"/>
          </a:p>
        </p:txBody>
      </p:sp>
      <p:sp>
        <p:nvSpPr>
          <p:cNvPr id="4" name="Slide Number Placeholder 3"/>
          <p:cNvSpPr>
            <a:spLocks noGrp="1"/>
          </p:cNvSpPr>
          <p:nvPr>
            <p:ph type="sldNum" sz="quarter" idx="5"/>
          </p:nvPr>
        </p:nvSpPr>
        <p:spPr/>
        <p:txBody>
          <a:bodyPr/>
          <a:lstStyle/>
          <a:p>
            <a:fld id="{49EF9192-8295-45BA-8666-87775CAA009F}" type="slidenum">
              <a:rPr lang="en-US" smtClean="0"/>
              <a:t>7</a:t>
            </a:fld>
            <a:endParaRPr lang="en-US"/>
          </a:p>
        </p:txBody>
      </p:sp>
    </p:spTree>
    <p:extLst>
      <p:ext uri="{BB962C8B-B14F-4D97-AF65-F5344CB8AC3E}">
        <p14:creationId xmlns:p14="http://schemas.microsoft.com/office/powerpoint/2010/main" val="45839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a:solidFill>
                  <a:srgbClr val="333333"/>
                </a:solidFill>
                <a:effectLst/>
                <a:latin typeface="OpenSans"/>
              </a:rPr>
              <a:t>Đến bây giờ, dê trắng </a:t>
            </a:r>
            <a:r>
              <a:rPr lang="en-US" sz="1200" b="1" i="0">
                <a:solidFill>
                  <a:srgbClr val="333333"/>
                </a:solidFill>
                <a:effectLst/>
                <a:latin typeface="OpenSansBold"/>
              </a:rPr>
              <a:t>vẫn cứ gọi hoài “Bê! Bê!”</a:t>
            </a:r>
            <a:r>
              <a:rPr lang="vi-VN" sz="12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12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Slide Number Placeholder 3"/>
          <p:cNvSpPr>
            <a:spLocks noGrp="1"/>
          </p:cNvSpPr>
          <p:nvPr>
            <p:ph type="sldNum" sz="quarter" idx="5"/>
          </p:nvPr>
        </p:nvSpPr>
        <p:spPr/>
        <p:txBody>
          <a:bodyPr/>
          <a:lstStyle/>
          <a:p>
            <a:fld id="{49EF9192-8295-45BA-8666-87775CAA009F}" type="slidenum">
              <a:rPr lang="en-US" smtClean="0"/>
              <a:t>8</a:t>
            </a:fld>
            <a:endParaRPr lang="en-US"/>
          </a:p>
        </p:txBody>
      </p:sp>
    </p:spTree>
    <p:extLst>
      <p:ext uri="{BB962C8B-B14F-4D97-AF65-F5344CB8AC3E}">
        <p14:creationId xmlns:p14="http://schemas.microsoft.com/office/powerpoint/2010/main" val="3730865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r>
              <a:rPr lang="vi-VN" b="1" i="0">
                <a:solidFill>
                  <a:srgbClr val="333333"/>
                </a:solidFill>
                <a:effectLst/>
                <a:latin typeface="OpenSansBold"/>
              </a:rPr>
              <a:t>* Đoạn 1 – Tranh 1:</a:t>
            </a:r>
            <a:endParaRPr lang="vi-VN" b="0" i="0">
              <a:solidFill>
                <a:srgbClr val="333333"/>
              </a:solidFill>
              <a:effectLst/>
              <a:latin typeface="OpenSans"/>
            </a:endParaRPr>
          </a:p>
          <a:p>
            <a:pPr algn="just" latinLnBrk="0"/>
            <a:r>
              <a:rPr lang="vi-VN" b="0" i="0">
                <a:solidFill>
                  <a:srgbClr val="333333"/>
                </a:solidFill>
                <a:effectLst/>
                <a:latin typeface="OpenSans"/>
              </a:rPr>
              <a:t>Từ xa xưa, trong rừng xanh sâu thẳm, có đôi bạn sống bên nhau rất vui vẻ. Đó là bê vàng và dê trắng. Hằng ngày, hai bạn cùng nhau kiếm ăn rồi lại cùng nhau vui chơi hát ca.</a:t>
            </a:r>
          </a:p>
          <a:p>
            <a:pPr algn="just" latinLnBrk="0"/>
            <a:r>
              <a:rPr lang="vi-VN" b="1" i="0">
                <a:solidFill>
                  <a:srgbClr val="333333"/>
                </a:solidFill>
                <a:effectLst/>
                <a:latin typeface="OpenSansBold"/>
              </a:rPr>
              <a:t>* Đoạn 2 – Tranh 2:</a:t>
            </a:r>
            <a:endParaRPr lang="vi-VN" b="0" i="0">
              <a:solidFill>
                <a:srgbClr val="333333"/>
              </a:solidFill>
              <a:effectLst/>
              <a:latin typeface="OpenSans"/>
            </a:endParaRPr>
          </a:p>
          <a:p>
            <a:pPr algn="just" latinLnBrk="0"/>
            <a:r>
              <a:rPr lang="vi-VN" b="0" i="0">
                <a:solidFill>
                  <a:srgbClr val="333333"/>
                </a:solidFill>
                <a:effectLst/>
                <a:latin typeface="OpenSans"/>
              </a:rPr>
              <a:t>Một năm trời hạn hán. Suối cạn và cỏ cây cũng héo khô. Muôn loài rơi vào cảnh đói khát. Đôi bạn bê vàng và dê trắng cũng chẳng thể tìm thấy cỏ ăn.</a:t>
            </a:r>
          </a:p>
          <a:p>
            <a:pPr algn="just" latinLnBrk="0"/>
            <a:r>
              <a:rPr lang="vi-VN" b="1" i="0">
                <a:solidFill>
                  <a:srgbClr val="333333"/>
                </a:solidFill>
                <a:effectLst/>
                <a:latin typeface="OpenSansBold"/>
              </a:rPr>
              <a:t>* Đoạn 3 – Tranh 3:</a:t>
            </a:r>
            <a:endParaRPr lang="vi-VN" b="0" i="0">
              <a:solidFill>
                <a:srgbClr val="333333"/>
              </a:solidFill>
              <a:effectLst/>
              <a:latin typeface="OpenSans"/>
            </a:endParaRPr>
          </a:p>
          <a:p>
            <a:pPr algn="just" latinLnBrk="0"/>
            <a:r>
              <a:rPr lang="vi-VN" b="0" i="0">
                <a:solidFill>
                  <a:srgbClr val="333333"/>
                </a:solidFill>
                <a:effectLst/>
                <a:latin typeface="OpenSans"/>
              </a:rPr>
              <a:t>Không muốn mình và bạn chết vì đói, bê vàng lên đường đi tìm cỏ. Nó lang thang khắp nơi trong khu rừng. Trong khi cỏ còn chưa tìm thấy thì bê vàng lại không may bị lạc đường. Dê trắng đợi mãi không thấy bạn về, nó thương bạn quá. Dê chạy khắp các nẻo đường để tìm bê vàng.</a:t>
            </a:r>
          </a:p>
          <a:p>
            <a:pPr algn="just" latinLnBrk="0"/>
            <a:r>
              <a:rPr lang="vi-VN" b="1" i="0">
                <a:solidFill>
                  <a:srgbClr val="333333"/>
                </a:solidFill>
                <a:effectLst/>
                <a:latin typeface="OpenSansBold"/>
              </a:rPr>
              <a:t>* Đoạn 4 – Tranh 4:</a:t>
            </a:r>
            <a:endParaRPr lang="vi-VN" b="0" i="0">
              <a:solidFill>
                <a:srgbClr val="333333"/>
              </a:solidFill>
              <a:effectLst/>
              <a:latin typeface="OpenSans"/>
            </a:endParaRPr>
          </a:p>
          <a:p>
            <a:pPr algn="just" latinLnBrk="0"/>
            <a:r>
              <a:rPr lang="vi-VN" b="0" i="0">
                <a:solidFill>
                  <a:srgbClr val="333333"/>
                </a:solidFill>
                <a:effectLst/>
                <a:latin typeface="OpenSans"/>
              </a:rPr>
              <a:t>Cho tới tận bây giờ dê trắng vẫn cứ gọi hoài “Bê! Bê!”. Nó vẫn luôn nhớ tới việc tìm kiếm người bạn thân thiết của mình.</a:t>
            </a:r>
          </a:p>
        </p:txBody>
      </p:sp>
      <p:sp>
        <p:nvSpPr>
          <p:cNvPr id="4" name="Slide Number Placeholder 3"/>
          <p:cNvSpPr>
            <a:spLocks noGrp="1"/>
          </p:cNvSpPr>
          <p:nvPr>
            <p:ph type="sldNum" sz="quarter" idx="5"/>
          </p:nvPr>
        </p:nvSpPr>
        <p:spPr/>
        <p:txBody>
          <a:bodyPr/>
          <a:lstStyle/>
          <a:p>
            <a:fld id="{49EF9192-8295-45BA-8666-87775CAA009F}" type="slidenum">
              <a:rPr lang="en-US" smtClean="0"/>
              <a:t>9</a:t>
            </a:fld>
            <a:endParaRPr lang="en-US"/>
          </a:p>
        </p:txBody>
      </p:sp>
    </p:spTree>
    <p:extLst>
      <p:ext uri="{BB962C8B-B14F-4D97-AF65-F5344CB8AC3E}">
        <p14:creationId xmlns:p14="http://schemas.microsoft.com/office/powerpoint/2010/main" val="2076844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endParaRPr lang="vi-VN" b="0" i="0">
              <a:solidFill>
                <a:srgbClr val="333333"/>
              </a:solidFill>
              <a:effectLst/>
              <a:latin typeface="OpenSans"/>
            </a:endParaRPr>
          </a:p>
        </p:txBody>
      </p:sp>
      <p:sp>
        <p:nvSpPr>
          <p:cNvPr id="4" name="Slide Number Placeholder 3"/>
          <p:cNvSpPr>
            <a:spLocks noGrp="1"/>
          </p:cNvSpPr>
          <p:nvPr>
            <p:ph type="sldNum" sz="quarter" idx="5"/>
          </p:nvPr>
        </p:nvSpPr>
        <p:spPr/>
        <p:txBody>
          <a:bodyPr/>
          <a:lstStyle/>
          <a:p>
            <a:fld id="{49EF9192-8295-45BA-8666-87775CAA009F}" type="slidenum">
              <a:rPr lang="en-US" smtClean="0"/>
              <a:t>10</a:t>
            </a:fld>
            <a:endParaRPr lang="en-US"/>
          </a:p>
        </p:txBody>
      </p:sp>
    </p:spTree>
    <p:extLst>
      <p:ext uri="{BB962C8B-B14F-4D97-AF65-F5344CB8AC3E}">
        <p14:creationId xmlns:p14="http://schemas.microsoft.com/office/powerpoint/2010/main" val="1430400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latinLnBrk="0"/>
            <a:endParaRPr lang="vi-VN" b="0" i="0">
              <a:solidFill>
                <a:srgbClr val="333333"/>
              </a:solidFill>
              <a:effectLst/>
              <a:latin typeface="OpenSans"/>
            </a:endParaRPr>
          </a:p>
        </p:txBody>
      </p:sp>
      <p:sp>
        <p:nvSpPr>
          <p:cNvPr id="4" name="Slide Number Placeholder 3"/>
          <p:cNvSpPr>
            <a:spLocks noGrp="1"/>
          </p:cNvSpPr>
          <p:nvPr>
            <p:ph type="sldNum" sz="quarter" idx="5"/>
          </p:nvPr>
        </p:nvSpPr>
        <p:spPr/>
        <p:txBody>
          <a:bodyPr/>
          <a:lstStyle/>
          <a:p>
            <a:fld id="{49EF9192-8295-45BA-8666-87775CAA009F}" type="slidenum">
              <a:rPr lang="en-US" smtClean="0"/>
              <a:t>12</a:t>
            </a:fld>
            <a:endParaRPr lang="en-US"/>
          </a:p>
        </p:txBody>
      </p:sp>
    </p:spTree>
    <p:extLst>
      <p:ext uri="{BB962C8B-B14F-4D97-AF65-F5344CB8AC3E}">
        <p14:creationId xmlns:p14="http://schemas.microsoft.com/office/powerpoint/2010/main" val="567203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4B79C-8F78-4CC2-8623-9AE322DC0782}"/>
              </a:ext>
            </a:extLst>
          </p:cNvPr>
          <p:cNvPicPr>
            <a:picLocks noChangeAspect="1"/>
          </p:cNvPicPr>
          <p:nvPr userDrawn="1"/>
        </p:nvPicPr>
        <p:blipFill>
          <a:blip r:embed="rId2" cstate="print">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3" descr="C:/Users/ADMINI~1/AppData/Local/Temp/picturecompress_20210628104153/output_1.pngoutput_1">
            <a:extLst>
              <a:ext uri="{FF2B5EF4-FFF2-40B4-BE49-F238E27FC236}">
                <a16:creationId xmlns:a16="http://schemas.microsoft.com/office/drawing/2014/main" id="{69AF7527-9D25-4417-A327-1C9183854922}"/>
              </a:ext>
            </a:extLst>
          </p:cNvPr>
          <p:cNvPicPr>
            <a:picLocks noChangeAspect="1"/>
          </p:cNvPicPr>
          <p:nvPr userDrawn="1"/>
        </p:nvPicPr>
        <p:blipFill>
          <a:blip r:embed="rId3"/>
          <a:srcRect l="5354" t="12945" r="41566"/>
          <a:stretch>
            <a:fillRect/>
          </a:stretch>
        </p:blipFill>
        <p:spPr>
          <a:xfrm>
            <a:off x="-152400" y="3733800"/>
            <a:ext cx="3581400" cy="2937138"/>
          </a:xfrm>
          <a:prstGeom prst="rect">
            <a:avLst/>
          </a:prstGeom>
        </p:spPr>
      </p:pic>
    </p:spTree>
    <p:extLst>
      <p:ext uri="{BB962C8B-B14F-4D97-AF65-F5344CB8AC3E}">
        <p14:creationId xmlns:p14="http://schemas.microsoft.com/office/powerpoint/2010/main" val="1573317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251CA-77AA-4735-85FD-3149F00EC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793BA4-E82C-40ED-AFE1-CD02DA724E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66C4F2-9EE6-4CF8-8EF5-1412143B3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D058A-181A-4936-A5D9-E4DB11D032AF}"/>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6" name="Footer Placeholder 5">
            <a:extLst>
              <a:ext uri="{FF2B5EF4-FFF2-40B4-BE49-F238E27FC236}">
                <a16:creationId xmlns:a16="http://schemas.microsoft.com/office/drawing/2014/main" id="{9B604F19-FF09-4FC1-A8E4-A6E4217551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AEF7AD-0DED-46E0-9B26-A0FC3EBC3EE2}"/>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3422293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9B8C-C087-48FE-BE7C-C99216D482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F43962-1512-4603-A23A-CE7955D5EE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2B82E-8F60-4ABA-8D7B-662726B00601}"/>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5" name="Footer Placeholder 4">
            <a:extLst>
              <a:ext uri="{FF2B5EF4-FFF2-40B4-BE49-F238E27FC236}">
                <a16:creationId xmlns:a16="http://schemas.microsoft.com/office/drawing/2014/main" id="{DB1B2971-3DBC-45F1-9510-2FE9D7AD2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6B63B-BE6F-4EF5-97EE-743F9810A6B8}"/>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2996946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C86D00-6B20-4FF3-8D3D-81EA8B6BE5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FE435D-89F1-4AFF-AADE-1BFC75A550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A60DA-103C-4BF8-836E-A5B7ACE205BB}"/>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5" name="Footer Placeholder 4">
            <a:extLst>
              <a:ext uri="{FF2B5EF4-FFF2-40B4-BE49-F238E27FC236}">
                <a16:creationId xmlns:a16="http://schemas.microsoft.com/office/drawing/2014/main" id="{78C44FB8-5EB2-458C-B273-F54682795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CD18CE-7ACC-4725-99B5-783A025FB7B2}"/>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3086957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074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537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21DF6A-A95E-47C1-934A-958C771CFC20}"/>
              </a:ext>
            </a:extLst>
          </p:cNvPr>
          <p:cNvPicPr>
            <a:picLocks noChangeAspect="1"/>
          </p:cNvPicPr>
          <p:nvPr userDrawn="1"/>
        </p:nvPicPr>
        <p:blipFill>
          <a:blip r:embed="rId2" cstate="print">
            <a:alphaModFix amt="6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2" descr="60ceefae07541--">
            <a:extLst>
              <a:ext uri="{FF2B5EF4-FFF2-40B4-BE49-F238E27FC236}">
                <a16:creationId xmlns:a16="http://schemas.microsoft.com/office/drawing/2014/main" id="{FEAEF26B-C4D7-4840-81A1-73A9565699D0}"/>
              </a:ext>
            </a:extLst>
          </p:cNvPr>
          <p:cNvPicPr>
            <a:picLocks noChangeAspect="1"/>
          </p:cNvPicPr>
          <p:nvPr userDrawn="1"/>
        </p:nvPicPr>
        <p:blipFill>
          <a:blip r:embed="rId3"/>
          <a:stretch>
            <a:fillRect/>
          </a:stretch>
        </p:blipFill>
        <p:spPr>
          <a:xfrm>
            <a:off x="228600" y="-182418"/>
            <a:ext cx="12192000" cy="7010400"/>
          </a:xfrm>
          <a:prstGeom prst="rect">
            <a:avLst/>
          </a:prstGeom>
        </p:spPr>
      </p:pic>
      <p:pic>
        <p:nvPicPr>
          <p:cNvPr id="8" name="3" descr="C:/Users/ADMINI~1/AppData/Local/Temp/picturecompress_20210628104153/output_1.pngoutput_1">
            <a:extLst>
              <a:ext uri="{FF2B5EF4-FFF2-40B4-BE49-F238E27FC236}">
                <a16:creationId xmlns:a16="http://schemas.microsoft.com/office/drawing/2014/main" id="{69AF7527-9D25-4417-A327-1C9183854922}"/>
              </a:ext>
            </a:extLst>
          </p:cNvPr>
          <p:cNvPicPr>
            <a:picLocks noChangeAspect="1"/>
          </p:cNvPicPr>
          <p:nvPr userDrawn="1"/>
        </p:nvPicPr>
        <p:blipFill>
          <a:blip r:embed="rId4"/>
          <a:srcRect l="5354" t="12945" r="41566"/>
          <a:stretch>
            <a:fillRect/>
          </a:stretch>
        </p:blipFill>
        <p:spPr>
          <a:xfrm>
            <a:off x="-152400" y="3733800"/>
            <a:ext cx="3581400" cy="2937138"/>
          </a:xfrm>
          <a:prstGeom prst="rect">
            <a:avLst/>
          </a:prstGeom>
        </p:spPr>
      </p:pic>
    </p:spTree>
    <p:extLst>
      <p:ext uri="{BB962C8B-B14F-4D97-AF65-F5344CB8AC3E}">
        <p14:creationId xmlns:p14="http://schemas.microsoft.com/office/powerpoint/2010/main" val="4234259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3" name="6">
            <a:extLst>
              <a:ext uri="{FF2B5EF4-FFF2-40B4-BE49-F238E27FC236}">
                <a16:creationId xmlns:a16="http://schemas.microsoft.com/office/drawing/2014/main" id="{4E21226E-6624-4860-89EF-12B035469894}"/>
              </a:ext>
            </a:extLst>
          </p:cNvPr>
          <p:cNvSpPr/>
          <p:nvPr userDrawn="1"/>
        </p:nvSpPr>
        <p:spPr bwMode="auto">
          <a:xfrm>
            <a:off x="2057400" y="1123950"/>
            <a:ext cx="9108653" cy="4223309"/>
          </a:xfrm>
          <a:prstGeom prst="flowChartMultidocumen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endParaRPr lang="zh-CN" altLang="en-US">
              <a:solidFill>
                <a:srgbClr val="FFFFFF"/>
              </a:solidFill>
              <a:latin typeface=".黑体-韩语" panose="02000500000000000000" pitchFamily="2" charset="-122"/>
              <a:ea typeface=".黑体-韩语" panose="02000500000000000000" pitchFamily="2" charset="-122"/>
              <a:cs typeface=".黑体-韩语" panose="02000500000000000000" pitchFamily="2" charset="-122"/>
              <a:sym typeface="+mn-lt"/>
            </a:endParaRPr>
          </a:p>
        </p:txBody>
      </p:sp>
      <p:pic>
        <p:nvPicPr>
          <p:cNvPr id="14" name="2">
            <a:extLst>
              <a:ext uri="{FF2B5EF4-FFF2-40B4-BE49-F238E27FC236}">
                <a16:creationId xmlns:a16="http://schemas.microsoft.com/office/drawing/2014/main" id="{6454EE91-7D1E-41C9-9861-1D244BC3A091}"/>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33400" y="3429000"/>
            <a:ext cx="3906315" cy="3906315"/>
          </a:xfrm>
          <a:prstGeom prst="rect">
            <a:avLst/>
          </a:prstGeom>
        </p:spPr>
      </p:pic>
    </p:spTree>
    <p:extLst>
      <p:ext uri="{BB962C8B-B14F-4D97-AF65-F5344CB8AC3E}">
        <p14:creationId xmlns:p14="http://schemas.microsoft.com/office/powerpoint/2010/main" val="2209564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09C22B-DF71-4A14-9C5E-C680E4917C8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904483"/>
            <a:ext cx="12192000" cy="2953517"/>
          </a:xfrm>
          <a:prstGeom prst="rect">
            <a:avLst/>
          </a:prstGeom>
        </p:spPr>
      </p:pic>
      <p:pic>
        <p:nvPicPr>
          <p:cNvPr id="10" name="5">
            <a:extLst>
              <a:ext uri="{FF2B5EF4-FFF2-40B4-BE49-F238E27FC236}">
                <a16:creationId xmlns:a16="http://schemas.microsoft.com/office/drawing/2014/main" id="{A1736C87-F862-498C-B503-A1C82D7F8337}"/>
              </a:ext>
            </a:extLst>
          </p:cNvPr>
          <p:cNvPicPr>
            <a:picLocks noChangeAspect="1"/>
          </p:cNvPicPr>
          <p:nvPr userDrawn="1"/>
        </p:nvPicPr>
        <p:blipFill>
          <a:blip r:embed="rId3"/>
          <a:srcRect r="33988" b="52697"/>
          <a:stretch>
            <a:fillRect/>
          </a:stretch>
        </p:blipFill>
        <p:spPr>
          <a:xfrm>
            <a:off x="-12700" y="6629400"/>
            <a:ext cx="12204700" cy="228771"/>
          </a:xfrm>
          <a:prstGeom prst="rect">
            <a:avLst/>
          </a:prstGeom>
          <a:ln>
            <a:noFill/>
          </a:ln>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noFill/>
          <a:ln>
            <a:solidFill>
              <a:srgbClr val="E3622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Tree>
    <p:extLst>
      <p:ext uri="{BB962C8B-B14F-4D97-AF65-F5344CB8AC3E}">
        <p14:creationId xmlns:p14="http://schemas.microsoft.com/office/powerpoint/2010/main" val="1371303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1998-E65C-4D53-81E9-BB9A9AC034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B0691C-D1D5-4CF3-8405-F5F2E26CF2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5D7D94-DA4E-44A3-ADF6-3C75032D38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395B2E-6BA2-4902-8B13-2EFC2E002DD2}"/>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6" name="Footer Placeholder 5">
            <a:extLst>
              <a:ext uri="{FF2B5EF4-FFF2-40B4-BE49-F238E27FC236}">
                <a16:creationId xmlns:a16="http://schemas.microsoft.com/office/drawing/2014/main" id="{8CC50D04-60C4-4647-9471-BF5BCA709B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CF7FD-CD6D-46EB-9EC9-3C7B2DC5EDAF}"/>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965423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EC99-CB0F-4EA7-87CD-D4BDCE8683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C4DDF-88E8-4497-AC0D-D0FA26B85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82F37-1136-4DCD-9BD9-581980D75A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259E9-98AD-4A8D-9296-83FB460686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44780-F500-43F6-BA31-79778DB1E8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10AFCB-850B-4706-ADB6-36C4F0BD0109}"/>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8" name="Footer Placeholder 7">
            <a:extLst>
              <a:ext uri="{FF2B5EF4-FFF2-40B4-BE49-F238E27FC236}">
                <a16:creationId xmlns:a16="http://schemas.microsoft.com/office/drawing/2014/main" id="{C363927C-DBCF-4D0E-BF32-FF9106D6A0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5A2851-FEAD-4264-A03D-B8AECC8C9090}"/>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83245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9453-4D85-4CFF-99A2-3AC4B6A56F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D5C43-345D-4CC9-A5DB-61624617C189}"/>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4" name="Footer Placeholder 3">
            <a:extLst>
              <a:ext uri="{FF2B5EF4-FFF2-40B4-BE49-F238E27FC236}">
                <a16:creationId xmlns:a16="http://schemas.microsoft.com/office/drawing/2014/main" id="{EA62BDD1-E987-45E3-B3EC-3BAF0FA55C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AE8CB2-DF79-465A-98C8-FAEA95987624}"/>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3202488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3212235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DF3F7-2A55-4F72-9711-C688F3E33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A669B2-EAA7-4861-B773-5135B32CD9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C791F7-2A95-45F3-BA84-E8252E28F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F1E9E-752C-4B43-A398-6C66E7CE949B}"/>
              </a:ext>
            </a:extLst>
          </p:cNvPr>
          <p:cNvSpPr>
            <a:spLocks noGrp="1"/>
          </p:cNvSpPr>
          <p:nvPr>
            <p:ph type="dt" sz="half" idx="10"/>
          </p:nvPr>
        </p:nvSpPr>
        <p:spPr/>
        <p:txBody>
          <a:bodyPr/>
          <a:lstStyle/>
          <a:p>
            <a:fld id="{18051458-B52E-4B08-AE1B-C1FDBABDC3FB}" type="datetimeFigureOut">
              <a:rPr lang="en-US" smtClean="0"/>
              <a:t>11/9/2021</a:t>
            </a:fld>
            <a:endParaRPr lang="en-US"/>
          </a:p>
        </p:txBody>
      </p:sp>
      <p:sp>
        <p:nvSpPr>
          <p:cNvPr id="6" name="Footer Placeholder 5">
            <a:extLst>
              <a:ext uri="{FF2B5EF4-FFF2-40B4-BE49-F238E27FC236}">
                <a16:creationId xmlns:a16="http://schemas.microsoft.com/office/drawing/2014/main" id="{C740733A-1826-4780-811C-8F688AAE21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AAB2E-20C7-4AF0-9310-804322E8C00C}"/>
              </a:ext>
            </a:extLst>
          </p:cNvPr>
          <p:cNvSpPr>
            <a:spLocks noGrp="1"/>
          </p:cNvSpPr>
          <p:nvPr>
            <p:ph type="sldNum" sz="quarter" idx="12"/>
          </p:nvPr>
        </p:nvSpPr>
        <p:spPr/>
        <p:txBody>
          <a:bodyPr/>
          <a:lstStyle/>
          <a:p>
            <a:fld id="{43991CDF-013F-4358-9A6B-4ECD455AF5D6}" type="slidenum">
              <a:rPr lang="en-US" smtClean="0"/>
              <a:t>‹#›</a:t>
            </a:fld>
            <a:endParaRPr lang="en-US"/>
          </a:p>
        </p:txBody>
      </p:sp>
    </p:spTree>
    <p:extLst>
      <p:ext uri="{BB962C8B-B14F-4D97-AF65-F5344CB8AC3E}">
        <p14:creationId xmlns:p14="http://schemas.microsoft.com/office/powerpoint/2010/main" val="2360905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4438028-E7CB-4C1E-9C6E-E0FD207CDE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104EB43-4EF4-484D-9C19-0A06FFCCF0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C75EDD-09D1-4CEC-8B89-9AC99ED14B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8BB0C-797F-44A4-8A73-718E6F253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051458-B52E-4B08-AE1B-C1FDBABDC3FB}" type="datetimeFigureOut">
              <a:rPr lang="en-US" smtClean="0"/>
              <a:t>11/9/2021</a:t>
            </a:fld>
            <a:endParaRPr lang="en-US"/>
          </a:p>
        </p:txBody>
      </p:sp>
      <p:sp>
        <p:nvSpPr>
          <p:cNvPr id="5" name="Footer Placeholder 4">
            <a:extLst>
              <a:ext uri="{FF2B5EF4-FFF2-40B4-BE49-F238E27FC236}">
                <a16:creationId xmlns:a16="http://schemas.microsoft.com/office/drawing/2014/main" id="{7A0C1D72-6AE7-41E2-B469-EF707D8BCA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B05BD6-6A18-49D9-86C8-52094CF8EC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1CDF-013F-4358-9A6B-4ECD455AF5D6}" type="slidenum">
              <a:rPr lang="en-US" smtClean="0"/>
              <a:t>‹#›</a:t>
            </a:fld>
            <a:endParaRPr lang="en-US"/>
          </a:p>
        </p:txBody>
      </p:sp>
    </p:spTree>
    <p:extLst>
      <p:ext uri="{BB962C8B-B14F-4D97-AF65-F5344CB8AC3E}">
        <p14:creationId xmlns:p14="http://schemas.microsoft.com/office/powerpoint/2010/main" val="87144921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0A9413-5FCC-4F6F-BF78-D9E44E404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sp>
        <p:nvSpPr>
          <p:cNvPr id="3" name="TextBox 2">
            <a:extLst>
              <a:ext uri="{FF2B5EF4-FFF2-40B4-BE49-F238E27FC236}">
                <a16:creationId xmlns:a16="http://schemas.microsoft.com/office/drawing/2014/main" id="{A88F22BC-1198-4394-8EF1-AD6ED419628A}"/>
              </a:ext>
            </a:extLst>
          </p:cNvPr>
          <p:cNvSpPr txBox="1"/>
          <p:nvPr/>
        </p:nvSpPr>
        <p:spPr>
          <a:xfrm>
            <a:off x="3772878" y="525937"/>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4" name="TextBox 3">
            <a:extLst>
              <a:ext uri="{FF2B5EF4-FFF2-40B4-BE49-F238E27FC236}">
                <a16:creationId xmlns:a16="http://schemas.microsoft.com/office/drawing/2014/main" id="{2930C875-67AB-4C78-906A-3525F1BFD618}"/>
              </a:ext>
            </a:extLst>
          </p:cNvPr>
          <p:cNvSpPr txBox="1"/>
          <p:nvPr/>
        </p:nvSpPr>
        <p:spPr>
          <a:xfrm>
            <a:off x="2611831" y="2440315"/>
            <a:ext cx="6810825" cy="1569660"/>
          </a:xfrm>
          <a:prstGeom prst="rect">
            <a:avLst/>
          </a:prstGeom>
          <a:noFill/>
        </p:spPr>
        <p:txBody>
          <a:bodyPr wrap="square" rtlCol="0">
            <a:spAutoFit/>
          </a:bodyPr>
          <a:lstStyle/>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TIẾNG VIỆT</a:t>
            </a:r>
          </a:p>
        </p:txBody>
      </p:sp>
    </p:spTree>
    <p:extLst>
      <p:ext uri="{BB962C8B-B14F-4D97-AF65-F5344CB8AC3E}">
        <p14:creationId xmlns:p14="http://schemas.microsoft.com/office/powerpoint/2010/main" val="3163448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9">
            <a:extLst>
              <a:ext uri="{FF2B5EF4-FFF2-40B4-BE49-F238E27FC236}">
                <a16:creationId xmlns:a16="http://schemas.microsoft.com/office/drawing/2014/main" id="{B2F579F3-E3EF-4DDD-8A4B-541EAC37547A}"/>
              </a:ext>
            </a:extLst>
          </p:cNvPr>
          <p:cNvGrpSpPr/>
          <p:nvPr/>
        </p:nvGrpSpPr>
        <p:grpSpPr>
          <a:xfrm>
            <a:off x="2138516" y="140834"/>
            <a:ext cx="7620000" cy="400985"/>
            <a:chOff x="2286000" y="530480"/>
            <a:chExt cx="7620000" cy="400985"/>
          </a:xfrm>
        </p:grpSpPr>
        <p:sp>
          <p:nvSpPr>
            <p:cNvPr id="6" name="5">
              <a:extLst>
                <a:ext uri="{FF2B5EF4-FFF2-40B4-BE49-F238E27FC236}">
                  <a16:creationId xmlns:a16="http://schemas.microsoft.com/office/drawing/2014/main" id="{6979D6FE-8450-44EE-8B53-FD259A9A443B}"/>
                </a:ext>
              </a:extLst>
            </p:cNvPr>
            <p:cNvSpPr/>
            <p:nvPr/>
          </p:nvSpPr>
          <p:spPr>
            <a:xfrm>
              <a:off x="2286000" y="530480"/>
              <a:ext cx="7620000" cy="385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6">
              <a:extLst>
                <a:ext uri="{FF2B5EF4-FFF2-40B4-BE49-F238E27FC236}">
                  <a16:creationId xmlns:a16="http://schemas.microsoft.com/office/drawing/2014/main" id="{4CA3DB9C-4A99-47D9-A572-18BA7BBF1A66}"/>
                </a:ext>
              </a:extLst>
            </p:cNvPr>
            <p:cNvSpPr txBox="1"/>
            <p:nvPr/>
          </p:nvSpPr>
          <p:spPr>
            <a:xfrm>
              <a:off x="4394796" y="531355"/>
              <a:ext cx="3710536"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NÓI VÀ NGHE: GỌI BẠN</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23" name="Group 22">
            <a:extLst>
              <a:ext uri="{FF2B5EF4-FFF2-40B4-BE49-F238E27FC236}">
                <a16:creationId xmlns:a16="http://schemas.microsoft.com/office/drawing/2014/main" id="{EB1023E2-F39C-476A-AE61-54676FC00D96}"/>
              </a:ext>
            </a:extLst>
          </p:cNvPr>
          <p:cNvGrpSpPr/>
          <p:nvPr/>
        </p:nvGrpSpPr>
        <p:grpSpPr>
          <a:xfrm>
            <a:off x="152400" y="168347"/>
            <a:ext cx="874198" cy="1068901"/>
            <a:chOff x="253799" y="259752"/>
            <a:chExt cx="874198" cy="1068901"/>
          </a:xfrm>
        </p:grpSpPr>
        <p:sp>
          <p:nvSpPr>
            <p:cNvPr id="24" name="51">
              <a:extLst>
                <a:ext uri="{FF2B5EF4-FFF2-40B4-BE49-F238E27FC236}">
                  <a16:creationId xmlns:a16="http://schemas.microsoft.com/office/drawing/2014/main" id="{7D152E76-27C7-4441-848E-C4AA7ACBB8AE}"/>
                </a:ext>
              </a:extLst>
            </p:cNvPr>
            <p:cNvSpPr/>
            <p:nvPr/>
          </p:nvSpPr>
          <p:spPr>
            <a:xfrm>
              <a:off x="253799" y="259752"/>
              <a:ext cx="571915" cy="891155"/>
            </a:xfrm>
            <a:prstGeom prst="rect">
              <a:avLst/>
            </a:prstGeom>
            <a:solidFill>
              <a:srgbClr val="DA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5" name="Picture 24">
              <a:extLst>
                <a:ext uri="{FF2B5EF4-FFF2-40B4-BE49-F238E27FC236}">
                  <a16:creationId xmlns:a16="http://schemas.microsoft.com/office/drawing/2014/main" id="{235F4594-EF9B-42D5-84EA-92242B9AE68F}"/>
                </a:ext>
              </a:extLst>
            </p:cNvPr>
            <p:cNvPicPr>
              <a:picLocks noChangeAspect="1"/>
            </p:cNvPicPr>
            <p:nvPr userDrawn="1"/>
          </p:nvPicPr>
          <p:blipFill>
            <a:blip r:embed="rId3"/>
            <a:stretch>
              <a:fillRect/>
            </a:stretch>
          </p:blipFill>
          <p:spPr>
            <a:xfrm>
              <a:off x="443945" y="644601"/>
              <a:ext cx="684052" cy="684052"/>
            </a:xfrm>
            <a:prstGeom prst="rect">
              <a:avLst/>
            </a:prstGeom>
          </p:spPr>
        </p:pic>
      </p:grpSp>
      <p:sp>
        <p:nvSpPr>
          <p:cNvPr id="35" name="TextBox 34">
            <a:extLst>
              <a:ext uri="{FF2B5EF4-FFF2-40B4-BE49-F238E27FC236}">
                <a16:creationId xmlns:a16="http://schemas.microsoft.com/office/drawing/2014/main" id="{A37D72D7-DAC6-4D1C-9B5A-52F6AFE27E14}"/>
              </a:ext>
            </a:extLst>
          </p:cNvPr>
          <p:cNvSpPr txBox="1"/>
          <p:nvPr/>
        </p:nvSpPr>
        <p:spPr>
          <a:xfrm>
            <a:off x="1041614" y="541819"/>
            <a:ext cx="10807839" cy="707886"/>
          </a:xfrm>
          <a:prstGeom prst="rect">
            <a:avLst/>
          </a:prstGeom>
          <a:noFill/>
        </p:spPr>
        <p:txBody>
          <a:bodyPr wrap="square">
            <a:spAutoFit/>
          </a:bodyPr>
          <a:lstStyle/>
          <a:p>
            <a:pPr algn="just"/>
            <a:r>
              <a:rPr lang="en-US" sz="36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3</a:t>
            </a:r>
            <a:r>
              <a:rPr lang="en-US" sz="36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en-US" sz="4000" b="0" i="0">
                <a:solidFill>
                  <a:srgbClr val="953122"/>
                </a:solidFill>
                <a:effectLst/>
                <a:latin typeface="Arial-Rounded" panose="020B0500000000000000" pitchFamily="34" charset="0"/>
                <a:ea typeface="Arial-Rounded" panose="020B0500000000000000" pitchFamily="34" charset="0"/>
                <a:cs typeface="Arial-Rounded" panose="020B0500000000000000" pitchFamily="34" charset="0"/>
              </a:rPr>
              <a:t>Kể tiếp đoạn kết của câu chuyện theo ý của em.</a:t>
            </a:r>
            <a:endParaRPr lang="vi-VN" sz="40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01E63B69-2F52-46B2-9480-808F1B09F99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Removal>
                    </a14:imgEffect>
                  </a14:imgLayer>
                </a14:imgProps>
              </a:ext>
            </a:extLst>
          </a:blip>
          <a:srcRect l="6099" t="8518" r="52391" b="56123"/>
          <a:stretch/>
        </p:blipFill>
        <p:spPr>
          <a:xfrm>
            <a:off x="3752850" y="1371600"/>
            <a:ext cx="4686300" cy="2581107"/>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sp>
        <p:nvSpPr>
          <p:cNvPr id="18" name="TextBox 17">
            <a:extLst>
              <a:ext uri="{FF2B5EF4-FFF2-40B4-BE49-F238E27FC236}">
                <a16:creationId xmlns:a16="http://schemas.microsoft.com/office/drawing/2014/main" id="{3AFB2F1D-AD2B-4EAF-907C-3AEEF969A4EA}"/>
              </a:ext>
            </a:extLst>
          </p:cNvPr>
          <p:cNvSpPr txBox="1"/>
          <p:nvPr/>
        </p:nvSpPr>
        <p:spPr>
          <a:xfrm>
            <a:off x="256004" y="4074602"/>
            <a:ext cx="11693152" cy="2400657"/>
          </a:xfrm>
          <a:prstGeom prst="rect">
            <a:avLst/>
          </a:prstGeom>
          <a:noFill/>
        </p:spPr>
        <p:txBody>
          <a:bodyPr wrap="square">
            <a:spAutoFit/>
          </a:bodyPr>
          <a:lstStyle/>
          <a:p>
            <a:pPr indent="457200" algn="just"/>
            <a:r>
              <a:rPr lang="vi-VN" sz="3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Dê trắng đi tìm bê vàng suốt nhiều ngày tháng. Bỗng một hôm, trong một cánh rừng bên cạnh, dê trắng bỗng thấy bê vàng đang đứng bên bờ suối. Thấy dê trắng, bê vàng mừng rỡ, chạy ra chào đón người bạn từ xa xưa của mình. Đôi bạn vui mừng khi được gặp lại nhau. Kể từ đó về sau, dê trắng và bê vàng không bao giờ rời xa nhau nữa.</a:t>
            </a:r>
            <a:endParaRPr lang="en-US" sz="300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09402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
                                        </p:tgtEl>
                                        <p:attrNameLst>
                                          <p:attrName>style.visibility</p:attrName>
                                        </p:attrNameLst>
                                      </p:cBhvr>
                                      <p:to>
                                        <p:strVal val="visible"/>
                                      </p:to>
                                    </p:set>
                                    <p:anim calcmode="lin" valueType="num">
                                      <p:cBhvr>
                                        <p:cTn id="7" dur="25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5"/>
                                        </p:tgtEl>
                                        <p:attrNameLst>
                                          <p:attrName>ppt_y</p:attrName>
                                        </p:attrNameLst>
                                      </p:cBhvr>
                                      <p:tavLst>
                                        <p:tav tm="0">
                                          <p:val>
                                            <p:strVal val="#ppt_y"/>
                                          </p:val>
                                        </p:tav>
                                        <p:tav tm="100000">
                                          <p:val>
                                            <p:strVal val="#ppt_y"/>
                                          </p:val>
                                        </p:tav>
                                      </p:tavLst>
                                    </p:anim>
                                    <p:anim calcmode="lin" valueType="num">
                                      <p:cBhvr>
                                        <p:cTn id="9" dur="25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5"/>
                                        </p:tgtEl>
                                      </p:cBhvr>
                                    </p:animEffect>
                                  </p:childTnLst>
                                </p:cTn>
                              </p:par>
                            </p:childTnLst>
                          </p:cTn>
                        </p:par>
                        <p:par>
                          <p:cTn id="12" fill="hold">
                            <p:stCondLst>
                              <p:cond delay="1175"/>
                            </p:stCondLst>
                            <p:childTnLst>
                              <p:par>
                                <p:cTn id="13" presetID="23" presetClass="entr" presetSubtype="28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4/3*#ppt_w"/>
                                          </p:val>
                                        </p:tav>
                                        <p:tav tm="100000">
                                          <p:val>
                                            <p:strVal val="#ppt_w"/>
                                          </p:val>
                                        </p:tav>
                                      </p:tavLst>
                                    </p:anim>
                                    <p:anim calcmode="lin" valueType="num">
                                      <p:cBhvr>
                                        <p:cTn id="16" dur="500" fill="hold"/>
                                        <p:tgtEl>
                                          <p:spTgt spid="20"/>
                                        </p:tgtEl>
                                        <p:attrNameLst>
                                          <p:attrName>ppt_h</p:attrName>
                                        </p:attrNameLst>
                                      </p:cBhvr>
                                      <p:tavLst>
                                        <p:tav tm="0">
                                          <p:val>
                                            <p:strVal val="4/3*#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ox(in)">
                                      <p:cBhvr>
                                        <p:cTn id="2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EB2957-5081-4BF9-8761-AF0FA77DBE03}"/>
              </a:ext>
            </a:extLst>
          </p:cNvPr>
          <p:cNvPicPr>
            <a:picLocks noChangeAspect="1"/>
          </p:cNvPicPr>
          <p:nvPr/>
        </p:nvPicPr>
        <p:blipFill>
          <a:blip r:embed="rId2"/>
          <a:stretch>
            <a:fillRect/>
          </a:stretch>
        </p:blipFill>
        <p:spPr>
          <a:xfrm>
            <a:off x="5320997" y="1878994"/>
            <a:ext cx="1550006" cy="1550006"/>
          </a:xfrm>
          <a:prstGeom prst="rect">
            <a:avLst/>
          </a:prstGeom>
        </p:spPr>
      </p:pic>
      <p:sp>
        <p:nvSpPr>
          <p:cNvPr id="3" name="TextBox 2">
            <a:extLst>
              <a:ext uri="{FF2B5EF4-FFF2-40B4-BE49-F238E27FC236}">
                <a16:creationId xmlns:a16="http://schemas.microsoft.com/office/drawing/2014/main" id="{91C0621B-4B37-4E4D-8B22-D96819DE125A}"/>
              </a:ext>
            </a:extLst>
          </p:cNvPr>
          <p:cNvSpPr txBox="1"/>
          <p:nvPr/>
        </p:nvSpPr>
        <p:spPr>
          <a:xfrm>
            <a:off x="3842980" y="3672672"/>
            <a:ext cx="4429839" cy="1015663"/>
          </a:xfrm>
          <a:prstGeom prst="rect">
            <a:avLst/>
          </a:prstGeom>
          <a:noFill/>
        </p:spPr>
        <p:txBody>
          <a:bodyPr wrap="square" rtlCol="0">
            <a:spAutoFit/>
          </a:bodyPr>
          <a:lstStyle/>
          <a:p>
            <a:pPr algn="ctr"/>
            <a:r>
              <a:rPr lang="en-US" sz="6000" dirty="0">
                <a:solidFill>
                  <a:srgbClr val="EA6124"/>
                </a:solidFill>
                <a:effectLst>
                  <a:outerShdw blurRad="38100" dist="38100" dir="2700000" algn="tl">
                    <a:srgbClr val="000000">
                      <a:alpha val="43137"/>
                    </a:srgbClr>
                  </a:outerShdw>
                </a:effectLst>
                <a:latin typeface="HP-167" panose="020B0803050302020204" pitchFamily="34" charset="0"/>
              </a:rPr>
              <a:t>VẬN DỤNG</a:t>
            </a:r>
          </a:p>
        </p:txBody>
      </p:sp>
    </p:spTree>
    <p:extLst>
      <p:ext uri="{BB962C8B-B14F-4D97-AF65-F5344CB8AC3E}">
        <p14:creationId xmlns:p14="http://schemas.microsoft.com/office/powerpoint/2010/main" val="2828299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750"/>
                            </p:stCondLst>
                            <p:childTnLst>
                              <p:par>
                                <p:cTn id="11" presetID="50" presetClass="entr" presetSubtype="0" decel="10000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3"/>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1">
            <a:extLst>
              <a:ext uri="{FF2B5EF4-FFF2-40B4-BE49-F238E27FC236}">
                <a16:creationId xmlns:a16="http://schemas.microsoft.com/office/drawing/2014/main" id="{DAD0ABE0-A91F-4B93-9501-5684835DAE06}"/>
              </a:ext>
            </a:extLst>
          </p:cNvPr>
          <p:cNvGrpSpPr/>
          <p:nvPr/>
        </p:nvGrpSpPr>
        <p:grpSpPr>
          <a:xfrm>
            <a:off x="1295400" y="3429000"/>
            <a:ext cx="10287000" cy="2317849"/>
            <a:chOff x="7306293" y="2755208"/>
            <a:chExt cx="10287000" cy="2317849"/>
          </a:xfrm>
        </p:grpSpPr>
        <p:sp>
          <p:nvSpPr>
            <p:cNvPr id="17" name="9">
              <a:extLst>
                <a:ext uri="{FF2B5EF4-FFF2-40B4-BE49-F238E27FC236}">
                  <a16:creationId xmlns:a16="http://schemas.microsoft.com/office/drawing/2014/main" id="{4DF111A2-2FAF-4AC9-945A-D14664DE88A9}"/>
                </a:ext>
              </a:extLst>
            </p:cNvPr>
            <p:cNvSpPr/>
            <p:nvPr/>
          </p:nvSpPr>
          <p:spPr>
            <a:xfrm>
              <a:off x="7306293" y="2755208"/>
              <a:ext cx="10287000" cy="2308324"/>
            </a:xfrm>
            <a:prstGeom prst="roundRect">
              <a:avLst/>
            </a:prstGeom>
            <a:solidFill>
              <a:schemeClr val="bg1"/>
            </a:solidFill>
            <a:ln>
              <a:noFill/>
            </a:ln>
            <a:effectLst>
              <a:outerShdw blurRad="355600" dist="38100" dir="8100000" algn="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17">
              <a:extLst>
                <a:ext uri="{FF2B5EF4-FFF2-40B4-BE49-F238E27FC236}">
                  <a16:creationId xmlns:a16="http://schemas.microsoft.com/office/drawing/2014/main" id="{6DCA10CE-E077-4B20-A8A1-2EC8238B3B91}"/>
                </a:ext>
              </a:extLst>
            </p:cNvPr>
            <p:cNvSpPr txBox="1"/>
            <p:nvPr/>
          </p:nvSpPr>
          <p:spPr>
            <a:xfrm>
              <a:off x="7715813" y="2764733"/>
              <a:ext cx="9713674" cy="2308324"/>
            </a:xfrm>
            <a:prstGeom prst="rect">
              <a:avLst/>
            </a:prstGeom>
            <a:noFill/>
          </p:spPr>
          <p:txBody>
            <a:bodyPr wrap="square" rtlCol="0">
              <a:spAutoFit/>
            </a:bodyPr>
            <a:lstStyle/>
            <a:p>
              <a:pPr algn="just"/>
              <a:r>
                <a:rPr lang="vi-VN" sz="36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Tình bạn của bê vàng và dê trắng khiến em rất cảm động. Em hy vọng một ngày nào đó hai bạn có thể tìm thấy nhau và sống vui vẻ cùng với nhau như xưa.</a:t>
              </a:r>
              <a:endParaRPr lang="en-US" sz="360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14">
            <a:extLst>
              <a:ext uri="{FF2B5EF4-FFF2-40B4-BE49-F238E27FC236}">
                <a16:creationId xmlns:a16="http://schemas.microsoft.com/office/drawing/2014/main" id="{00AB0DDF-20D2-481B-8B28-3F65BB2C9693}"/>
              </a:ext>
            </a:extLst>
          </p:cNvPr>
          <p:cNvGrpSpPr/>
          <p:nvPr/>
        </p:nvGrpSpPr>
        <p:grpSpPr>
          <a:xfrm>
            <a:off x="920225" y="4207987"/>
            <a:ext cx="750350" cy="750350"/>
            <a:chOff x="5945726" y="1484335"/>
            <a:chExt cx="750350" cy="750350"/>
          </a:xfrm>
        </p:grpSpPr>
        <p:sp>
          <p:nvSpPr>
            <p:cNvPr id="22" name="15">
              <a:extLst>
                <a:ext uri="{FF2B5EF4-FFF2-40B4-BE49-F238E27FC236}">
                  <a16:creationId xmlns:a16="http://schemas.microsoft.com/office/drawing/2014/main" id="{AF192C3D-54C9-4C02-BC7F-84B30A9AE558}"/>
                </a:ext>
              </a:extLst>
            </p:cNvPr>
            <p:cNvSpPr/>
            <p:nvPr/>
          </p:nvSpPr>
          <p:spPr>
            <a:xfrm>
              <a:off x="6034446" y="1573055"/>
              <a:ext cx="572910" cy="572910"/>
            </a:xfrm>
            <a:prstGeom prst="ellipse">
              <a:avLst/>
            </a:prstGeom>
            <a:solidFill>
              <a:srgbClr val="F6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16">
              <a:extLst>
                <a:ext uri="{FF2B5EF4-FFF2-40B4-BE49-F238E27FC236}">
                  <a16:creationId xmlns:a16="http://schemas.microsoft.com/office/drawing/2014/main" id="{CC064AA9-F0FD-434B-9B6B-7E414C48FDF3}"/>
                </a:ext>
              </a:extLst>
            </p:cNvPr>
            <p:cNvSpPr/>
            <p:nvPr/>
          </p:nvSpPr>
          <p:spPr>
            <a:xfrm>
              <a:off x="5945726" y="1484335"/>
              <a:ext cx="750350" cy="750350"/>
            </a:xfrm>
            <a:prstGeom prst="ellipse">
              <a:avLst/>
            </a:prstGeom>
            <a:noFill/>
            <a:ln>
              <a:solidFill>
                <a:srgbClr val="F6B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1" name="Picture 10">
            <a:extLst>
              <a:ext uri="{FF2B5EF4-FFF2-40B4-BE49-F238E27FC236}">
                <a16:creationId xmlns:a16="http://schemas.microsoft.com/office/drawing/2014/main" id="{1AC258B5-9732-4FCD-BDC4-D05D7CCE695D}"/>
              </a:ext>
            </a:extLst>
          </p:cNvPr>
          <p:cNvPicPr>
            <a:picLocks noChangeAspect="1"/>
          </p:cNvPicPr>
          <p:nvPr/>
        </p:nvPicPr>
        <p:blipFill>
          <a:blip r:embed="rId3"/>
          <a:stretch>
            <a:fillRect/>
          </a:stretch>
        </p:blipFill>
        <p:spPr>
          <a:xfrm>
            <a:off x="1166956" y="336782"/>
            <a:ext cx="10578246" cy="2330217"/>
          </a:xfrm>
          <a:prstGeom prst="rect">
            <a:avLst/>
          </a:prstGeom>
        </p:spPr>
      </p:pic>
      <p:sp>
        <p:nvSpPr>
          <p:cNvPr id="12" name="TextBox 11">
            <a:extLst>
              <a:ext uri="{FF2B5EF4-FFF2-40B4-BE49-F238E27FC236}">
                <a16:creationId xmlns:a16="http://schemas.microsoft.com/office/drawing/2014/main" id="{11EC9EB4-8C44-46C8-B072-524CCBA230AB}"/>
              </a:ext>
            </a:extLst>
          </p:cNvPr>
          <p:cNvSpPr txBox="1"/>
          <p:nvPr/>
        </p:nvSpPr>
        <p:spPr>
          <a:xfrm>
            <a:off x="1704920" y="429554"/>
            <a:ext cx="9801280" cy="2123658"/>
          </a:xfrm>
          <a:prstGeom prst="rect">
            <a:avLst/>
          </a:prstGeom>
          <a:noFill/>
        </p:spPr>
        <p:txBody>
          <a:bodyPr wrap="square">
            <a:spAutoFit/>
          </a:bodyPr>
          <a:lstStyle/>
          <a:p>
            <a:pPr algn="just"/>
            <a:r>
              <a:rPr lang="en-US" sz="4400" b="1">
                <a:latin typeface="Arial-Rounded" panose="020B0500000000000000" pitchFamily="34" charset="0"/>
                <a:ea typeface="Arial-Rounded" panose="020B0500000000000000" pitchFamily="34" charset="0"/>
                <a:cs typeface="Arial-Rounded" panose="020B0500000000000000" pitchFamily="34" charset="0"/>
              </a:rPr>
              <a:t>Viết 2 – 3 câu nêu nhận xét của em về đôi bạn bê vàng và dê trắng trong câu chuyện trên.</a:t>
            </a:r>
            <a:endParaRPr lang="en-US" sz="34400" i="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0640275A-B680-40C0-94BC-C180FDC4EFAE}"/>
              </a:ext>
            </a:extLst>
          </p:cNvPr>
          <p:cNvPicPr>
            <a:picLocks noChangeAspect="1"/>
          </p:cNvPicPr>
          <p:nvPr/>
        </p:nvPicPr>
        <p:blipFill>
          <a:blip r:embed="rId4"/>
          <a:stretch>
            <a:fillRect/>
          </a:stretch>
        </p:blipFill>
        <p:spPr>
          <a:xfrm>
            <a:off x="351898" y="231703"/>
            <a:ext cx="1353022" cy="1353022"/>
          </a:xfrm>
          <a:prstGeom prst="rect">
            <a:avLst/>
          </a:prstGeom>
        </p:spPr>
      </p:pic>
    </p:spTree>
    <p:extLst>
      <p:ext uri="{BB962C8B-B14F-4D97-AF65-F5344CB8AC3E}">
        <p14:creationId xmlns:p14="http://schemas.microsoft.com/office/powerpoint/2010/main" val="1518480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ppt_w</p:attrName>
                                        </p:attrNameLst>
                                      </p:cBhvr>
                                      <p:tavLst>
                                        <p:tav tm="0">
                                          <p:val>
                                            <p:fltVal val="0"/>
                                          </p:val>
                                        </p:tav>
                                        <p:tav tm="100000">
                                          <p:val>
                                            <p:strVal val="#ppt_w"/>
                                          </p:val>
                                        </p:tav>
                                      </p:tavLst>
                                    </p:anim>
                                    <p:anim calcmode="lin" valueType="num">
                                      <p:cBhvr>
                                        <p:cTn id="8" dur="750" fill="hold"/>
                                        <p:tgtEl>
                                          <p:spTgt spid="13"/>
                                        </p:tgtEl>
                                        <p:attrNameLst>
                                          <p:attrName>ppt_h</p:attrName>
                                        </p:attrNameLst>
                                      </p:cBhvr>
                                      <p:tavLst>
                                        <p:tav tm="0">
                                          <p:val>
                                            <p:fltVal val="0"/>
                                          </p:val>
                                        </p:tav>
                                        <p:tav tm="100000">
                                          <p:val>
                                            <p:strVal val="#ppt_h"/>
                                          </p:val>
                                        </p:tav>
                                      </p:tavLst>
                                    </p:anim>
                                    <p:animEffect transition="in" filter="fade">
                                      <p:cBhvr>
                                        <p:cTn id="9" dur="75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outVertical)">
                                      <p:cBhvr>
                                        <p:cTn id="14" dur="500"/>
                                        <p:tgtEl>
                                          <p:spTgt spid="11"/>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8">
            <a:extLst>
              <a:ext uri="{FF2B5EF4-FFF2-40B4-BE49-F238E27FC236}">
                <a16:creationId xmlns:a16="http://schemas.microsoft.com/office/drawing/2014/main" id="{0C01FF05-94BF-4019-9684-B1BC3A756169}"/>
              </a:ext>
            </a:extLst>
          </p:cNvPr>
          <p:cNvSpPr txBox="1"/>
          <p:nvPr/>
        </p:nvSpPr>
        <p:spPr>
          <a:xfrm>
            <a:off x="2819400" y="1828800"/>
            <a:ext cx="6201371" cy="2554545"/>
          </a:xfrm>
          <a:prstGeom prst="rect">
            <a:avLst/>
          </a:prstGeom>
          <a:noFill/>
        </p:spPr>
        <p:txBody>
          <a:bodyPr wrap="square" rtlCol="0">
            <a:spAutoFit/>
          </a:bodyPr>
          <a:lstStyle/>
          <a:p>
            <a:pPr algn="ctr"/>
            <a:r>
              <a:rPr lang="en-US" altLang="zh-CN" sz="8000" b="1">
                <a:ln w="28575">
                  <a:solidFill>
                    <a:srgbClr val="DE7859"/>
                  </a:solidFill>
                </a:ln>
                <a:blipFill>
                  <a:blip r:embed="rId2"/>
                  <a:stretch>
                    <a:fillRect/>
                  </a:stretch>
                </a:blipFill>
                <a:effectLst>
                  <a:outerShdw blurRad="38100" dist="38100" dir="2700000" algn="tl">
                    <a:srgbClr val="5080AB"/>
                  </a:outerShdw>
                </a:effectLst>
                <a:latin typeface="HP-167" panose="020B0803050302020204" pitchFamily="34" charset="0"/>
                <a:ea typeface="字魂59号-创粗黑" panose="00000500000000000000" pitchFamily="2" charset="-122"/>
                <a:cs typeface="+mn-ea"/>
                <a:sym typeface="字魂59号-创粗黑" panose="00000500000000000000" pitchFamily="2" charset="-122"/>
              </a:rPr>
              <a:t>CỦNG CỐ BÀI HỌC</a:t>
            </a:r>
            <a:endParaRPr lang="zh-CN" altLang="en-US" sz="8000" b="1" dirty="0">
              <a:ln w="28575">
                <a:solidFill>
                  <a:srgbClr val="DE7859"/>
                </a:solidFill>
              </a:ln>
              <a:blipFill>
                <a:blip r:embed="rId2"/>
                <a:stretch>
                  <a:fillRect/>
                </a:stretch>
              </a:blipFill>
              <a:effectLst>
                <a:outerShdw blurRad="38100" dist="38100" dir="2700000" algn="tl">
                  <a:srgbClr val="5080AB"/>
                </a:outerShdw>
              </a:effectLst>
              <a:latin typeface="HP-167" panose="020B0803050302020204" pitchFamily="34"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433934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09FF113A-17BB-4A04-8BDB-C83379F8698C}"/>
              </a:ext>
            </a:extLst>
          </p:cNvPr>
          <p:cNvSpPr>
            <a:spLocks noGrp="1"/>
          </p:cNvSpPr>
          <p:nvPr/>
        </p:nvSpPr>
        <p:spPr>
          <a:xfrm>
            <a:off x="1569085" y="1613535"/>
            <a:ext cx="9054465" cy="1881505"/>
          </a:xfr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rtl="0">
              <a:lnSpc>
                <a:spcPct val="180000"/>
              </a:lnSpc>
              <a:spcBef>
                <a:spcPts val="0"/>
              </a:spcBef>
              <a:buNone/>
            </a:pPr>
            <a:endParaRPr lang="zh-CN" altLang="en-US" sz="7200" b="1" i="0" u="none" strike="noStrike" baseline="0" dirty="0">
              <a:ln w="12700">
                <a:solidFill>
                  <a:schemeClr val="bg1"/>
                </a:solidFill>
              </a:ln>
              <a:solidFill>
                <a:srgbClr val="EF8D39"/>
              </a:solidFill>
              <a:effectLst>
                <a:outerShdw blurRad="38100" dist="38100" dir="2700000" algn="tl">
                  <a:srgbClr val="000000">
                    <a:alpha val="43137"/>
                  </a:srgbClr>
                </a:outerShdw>
              </a:effectLst>
              <a:latin typeface="字魂164号-方悦黑" panose="00000500000000000000" charset="-122"/>
              <a:ea typeface="字魂164号-方悦黑" panose="00000500000000000000" charset="-122"/>
              <a:cs typeface="字魂164号-方悦黑" panose="00000500000000000000" charset="-122"/>
            </a:endParaRPr>
          </a:p>
        </p:txBody>
      </p:sp>
      <p:sp>
        <p:nvSpPr>
          <p:cNvPr id="3" name="1">
            <a:extLst>
              <a:ext uri="{FF2B5EF4-FFF2-40B4-BE49-F238E27FC236}">
                <a16:creationId xmlns:a16="http://schemas.microsoft.com/office/drawing/2014/main" id="{FF9285EC-FB96-4565-91D0-68739267E561}"/>
              </a:ext>
            </a:extLst>
          </p:cNvPr>
          <p:cNvSpPr>
            <a:spLocks noGrp="1"/>
          </p:cNvSpPr>
          <p:nvPr/>
        </p:nvSpPr>
        <p:spPr>
          <a:xfrm>
            <a:off x="5334000" y="4114800"/>
            <a:ext cx="1524000" cy="105283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tx1">
                    <a:lumMod val="50000"/>
                    <a:lumOff val="50000"/>
                  </a:schemeClr>
                </a:solidFill>
                <a:latin typeface="HP-167" panose="020B0803050302020204" pitchFamily="34" charset="0"/>
                <a:ea typeface="字魂58号-创中黑" panose="00000500000000000000" pitchFamily="2" charset="-122"/>
                <a:cs typeface="字魂58号-创中黑" panose="00000500000000000000" pitchFamily="2" charset="-122"/>
              </a:rPr>
              <a:t>TIẾT</a:t>
            </a:r>
            <a:r>
              <a:rPr lang="en-US" altLang="zh-CN" sz="2800" b="1" i="0" u="none" strike="noStrike" kern="2200">
                <a:solidFill>
                  <a:schemeClr val="tx1">
                    <a:lumMod val="50000"/>
                    <a:lumOff val="50000"/>
                  </a:schemeClr>
                </a:solidFill>
                <a:latin typeface="HP-167" panose="020B0803050302020204" pitchFamily="34" charset="0"/>
                <a:ea typeface="字魂58号-创中黑" panose="00000500000000000000" pitchFamily="2" charset="-122"/>
                <a:cs typeface="字魂58号-创中黑" panose="00000500000000000000" pitchFamily="2" charset="-122"/>
              </a:rPr>
              <a:t> 4</a:t>
            </a:r>
            <a:endParaRPr lang="zh-CN" altLang="en-US" sz="2800" b="1" i="0" u="none" strike="noStrike" kern="2200" baseline="0" dirty="0">
              <a:solidFill>
                <a:schemeClr val="tx1">
                  <a:lumMod val="50000"/>
                  <a:lumOff val="50000"/>
                </a:schemeClr>
              </a:solidFill>
              <a:latin typeface="HP-167" panose="020B0803050302020204" pitchFamily="34" charset="0"/>
              <a:ea typeface="字魂58号-创中黑" panose="00000500000000000000" pitchFamily="2" charset="-122"/>
              <a:cs typeface="字魂58号-创中黑" panose="00000500000000000000" pitchFamily="2" charset="-122"/>
            </a:endParaRPr>
          </a:p>
        </p:txBody>
      </p:sp>
      <p:sp>
        <p:nvSpPr>
          <p:cNvPr id="4" name="6">
            <a:extLst>
              <a:ext uri="{FF2B5EF4-FFF2-40B4-BE49-F238E27FC236}">
                <a16:creationId xmlns:a16="http://schemas.microsoft.com/office/drawing/2014/main" id="{63B9ED8B-3F13-4C5B-8915-176E4A61179C}"/>
              </a:ext>
            </a:extLst>
          </p:cNvPr>
          <p:cNvSpPr/>
          <p:nvPr/>
        </p:nvSpPr>
        <p:spPr>
          <a:xfrm>
            <a:off x="4858702" y="1066800"/>
            <a:ext cx="2474595" cy="683260"/>
          </a:xfrm>
          <a:prstGeom prst="round2DiagRect">
            <a:avLst/>
          </a:prstGeom>
          <a:solidFill>
            <a:srgbClr val="F8C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effectLst>
                  <a:outerShdw blurRad="50800" dist="38100" dir="5400000" algn="t" rotWithShape="0">
                    <a:prstClr val="black">
                      <a:alpha val="40000"/>
                    </a:prstClr>
                  </a:outerShdw>
                </a:effectLst>
                <a:latin typeface="HP-167" panose="020B0803050302020204" pitchFamily="34" charset="0"/>
              </a:rPr>
              <a:t>TUẦN 10</a:t>
            </a:r>
            <a:endParaRPr lang="zh-CN" altLang="en-US" sz="4000">
              <a:effectLst>
                <a:outerShdw blurRad="50800" dist="38100" dir="5400000" algn="t" rotWithShape="0">
                  <a:prstClr val="black">
                    <a:alpha val="40000"/>
                  </a:prstClr>
                </a:outerShdw>
              </a:effectLst>
              <a:latin typeface="HP-167" panose="020B0803050302020204" pitchFamily="34" charset="0"/>
            </a:endParaRPr>
          </a:p>
        </p:txBody>
      </p:sp>
      <p:pic>
        <p:nvPicPr>
          <p:cNvPr id="5" name="Picture 4">
            <a:extLst>
              <a:ext uri="{FF2B5EF4-FFF2-40B4-BE49-F238E27FC236}">
                <a16:creationId xmlns:a16="http://schemas.microsoft.com/office/drawing/2014/main" id="{CFD2B2E5-1556-4D4A-87A6-B504FE6EE5D4}"/>
              </a:ext>
            </a:extLst>
          </p:cNvPr>
          <p:cNvPicPr>
            <a:picLocks noChangeAspect="1"/>
          </p:cNvPicPr>
          <p:nvPr/>
        </p:nvPicPr>
        <p:blipFill>
          <a:blip r:embed="rId2"/>
          <a:stretch>
            <a:fillRect/>
          </a:stretch>
        </p:blipFill>
        <p:spPr>
          <a:xfrm>
            <a:off x="2209800" y="2369063"/>
            <a:ext cx="7590178" cy="1670449"/>
          </a:xfrm>
          <a:prstGeom prst="rect">
            <a:avLst/>
          </a:prstGeom>
        </p:spPr>
      </p:pic>
    </p:spTree>
    <p:extLst>
      <p:ext uri="{BB962C8B-B14F-4D97-AF65-F5344CB8AC3E}">
        <p14:creationId xmlns:p14="http://schemas.microsoft.com/office/powerpoint/2010/main" val="1474213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250" fill="hold">
                                          <p:stCondLst>
                                            <p:cond delay="0"/>
                                          </p:stCondLst>
                                        </p:cTn>
                                        <p:tgtEl>
                                          <p:spTgt spid="4"/>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8" dur="1250" fill="hold">
                                          <p:stCondLst>
                                            <p:cond delay="0"/>
                                          </p:stCondLst>
                                        </p:cTn>
                                        <p:tgtEl>
                                          <p:spTgt spid="4"/>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childTnLst>
                          </p:cTn>
                        </p:par>
                        <p:par>
                          <p:cTn id="9" fill="hold">
                            <p:stCondLst>
                              <p:cond delay="1250"/>
                            </p:stCondLst>
                            <p:childTnLst>
                              <p:par>
                                <p:cTn id="10" presetID="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250" fill="hold">
                                          <p:stCondLst>
                                            <p:cond delay="0"/>
                                          </p:stCondLst>
                                        </p:cTn>
                                        <p:tgtEl>
                                          <p:spTgt spid="5"/>
                                        </p:tgtEl>
                                        <p:attrNameLst>
                                          <p:attrName>ppt_y</p:attrName>
                                        </p:attrNameLst>
                                      </p:cBhvr>
                                      <p:tavLst>
                                        <p:tav tm="0">
                                          <p:val>
                                            <p:strVal val="((1-(ceil(((deg(atan(abs((#ppt_y-0.5)/(#ppt_x-0.5)))))/90)-0*(1/3))-ceil(((deg(atan(abs((#ppt_y-0.5)/(#ppt_x-0.5)))))/90)-1*(1/3)))))*((1+floor(#ppt_y-0.5))+(2*floor(#ppt_y-0.5)+1)*0.5*#ppt_h)+(1-(1-(ceil(((deg(atan(abs((#ppt_y-0.5)/(#ppt_x-0.5)))))/90)-0*(1/3))-ceil(((deg(atan(abs((#ppt_y-0.5)/(#ppt_x-0.5)))))/90)-1*(1/3)))))*#ppt_y&#10;"/>
                                          </p:val>
                                        </p:tav>
                                        <p:tav tm="40700">
                                          <p:val>
                                            <p:strVal val="#ppt_y-((floor(#ppt_y-0.5)+ceil(#ppt_y-0.5))*0.02)"/>
                                          </p:val>
                                        </p:tav>
                                        <p:tav tm="58900">
                                          <p:val>
                                            <p:strVal val="#ppt_y+((floor(#ppt_y-0.5)+ceil(#ppt_y-0.5))*0.03)"/>
                                          </p:val>
                                        </p:tav>
                                        <p:tav tm="80400">
                                          <p:val>
                                            <p:strVal val="#ppt_y-((floor(#ppt_y-0.5)+ceil(#ppt_y-0.5))*0.01)"/>
                                          </p:val>
                                        </p:tav>
                                        <p:tav tm="100000">
                                          <p:val>
                                            <p:strVal val="#ppt_y"/>
                                          </p:val>
                                        </p:tav>
                                      </p:tavLst>
                                    </p:anim>
                                    <p:anim to="" calcmode="lin" valueType="num">
                                      <p:cBhvr>
                                        <p:cTn id="13" dur="1250" fill="hold">
                                          <p:stCondLst>
                                            <p:cond delay="0"/>
                                          </p:stCondLst>
                                        </p:cTn>
                                        <p:tgtEl>
                                          <p:spTgt spid="5"/>
                                        </p:tgtEl>
                                        <p:attrNameLst>
                                          <p:attrName>ppt_x</p:attrName>
                                        </p:attrNameLst>
                                      </p:cBhvr>
                                      <p:tavLst>
                                        <p:tav tm="0">
                                          <p:val>
                                            <p:strVal val="((1-(ceil(((deg(atan(abs((#ppt_y-0.5)/(#ppt_x-0.5)))))/90)-2*(1/3))-ceil(((deg(atan(abs((#ppt_y-0.5)/(#ppt_x-0.5)))))/90)-3*(1/3)))))*((1+floor(#ppt_x-0.5))+(2*floor(#ppt_x-0.5)+1)*0.5*#ppt_w)+(1-(1-(ceil(((deg(atan(abs((#ppt_y-0.5)/(#ppt_x-0.5)))))/90)-2*(1/3))-ceil(((deg(atan(abs((#ppt_y-0.5)/(#ppt_x-0.5)))))/90)-3*(1/3)))))*#ppt_x&#10;"/>
                                          </p:val>
                                        </p:tav>
                                        <p:tav tm="40000">
                                          <p:val>
                                            <p:strVal val="#ppt_x-((floor(#ppt_x-0.5)+ceil(#ppt_x-0.5))*0.02)"/>
                                          </p:val>
                                        </p:tav>
                                        <p:tav tm="60400">
                                          <p:val>
                                            <p:strVal val="#ppt_x+((floor(#ppt_x-0.5)+ceil(#ppt_x-0.5))*0.03)"/>
                                          </p:val>
                                        </p:tav>
                                        <p:tav tm="80000">
                                          <p:val>
                                            <p:strVal val="#ppt_x-((floor(#ppt_x-0.5)+ceil(#ppt_x-0.5))*0.01)"/>
                                          </p:val>
                                        </p:tav>
                                        <p:tav tm="100000">
                                          <p:val>
                                            <p:strVal val="#ppt_x"/>
                                          </p:val>
                                        </p:tav>
                                      </p:tavLst>
                                    </p:anim>
                                  </p:childTnLst>
                                </p:cTn>
                              </p:par>
                            </p:childTnLst>
                          </p:cTn>
                        </p:par>
                        <p:par>
                          <p:cTn id="14" fill="hold">
                            <p:stCondLst>
                              <p:cond delay="2500"/>
                            </p:stCondLst>
                            <p:childTnLst>
                              <p:par>
                                <p:cTn id="15" presetID="8" presetClass="entr" presetSubtype="16"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A1D18D-CF94-41CB-BA64-AB4FED192F9A}"/>
              </a:ext>
            </a:extLst>
          </p:cNvPr>
          <p:cNvSpPr txBox="1"/>
          <p:nvPr/>
        </p:nvSpPr>
        <p:spPr>
          <a:xfrm>
            <a:off x="1849016" y="1828800"/>
            <a:ext cx="8493967" cy="2354491"/>
          </a:xfrm>
          <a:prstGeom prst="rect">
            <a:avLst/>
          </a:prstGeom>
          <a:noFill/>
        </p:spPr>
        <p:txBody>
          <a:bodyPr wrap="square">
            <a:spAutoFit/>
          </a:bodyPr>
          <a:lstStyle/>
          <a:p>
            <a:pPr algn="ctr">
              <a:lnSpc>
                <a:spcPct val="150000"/>
              </a:lnSpc>
            </a:pPr>
            <a:r>
              <a:rPr lang="en-US" sz="5400" b="1" i="0">
                <a:solidFill>
                  <a:srgbClr val="EA6124"/>
                </a:solidFill>
                <a:effectLst/>
                <a:latin typeface="HP001" panose="020B0603050302020204" pitchFamily="34" charset="0"/>
              </a:rPr>
              <a:t>ǡ</a:t>
            </a:r>
            <a:r>
              <a:rPr lang="el-GR" sz="5400" b="1" i="0">
                <a:solidFill>
                  <a:srgbClr val="EA6124"/>
                </a:solidFill>
                <a:effectLst/>
                <a:latin typeface="HP001" panose="020B0603050302020204" pitchFamily="34" charset="0"/>
              </a:rPr>
              <a:t>μ</a:t>
            </a:r>
            <a:r>
              <a:rPr lang="en-US" sz="5400" b="1" i="0">
                <a:solidFill>
                  <a:srgbClr val="EA6124"/>
                </a:solidFill>
                <a:effectLst/>
                <a:latin typeface="HP001" panose="020B0603050302020204" pitchFamily="34" charset="0"/>
              </a:rPr>
              <a:t>ếnḑ V</a:t>
            </a:r>
            <a:r>
              <a:rPr lang="el-GR" sz="5400" b="1" i="0">
                <a:solidFill>
                  <a:srgbClr val="EA6124"/>
                </a:solidFill>
                <a:effectLst/>
                <a:latin typeface="HP001" panose="020B0603050302020204" pitchFamily="34" charset="0"/>
              </a:rPr>
              <a:t>Θ</a:t>
            </a:r>
            <a:r>
              <a:rPr lang="en-US" sz="5400" b="1" i="0">
                <a:solidFill>
                  <a:srgbClr val="EA6124"/>
                </a:solidFill>
                <a:effectLst/>
                <a:latin typeface="HP001" panose="020B0603050302020204" pitchFamily="34" charset="0"/>
              </a:rPr>
              <a:t>ʸt</a:t>
            </a:r>
            <a:br>
              <a:rPr lang="en-US" sz="6000"/>
            </a:br>
            <a:r>
              <a:rPr lang="en-US" sz="4400" b="1">
                <a:latin typeface="HP001" panose="020B0603050302020204" pitchFamily="34" charset="0"/>
                <a:ea typeface="HP001" panose="020B0603050302020204" pitchFamily="34" charset="0"/>
              </a:rPr>
              <a:t>Nó</a:t>
            </a:r>
            <a:r>
              <a:rPr lang="el-GR" sz="4400" b="1">
                <a:latin typeface="HP001" panose="020B0603050302020204" pitchFamily="34" charset="0"/>
                <a:ea typeface="HP001" panose="020B0603050302020204" pitchFamily="34" charset="0"/>
              </a:rPr>
              <a:t>Τ΅ </a:t>
            </a:r>
            <a:r>
              <a:rPr lang="en-US" sz="4400" b="1">
                <a:latin typeface="HP001" panose="020B0603050302020204" pitchFamily="34" charset="0"/>
                <a:ea typeface="HP001" panose="020B0603050302020204" pitchFamily="34" charset="0"/>
              </a:rPr>
              <a:t>ȩà ǻ</a:t>
            </a:r>
            <a:r>
              <a:rPr lang="el-GR" sz="4400" b="1">
                <a:latin typeface="HP001" panose="020B0603050302020204" pitchFamily="34" charset="0"/>
                <a:ea typeface="HP001" panose="020B0603050302020204" pitchFamily="34" charset="0"/>
              </a:rPr>
              <a:t>Ή;: τ˘ ε</a:t>
            </a:r>
            <a:r>
              <a:rPr lang="en-US" sz="4400" b="1">
                <a:latin typeface="HP001" panose="020B0603050302020204" pitchFamily="34" charset="0"/>
                <a:ea typeface="HP001" panose="020B0603050302020204" pitchFamily="34" charset="0"/>
              </a:rPr>
              <a:t>u</a:t>
            </a:r>
            <a:r>
              <a:rPr lang="el-GR" sz="4400" b="1">
                <a:latin typeface="HP001" panose="020B0603050302020204" pitchFamily="34" charset="0"/>
                <a:ea typeface="HP001" panose="020B0603050302020204" pitchFamily="34" charset="0"/>
              </a:rPr>
              <a:t>Ώ</a:t>
            </a:r>
            <a:r>
              <a:rPr lang="en-US" sz="4400" b="1">
                <a:latin typeface="HP001" panose="020B0603050302020204" pitchFamily="34" charset="0"/>
                <a:ea typeface="HP001" panose="020B0603050302020204" pitchFamily="34" charset="0"/>
              </a:rPr>
              <a:t>ǝn Gọ</a:t>
            </a:r>
            <a:r>
              <a:rPr lang="el-GR" sz="4400" b="1">
                <a:latin typeface="HP001" panose="020B0603050302020204" pitchFamily="34" charset="0"/>
                <a:ea typeface="HP001" panose="020B0603050302020204" pitchFamily="34" charset="0"/>
              </a:rPr>
              <a:t>Τ΅ </a:t>
            </a:r>
            <a:r>
              <a:rPr lang="en-US" sz="4400" b="1">
                <a:latin typeface="HP001" panose="020B0603050302020204" pitchFamily="34" charset="0"/>
                <a:ea typeface="HP001" panose="020B0603050302020204" pitchFamily="34" charset="0"/>
              </a:rPr>
              <a:t>bɝȰ</a:t>
            </a:r>
            <a:endParaRPr lang="en-US" sz="6000">
              <a:solidFill>
                <a:schemeClr val="tx1">
                  <a:lumMod val="85000"/>
                  <a:lumOff val="15000"/>
                </a:schemeClr>
              </a:solidFill>
              <a:latin typeface="HP001" panose="020B0603050302020204" pitchFamily="34" charset="0"/>
              <a:ea typeface="HP001" panose="020B0603050302020204" pitchFamily="34" charset="0"/>
            </a:endParaRPr>
          </a:p>
        </p:txBody>
      </p:sp>
      <p:pic>
        <p:nvPicPr>
          <p:cNvPr id="3" name="Picture 2">
            <a:extLst>
              <a:ext uri="{FF2B5EF4-FFF2-40B4-BE49-F238E27FC236}">
                <a16:creationId xmlns:a16="http://schemas.microsoft.com/office/drawing/2014/main" id="{91C984CC-0FD8-4063-8807-DAA33C7B03E0}"/>
              </a:ext>
            </a:extLst>
          </p:cNvPr>
          <p:cNvPicPr>
            <a:picLocks noChangeAspect="1"/>
          </p:cNvPicPr>
          <p:nvPr/>
        </p:nvPicPr>
        <p:blipFill>
          <a:blip r:embed="rId2"/>
          <a:stretch>
            <a:fillRect/>
          </a:stretch>
        </p:blipFill>
        <p:spPr>
          <a:xfrm>
            <a:off x="228600" y="141779"/>
            <a:ext cx="3810000" cy="933372"/>
          </a:xfrm>
          <a:prstGeom prst="rect">
            <a:avLst/>
          </a:prstGeom>
        </p:spPr>
      </p:pic>
    </p:spTree>
    <p:extLst>
      <p:ext uri="{BB962C8B-B14F-4D97-AF65-F5344CB8AC3E}">
        <p14:creationId xmlns:p14="http://schemas.microsoft.com/office/powerpoint/2010/main" val="1916535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9">
            <a:extLst>
              <a:ext uri="{FF2B5EF4-FFF2-40B4-BE49-F238E27FC236}">
                <a16:creationId xmlns:a16="http://schemas.microsoft.com/office/drawing/2014/main" id="{B2F579F3-E3EF-4DDD-8A4B-541EAC37547A}"/>
              </a:ext>
            </a:extLst>
          </p:cNvPr>
          <p:cNvGrpSpPr/>
          <p:nvPr/>
        </p:nvGrpSpPr>
        <p:grpSpPr>
          <a:xfrm>
            <a:off x="2138516" y="140834"/>
            <a:ext cx="7620000" cy="400985"/>
            <a:chOff x="2286000" y="530480"/>
            <a:chExt cx="7620000" cy="400985"/>
          </a:xfrm>
        </p:grpSpPr>
        <p:sp>
          <p:nvSpPr>
            <p:cNvPr id="6" name="5">
              <a:extLst>
                <a:ext uri="{FF2B5EF4-FFF2-40B4-BE49-F238E27FC236}">
                  <a16:creationId xmlns:a16="http://schemas.microsoft.com/office/drawing/2014/main" id="{6979D6FE-8450-44EE-8B53-FD259A9A443B}"/>
                </a:ext>
              </a:extLst>
            </p:cNvPr>
            <p:cNvSpPr/>
            <p:nvPr/>
          </p:nvSpPr>
          <p:spPr>
            <a:xfrm>
              <a:off x="2286000" y="530480"/>
              <a:ext cx="7620000" cy="385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6">
              <a:extLst>
                <a:ext uri="{FF2B5EF4-FFF2-40B4-BE49-F238E27FC236}">
                  <a16:creationId xmlns:a16="http://schemas.microsoft.com/office/drawing/2014/main" id="{4CA3DB9C-4A99-47D9-A572-18BA7BBF1A66}"/>
                </a:ext>
              </a:extLst>
            </p:cNvPr>
            <p:cNvSpPr txBox="1"/>
            <p:nvPr/>
          </p:nvSpPr>
          <p:spPr>
            <a:xfrm>
              <a:off x="4394796" y="531355"/>
              <a:ext cx="3710536"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NÓI VÀ NGHE: GỌI BẠN</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23" name="Group 22">
            <a:extLst>
              <a:ext uri="{FF2B5EF4-FFF2-40B4-BE49-F238E27FC236}">
                <a16:creationId xmlns:a16="http://schemas.microsoft.com/office/drawing/2014/main" id="{EB1023E2-F39C-476A-AE61-54676FC00D96}"/>
              </a:ext>
            </a:extLst>
          </p:cNvPr>
          <p:cNvGrpSpPr/>
          <p:nvPr/>
        </p:nvGrpSpPr>
        <p:grpSpPr>
          <a:xfrm>
            <a:off x="152400" y="168347"/>
            <a:ext cx="874198" cy="1068901"/>
            <a:chOff x="253799" y="259752"/>
            <a:chExt cx="874198" cy="1068901"/>
          </a:xfrm>
        </p:grpSpPr>
        <p:sp>
          <p:nvSpPr>
            <p:cNvPr id="24" name="51">
              <a:extLst>
                <a:ext uri="{FF2B5EF4-FFF2-40B4-BE49-F238E27FC236}">
                  <a16:creationId xmlns:a16="http://schemas.microsoft.com/office/drawing/2014/main" id="{7D152E76-27C7-4441-848E-C4AA7ACBB8AE}"/>
                </a:ext>
              </a:extLst>
            </p:cNvPr>
            <p:cNvSpPr/>
            <p:nvPr/>
          </p:nvSpPr>
          <p:spPr>
            <a:xfrm>
              <a:off x="253799" y="259752"/>
              <a:ext cx="571915" cy="891155"/>
            </a:xfrm>
            <a:prstGeom prst="rect">
              <a:avLst/>
            </a:prstGeom>
            <a:solidFill>
              <a:srgbClr val="DA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5" name="Picture 24">
              <a:extLst>
                <a:ext uri="{FF2B5EF4-FFF2-40B4-BE49-F238E27FC236}">
                  <a16:creationId xmlns:a16="http://schemas.microsoft.com/office/drawing/2014/main" id="{235F4594-EF9B-42D5-84EA-92242B9AE68F}"/>
                </a:ext>
              </a:extLst>
            </p:cNvPr>
            <p:cNvPicPr>
              <a:picLocks noChangeAspect="1"/>
            </p:cNvPicPr>
            <p:nvPr userDrawn="1"/>
          </p:nvPicPr>
          <p:blipFill>
            <a:blip r:embed="rId2"/>
            <a:stretch>
              <a:fillRect/>
            </a:stretch>
          </p:blipFill>
          <p:spPr>
            <a:xfrm>
              <a:off x="443945" y="644601"/>
              <a:ext cx="684052" cy="684052"/>
            </a:xfrm>
            <a:prstGeom prst="rect">
              <a:avLst/>
            </a:prstGeom>
          </p:spPr>
        </p:pic>
      </p:grpSp>
      <p:sp>
        <p:nvSpPr>
          <p:cNvPr id="35" name="TextBox 34">
            <a:extLst>
              <a:ext uri="{FF2B5EF4-FFF2-40B4-BE49-F238E27FC236}">
                <a16:creationId xmlns:a16="http://schemas.microsoft.com/office/drawing/2014/main" id="{A37D72D7-DAC6-4D1C-9B5A-52F6AFE27E14}"/>
              </a:ext>
            </a:extLst>
          </p:cNvPr>
          <p:cNvSpPr txBox="1"/>
          <p:nvPr/>
        </p:nvSpPr>
        <p:spPr>
          <a:xfrm>
            <a:off x="1041614" y="541819"/>
            <a:ext cx="10807839" cy="1200329"/>
          </a:xfrm>
          <a:prstGeom prst="rect">
            <a:avLst/>
          </a:prstGeom>
          <a:noFill/>
        </p:spPr>
        <p:txBody>
          <a:bodyPr wrap="square">
            <a:spAutoFit/>
          </a:bodyPr>
          <a:lstStyle/>
          <a:p>
            <a:pPr algn="just"/>
            <a:r>
              <a:rPr lang="en-US" sz="36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1</a:t>
            </a:r>
            <a:r>
              <a:rPr lang="en-US" sz="36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vi-VN" sz="36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Dựa vào tranh minh họa câu chuyện trong bài thơ </a:t>
            </a:r>
            <a:r>
              <a:rPr lang="vi-VN" sz="3600" b="1" i="1">
                <a:solidFill>
                  <a:srgbClr val="953122"/>
                </a:solidFill>
                <a:latin typeface="Arial-Rounded" panose="020B0500000000000000" pitchFamily="34" charset="0"/>
                <a:ea typeface="Arial-Rounded" panose="020B0500000000000000" pitchFamily="34" charset="0"/>
                <a:cs typeface="Arial-Rounded" panose="020B0500000000000000" pitchFamily="34" charset="0"/>
              </a:rPr>
              <a:t>Gọi bạn</a:t>
            </a:r>
            <a:r>
              <a:rPr lang="en-US" sz="3600" b="1" i="1">
                <a:solidFill>
                  <a:srgbClr val="953122"/>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và gợi ý, nói về sự việc trong từng tranh:</a:t>
            </a:r>
            <a:endParaRPr lang="vi-VN" sz="36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5" name="Picture 44">
            <a:extLst>
              <a:ext uri="{FF2B5EF4-FFF2-40B4-BE49-F238E27FC236}">
                <a16:creationId xmlns:a16="http://schemas.microsoft.com/office/drawing/2014/main" id="{E28871AF-63B8-4FDB-9132-D0635D54CB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Removal>
                    </a14:imgEffect>
                  </a14:imgLayer>
                </a14:imgProps>
              </a:ext>
            </a:extLst>
          </a:blip>
          <a:srcRect l="1841" t="2157" r="51258" b="53399"/>
          <a:stretch>
            <a:fillRect/>
          </a:stretch>
        </p:blipFill>
        <p:spPr>
          <a:xfrm>
            <a:off x="2558598" y="1757403"/>
            <a:ext cx="3357716" cy="2296314"/>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pic>
        <p:nvPicPr>
          <p:cNvPr id="44" name="Picture 43">
            <a:extLst>
              <a:ext uri="{FF2B5EF4-FFF2-40B4-BE49-F238E27FC236}">
                <a16:creationId xmlns:a16="http://schemas.microsoft.com/office/drawing/2014/main" id="{B10D89E4-04D3-4EAA-B2DD-79665D240C1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Removal>
                    </a14:imgEffect>
                  </a14:imgLayer>
                </a14:imgProps>
              </a:ext>
            </a:extLst>
          </a:blip>
          <a:srcRect l="50244" t="2157" r="2855" b="53399"/>
          <a:stretch>
            <a:fillRect/>
          </a:stretch>
        </p:blipFill>
        <p:spPr>
          <a:xfrm>
            <a:off x="6172200" y="1757403"/>
            <a:ext cx="3357716" cy="2296314"/>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pic>
        <p:nvPicPr>
          <p:cNvPr id="43" name="Picture 42">
            <a:extLst>
              <a:ext uri="{FF2B5EF4-FFF2-40B4-BE49-F238E27FC236}">
                <a16:creationId xmlns:a16="http://schemas.microsoft.com/office/drawing/2014/main" id="{BB70FFF5-1838-4700-8D7E-4D6FB0CE22E8}"/>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Mark x1="48408" y1="67639" x2="48408" y2="67639"/>
                      </a14:backgroundRemoval>
                    </a14:imgEffect>
                  </a14:imgLayer>
                </a14:imgProps>
              </a:ext>
            </a:extLst>
          </a:blip>
          <a:srcRect l="1841" t="52361" r="51258" b="3194"/>
          <a:stretch>
            <a:fillRect/>
          </a:stretch>
        </p:blipFill>
        <p:spPr>
          <a:xfrm>
            <a:off x="2558598" y="4155920"/>
            <a:ext cx="3357716" cy="2296314"/>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pic>
        <p:nvPicPr>
          <p:cNvPr id="42" name="Picture 41">
            <a:extLst>
              <a:ext uri="{FF2B5EF4-FFF2-40B4-BE49-F238E27FC236}">
                <a16:creationId xmlns:a16="http://schemas.microsoft.com/office/drawing/2014/main" id="{8F8AAD77-621E-4A95-BC0D-E714D11D025E}"/>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Mark x1="51043" y1="64456" x2="51043" y2="64456"/>
                      </a14:backgroundRemoval>
                    </a14:imgEffect>
                  </a14:imgLayer>
                </a14:imgProps>
              </a:ext>
            </a:extLst>
          </a:blip>
          <a:srcRect l="50244" t="52361" r="2855" b="3194"/>
          <a:stretch>
            <a:fillRect/>
          </a:stretch>
        </p:blipFill>
        <p:spPr>
          <a:xfrm>
            <a:off x="6172200" y="4205134"/>
            <a:ext cx="3357716" cy="2296314"/>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spTree>
    <p:extLst>
      <p:ext uri="{BB962C8B-B14F-4D97-AF65-F5344CB8AC3E}">
        <p14:creationId xmlns:p14="http://schemas.microsoft.com/office/powerpoint/2010/main" val="2717079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1500"/>
                                        <p:tgtEl>
                                          <p:spTgt spid="23"/>
                                        </p:tgtEl>
                                      </p:cBhvr>
                                    </p:animEffect>
                                  </p:childTnLst>
                                </p:cTn>
                              </p:par>
                            </p:childTnLst>
                          </p:cTn>
                        </p:par>
                        <p:par>
                          <p:cTn id="8" fill="hold">
                            <p:stCondLst>
                              <p:cond delay="1500"/>
                            </p:stCondLst>
                            <p:childTnLst>
                              <p:par>
                                <p:cTn id="9" presetID="55"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strVal val="#ppt_w*0.7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5"/>
                                        </p:tgtEl>
                                        <p:attrNameLst>
                                          <p:attrName>style.visibility</p:attrName>
                                        </p:attrNameLst>
                                      </p:cBhvr>
                                      <p:to>
                                        <p:strVal val="visible"/>
                                      </p:to>
                                    </p:set>
                                    <p:anim calcmode="lin" valueType="num">
                                      <p:cBhvr>
                                        <p:cTn id="18" dur="25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35"/>
                                        </p:tgtEl>
                                        <p:attrNameLst>
                                          <p:attrName>ppt_y</p:attrName>
                                        </p:attrNameLst>
                                      </p:cBhvr>
                                      <p:tavLst>
                                        <p:tav tm="0">
                                          <p:val>
                                            <p:strVal val="#ppt_y"/>
                                          </p:val>
                                        </p:tav>
                                        <p:tav tm="100000">
                                          <p:val>
                                            <p:strVal val="#ppt_y"/>
                                          </p:val>
                                        </p:tav>
                                      </p:tavLst>
                                    </p:anim>
                                    <p:anim calcmode="lin" valueType="num">
                                      <p:cBhvr>
                                        <p:cTn id="20" dur="25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35"/>
                                        </p:tgtEl>
                                      </p:cBhvr>
                                    </p:animEffect>
                                  </p:childTnLst>
                                </p:cTn>
                              </p:par>
                            </p:childTnLst>
                          </p:cTn>
                        </p:par>
                        <p:par>
                          <p:cTn id="23" fill="hold">
                            <p:stCondLst>
                              <p:cond delay="2200"/>
                            </p:stCondLst>
                            <p:childTnLst>
                              <p:par>
                                <p:cTn id="24" presetID="23" presetClass="entr" presetSubtype="288" fill="hold" nodeType="after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p:cTn id="26" dur="500" fill="hold"/>
                                        <p:tgtEl>
                                          <p:spTgt spid="45"/>
                                        </p:tgtEl>
                                        <p:attrNameLst>
                                          <p:attrName>ppt_w</p:attrName>
                                        </p:attrNameLst>
                                      </p:cBhvr>
                                      <p:tavLst>
                                        <p:tav tm="0">
                                          <p:val>
                                            <p:strVal val="4/3*#ppt_w"/>
                                          </p:val>
                                        </p:tav>
                                        <p:tav tm="100000">
                                          <p:val>
                                            <p:strVal val="#ppt_w"/>
                                          </p:val>
                                        </p:tav>
                                      </p:tavLst>
                                    </p:anim>
                                    <p:anim calcmode="lin" valueType="num">
                                      <p:cBhvr>
                                        <p:cTn id="27" dur="500" fill="hold"/>
                                        <p:tgtEl>
                                          <p:spTgt spid="45"/>
                                        </p:tgtEl>
                                        <p:attrNameLst>
                                          <p:attrName>ppt_h</p:attrName>
                                        </p:attrNameLst>
                                      </p:cBhvr>
                                      <p:tavLst>
                                        <p:tav tm="0">
                                          <p:val>
                                            <p:strVal val="4/3*#ppt_h"/>
                                          </p:val>
                                        </p:tav>
                                        <p:tav tm="100000">
                                          <p:val>
                                            <p:strVal val="#ppt_h"/>
                                          </p:val>
                                        </p:tav>
                                      </p:tavLst>
                                    </p:anim>
                                  </p:childTnLst>
                                </p:cTn>
                              </p:par>
                            </p:childTnLst>
                          </p:cTn>
                        </p:par>
                        <p:par>
                          <p:cTn id="28" fill="hold">
                            <p:stCondLst>
                              <p:cond delay="2700"/>
                            </p:stCondLst>
                            <p:childTnLst>
                              <p:par>
                                <p:cTn id="29" presetID="23" presetClass="entr" presetSubtype="288"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p:cTn id="31" dur="500" fill="hold"/>
                                        <p:tgtEl>
                                          <p:spTgt spid="44"/>
                                        </p:tgtEl>
                                        <p:attrNameLst>
                                          <p:attrName>ppt_w</p:attrName>
                                        </p:attrNameLst>
                                      </p:cBhvr>
                                      <p:tavLst>
                                        <p:tav tm="0">
                                          <p:val>
                                            <p:strVal val="4/3*#ppt_w"/>
                                          </p:val>
                                        </p:tav>
                                        <p:tav tm="100000">
                                          <p:val>
                                            <p:strVal val="#ppt_w"/>
                                          </p:val>
                                        </p:tav>
                                      </p:tavLst>
                                    </p:anim>
                                    <p:anim calcmode="lin" valueType="num">
                                      <p:cBhvr>
                                        <p:cTn id="32" dur="500" fill="hold"/>
                                        <p:tgtEl>
                                          <p:spTgt spid="44"/>
                                        </p:tgtEl>
                                        <p:attrNameLst>
                                          <p:attrName>ppt_h</p:attrName>
                                        </p:attrNameLst>
                                      </p:cBhvr>
                                      <p:tavLst>
                                        <p:tav tm="0">
                                          <p:val>
                                            <p:strVal val="4/3*#ppt_h"/>
                                          </p:val>
                                        </p:tav>
                                        <p:tav tm="100000">
                                          <p:val>
                                            <p:strVal val="#ppt_h"/>
                                          </p:val>
                                        </p:tav>
                                      </p:tavLst>
                                    </p:anim>
                                  </p:childTnLst>
                                </p:cTn>
                              </p:par>
                            </p:childTnLst>
                          </p:cTn>
                        </p:par>
                        <p:par>
                          <p:cTn id="33" fill="hold">
                            <p:stCondLst>
                              <p:cond delay="3200"/>
                            </p:stCondLst>
                            <p:childTnLst>
                              <p:par>
                                <p:cTn id="34" presetID="23" presetClass="entr" presetSubtype="288" fill="hold" nodeType="after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strVal val="4/3*#ppt_w"/>
                                          </p:val>
                                        </p:tav>
                                        <p:tav tm="100000">
                                          <p:val>
                                            <p:strVal val="#ppt_w"/>
                                          </p:val>
                                        </p:tav>
                                      </p:tavLst>
                                    </p:anim>
                                    <p:anim calcmode="lin" valueType="num">
                                      <p:cBhvr>
                                        <p:cTn id="37" dur="500" fill="hold"/>
                                        <p:tgtEl>
                                          <p:spTgt spid="43"/>
                                        </p:tgtEl>
                                        <p:attrNameLst>
                                          <p:attrName>ppt_h</p:attrName>
                                        </p:attrNameLst>
                                      </p:cBhvr>
                                      <p:tavLst>
                                        <p:tav tm="0">
                                          <p:val>
                                            <p:strVal val="4/3*#ppt_h"/>
                                          </p:val>
                                        </p:tav>
                                        <p:tav tm="100000">
                                          <p:val>
                                            <p:strVal val="#ppt_h"/>
                                          </p:val>
                                        </p:tav>
                                      </p:tavLst>
                                    </p:anim>
                                  </p:childTnLst>
                                </p:cTn>
                              </p:par>
                            </p:childTnLst>
                          </p:cTn>
                        </p:par>
                        <p:par>
                          <p:cTn id="38" fill="hold">
                            <p:stCondLst>
                              <p:cond delay="3700"/>
                            </p:stCondLst>
                            <p:childTnLst>
                              <p:par>
                                <p:cTn id="39" presetID="23" presetClass="entr" presetSubtype="28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strVal val="4/3*#ppt_w"/>
                                          </p:val>
                                        </p:tav>
                                        <p:tav tm="100000">
                                          <p:val>
                                            <p:strVal val="#ppt_w"/>
                                          </p:val>
                                        </p:tav>
                                      </p:tavLst>
                                    </p:anim>
                                    <p:anim calcmode="lin" valueType="num">
                                      <p:cBhvr>
                                        <p:cTn id="42" dur="500" fill="hold"/>
                                        <p:tgtEl>
                                          <p:spTgt spid="4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9">
            <a:extLst>
              <a:ext uri="{FF2B5EF4-FFF2-40B4-BE49-F238E27FC236}">
                <a16:creationId xmlns:a16="http://schemas.microsoft.com/office/drawing/2014/main" id="{B2F579F3-E3EF-4DDD-8A4B-541EAC37547A}"/>
              </a:ext>
            </a:extLst>
          </p:cNvPr>
          <p:cNvGrpSpPr/>
          <p:nvPr/>
        </p:nvGrpSpPr>
        <p:grpSpPr>
          <a:xfrm>
            <a:off x="2138516" y="140834"/>
            <a:ext cx="7620000" cy="400985"/>
            <a:chOff x="2286000" y="530480"/>
            <a:chExt cx="7620000" cy="400985"/>
          </a:xfrm>
        </p:grpSpPr>
        <p:sp>
          <p:nvSpPr>
            <p:cNvPr id="6" name="5">
              <a:extLst>
                <a:ext uri="{FF2B5EF4-FFF2-40B4-BE49-F238E27FC236}">
                  <a16:creationId xmlns:a16="http://schemas.microsoft.com/office/drawing/2014/main" id="{6979D6FE-8450-44EE-8B53-FD259A9A443B}"/>
                </a:ext>
              </a:extLst>
            </p:cNvPr>
            <p:cNvSpPr/>
            <p:nvPr/>
          </p:nvSpPr>
          <p:spPr>
            <a:xfrm>
              <a:off x="2286000" y="530480"/>
              <a:ext cx="7620000" cy="385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6">
              <a:extLst>
                <a:ext uri="{FF2B5EF4-FFF2-40B4-BE49-F238E27FC236}">
                  <a16:creationId xmlns:a16="http://schemas.microsoft.com/office/drawing/2014/main" id="{4CA3DB9C-4A99-47D9-A572-18BA7BBF1A66}"/>
                </a:ext>
              </a:extLst>
            </p:cNvPr>
            <p:cNvSpPr txBox="1"/>
            <p:nvPr/>
          </p:nvSpPr>
          <p:spPr>
            <a:xfrm>
              <a:off x="4394796" y="531355"/>
              <a:ext cx="3710536"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NÓI VÀ NGHE: GỌI BẠN</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23" name="Group 22">
            <a:extLst>
              <a:ext uri="{FF2B5EF4-FFF2-40B4-BE49-F238E27FC236}">
                <a16:creationId xmlns:a16="http://schemas.microsoft.com/office/drawing/2014/main" id="{EB1023E2-F39C-476A-AE61-54676FC00D96}"/>
              </a:ext>
            </a:extLst>
          </p:cNvPr>
          <p:cNvGrpSpPr/>
          <p:nvPr/>
        </p:nvGrpSpPr>
        <p:grpSpPr>
          <a:xfrm>
            <a:off x="152400" y="168347"/>
            <a:ext cx="874198" cy="1068901"/>
            <a:chOff x="253799" y="259752"/>
            <a:chExt cx="874198" cy="1068901"/>
          </a:xfrm>
        </p:grpSpPr>
        <p:sp>
          <p:nvSpPr>
            <p:cNvPr id="24" name="51">
              <a:extLst>
                <a:ext uri="{FF2B5EF4-FFF2-40B4-BE49-F238E27FC236}">
                  <a16:creationId xmlns:a16="http://schemas.microsoft.com/office/drawing/2014/main" id="{7D152E76-27C7-4441-848E-C4AA7ACBB8AE}"/>
                </a:ext>
              </a:extLst>
            </p:cNvPr>
            <p:cNvSpPr/>
            <p:nvPr/>
          </p:nvSpPr>
          <p:spPr>
            <a:xfrm>
              <a:off x="253799" y="259752"/>
              <a:ext cx="571915" cy="891155"/>
            </a:xfrm>
            <a:prstGeom prst="rect">
              <a:avLst/>
            </a:prstGeom>
            <a:solidFill>
              <a:srgbClr val="DA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5" name="Picture 24">
              <a:extLst>
                <a:ext uri="{FF2B5EF4-FFF2-40B4-BE49-F238E27FC236}">
                  <a16:creationId xmlns:a16="http://schemas.microsoft.com/office/drawing/2014/main" id="{235F4594-EF9B-42D5-84EA-92242B9AE68F}"/>
                </a:ext>
              </a:extLst>
            </p:cNvPr>
            <p:cNvPicPr>
              <a:picLocks noChangeAspect="1"/>
            </p:cNvPicPr>
            <p:nvPr userDrawn="1"/>
          </p:nvPicPr>
          <p:blipFill>
            <a:blip r:embed="rId3"/>
            <a:stretch>
              <a:fillRect/>
            </a:stretch>
          </p:blipFill>
          <p:spPr>
            <a:xfrm>
              <a:off x="443945" y="644601"/>
              <a:ext cx="684052" cy="684052"/>
            </a:xfrm>
            <a:prstGeom prst="rect">
              <a:avLst/>
            </a:prstGeom>
          </p:spPr>
        </p:pic>
      </p:grpSp>
      <p:sp>
        <p:nvSpPr>
          <p:cNvPr id="35" name="TextBox 34">
            <a:extLst>
              <a:ext uri="{FF2B5EF4-FFF2-40B4-BE49-F238E27FC236}">
                <a16:creationId xmlns:a16="http://schemas.microsoft.com/office/drawing/2014/main" id="{A37D72D7-DAC6-4D1C-9B5A-52F6AFE27E14}"/>
              </a:ext>
            </a:extLst>
          </p:cNvPr>
          <p:cNvSpPr txBox="1"/>
          <p:nvPr/>
        </p:nvSpPr>
        <p:spPr>
          <a:xfrm>
            <a:off x="1041614" y="541819"/>
            <a:ext cx="10807839" cy="1200329"/>
          </a:xfrm>
          <a:prstGeom prst="rect">
            <a:avLst/>
          </a:prstGeom>
          <a:noFill/>
        </p:spPr>
        <p:txBody>
          <a:bodyPr wrap="square">
            <a:spAutoFit/>
          </a:bodyPr>
          <a:lstStyle/>
          <a:p>
            <a:pPr algn="just"/>
            <a:r>
              <a:rPr lang="en-US" sz="36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1</a:t>
            </a:r>
            <a:r>
              <a:rPr lang="en-US" sz="36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vi-VN" sz="36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Dựa vào tranh minh họa câu chuyện trong bài thơ </a:t>
            </a:r>
            <a:r>
              <a:rPr lang="vi-VN" sz="3600" b="1" i="1">
                <a:solidFill>
                  <a:srgbClr val="953122"/>
                </a:solidFill>
                <a:latin typeface="Arial-Rounded" panose="020B0500000000000000" pitchFamily="34" charset="0"/>
                <a:ea typeface="Arial-Rounded" panose="020B0500000000000000" pitchFamily="34" charset="0"/>
                <a:cs typeface="Arial-Rounded" panose="020B0500000000000000" pitchFamily="34" charset="0"/>
              </a:rPr>
              <a:t>Gọi bạn</a:t>
            </a:r>
            <a:r>
              <a:rPr lang="en-US" sz="3600" b="1" i="1">
                <a:solidFill>
                  <a:srgbClr val="953122"/>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và gợi ý, nói về sự việc trong từng tranh:</a:t>
            </a:r>
            <a:endParaRPr lang="vi-VN" sz="36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5" name="Picture 44">
            <a:extLst>
              <a:ext uri="{FF2B5EF4-FFF2-40B4-BE49-F238E27FC236}">
                <a16:creationId xmlns:a16="http://schemas.microsoft.com/office/drawing/2014/main" id="{E28871AF-63B8-4FDB-9132-D0635D54CB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Removal>
                    </a14:imgEffect>
                  </a14:imgLayer>
                </a14:imgProps>
              </a:ext>
            </a:extLst>
          </a:blip>
          <a:srcRect l="1841" t="2157" r="51258" b="53399"/>
          <a:stretch>
            <a:fillRect/>
          </a:stretch>
        </p:blipFill>
        <p:spPr>
          <a:xfrm>
            <a:off x="364593" y="2098422"/>
            <a:ext cx="5433906" cy="3716203"/>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grpSp>
        <p:nvGrpSpPr>
          <p:cNvPr id="13" name="1">
            <a:extLst>
              <a:ext uri="{FF2B5EF4-FFF2-40B4-BE49-F238E27FC236}">
                <a16:creationId xmlns:a16="http://schemas.microsoft.com/office/drawing/2014/main" id="{D30BE18E-D8A6-4ACD-93A9-123D85032B7E}"/>
              </a:ext>
            </a:extLst>
          </p:cNvPr>
          <p:cNvGrpSpPr/>
          <p:nvPr/>
        </p:nvGrpSpPr>
        <p:grpSpPr>
          <a:xfrm>
            <a:off x="6316901" y="2875638"/>
            <a:ext cx="5417899" cy="2308324"/>
            <a:chOff x="7306293" y="2755208"/>
            <a:chExt cx="5417899" cy="2308324"/>
          </a:xfrm>
        </p:grpSpPr>
        <p:sp>
          <p:nvSpPr>
            <p:cNvPr id="14" name="9">
              <a:extLst>
                <a:ext uri="{FF2B5EF4-FFF2-40B4-BE49-F238E27FC236}">
                  <a16:creationId xmlns:a16="http://schemas.microsoft.com/office/drawing/2014/main" id="{22BCDD16-C3FF-4391-B270-488AE009D15E}"/>
                </a:ext>
              </a:extLst>
            </p:cNvPr>
            <p:cNvSpPr/>
            <p:nvPr/>
          </p:nvSpPr>
          <p:spPr>
            <a:xfrm>
              <a:off x="7306293" y="2755208"/>
              <a:ext cx="5417899" cy="2308324"/>
            </a:xfrm>
            <a:prstGeom prst="roundRect">
              <a:avLst/>
            </a:prstGeom>
            <a:solidFill>
              <a:schemeClr val="bg1"/>
            </a:solidFill>
            <a:ln>
              <a:noFill/>
            </a:ln>
            <a:effectLst>
              <a:outerShdw blurRad="355600" dist="38100" dir="8100000" algn="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17">
              <a:extLst>
                <a:ext uri="{FF2B5EF4-FFF2-40B4-BE49-F238E27FC236}">
                  <a16:creationId xmlns:a16="http://schemas.microsoft.com/office/drawing/2014/main" id="{607BD26B-2F13-4363-84EC-06B7C6E4EBA8}"/>
                </a:ext>
              </a:extLst>
            </p:cNvPr>
            <p:cNvSpPr txBox="1"/>
            <p:nvPr/>
          </p:nvSpPr>
          <p:spPr>
            <a:xfrm>
              <a:off x="7801873" y="3309205"/>
              <a:ext cx="4763814" cy="1200329"/>
            </a:xfrm>
            <a:prstGeom prst="rect">
              <a:avLst/>
            </a:prstGeom>
            <a:noFill/>
          </p:spPr>
          <p:txBody>
            <a:bodyPr wrap="square" rtlCol="0">
              <a:spAutoFit/>
            </a:bodyPr>
            <a:lstStyle/>
            <a:p>
              <a:pPr algn="just"/>
              <a:r>
                <a:rPr lang="vi-VN" sz="36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Từ xa xưa, trong rừng xanh sâu thẳm, </a:t>
              </a:r>
              <a:r>
                <a:rPr lang="en-US" sz="3600" b="0" i="0">
                  <a:solidFill>
                    <a:srgbClr val="DA6A3E"/>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6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3600"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14">
            <a:extLst>
              <a:ext uri="{FF2B5EF4-FFF2-40B4-BE49-F238E27FC236}">
                <a16:creationId xmlns:a16="http://schemas.microsoft.com/office/drawing/2014/main" id="{ADECD4FA-7CF0-49CE-84B2-AD84BB73E0A9}"/>
              </a:ext>
            </a:extLst>
          </p:cNvPr>
          <p:cNvGrpSpPr/>
          <p:nvPr/>
        </p:nvGrpSpPr>
        <p:grpSpPr>
          <a:xfrm>
            <a:off x="5941726" y="3654625"/>
            <a:ext cx="750350" cy="750350"/>
            <a:chOff x="5945726" y="1484335"/>
            <a:chExt cx="750350" cy="750350"/>
          </a:xfrm>
        </p:grpSpPr>
        <p:sp>
          <p:nvSpPr>
            <p:cNvPr id="18" name="15">
              <a:extLst>
                <a:ext uri="{FF2B5EF4-FFF2-40B4-BE49-F238E27FC236}">
                  <a16:creationId xmlns:a16="http://schemas.microsoft.com/office/drawing/2014/main" id="{47EDA953-D7CE-413E-8C0C-AB4C5517C4CA}"/>
                </a:ext>
              </a:extLst>
            </p:cNvPr>
            <p:cNvSpPr/>
            <p:nvPr/>
          </p:nvSpPr>
          <p:spPr>
            <a:xfrm>
              <a:off x="6034446" y="1573055"/>
              <a:ext cx="572910" cy="572910"/>
            </a:xfrm>
            <a:prstGeom prst="ellipse">
              <a:avLst/>
            </a:prstGeom>
            <a:solidFill>
              <a:srgbClr val="F6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16">
              <a:extLst>
                <a:ext uri="{FF2B5EF4-FFF2-40B4-BE49-F238E27FC236}">
                  <a16:creationId xmlns:a16="http://schemas.microsoft.com/office/drawing/2014/main" id="{8A83CC96-B841-481D-8E51-3D486BBE568A}"/>
                </a:ext>
              </a:extLst>
            </p:cNvPr>
            <p:cNvSpPr/>
            <p:nvPr/>
          </p:nvSpPr>
          <p:spPr>
            <a:xfrm>
              <a:off x="5945726" y="1484335"/>
              <a:ext cx="750350" cy="750350"/>
            </a:xfrm>
            <a:prstGeom prst="ellipse">
              <a:avLst/>
            </a:prstGeom>
            <a:noFill/>
            <a:ln>
              <a:solidFill>
                <a:srgbClr val="F6B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746312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9">
            <a:extLst>
              <a:ext uri="{FF2B5EF4-FFF2-40B4-BE49-F238E27FC236}">
                <a16:creationId xmlns:a16="http://schemas.microsoft.com/office/drawing/2014/main" id="{B2F579F3-E3EF-4DDD-8A4B-541EAC37547A}"/>
              </a:ext>
            </a:extLst>
          </p:cNvPr>
          <p:cNvGrpSpPr/>
          <p:nvPr/>
        </p:nvGrpSpPr>
        <p:grpSpPr>
          <a:xfrm>
            <a:off x="2138516" y="140834"/>
            <a:ext cx="7620000" cy="400985"/>
            <a:chOff x="2286000" y="530480"/>
            <a:chExt cx="7620000" cy="400985"/>
          </a:xfrm>
        </p:grpSpPr>
        <p:sp>
          <p:nvSpPr>
            <p:cNvPr id="6" name="5">
              <a:extLst>
                <a:ext uri="{FF2B5EF4-FFF2-40B4-BE49-F238E27FC236}">
                  <a16:creationId xmlns:a16="http://schemas.microsoft.com/office/drawing/2014/main" id="{6979D6FE-8450-44EE-8B53-FD259A9A443B}"/>
                </a:ext>
              </a:extLst>
            </p:cNvPr>
            <p:cNvSpPr/>
            <p:nvPr/>
          </p:nvSpPr>
          <p:spPr>
            <a:xfrm>
              <a:off x="2286000" y="530480"/>
              <a:ext cx="7620000" cy="385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6">
              <a:extLst>
                <a:ext uri="{FF2B5EF4-FFF2-40B4-BE49-F238E27FC236}">
                  <a16:creationId xmlns:a16="http://schemas.microsoft.com/office/drawing/2014/main" id="{4CA3DB9C-4A99-47D9-A572-18BA7BBF1A66}"/>
                </a:ext>
              </a:extLst>
            </p:cNvPr>
            <p:cNvSpPr txBox="1"/>
            <p:nvPr/>
          </p:nvSpPr>
          <p:spPr>
            <a:xfrm>
              <a:off x="4394796" y="531355"/>
              <a:ext cx="3710536"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NÓI VÀ NGHE: GỌI BẠN</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23" name="Group 22">
            <a:extLst>
              <a:ext uri="{FF2B5EF4-FFF2-40B4-BE49-F238E27FC236}">
                <a16:creationId xmlns:a16="http://schemas.microsoft.com/office/drawing/2014/main" id="{EB1023E2-F39C-476A-AE61-54676FC00D96}"/>
              </a:ext>
            </a:extLst>
          </p:cNvPr>
          <p:cNvGrpSpPr/>
          <p:nvPr/>
        </p:nvGrpSpPr>
        <p:grpSpPr>
          <a:xfrm>
            <a:off x="152400" y="168347"/>
            <a:ext cx="874198" cy="1068901"/>
            <a:chOff x="253799" y="259752"/>
            <a:chExt cx="874198" cy="1068901"/>
          </a:xfrm>
        </p:grpSpPr>
        <p:sp>
          <p:nvSpPr>
            <p:cNvPr id="24" name="51">
              <a:extLst>
                <a:ext uri="{FF2B5EF4-FFF2-40B4-BE49-F238E27FC236}">
                  <a16:creationId xmlns:a16="http://schemas.microsoft.com/office/drawing/2014/main" id="{7D152E76-27C7-4441-848E-C4AA7ACBB8AE}"/>
                </a:ext>
              </a:extLst>
            </p:cNvPr>
            <p:cNvSpPr/>
            <p:nvPr/>
          </p:nvSpPr>
          <p:spPr>
            <a:xfrm>
              <a:off x="253799" y="259752"/>
              <a:ext cx="571915" cy="891155"/>
            </a:xfrm>
            <a:prstGeom prst="rect">
              <a:avLst/>
            </a:prstGeom>
            <a:solidFill>
              <a:srgbClr val="DA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5" name="Picture 24">
              <a:extLst>
                <a:ext uri="{FF2B5EF4-FFF2-40B4-BE49-F238E27FC236}">
                  <a16:creationId xmlns:a16="http://schemas.microsoft.com/office/drawing/2014/main" id="{235F4594-EF9B-42D5-84EA-92242B9AE68F}"/>
                </a:ext>
              </a:extLst>
            </p:cNvPr>
            <p:cNvPicPr>
              <a:picLocks noChangeAspect="1"/>
            </p:cNvPicPr>
            <p:nvPr userDrawn="1"/>
          </p:nvPicPr>
          <p:blipFill>
            <a:blip r:embed="rId3"/>
            <a:stretch>
              <a:fillRect/>
            </a:stretch>
          </p:blipFill>
          <p:spPr>
            <a:xfrm>
              <a:off x="443945" y="644601"/>
              <a:ext cx="684052" cy="684052"/>
            </a:xfrm>
            <a:prstGeom prst="rect">
              <a:avLst/>
            </a:prstGeom>
          </p:spPr>
        </p:pic>
      </p:grpSp>
      <p:sp>
        <p:nvSpPr>
          <p:cNvPr id="35" name="TextBox 34">
            <a:extLst>
              <a:ext uri="{FF2B5EF4-FFF2-40B4-BE49-F238E27FC236}">
                <a16:creationId xmlns:a16="http://schemas.microsoft.com/office/drawing/2014/main" id="{A37D72D7-DAC6-4D1C-9B5A-52F6AFE27E14}"/>
              </a:ext>
            </a:extLst>
          </p:cNvPr>
          <p:cNvSpPr txBox="1"/>
          <p:nvPr/>
        </p:nvSpPr>
        <p:spPr>
          <a:xfrm>
            <a:off x="1041614" y="541819"/>
            <a:ext cx="10807839" cy="1200329"/>
          </a:xfrm>
          <a:prstGeom prst="rect">
            <a:avLst/>
          </a:prstGeom>
          <a:noFill/>
        </p:spPr>
        <p:txBody>
          <a:bodyPr wrap="square">
            <a:spAutoFit/>
          </a:bodyPr>
          <a:lstStyle/>
          <a:p>
            <a:pPr algn="just"/>
            <a:r>
              <a:rPr lang="en-US" sz="36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1</a:t>
            </a:r>
            <a:r>
              <a:rPr lang="en-US" sz="36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vi-VN" sz="36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Dựa vào tranh minh họa câu chuyện trong bài thơ </a:t>
            </a:r>
            <a:r>
              <a:rPr lang="vi-VN" sz="3600" b="1" i="1">
                <a:solidFill>
                  <a:srgbClr val="953122"/>
                </a:solidFill>
                <a:latin typeface="Arial-Rounded" panose="020B0500000000000000" pitchFamily="34" charset="0"/>
                <a:ea typeface="Arial-Rounded" panose="020B0500000000000000" pitchFamily="34" charset="0"/>
                <a:cs typeface="Arial-Rounded" panose="020B0500000000000000" pitchFamily="34" charset="0"/>
              </a:rPr>
              <a:t>Gọi bạn</a:t>
            </a:r>
            <a:r>
              <a:rPr lang="en-US" sz="3600" b="1" i="1">
                <a:solidFill>
                  <a:srgbClr val="953122"/>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và gợi ý, nói về sự việc trong từng tranh:</a:t>
            </a:r>
            <a:endParaRPr lang="vi-VN" sz="36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1">
            <a:extLst>
              <a:ext uri="{FF2B5EF4-FFF2-40B4-BE49-F238E27FC236}">
                <a16:creationId xmlns:a16="http://schemas.microsoft.com/office/drawing/2014/main" id="{D30BE18E-D8A6-4ACD-93A9-123D85032B7E}"/>
              </a:ext>
            </a:extLst>
          </p:cNvPr>
          <p:cNvGrpSpPr/>
          <p:nvPr/>
        </p:nvGrpSpPr>
        <p:grpSpPr>
          <a:xfrm>
            <a:off x="6316901" y="2875638"/>
            <a:ext cx="5417899" cy="2308324"/>
            <a:chOff x="7306293" y="2755208"/>
            <a:chExt cx="5417899" cy="2308324"/>
          </a:xfrm>
        </p:grpSpPr>
        <p:sp>
          <p:nvSpPr>
            <p:cNvPr id="14" name="9">
              <a:extLst>
                <a:ext uri="{FF2B5EF4-FFF2-40B4-BE49-F238E27FC236}">
                  <a16:creationId xmlns:a16="http://schemas.microsoft.com/office/drawing/2014/main" id="{22BCDD16-C3FF-4391-B270-488AE009D15E}"/>
                </a:ext>
              </a:extLst>
            </p:cNvPr>
            <p:cNvSpPr/>
            <p:nvPr/>
          </p:nvSpPr>
          <p:spPr>
            <a:xfrm>
              <a:off x="7306293" y="2755208"/>
              <a:ext cx="5417899" cy="2308324"/>
            </a:xfrm>
            <a:prstGeom prst="roundRect">
              <a:avLst/>
            </a:prstGeom>
            <a:solidFill>
              <a:schemeClr val="bg1"/>
            </a:solidFill>
            <a:ln>
              <a:noFill/>
            </a:ln>
            <a:effectLst>
              <a:outerShdw blurRad="355600" dist="38100" dir="8100000" algn="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17">
              <a:extLst>
                <a:ext uri="{FF2B5EF4-FFF2-40B4-BE49-F238E27FC236}">
                  <a16:creationId xmlns:a16="http://schemas.microsoft.com/office/drawing/2014/main" id="{607BD26B-2F13-4363-84EC-06B7C6E4EBA8}"/>
                </a:ext>
              </a:extLst>
            </p:cNvPr>
            <p:cNvSpPr txBox="1"/>
            <p:nvPr/>
          </p:nvSpPr>
          <p:spPr>
            <a:xfrm>
              <a:off x="8177048" y="3279995"/>
              <a:ext cx="4160319" cy="1323439"/>
            </a:xfrm>
            <a:prstGeom prst="rect">
              <a:avLst/>
            </a:prstGeom>
            <a:noFill/>
          </p:spPr>
          <p:txBody>
            <a:bodyPr wrap="square" rtlCol="0">
              <a:spAutoFit/>
            </a:bodyPr>
            <a:lstStyle/>
            <a:p>
              <a:pPr algn="just"/>
              <a:r>
                <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Một năm trời hạn hán, </a:t>
              </a:r>
              <a:r>
                <a:rPr lang="en-US" sz="4000" b="0" i="0">
                  <a:solidFill>
                    <a:srgbClr val="DA6A3E"/>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4000"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14">
            <a:extLst>
              <a:ext uri="{FF2B5EF4-FFF2-40B4-BE49-F238E27FC236}">
                <a16:creationId xmlns:a16="http://schemas.microsoft.com/office/drawing/2014/main" id="{ADECD4FA-7CF0-49CE-84B2-AD84BB73E0A9}"/>
              </a:ext>
            </a:extLst>
          </p:cNvPr>
          <p:cNvGrpSpPr/>
          <p:nvPr/>
        </p:nvGrpSpPr>
        <p:grpSpPr>
          <a:xfrm>
            <a:off x="5941726" y="3654625"/>
            <a:ext cx="750350" cy="750350"/>
            <a:chOff x="5945726" y="1484335"/>
            <a:chExt cx="750350" cy="750350"/>
          </a:xfrm>
        </p:grpSpPr>
        <p:sp>
          <p:nvSpPr>
            <p:cNvPr id="18" name="15">
              <a:extLst>
                <a:ext uri="{FF2B5EF4-FFF2-40B4-BE49-F238E27FC236}">
                  <a16:creationId xmlns:a16="http://schemas.microsoft.com/office/drawing/2014/main" id="{47EDA953-D7CE-413E-8C0C-AB4C5517C4CA}"/>
                </a:ext>
              </a:extLst>
            </p:cNvPr>
            <p:cNvSpPr/>
            <p:nvPr/>
          </p:nvSpPr>
          <p:spPr>
            <a:xfrm>
              <a:off x="6034446" y="1573055"/>
              <a:ext cx="572910" cy="572910"/>
            </a:xfrm>
            <a:prstGeom prst="ellipse">
              <a:avLst/>
            </a:prstGeom>
            <a:solidFill>
              <a:srgbClr val="F6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16">
              <a:extLst>
                <a:ext uri="{FF2B5EF4-FFF2-40B4-BE49-F238E27FC236}">
                  <a16:creationId xmlns:a16="http://schemas.microsoft.com/office/drawing/2014/main" id="{8A83CC96-B841-481D-8E51-3D486BBE568A}"/>
                </a:ext>
              </a:extLst>
            </p:cNvPr>
            <p:cNvSpPr/>
            <p:nvPr/>
          </p:nvSpPr>
          <p:spPr>
            <a:xfrm>
              <a:off x="5945726" y="1484335"/>
              <a:ext cx="750350" cy="750350"/>
            </a:xfrm>
            <a:prstGeom prst="ellipse">
              <a:avLst/>
            </a:prstGeom>
            <a:noFill/>
            <a:ln>
              <a:solidFill>
                <a:srgbClr val="F6B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6" name="Picture 15">
            <a:extLst>
              <a:ext uri="{FF2B5EF4-FFF2-40B4-BE49-F238E27FC236}">
                <a16:creationId xmlns:a16="http://schemas.microsoft.com/office/drawing/2014/main" id="{C28DD263-DEC8-4494-A4FC-72C06CDEE07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Removal>
                    </a14:imgEffect>
                  </a14:imgLayer>
                </a14:imgProps>
              </a:ext>
            </a:extLst>
          </a:blip>
          <a:srcRect l="50244" t="2157" r="2855" b="53399"/>
          <a:stretch>
            <a:fillRect/>
          </a:stretch>
        </p:blipFill>
        <p:spPr>
          <a:xfrm>
            <a:off x="476250" y="2209800"/>
            <a:ext cx="5345071" cy="3655449"/>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spTree>
    <p:extLst>
      <p:ext uri="{BB962C8B-B14F-4D97-AF65-F5344CB8AC3E}">
        <p14:creationId xmlns:p14="http://schemas.microsoft.com/office/powerpoint/2010/main" val="2254017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9">
            <a:extLst>
              <a:ext uri="{FF2B5EF4-FFF2-40B4-BE49-F238E27FC236}">
                <a16:creationId xmlns:a16="http://schemas.microsoft.com/office/drawing/2014/main" id="{B2F579F3-E3EF-4DDD-8A4B-541EAC37547A}"/>
              </a:ext>
            </a:extLst>
          </p:cNvPr>
          <p:cNvGrpSpPr/>
          <p:nvPr/>
        </p:nvGrpSpPr>
        <p:grpSpPr>
          <a:xfrm>
            <a:off x="2138516" y="140834"/>
            <a:ext cx="7620000" cy="400985"/>
            <a:chOff x="2286000" y="530480"/>
            <a:chExt cx="7620000" cy="400985"/>
          </a:xfrm>
        </p:grpSpPr>
        <p:sp>
          <p:nvSpPr>
            <p:cNvPr id="6" name="5">
              <a:extLst>
                <a:ext uri="{FF2B5EF4-FFF2-40B4-BE49-F238E27FC236}">
                  <a16:creationId xmlns:a16="http://schemas.microsoft.com/office/drawing/2014/main" id="{6979D6FE-8450-44EE-8B53-FD259A9A443B}"/>
                </a:ext>
              </a:extLst>
            </p:cNvPr>
            <p:cNvSpPr/>
            <p:nvPr/>
          </p:nvSpPr>
          <p:spPr>
            <a:xfrm>
              <a:off x="2286000" y="530480"/>
              <a:ext cx="7620000" cy="385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6">
              <a:extLst>
                <a:ext uri="{FF2B5EF4-FFF2-40B4-BE49-F238E27FC236}">
                  <a16:creationId xmlns:a16="http://schemas.microsoft.com/office/drawing/2014/main" id="{4CA3DB9C-4A99-47D9-A572-18BA7BBF1A66}"/>
                </a:ext>
              </a:extLst>
            </p:cNvPr>
            <p:cNvSpPr txBox="1"/>
            <p:nvPr/>
          </p:nvSpPr>
          <p:spPr>
            <a:xfrm>
              <a:off x="4394796" y="531355"/>
              <a:ext cx="3710536"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NÓI VÀ NGHE: GỌI BẠN</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23" name="Group 22">
            <a:extLst>
              <a:ext uri="{FF2B5EF4-FFF2-40B4-BE49-F238E27FC236}">
                <a16:creationId xmlns:a16="http://schemas.microsoft.com/office/drawing/2014/main" id="{EB1023E2-F39C-476A-AE61-54676FC00D96}"/>
              </a:ext>
            </a:extLst>
          </p:cNvPr>
          <p:cNvGrpSpPr/>
          <p:nvPr/>
        </p:nvGrpSpPr>
        <p:grpSpPr>
          <a:xfrm>
            <a:off x="152400" y="168347"/>
            <a:ext cx="874198" cy="1068901"/>
            <a:chOff x="253799" y="259752"/>
            <a:chExt cx="874198" cy="1068901"/>
          </a:xfrm>
        </p:grpSpPr>
        <p:sp>
          <p:nvSpPr>
            <p:cNvPr id="24" name="51">
              <a:extLst>
                <a:ext uri="{FF2B5EF4-FFF2-40B4-BE49-F238E27FC236}">
                  <a16:creationId xmlns:a16="http://schemas.microsoft.com/office/drawing/2014/main" id="{7D152E76-27C7-4441-848E-C4AA7ACBB8AE}"/>
                </a:ext>
              </a:extLst>
            </p:cNvPr>
            <p:cNvSpPr/>
            <p:nvPr/>
          </p:nvSpPr>
          <p:spPr>
            <a:xfrm>
              <a:off x="253799" y="259752"/>
              <a:ext cx="571915" cy="891155"/>
            </a:xfrm>
            <a:prstGeom prst="rect">
              <a:avLst/>
            </a:prstGeom>
            <a:solidFill>
              <a:srgbClr val="DA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5" name="Picture 24">
              <a:extLst>
                <a:ext uri="{FF2B5EF4-FFF2-40B4-BE49-F238E27FC236}">
                  <a16:creationId xmlns:a16="http://schemas.microsoft.com/office/drawing/2014/main" id="{235F4594-EF9B-42D5-84EA-92242B9AE68F}"/>
                </a:ext>
              </a:extLst>
            </p:cNvPr>
            <p:cNvPicPr>
              <a:picLocks noChangeAspect="1"/>
            </p:cNvPicPr>
            <p:nvPr userDrawn="1"/>
          </p:nvPicPr>
          <p:blipFill>
            <a:blip r:embed="rId3"/>
            <a:stretch>
              <a:fillRect/>
            </a:stretch>
          </p:blipFill>
          <p:spPr>
            <a:xfrm>
              <a:off x="443945" y="644601"/>
              <a:ext cx="684052" cy="684052"/>
            </a:xfrm>
            <a:prstGeom prst="rect">
              <a:avLst/>
            </a:prstGeom>
          </p:spPr>
        </p:pic>
      </p:grpSp>
      <p:sp>
        <p:nvSpPr>
          <p:cNvPr id="35" name="TextBox 34">
            <a:extLst>
              <a:ext uri="{FF2B5EF4-FFF2-40B4-BE49-F238E27FC236}">
                <a16:creationId xmlns:a16="http://schemas.microsoft.com/office/drawing/2014/main" id="{A37D72D7-DAC6-4D1C-9B5A-52F6AFE27E14}"/>
              </a:ext>
            </a:extLst>
          </p:cNvPr>
          <p:cNvSpPr txBox="1"/>
          <p:nvPr/>
        </p:nvSpPr>
        <p:spPr>
          <a:xfrm>
            <a:off x="1041614" y="541819"/>
            <a:ext cx="10807839" cy="1200329"/>
          </a:xfrm>
          <a:prstGeom prst="rect">
            <a:avLst/>
          </a:prstGeom>
          <a:noFill/>
        </p:spPr>
        <p:txBody>
          <a:bodyPr wrap="square">
            <a:spAutoFit/>
          </a:bodyPr>
          <a:lstStyle/>
          <a:p>
            <a:pPr algn="just"/>
            <a:r>
              <a:rPr lang="en-US" sz="36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1</a:t>
            </a:r>
            <a:r>
              <a:rPr lang="en-US" sz="36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vi-VN" sz="36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Dựa vào tranh minh họa câu chuyện trong bài thơ </a:t>
            </a:r>
            <a:r>
              <a:rPr lang="vi-VN" sz="3600" b="1" i="1">
                <a:solidFill>
                  <a:srgbClr val="953122"/>
                </a:solidFill>
                <a:latin typeface="Arial-Rounded" panose="020B0500000000000000" pitchFamily="34" charset="0"/>
                <a:ea typeface="Arial-Rounded" panose="020B0500000000000000" pitchFamily="34" charset="0"/>
                <a:cs typeface="Arial-Rounded" panose="020B0500000000000000" pitchFamily="34" charset="0"/>
              </a:rPr>
              <a:t>Gọi bạn</a:t>
            </a:r>
            <a:r>
              <a:rPr lang="en-US" sz="3600" b="1" i="1">
                <a:solidFill>
                  <a:srgbClr val="953122"/>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và gợi ý, nói về sự việc trong từng tranh:</a:t>
            </a:r>
            <a:endParaRPr lang="vi-VN" sz="36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1">
            <a:extLst>
              <a:ext uri="{FF2B5EF4-FFF2-40B4-BE49-F238E27FC236}">
                <a16:creationId xmlns:a16="http://schemas.microsoft.com/office/drawing/2014/main" id="{D30BE18E-D8A6-4ACD-93A9-123D85032B7E}"/>
              </a:ext>
            </a:extLst>
          </p:cNvPr>
          <p:cNvGrpSpPr/>
          <p:nvPr/>
        </p:nvGrpSpPr>
        <p:grpSpPr>
          <a:xfrm>
            <a:off x="6316901" y="2875638"/>
            <a:ext cx="5594358" cy="2308324"/>
            <a:chOff x="7306293" y="2755208"/>
            <a:chExt cx="5594358" cy="2308324"/>
          </a:xfrm>
        </p:grpSpPr>
        <p:sp>
          <p:nvSpPr>
            <p:cNvPr id="14" name="9">
              <a:extLst>
                <a:ext uri="{FF2B5EF4-FFF2-40B4-BE49-F238E27FC236}">
                  <a16:creationId xmlns:a16="http://schemas.microsoft.com/office/drawing/2014/main" id="{22BCDD16-C3FF-4391-B270-488AE009D15E}"/>
                </a:ext>
              </a:extLst>
            </p:cNvPr>
            <p:cNvSpPr/>
            <p:nvPr/>
          </p:nvSpPr>
          <p:spPr>
            <a:xfrm>
              <a:off x="7306293" y="2755208"/>
              <a:ext cx="5417899" cy="2308324"/>
            </a:xfrm>
            <a:prstGeom prst="roundRect">
              <a:avLst/>
            </a:prstGeom>
            <a:solidFill>
              <a:schemeClr val="bg1"/>
            </a:solidFill>
            <a:ln>
              <a:noFill/>
            </a:ln>
            <a:effectLst>
              <a:outerShdw blurRad="355600" dist="38100" dir="8100000" algn="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17">
              <a:extLst>
                <a:ext uri="{FF2B5EF4-FFF2-40B4-BE49-F238E27FC236}">
                  <a16:creationId xmlns:a16="http://schemas.microsoft.com/office/drawing/2014/main" id="{607BD26B-2F13-4363-84EC-06B7C6E4EBA8}"/>
                </a:ext>
              </a:extLst>
            </p:cNvPr>
            <p:cNvSpPr txBox="1"/>
            <p:nvPr/>
          </p:nvSpPr>
          <p:spPr>
            <a:xfrm>
              <a:off x="7831994" y="2939874"/>
              <a:ext cx="5068657" cy="1938992"/>
            </a:xfrm>
            <a:prstGeom prst="rect">
              <a:avLst/>
            </a:prstGeom>
            <a:noFill/>
          </p:spPr>
          <p:txBody>
            <a:bodyPr wrap="square" rtlCol="0">
              <a:spAutoFit/>
            </a:bodyPr>
            <a:lstStyle/>
            <a:p>
              <a:pPr algn="just"/>
              <a:r>
                <a:rPr lang="vi-VN"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Bê vàng đi tìm cỏ,</a:t>
              </a:r>
              <a:r>
                <a:rPr lang="en-US" sz="4000" b="0" i="0">
                  <a:solidFill>
                    <a:srgbClr val="DA6A3E"/>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4000" b="1"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a:solidFill>
                  <a:srgbClr val="333333"/>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Dê trắng thương bạn, </a:t>
              </a:r>
              <a:endPar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4000" b="0" i="0">
                  <a:solidFill>
                    <a:srgbClr val="DA6A3E"/>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zh-CN" altLang="en-US" sz="4000"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14">
            <a:extLst>
              <a:ext uri="{FF2B5EF4-FFF2-40B4-BE49-F238E27FC236}">
                <a16:creationId xmlns:a16="http://schemas.microsoft.com/office/drawing/2014/main" id="{ADECD4FA-7CF0-49CE-84B2-AD84BB73E0A9}"/>
              </a:ext>
            </a:extLst>
          </p:cNvPr>
          <p:cNvGrpSpPr/>
          <p:nvPr/>
        </p:nvGrpSpPr>
        <p:grpSpPr>
          <a:xfrm>
            <a:off x="5941726" y="3654625"/>
            <a:ext cx="750350" cy="750350"/>
            <a:chOff x="5945726" y="1484335"/>
            <a:chExt cx="750350" cy="750350"/>
          </a:xfrm>
        </p:grpSpPr>
        <p:sp>
          <p:nvSpPr>
            <p:cNvPr id="18" name="15">
              <a:extLst>
                <a:ext uri="{FF2B5EF4-FFF2-40B4-BE49-F238E27FC236}">
                  <a16:creationId xmlns:a16="http://schemas.microsoft.com/office/drawing/2014/main" id="{47EDA953-D7CE-413E-8C0C-AB4C5517C4CA}"/>
                </a:ext>
              </a:extLst>
            </p:cNvPr>
            <p:cNvSpPr/>
            <p:nvPr/>
          </p:nvSpPr>
          <p:spPr>
            <a:xfrm>
              <a:off x="6034446" y="1573055"/>
              <a:ext cx="572910" cy="572910"/>
            </a:xfrm>
            <a:prstGeom prst="ellipse">
              <a:avLst/>
            </a:prstGeom>
            <a:solidFill>
              <a:srgbClr val="F6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16">
              <a:extLst>
                <a:ext uri="{FF2B5EF4-FFF2-40B4-BE49-F238E27FC236}">
                  <a16:creationId xmlns:a16="http://schemas.microsoft.com/office/drawing/2014/main" id="{8A83CC96-B841-481D-8E51-3D486BBE568A}"/>
                </a:ext>
              </a:extLst>
            </p:cNvPr>
            <p:cNvSpPr/>
            <p:nvPr/>
          </p:nvSpPr>
          <p:spPr>
            <a:xfrm>
              <a:off x="5945726" y="1484335"/>
              <a:ext cx="750350" cy="750350"/>
            </a:xfrm>
            <a:prstGeom prst="ellipse">
              <a:avLst/>
            </a:prstGeom>
            <a:noFill/>
            <a:ln>
              <a:solidFill>
                <a:srgbClr val="F6B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0" name="Picture 19">
            <a:extLst>
              <a:ext uri="{FF2B5EF4-FFF2-40B4-BE49-F238E27FC236}">
                <a16:creationId xmlns:a16="http://schemas.microsoft.com/office/drawing/2014/main" id="{A137F2E6-964A-4211-B1FD-AEB0B877B30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Mark x1="48408" y1="67639" x2="48408" y2="67639"/>
                      </a14:backgroundRemoval>
                    </a14:imgEffect>
                  </a14:imgLayer>
                </a14:imgProps>
              </a:ext>
            </a:extLst>
          </a:blip>
          <a:srcRect l="1841" t="52361" r="51258" b="3194"/>
          <a:stretch>
            <a:fillRect/>
          </a:stretch>
        </p:blipFill>
        <p:spPr>
          <a:xfrm>
            <a:off x="306996" y="2209800"/>
            <a:ext cx="5522304" cy="3776658"/>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spTree>
    <p:extLst>
      <p:ext uri="{BB962C8B-B14F-4D97-AF65-F5344CB8AC3E}">
        <p14:creationId xmlns:p14="http://schemas.microsoft.com/office/powerpoint/2010/main" val="3370920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9">
            <a:extLst>
              <a:ext uri="{FF2B5EF4-FFF2-40B4-BE49-F238E27FC236}">
                <a16:creationId xmlns:a16="http://schemas.microsoft.com/office/drawing/2014/main" id="{B2F579F3-E3EF-4DDD-8A4B-541EAC37547A}"/>
              </a:ext>
            </a:extLst>
          </p:cNvPr>
          <p:cNvGrpSpPr/>
          <p:nvPr/>
        </p:nvGrpSpPr>
        <p:grpSpPr>
          <a:xfrm>
            <a:off x="2138516" y="140834"/>
            <a:ext cx="7620000" cy="400985"/>
            <a:chOff x="2286000" y="530480"/>
            <a:chExt cx="7620000" cy="400985"/>
          </a:xfrm>
        </p:grpSpPr>
        <p:sp>
          <p:nvSpPr>
            <p:cNvPr id="6" name="5">
              <a:extLst>
                <a:ext uri="{FF2B5EF4-FFF2-40B4-BE49-F238E27FC236}">
                  <a16:creationId xmlns:a16="http://schemas.microsoft.com/office/drawing/2014/main" id="{6979D6FE-8450-44EE-8B53-FD259A9A443B}"/>
                </a:ext>
              </a:extLst>
            </p:cNvPr>
            <p:cNvSpPr/>
            <p:nvPr/>
          </p:nvSpPr>
          <p:spPr>
            <a:xfrm>
              <a:off x="2286000" y="530480"/>
              <a:ext cx="7620000" cy="385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6">
              <a:extLst>
                <a:ext uri="{FF2B5EF4-FFF2-40B4-BE49-F238E27FC236}">
                  <a16:creationId xmlns:a16="http://schemas.microsoft.com/office/drawing/2014/main" id="{4CA3DB9C-4A99-47D9-A572-18BA7BBF1A66}"/>
                </a:ext>
              </a:extLst>
            </p:cNvPr>
            <p:cNvSpPr txBox="1"/>
            <p:nvPr/>
          </p:nvSpPr>
          <p:spPr>
            <a:xfrm>
              <a:off x="4394796" y="531355"/>
              <a:ext cx="3710536"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NÓI VÀ NGHE: GỌI BẠN</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23" name="Group 22">
            <a:extLst>
              <a:ext uri="{FF2B5EF4-FFF2-40B4-BE49-F238E27FC236}">
                <a16:creationId xmlns:a16="http://schemas.microsoft.com/office/drawing/2014/main" id="{EB1023E2-F39C-476A-AE61-54676FC00D96}"/>
              </a:ext>
            </a:extLst>
          </p:cNvPr>
          <p:cNvGrpSpPr/>
          <p:nvPr/>
        </p:nvGrpSpPr>
        <p:grpSpPr>
          <a:xfrm>
            <a:off x="152400" y="168347"/>
            <a:ext cx="874198" cy="1068901"/>
            <a:chOff x="253799" y="259752"/>
            <a:chExt cx="874198" cy="1068901"/>
          </a:xfrm>
        </p:grpSpPr>
        <p:sp>
          <p:nvSpPr>
            <p:cNvPr id="24" name="51">
              <a:extLst>
                <a:ext uri="{FF2B5EF4-FFF2-40B4-BE49-F238E27FC236}">
                  <a16:creationId xmlns:a16="http://schemas.microsoft.com/office/drawing/2014/main" id="{7D152E76-27C7-4441-848E-C4AA7ACBB8AE}"/>
                </a:ext>
              </a:extLst>
            </p:cNvPr>
            <p:cNvSpPr/>
            <p:nvPr/>
          </p:nvSpPr>
          <p:spPr>
            <a:xfrm>
              <a:off x="253799" y="259752"/>
              <a:ext cx="571915" cy="891155"/>
            </a:xfrm>
            <a:prstGeom prst="rect">
              <a:avLst/>
            </a:prstGeom>
            <a:solidFill>
              <a:srgbClr val="DA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5" name="Picture 24">
              <a:extLst>
                <a:ext uri="{FF2B5EF4-FFF2-40B4-BE49-F238E27FC236}">
                  <a16:creationId xmlns:a16="http://schemas.microsoft.com/office/drawing/2014/main" id="{235F4594-EF9B-42D5-84EA-92242B9AE68F}"/>
                </a:ext>
              </a:extLst>
            </p:cNvPr>
            <p:cNvPicPr>
              <a:picLocks noChangeAspect="1"/>
            </p:cNvPicPr>
            <p:nvPr userDrawn="1"/>
          </p:nvPicPr>
          <p:blipFill>
            <a:blip r:embed="rId3"/>
            <a:stretch>
              <a:fillRect/>
            </a:stretch>
          </p:blipFill>
          <p:spPr>
            <a:xfrm>
              <a:off x="443945" y="644601"/>
              <a:ext cx="684052" cy="684052"/>
            </a:xfrm>
            <a:prstGeom prst="rect">
              <a:avLst/>
            </a:prstGeom>
          </p:spPr>
        </p:pic>
      </p:grpSp>
      <p:sp>
        <p:nvSpPr>
          <p:cNvPr id="35" name="TextBox 34">
            <a:extLst>
              <a:ext uri="{FF2B5EF4-FFF2-40B4-BE49-F238E27FC236}">
                <a16:creationId xmlns:a16="http://schemas.microsoft.com/office/drawing/2014/main" id="{A37D72D7-DAC6-4D1C-9B5A-52F6AFE27E14}"/>
              </a:ext>
            </a:extLst>
          </p:cNvPr>
          <p:cNvSpPr txBox="1"/>
          <p:nvPr/>
        </p:nvSpPr>
        <p:spPr>
          <a:xfrm>
            <a:off x="1041614" y="541819"/>
            <a:ext cx="10807839" cy="1200329"/>
          </a:xfrm>
          <a:prstGeom prst="rect">
            <a:avLst/>
          </a:prstGeom>
          <a:noFill/>
        </p:spPr>
        <p:txBody>
          <a:bodyPr wrap="square">
            <a:spAutoFit/>
          </a:bodyPr>
          <a:lstStyle/>
          <a:p>
            <a:pPr algn="just"/>
            <a:r>
              <a:rPr lang="en-US" sz="36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1</a:t>
            </a:r>
            <a:r>
              <a:rPr lang="en-US" sz="36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vi-VN" sz="36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Dựa vào tranh minh họa câu chuyện trong bài thơ </a:t>
            </a:r>
            <a:r>
              <a:rPr lang="vi-VN" sz="3600" b="1" i="1">
                <a:solidFill>
                  <a:srgbClr val="953122"/>
                </a:solidFill>
                <a:latin typeface="Arial-Rounded" panose="020B0500000000000000" pitchFamily="34" charset="0"/>
                <a:ea typeface="Arial-Rounded" panose="020B0500000000000000" pitchFamily="34" charset="0"/>
                <a:cs typeface="Arial-Rounded" panose="020B0500000000000000" pitchFamily="34" charset="0"/>
              </a:rPr>
              <a:t>Gọi bạn</a:t>
            </a:r>
            <a:r>
              <a:rPr lang="en-US" sz="3600" b="1" i="1">
                <a:solidFill>
                  <a:srgbClr val="953122"/>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a:solidFill>
                  <a:srgbClr val="953122"/>
                </a:solidFill>
                <a:latin typeface="Arial-Rounded" panose="020B0500000000000000" pitchFamily="34" charset="0"/>
                <a:ea typeface="Arial-Rounded" panose="020B0500000000000000" pitchFamily="34" charset="0"/>
                <a:cs typeface="Arial-Rounded" panose="020B0500000000000000" pitchFamily="34" charset="0"/>
              </a:rPr>
              <a:t>và gợi ý, nói về sự việc trong từng tranh:</a:t>
            </a:r>
            <a:endParaRPr lang="vi-VN" sz="36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1">
            <a:extLst>
              <a:ext uri="{FF2B5EF4-FFF2-40B4-BE49-F238E27FC236}">
                <a16:creationId xmlns:a16="http://schemas.microsoft.com/office/drawing/2014/main" id="{D30BE18E-D8A6-4ACD-93A9-123D85032B7E}"/>
              </a:ext>
            </a:extLst>
          </p:cNvPr>
          <p:cNvGrpSpPr/>
          <p:nvPr/>
        </p:nvGrpSpPr>
        <p:grpSpPr>
          <a:xfrm>
            <a:off x="6316901" y="2875638"/>
            <a:ext cx="5523027" cy="2308324"/>
            <a:chOff x="7306293" y="2755208"/>
            <a:chExt cx="5523027" cy="2308324"/>
          </a:xfrm>
        </p:grpSpPr>
        <p:sp>
          <p:nvSpPr>
            <p:cNvPr id="14" name="9">
              <a:extLst>
                <a:ext uri="{FF2B5EF4-FFF2-40B4-BE49-F238E27FC236}">
                  <a16:creationId xmlns:a16="http://schemas.microsoft.com/office/drawing/2014/main" id="{22BCDD16-C3FF-4391-B270-488AE009D15E}"/>
                </a:ext>
              </a:extLst>
            </p:cNvPr>
            <p:cNvSpPr/>
            <p:nvPr/>
          </p:nvSpPr>
          <p:spPr>
            <a:xfrm>
              <a:off x="7306293" y="2755208"/>
              <a:ext cx="5417899" cy="2308324"/>
            </a:xfrm>
            <a:prstGeom prst="roundRect">
              <a:avLst/>
            </a:prstGeom>
            <a:solidFill>
              <a:schemeClr val="bg1"/>
            </a:solidFill>
            <a:ln>
              <a:noFill/>
            </a:ln>
            <a:effectLst>
              <a:outerShdw blurRad="355600" dist="38100" dir="8100000" algn="tr"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17">
              <a:extLst>
                <a:ext uri="{FF2B5EF4-FFF2-40B4-BE49-F238E27FC236}">
                  <a16:creationId xmlns:a16="http://schemas.microsoft.com/office/drawing/2014/main" id="{607BD26B-2F13-4363-84EC-06B7C6E4EBA8}"/>
                </a:ext>
              </a:extLst>
            </p:cNvPr>
            <p:cNvSpPr txBox="1"/>
            <p:nvPr/>
          </p:nvSpPr>
          <p:spPr>
            <a:xfrm>
              <a:off x="7803419" y="3247650"/>
              <a:ext cx="5025901" cy="1323439"/>
            </a:xfrm>
            <a:prstGeom prst="rect">
              <a:avLst/>
            </a:prstGeom>
            <a:noFill/>
          </p:spPr>
          <p:txBody>
            <a:bodyPr wrap="square" rtlCol="0">
              <a:spAutoFit/>
            </a:bodyPr>
            <a:lstStyle/>
            <a:p>
              <a:pPr algn="just"/>
              <a:r>
                <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Đến bây giờ, dê trắng </a:t>
              </a:r>
              <a:r>
                <a:rPr lang="vi-VN"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b="0" i="0">
                  <a:solidFill>
                    <a:srgbClr val="DA6A3E"/>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b="0"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zh-CN" altLang="en-US" sz="4000"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14">
            <a:extLst>
              <a:ext uri="{FF2B5EF4-FFF2-40B4-BE49-F238E27FC236}">
                <a16:creationId xmlns:a16="http://schemas.microsoft.com/office/drawing/2014/main" id="{ADECD4FA-7CF0-49CE-84B2-AD84BB73E0A9}"/>
              </a:ext>
            </a:extLst>
          </p:cNvPr>
          <p:cNvGrpSpPr/>
          <p:nvPr/>
        </p:nvGrpSpPr>
        <p:grpSpPr>
          <a:xfrm>
            <a:off x="5941726" y="3654625"/>
            <a:ext cx="750350" cy="750350"/>
            <a:chOff x="5945726" y="1484335"/>
            <a:chExt cx="750350" cy="750350"/>
          </a:xfrm>
        </p:grpSpPr>
        <p:sp>
          <p:nvSpPr>
            <p:cNvPr id="18" name="15">
              <a:extLst>
                <a:ext uri="{FF2B5EF4-FFF2-40B4-BE49-F238E27FC236}">
                  <a16:creationId xmlns:a16="http://schemas.microsoft.com/office/drawing/2014/main" id="{47EDA953-D7CE-413E-8C0C-AB4C5517C4CA}"/>
                </a:ext>
              </a:extLst>
            </p:cNvPr>
            <p:cNvSpPr/>
            <p:nvPr/>
          </p:nvSpPr>
          <p:spPr>
            <a:xfrm>
              <a:off x="6034446" y="1573055"/>
              <a:ext cx="572910" cy="572910"/>
            </a:xfrm>
            <a:prstGeom prst="ellipse">
              <a:avLst/>
            </a:prstGeom>
            <a:solidFill>
              <a:srgbClr val="F6B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16">
              <a:extLst>
                <a:ext uri="{FF2B5EF4-FFF2-40B4-BE49-F238E27FC236}">
                  <a16:creationId xmlns:a16="http://schemas.microsoft.com/office/drawing/2014/main" id="{8A83CC96-B841-481D-8E51-3D486BBE568A}"/>
                </a:ext>
              </a:extLst>
            </p:cNvPr>
            <p:cNvSpPr/>
            <p:nvPr/>
          </p:nvSpPr>
          <p:spPr>
            <a:xfrm>
              <a:off x="5945726" y="1484335"/>
              <a:ext cx="750350" cy="750350"/>
            </a:xfrm>
            <a:prstGeom prst="ellipse">
              <a:avLst/>
            </a:prstGeom>
            <a:noFill/>
            <a:ln>
              <a:solidFill>
                <a:srgbClr val="F6B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6" name="Picture 15">
            <a:extLst>
              <a:ext uri="{FF2B5EF4-FFF2-40B4-BE49-F238E27FC236}">
                <a16:creationId xmlns:a16="http://schemas.microsoft.com/office/drawing/2014/main" id="{C092F2A7-E258-4C11-8BF1-A2CE0E3B361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Mark x1="51043" y1="64456" x2="51043" y2="64456"/>
                      </a14:backgroundRemoval>
                    </a14:imgEffect>
                  </a14:imgLayer>
                </a14:imgProps>
              </a:ext>
            </a:extLst>
          </a:blip>
          <a:srcRect l="50244" t="52361" r="2855" b="3194"/>
          <a:stretch>
            <a:fillRect/>
          </a:stretch>
        </p:blipFill>
        <p:spPr>
          <a:xfrm>
            <a:off x="405507" y="2126997"/>
            <a:ext cx="5414268" cy="3702772"/>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spTree>
    <p:extLst>
      <p:ext uri="{BB962C8B-B14F-4D97-AF65-F5344CB8AC3E}">
        <p14:creationId xmlns:p14="http://schemas.microsoft.com/office/powerpoint/2010/main" val="116189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9">
            <a:extLst>
              <a:ext uri="{FF2B5EF4-FFF2-40B4-BE49-F238E27FC236}">
                <a16:creationId xmlns:a16="http://schemas.microsoft.com/office/drawing/2014/main" id="{B2F579F3-E3EF-4DDD-8A4B-541EAC37547A}"/>
              </a:ext>
            </a:extLst>
          </p:cNvPr>
          <p:cNvGrpSpPr/>
          <p:nvPr/>
        </p:nvGrpSpPr>
        <p:grpSpPr>
          <a:xfrm>
            <a:off x="2138516" y="140834"/>
            <a:ext cx="7620000" cy="400985"/>
            <a:chOff x="2286000" y="530480"/>
            <a:chExt cx="7620000" cy="400985"/>
          </a:xfrm>
        </p:grpSpPr>
        <p:sp>
          <p:nvSpPr>
            <p:cNvPr id="6" name="5">
              <a:extLst>
                <a:ext uri="{FF2B5EF4-FFF2-40B4-BE49-F238E27FC236}">
                  <a16:creationId xmlns:a16="http://schemas.microsoft.com/office/drawing/2014/main" id="{6979D6FE-8450-44EE-8B53-FD259A9A443B}"/>
                </a:ext>
              </a:extLst>
            </p:cNvPr>
            <p:cNvSpPr/>
            <p:nvPr/>
          </p:nvSpPr>
          <p:spPr>
            <a:xfrm>
              <a:off x="2286000" y="530480"/>
              <a:ext cx="7620000" cy="385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6">
              <a:extLst>
                <a:ext uri="{FF2B5EF4-FFF2-40B4-BE49-F238E27FC236}">
                  <a16:creationId xmlns:a16="http://schemas.microsoft.com/office/drawing/2014/main" id="{4CA3DB9C-4A99-47D9-A572-18BA7BBF1A66}"/>
                </a:ext>
              </a:extLst>
            </p:cNvPr>
            <p:cNvSpPr txBox="1"/>
            <p:nvPr/>
          </p:nvSpPr>
          <p:spPr>
            <a:xfrm>
              <a:off x="4394796" y="531355"/>
              <a:ext cx="3710536" cy="400110"/>
            </a:xfrm>
            <a:prstGeom prst="rect">
              <a:avLst/>
            </a:prstGeom>
            <a:noFill/>
            <a:ln>
              <a:noFill/>
            </a:ln>
          </p:spPr>
          <p:txBody>
            <a:bodyPr wrap="square" rtlCol="0">
              <a:spAutoFit/>
            </a:bodyPr>
            <a:lstStyle/>
            <a:p>
              <a:pPr algn="dist"/>
              <a:r>
                <a:rPr lang="en-US" altLang="zh-CN" sz="200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rPr>
                <a:t>NÓI VÀ NGHE: GỌI BẠN</a:t>
              </a:r>
              <a:endParaRPr lang="zh-CN" altLang="en-US" sz="2000" dirty="0">
                <a:solidFill>
                  <a:schemeClr val="bg1"/>
                </a:solidFill>
                <a:latin typeface="HP-167" panose="020B0803050302020204" pitchFamily="34" charset="0"/>
                <a:ea typeface="Arial-Rounded" panose="020B0500000000000000" pitchFamily="34" charset="0"/>
                <a:cs typeface="Arial-Rounded" panose="020B0500000000000000" pitchFamily="34" charset="0"/>
                <a:sym typeface="+mn-lt"/>
              </a:endParaRPr>
            </a:p>
          </p:txBody>
        </p:sp>
      </p:grpSp>
      <p:grpSp>
        <p:nvGrpSpPr>
          <p:cNvPr id="23" name="Group 22">
            <a:extLst>
              <a:ext uri="{FF2B5EF4-FFF2-40B4-BE49-F238E27FC236}">
                <a16:creationId xmlns:a16="http://schemas.microsoft.com/office/drawing/2014/main" id="{EB1023E2-F39C-476A-AE61-54676FC00D96}"/>
              </a:ext>
            </a:extLst>
          </p:cNvPr>
          <p:cNvGrpSpPr/>
          <p:nvPr/>
        </p:nvGrpSpPr>
        <p:grpSpPr>
          <a:xfrm>
            <a:off x="152400" y="168347"/>
            <a:ext cx="874198" cy="1068901"/>
            <a:chOff x="253799" y="259752"/>
            <a:chExt cx="874198" cy="1068901"/>
          </a:xfrm>
        </p:grpSpPr>
        <p:sp>
          <p:nvSpPr>
            <p:cNvPr id="24" name="51">
              <a:extLst>
                <a:ext uri="{FF2B5EF4-FFF2-40B4-BE49-F238E27FC236}">
                  <a16:creationId xmlns:a16="http://schemas.microsoft.com/office/drawing/2014/main" id="{7D152E76-27C7-4441-848E-C4AA7ACBB8AE}"/>
                </a:ext>
              </a:extLst>
            </p:cNvPr>
            <p:cNvSpPr/>
            <p:nvPr/>
          </p:nvSpPr>
          <p:spPr>
            <a:xfrm>
              <a:off x="253799" y="259752"/>
              <a:ext cx="571915" cy="891155"/>
            </a:xfrm>
            <a:prstGeom prst="rect">
              <a:avLst/>
            </a:prstGeom>
            <a:solidFill>
              <a:srgbClr val="DA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5" name="Picture 24">
              <a:extLst>
                <a:ext uri="{FF2B5EF4-FFF2-40B4-BE49-F238E27FC236}">
                  <a16:creationId xmlns:a16="http://schemas.microsoft.com/office/drawing/2014/main" id="{235F4594-EF9B-42D5-84EA-92242B9AE68F}"/>
                </a:ext>
              </a:extLst>
            </p:cNvPr>
            <p:cNvPicPr>
              <a:picLocks noChangeAspect="1"/>
            </p:cNvPicPr>
            <p:nvPr userDrawn="1"/>
          </p:nvPicPr>
          <p:blipFill>
            <a:blip r:embed="rId3"/>
            <a:stretch>
              <a:fillRect/>
            </a:stretch>
          </p:blipFill>
          <p:spPr>
            <a:xfrm>
              <a:off x="443945" y="644601"/>
              <a:ext cx="684052" cy="684052"/>
            </a:xfrm>
            <a:prstGeom prst="rect">
              <a:avLst/>
            </a:prstGeom>
          </p:spPr>
        </p:pic>
      </p:grpSp>
      <p:sp>
        <p:nvSpPr>
          <p:cNvPr id="35" name="TextBox 34">
            <a:extLst>
              <a:ext uri="{FF2B5EF4-FFF2-40B4-BE49-F238E27FC236}">
                <a16:creationId xmlns:a16="http://schemas.microsoft.com/office/drawing/2014/main" id="{A37D72D7-DAC6-4D1C-9B5A-52F6AFE27E14}"/>
              </a:ext>
            </a:extLst>
          </p:cNvPr>
          <p:cNvSpPr txBox="1"/>
          <p:nvPr/>
        </p:nvSpPr>
        <p:spPr>
          <a:xfrm>
            <a:off x="1041614" y="541819"/>
            <a:ext cx="10807839" cy="646331"/>
          </a:xfrm>
          <a:prstGeom prst="rect">
            <a:avLst/>
          </a:prstGeom>
          <a:noFill/>
        </p:spPr>
        <p:txBody>
          <a:bodyPr wrap="square">
            <a:spAutoFit/>
          </a:bodyPr>
          <a:lstStyle/>
          <a:p>
            <a:pPr algn="just"/>
            <a:r>
              <a:rPr lang="en-US" sz="3600" b="1" dirty="0">
                <a:solidFill>
                  <a:srgbClr val="FF8A1A"/>
                </a:solidFill>
                <a:latin typeface="HP-167" panose="020B0803050302020204" pitchFamily="34" charset="0"/>
                <a:ea typeface="Arial-Rounded" panose="020B0500000000000000" pitchFamily="34" charset="0"/>
                <a:cs typeface="Arial-Rounded" panose="020B0500000000000000" pitchFamily="34" charset="0"/>
              </a:rPr>
              <a:t>2</a:t>
            </a:r>
            <a:r>
              <a:rPr lang="en-US" sz="3600" b="1">
                <a:solidFill>
                  <a:srgbClr val="FF8A1A"/>
                </a:solidFill>
                <a:latin typeface="HP-167" panose="020B0803050302020204" pitchFamily="34" charset="0"/>
                <a:ea typeface="Arial-Rounded" panose="020B0500000000000000" pitchFamily="34" charset="0"/>
                <a:cs typeface="Arial-Rounded" panose="020B0500000000000000" pitchFamily="34" charset="0"/>
              </a:rPr>
              <a:t>. </a:t>
            </a:r>
            <a:r>
              <a:rPr lang="en-US" sz="3600" b="1" i="0">
                <a:solidFill>
                  <a:srgbClr val="333333"/>
                </a:solidFill>
                <a:effectLst/>
                <a:latin typeface="Arial-Rounded" panose="020B0500000000000000" pitchFamily="34" charset="0"/>
                <a:ea typeface="Arial-Rounded" panose="020B0500000000000000" pitchFamily="34" charset="0"/>
                <a:cs typeface="Arial-Rounded" panose="020B0500000000000000" pitchFamily="34" charset="0"/>
              </a:rPr>
              <a:t>Chọn kể 1 – 2 đoạn của câu chuyện theo tranh</a:t>
            </a:r>
            <a:endParaRPr lang="vi-VN" sz="3600" b="1" dirty="0">
              <a:solidFill>
                <a:srgbClr val="953122"/>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01E63B69-2F52-46B2-9480-808F1B09F99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Removal>
                    </a14:imgEffect>
                  </a14:imgLayer>
                </a14:imgProps>
              </a:ext>
            </a:extLst>
          </a:blip>
          <a:srcRect l="1841" t="2157" r="51258" b="53399"/>
          <a:stretch>
            <a:fillRect/>
          </a:stretch>
        </p:blipFill>
        <p:spPr>
          <a:xfrm>
            <a:off x="1981200" y="1143000"/>
            <a:ext cx="3357716" cy="2057400"/>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pic>
        <p:nvPicPr>
          <p:cNvPr id="21" name="Picture 20">
            <a:extLst>
              <a:ext uri="{FF2B5EF4-FFF2-40B4-BE49-F238E27FC236}">
                <a16:creationId xmlns:a16="http://schemas.microsoft.com/office/drawing/2014/main" id="{551DC6F5-47AF-41C6-8814-A382D1B70F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Removal>
                    </a14:imgEffect>
                  </a14:imgLayer>
                </a14:imgProps>
              </a:ext>
            </a:extLst>
          </a:blip>
          <a:srcRect l="50244" t="2157" r="2855" b="53399"/>
          <a:stretch>
            <a:fillRect/>
          </a:stretch>
        </p:blipFill>
        <p:spPr>
          <a:xfrm>
            <a:off x="7081684" y="1143000"/>
            <a:ext cx="3357716" cy="2057400"/>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pic>
        <p:nvPicPr>
          <p:cNvPr id="22" name="Picture 21">
            <a:extLst>
              <a:ext uri="{FF2B5EF4-FFF2-40B4-BE49-F238E27FC236}">
                <a16:creationId xmlns:a16="http://schemas.microsoft.com/office/drawing/2014/main" id="{15D97B61-D61A-4BDE-9965-2D22E81F3C7A}"/>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Mark x1="48408" y1="67639" x2="48408" y2="67639"/>
                      </a14:backgroundRemoval>
                    </a14:imgEffect>
                  </a14:imgLayer>
                </a14:imgProps>
              </a:ext>
            </a:extLst>
          </a:blip>
          <a:srcRect l="1841" t="52361" r="51258" b="3194"/>
          <a:stretch>
            <a:fillRect/>
          </a:stretch>
        </p:blipFill>
        <p:spPr>
          <a:xfrm>
            <a:off x="1981200" y="3810000"/>
            <a:ext cx="3357716" cy="2057400"/>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pic>
        <p:nvPicPr>
          <p:cNvPr id="26" name="Picture 25">
            <a:extLst>
              <a:ext uri="{FF2B5EF4-FFF2-40B4-BE49-F238E27FC236}">
                <a16:creationId xmlns:a16="http://schemas.microsoft.com/office/drawing/2014/main" id="{7081D236-5F85-4152-95C6-9E4D8F7F3FB9}"/>
              </a:ext>
            </a:extLst>
          </p:cNvPr>
          <p:cNvPicPr>
            <a:picLocks noChangeAspect="1"/>
          </p:cNvPicPr>
          <p:nvPr/>
        </p:nvPicPr>
        <p:blipFill>
          <a:blip r:embed="rId7">
            <a:extLst>
              <a:ext uri="{BEBA8EAE-BF5A-486C-A8C5-ECC9F3942E4B}">
                <a14:imgProps xmlns:a14="http://schemas.microsoft.com/office/drawing/2010/main">
                  <a14:imgLayer r:embed="rId5">
                    <a14:imgEffect>
                      <a14:backgroundRemoval t="3979" b="96286" l="3952" r="93853">
                        <a14:foregroundMark x1="5049" y1="5968" x2="8672" y2="7029"/>
                        <a14:foregroundMark x1="9440" y1="5172" x2="35565" y2="11141"/>
                        <a14:foregroundMark x1="35565" y1="11141" x2="42042" y2="26790"/>
                        <a14:foregroundMark x1="42042" y1="26790" x2="37322" y2="42838"/>
                        <a14:foregroundMark x1="37322" y1="42838" x2="18332" y2="43767"/>
                        <a14:foregroundMark x1="18332" y1="43767" x2="7794" y2="33687"/>
                        <a14:foregroundMark x1="7794" y1="33687" x2="8342" y2="23342"/>
                        <a14:foregroundMark x1="8342" y1="23342" x2="9330" y2="21618"/>
                        <a14:foregroundMark x1="4610" y1="22414" x2="6476" y2="36605"/>
                        <a14:foregroundMark x1="6476" y1="36605" x2="11196" y2="44032"/>
                        <a14:foregroundMark x1="11196" y1="44032" x2="15697" y2="45756"/>
                        <a14:foregroundMark x1="11306" y1="45756" x2="4830" y2="36605"/>
                        <a14:foregroundMark x1="4830" y1="36605" x2="3952" y2="32095"/>
                        <a14:foregroundMark x1="26125" y1="22944" x2="41822" y2="32626"/>
                        <a14:foregroundMark x1="38090" y1="6101" x2="44018" y2="8488"/>
                        <a14:foregroundMark x1="44018" y1="8488" x2="47869" y2="14589"/>
                        <a14:foregroundMark x1="32711" y1="45093" x2="36883" y2="45225"/>
                        <a14:foregroundMark x1="4391" y1="5438" x2="4391" y2="5438"/>
                        <a14:foregroundMark x1="9879" y1="3979" x2="9879" y2="3979"/>
                        <a14:foregroundMark x1="55434" y1="5836" x2="55214" y2="29576"/>
                        <a14:foregroundMark x1="56751" y1="6764" x2="68496" y2="7427"/>
                        <a14:foregroundMark x1="68496" y1="7427" x2="81778" y2="18833"/>
                        <a14:foregroundMark x1="81778" y1="18833" x2="80351" y2="31034"/>
                        <a14:foregroundMark x1="80351" y1="31034" x2="68057" y2="35411"/>
                        <a14:foregroundMark x1="68057" y1="35411" x2="67508" y2="35411"/>
                        <a14:foregroundMark x1="89791" y1="6631" x2="93853" y2="39788"/>
                        <a14:foregroundMark x1="52250" y1="29045" x2="53787" y2="39523"/>
                        <a14:foregroundMark x1="53787" y1="39523" x2="83095" y2="44828"/>
                        <a14:foregroundMark x1="58353" y1="45776" x2="60808" y2="45842"/>
                        <a14:foregroundMark x1="52799" y1="57825" x2="88474" y2="61538"/>
                        <a14:foregroundMark x1="53128" y1="57692" x2="52909" y2="75995"/>
                        <a14:foregroundMark x1="52909" y1="75995" x2="54446" y2="83289"/>
                        <a14:foregroundMark x1="54446" y1="83289" x2="63447" y2="89920"/>
                        <a14:foregroundMark x1="63447" y1="89920" x2="78375" y2="89920"/>
                        <a14:foregroundMark x1="78375" y1="89920" x2="87596" y2="84350"/>
                        <a14:foregroundMark x1="87596" y1="84350" x2="90450" y2="70557"/>
                        <a14:foregroundMark x1="90450" y1="70557" x2="87047" y2="60875"/>
                        <a14:foregroundMark x1="87047" y1="60875" x2="78266" y2="57162"/>
                        <a14:foregroundMark x1="78266" y1="57162" x2="56641" y2="57692"/>
                        <a14:foregroundMark x1="53568" y1="90318" x2="70362" y2="92971"/>
                        <a14:foregroundMark x1="70362" y1="92971" x2="89682" y2="93103"/>
                        <a14:foregroundMark x1="91877" y1="91114" x2="92316" y2="61406"/>
                        <a14:foregroundMark x1="53787" y1="91247" x2="60703" y2="94960"/>
                        <a14:foregroundMark x1="60703" y1="94960" x2="69045" y2="96021"/>
                        <a14:foregroundMark x1="66740" y1="78382" x2="80681" y2="71751"/>
                        <a14:foregroundMark x1="9111" y1="16048" x2="9111" y2="16048"/>
                        <a14:foregroundMark x1="4940" y1="18170" x2="25137" y2="13395"/>
                        <a14:foregroundMark x1="25137" y1="13395" x2="25137" y2="13395"/>
                        <a14:foregroundMark x1="18112" y1="12069" x2="10538" y2="15517"/>
                        <a14:foregroundMark x1="78375" y1="68568" x2="79363" y2="71353"/>
                        <a14:foregroundMark x1="17563" y1="61008" x2="12184" y2="68435"/>
                        <a14:foregroundMark x1="4720" y1="56764" x2="28430" y2="56101"/>
                        <a14:foregroundMark x1="28430" y1="56101" x2="37102" y2="56101"/>
                        <a14:foregroundMark x1="9111" y1="55703" x2="22503" y2="55703"/>
                        <a14:foregroundMark x1="34577" y1="55438" x2="42042" y2="56764"/>
                        <a14:foregroundMark x1="42042" y1="56764" x2="44457" y2="58886"/>
                        <a14:foregroundMark x1="41164" y1="55438" x2="44896" y2="57958"/>
                        <a14:foregroundMark x1="43249" y1="55438" x2="46652" y2="58753"/>
                        <a14:foregroundMark x1="43798" y1="55438" x2="46103" y2="57692"/>
                        <a14:foregroundMark x1="44237" y1="55172" x2="47201" y2="58488"/>
                        <a14:foregroundMark x1="9330" y1="55703" x2="5928" y2="56764"/>
                        <a14:foregroundMark x1="9330" y1="55172" x2="6257" y2="55570"/>
                        <a14:foregroundMark x1="7355" y1="58090" x2="9989" y2="68568"/>
                        <a14:foregroundMark x1="9440" y1="94164" x2="16795" y2="94828"/>
                        <a14:foregroundMark x1="59824" y1="96286" x2="59824" y2="96286"/>
                        <a14:foregroundMark x1="23381" y1="45225" x2="23381" y2="45225"/>
                        <a14:foregroundMark x1="57849" y1="44960" x2="57849" y2="44960"/>
                        <a14:foregroundMark x1="56970" y1="44960" x2="57739" y2="45358"/>
                        <a14:foregroundMark x1="57958" y1="45756" x2="57958" y2="45756"/>
                        <a14:foregroundMark x1="62459" y1="45093" x2="72777" y2="45093"/>
                        <a14:foregroundMark x1="58288" y1="45756" x2="58288" y2="45756"/>
                        <a14:foregroundMark x1="58178" y1="45623" x2="58178" y2="45623"/>
                        <a14:foregroundMark x1="57849" y1="45358" x2="58507" y2="45623"/>
                        <a14:backgroundMark x1="48299" y1="17241" x2="48299" y2="17241"/>
                        <a14:backgroundMark x1="48738" y1="16446" x2="48738" y2="16446"/>
                        <a14:backgroundMark x1="48518" y1="15385" x2="48518" y2="15385"/>
                        <a14:backgroundMark x1="48079" y1="14589" x2="48079" y2="14589"/>
                        <a14:backgroundMark x1="48079" y1="15915" x2="48079" y2="15915"/>
                        <a14:backgroundMark x1="48299" y1="15385" x2="48299" y2="15385"/>
                        <a14:backgroundMark x1="48408" y1="14721" x2="48628" y2="16180"/>
                        <a14:backgroundMark x1="48738" y1="15650" x2="48957" y2="18037"/>
                        <a14:backgroundMark x1="72149" y1="46286" x2="74643" y2="46286"/>
                        <a14:backgroundMark x1="51043" y1="64456" x2="51043" y2="64456"/>
                      </a14:backgroundRemoval>
                    </a14:imgEffect>
                  </a14:imgLayer>
                </a14:imgProps>
              </a:ext>
            </a:extLst>
          </a:blip>
          <a:srcRect l="50244" t="52361" r="2855" b="3194"/>
          <a:stretch>
            <a:fillRect/>
          </a:stretch>
        </p:blipFill>
        <p:spPr>
          <a:xfrm>
            <a:off x="7081684" y="3859214"/>
            <a:ext cx="3357716" cy="2057400"/>
          </a:xfrm>
          <a:custGeom>
            <a:avLst/>
            <a:gdLst>
              <a:gd name="connsiteX0" fmla="*/ 386700 w 3886200"/>
              <a:gd name="connsiteY0" fmla="*/ 0 h 3048000"/>
              <a:gd name="connsiteX1" fmla="*/ 3499500 w 3886200"/>
              <a:gd name="connsiteY1" fmla="*/ 0 h 3048000"/>
              <a:gd name="connsiteX2" fmla="*/ 3886200 w 3886200"/>
              <a:gd name="connsiteY2" fmla="*/ 386700 h 3048000"/>
              <a:gd name="connsiteX3" fmla="*/ 3886200 w 3886200"/>
              <a:gd name="connsiteY3" fmla="*/ 2661300 h 3048000"/>
              <a:gd name="connsiteX4" fmla="*/ 3499500 w 3886200"/>
              <a:gd name="connsiteY4" fmla="*/ 3048000 h 3048000"/>
              <a:gd name="connsiteX5" fmla="*/ 386700 w 3886200"/>
              <a:gd name="connsiteY5" fmla="*/ 3048000 h 3048000"/>
              <a:gd name="connsiteX6" fmla="*/ 0 w 3886200"/>
              <a:gd name="connsiteY6" fmla="*/ 2661300 h 3048000"/>
              <a:gd name="connsiteX7" fmla="*/ 0 w 3886200"/>
              <a:gd name="connsiteY7" fmla="*/ 386700 h 3048000"/>
              <a:gd name="connsiteX8" fmla="*/ 386700 w 3886200"/>
              <a:gd name="connsiteY8"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6200" h="3048000">
                <a:moveTo>
                  <a:pt x="386700" y="0"/>
                </a:moveTo>
                <a:lnTo>
                  <a:pt x="3499500" y="0"/>
                </a:lnTo>
                <a:cubicBezTo>
                  <a:pt x="3713069" y="0"/>
                  <a:pt x="3886200" y="173131"/>
                  <a:pt x="3886200" y="386700"/>
                </a:cubicBezTo>
                <a:lnTo>
                  <a:pt x="3886200" y="2661300"/>
                </a:lnTo>
                <a:cubicBezTo>
                  <a:pt x="3886200" y="2874869"/>
                  <a:pt x="3713069" y="3048000"/>
                  <a:pt x="3499500" y="3048000"/>
                </a:cubicBezTo>
                <a:lnTo>
                  <a:pt x="386700" y="3048000"/>
                </a:lnTo>
                <a:cubicBezTo>
                  <a:pt x="173131" y="3048000"/>
                  <a:pt x="0" y="2874869"/>
                  <a:pt x="0" y="2661300"/>
                </a:cubicBezTo>
                <a:lnTo>
                  <a:pt x="0" y="386700"/>
                </a:lnTo>
                <a:cubicBezTo>
                  <a:pt x="0" y="173131"/>
                  <a:pt x="173131" y="0"/>
                  <a:pt x="386700" y="0"/>
                </a:cubicBezTo>
                <a:close/>
              </a:path>
            </a:pathLst>
          </a:custGeom>
        </p:spPr>
      </p:pic>
      <p:sp>
        <p:nvSpPr>
          <p:cNvPr id="27" name="Rounded Rectangle 5">
            <a:extLst>
              <a:ext uri="{FF2B5EF4-FFF2-40B4-BE49-F238E27FC236}">
                <a16:creationId xmlns:a16="http://schemas.microsoft.com/office/drawing/2014/main" id="{DD634D28-0543-432D-A44F-092DEF4BFD2C}"/>
              </a:ext>
            </a:extLst>
          </p:cNvPr>
          <p:cNvSpPr/>
          <p:nvPr/>
        </p:nvSpPr>
        <p:spPr>
          <a:xfrm>
            <a:off x="1731312" y="3379086"/>
            <a:ext cx="3857491" cy="2431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Từ xa xưa, trong rừng xanh </a:t>
            </a:r>
            <a:r>
              <a:rPr lang="en-VN"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sâu thẳm</a:t>
            </a: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r>
              <a:rPr lang="en-VN"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en-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ounded Rectangle 18">
            <a:extLst>
              <a:ext uri="{FF2B5EF4-FFF2-40B4-BE49-F238E27FC236}">
                <a16:creationId xmlns:a16="http://schemas.microsoft.com/office/drawing/2014/main" id="{086A7D95-6406-4AD1-92E6-E358DABF3959}"/>
              </a:ext>
            </a:extLst>
          </p:cNvPr>
          <p:cNvSpPr/>
          <p:nvPr/>
        </p:nvSpPr>
        <p:spPr>
          <a:xfrm>
            <a:off x="6705600" y="3248533"/>
            <a:ext cx="4219709" cy="4090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Một năm, trời hạn hán…</a:t>
            </a:r>
          </a:p>
        </p:txBody>
      </p:sp>
      <p:sp>
        <p:nvSpPr>
          <p:cNvPr id="29" name="Rounded Rectangle 19">
            <a:extLst>
              <a:ext uri="{FF2B5EF4-FFF2-40B4-BE49-F238E27FC236}">
                <a16:creationId xmlns:a16="http://schemas.microsoft.com/office/drawing/2014/main" id="{935B50BE-74AB-4F4C-B0B9-5C5CD8E03639}"/>
              </a:ext>
            </a:extLst>
          </p:cNvPr>
          <p:cNvSpPr/>
          <p:nvPr/>
        </p:nvSpPr>
        <p:spPr>
          <a:xfrm>
            <a:off x="1752600" y="6172200"/>
            <a:ext cx="3857490" cy="2431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Bê vàng đi </a:t>
            </a:r>
            <a:r>
              <a:rPr lang="en-VN"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tìm cỏ</a:t>
            </a: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VN"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endPar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D</a:t>
            </a:r>
            <a:r>
              <a:rPr lang="en-VN"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ê </a:t>
            </a:r>
            <a:r>
              <a:rPr lang="en-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trắng </a:t>
            </a:r>
            <a:r>
              <a:rPr lang="en-VN"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thương bạn</a:t>
            </a: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VN"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en-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ounded Rectangle 20">
            <a:extLst>
              <a:ext uri="{FF2B5EF4-FFF2-40B4-BE49-F238E27FC236}">
                <a16:creationId xmlns:a16="http://schemas.microsoft.com/office/drawing/2014/main" id="{6B745AB0-2D00-4A8B-AC78-8B7897E31285}"/>
              </a:ext>
            </a:extLst>
          </p:cNvPr>
          <p:cNvSpPr/>
          <p:nvPr/>
        </p:nvSpPr>
        <p:spPr>
          <a:xfrm>
            <a:off x="6808638" y="5985324"/>
            <a:ext cx="4116671" cy="3737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Đến </a:t>
            </a:r>
            <a:r>
              <a:rPr lang="en-VN"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bây giờ</a:t>
            </a:r>
            <a:r>
              <a:rPr lang="en-US"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r>
              <a:rPr lang="en-VN" sz="280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VN" sz="2800" dirty="0">
                <a:solidFill>
                  <a:schemeClr val="tx1">
                    <a:lumMod val="50000"/>
                  </a:schemeClr>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Tree>
    <p:extLst>
      <p:ext uri="{BB962C8B-B14F-4D97-AF65-F5344CB8AC3E}">
        <p14:creationId xmlns:p14="http://schemas.microsoft.com/office/powerpoint/2010/main" val="4006674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5"/>
                                        </p:tgtEl>
                                        <p:attrNameLst>
                                          <p:attrName>style.visibility</p:attrName>
                                        </p:attrNameLst>
                                      </p:cBhvr>
                                      <p:to>
                                        <p:strVal val="visible"/>
                                      </p:to>
                                    </p:set>
                                    <p:anim calcmode="lin" valueType="num">
                                      <p:cBhvr>
                                        <p:cTn id="7" dur="25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5"/>
                                        </p:tgtEl>
                                        <p:attrNameLst>
                                          <p:attrName>ppt_y</p:attrName>
                                        </p:attrNameLst>
                                      </p:cBhvr>
                                      <p:tavLst>
                                        <p:tav tm="0">
                                          <p:val>
                                            <p:strVal val="#ppt_y"/>
                                          </p:val>
                                        </p:tav>
                                        <p:tav tm="100000">
                                          <p:val>
                                            <p:strVal val="#ppt_y"/>
                                          </p:val>
                                        </p:tav>
                                      </p:tavLst>
                                    </p:anim>
                                    <p:anim calcmode="lin" valueType="num">
                                      <p:cBhvr>
                                        <p:cTn id="9" dur="25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5"/>
                                        </p:tgtEl>
                                      </p:cBhvr>
                                    </p:animEffect>
                                  </p:childTnLst>
                                </p:cTn>
                              </p:par>
                            </p:childTnLst>
                          </p:cTn>
                        </p:par>
                        <p:par>
                          <p:cTn id="12" fill="hold">
                            <p:stCondLst>
                              <p:cond delay="1125"/>
                            </p:stCondLst>
                            <p:childTnLst>
                              <p:par>
                                <p:cTn id="13" presetID="23" presetClass="entr" presetSubtype="28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4/3*#ppt_w"/>
                                          </p:val>
                                        </p:tav>
                                        <p:tav tm="100000">
                                          <p:val>
                                            <p:strVal val="#ppt_w"/>
                                          </p:val>
                                        </p:tav>
                                      </p:tavLst>
                                    </p:anim>
                                    <p:anim calcmode="lin" valueType="num">
                                      <p:cBhvr>
                                        <p:cTn id="16" dur="500" fill="hold"/>
                                        <p:tgtEl>
                                          <p:spTgt spid="20"/>
                                        </p:tgtEl>
                                        <p:attrNameLst>
                                          <p:attrName>ppt_h</p:attrName>
                                        </p:attrNameLst>
                                      </p:cBhvr>
                                      <p:tavLst>
                                        <p:tav tm="0">
                                          <p:val>
                                            <p:strVal val="4/3*#ppt_h"/>
                                          </p:val>
                                        </p:tav>
                                        <p:tav tm="100000">
                                          <p:val>
                                            <p:strVal val="#ppt_h"/>
                                          </p:val>
                                        </p:tav>
                                      </p:tavLst>
                                    </p:anim>
                                  </p:childTnLst>
                                </p:cTn>
                              </p:par>
                            </p:childTnLst>
                          </p:cTn>
                        </p:par>
                        <p:par>
                          <p:cTn id="17" fill="hold">
                            <p:stCondLst>
                              <p:cond delay="1625"/>
                            </p:stCondLst>
                            <p:childTnLst>
                              <p:par>
                                <p:cTn id="18" presetID="23" presetClass="entr" presetSubtype="288"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strVal val="4/3*#ppt_w"/>
                                          </p:val>
                                        </p:tav>
                                        <p:tav tm="100000">
                                          <p:val>
                                            <p:strVal val="#ppt_w"/>
                                          </p:val>
                                        </p:tav>
                                      </p:tavLst>
                                    </p:anim>
                                    <p:anim calcmode="lin" valueType="num">
                                      <p:cBhvr>
                                        <p:cTn id="21" dur="500" fill="hold"/>
                                        <p:tgtEl>
                                          <p:spTgt spid="21"/>
                                        </p:tgtEl>
                                        <p:attrNameLst>
                                          <p:attrName>ppt_h</p:attrName>
                                        </p:attrNameLst>
                                      </p:cBhvr>
                                      <p:tavLst>
                                        <p:tav tm="0">
                                          <p:val>
                                            <p:strVal val="4/3*#ppt_h"/>
                                          </p:val>
                                        </p:tav>
                                        <p:tav tm="100000">
                                          <p:val>
                                            <p:strVal val="#ppt_h"/>
                                          </p:val>
                                        </p:tav>
                                      </p:tavLst>
                                    </p:anim>
                                  </p:childTnLst>
                                </p:cTn>
                              </p:par>
                            </p:childTnLst>
                          </p:cTn>
                        </p:par>
                        <p:par>
                          <p:cTn id="22" fill="hold">
                            <p:stCondLst>
                              <p:cond delay="2125"/>
                            </p:stCondLst>
                            <p:childTnLst>
                              <p:par>
                                <p:cTn id="23" presetID="23" presetClass="entr" presetSubtype="288"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4/3*#ppt_w"/>
                                          </p:val>
                                        </p:tav>
                                        <p:tav tm="100000">
                                          <p:val>
                                            <p:strVal val="#ppt_w"/>
                                          </p:val>
                                        </p:tav>
                                      </p:tavLst>
                                    </p:anim>
                                    <p:anim calcmode="lin" valueType="num">
                                      <p:cBhvr>
                                        <p:cTn id="26" dur="500" fill="hold"/>
                                        <p:tgtEl>
                                          <p:spTgt spid="22"/>
                                        </p:tgtEl>
                                        <p:attrNameLst>
                                          <p:attrName>ppt_h</p:attrName>
                                        </p:attrNameLst>
                                      </p:cBhvr>
                                      <p:tavLst>
                                        <p:tav tm="0">
                                          <p:val>
                                            <p:strVal val="4/3*#ppt_h"/>
                                          </p:val>
                                        </p:tav>
                                        <p:tav tm="100000">
                                          <p:val>
                                            <p:strVal val="#ppt_h"/>
                                          </p:val>
                                        </p:tav>
                                      </p:tavLst>
                                    </p:anim>
                                  </p:childTnLst>
                                </p:cTn>
                              </p:par>
                            </p:childTnLst>
                          </p:cTn>
                        </p:par>
                        <p:par>
                          <p:cTn id="27" fill="hold">
                            <p:stCondLst>
                              <p:cond delay="2625"/>
                            </p:stCondLst>
                            <p:childTnLst>
                              <p:par>
                                <p:cTn id="28" presetID="23" presetClass="entr" presetSubtype="288"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strVal val="4/3*#ppt_w"/>
                                          </p:val>
                                        </p:tav>
                                        <p:tav tm="100000">
                                          <p:val>
                                            <p:strVal val="#ppt_w"/>
                                          </p:val>
                                        </p:tav>
                                      </p:tavLst>
                                    </p:anim>
                                    <p:anim calcmode="lin" valueType="num">
                                      <p:cBhvr>
                                        <p:cTn id="31" dur="500" fill="hold"/>
                                        <p:tgtEl>
                                          <p:spTgt spid="26"/>
                                        </p:tgtEl>
                                        <p:attrNameLst>
                                          <p:attrName>ppt_h</p:attrName>
                                        </p:attrNameLst>
                                      </p:cBhvr>
                                      <p:tavLst>
                                        <p:tav tm="0">
                                          <p:val>
                                            <p:strVal val="4/3*#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ox(in)">
                                      <p:cBhvr>
                                        <p:cTn id="36" dur="2000"/>
                                        <p:tgtEl>
                                          <p:spTgt spid="27"/>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ox(in)">
                                      <p:cBhvr>
                                        <p:cTn id="39" dur="2000"/>
                                        <p:tgtEl>
                                          <p:spTgt spid="28"/>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ox(in)">
                                      <p:cBhvr>
                                        <p:cTn id="42" dur="2000"/>
                                        <p:tgtEl>
                                          <p:spTgt spid="29"/>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ox(in)">
                                      <p:cBhvr>
                                        <p:cTn id="4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7" grpId="0"/>
      <p:bldP spid="28" grpId="0"/>
      <p:bldP spid="29"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243</TotalTime>
  <Words>783</Words>
  <Application>Microsoft Office PowerPoint</Application>
  <PresentationFormat>Widescreen</PresentationFormat>
  <Paragraphs>57</Paragraphs>
  <Slides>13</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.黑体-韩语</vt:lpstr>
      <vt:lpstr>Arial</vt:lpstr>
      <vt:lpstr>Arial-Rounded</vt:lpstr>
      <vt:lpstr>Calibri</vt:lpstr>
      <vt:lpstr>Calibri Light</vt:lpstr>
      <vt:lpstr>HP001</vt:lpstr>
      <vt:lpstr>HP-167</vt:lpstr>
      <vt:lpstr>OpenSans</vt:lpstr>
      <vt:lpstr>OpenSansBold</vt:lpstr>
      <vt:lpstr>字魂164号-方悦黑</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Ms Quyen</cp:lastModifiedBy>
  <cp:revision>165</cp:revision>
  <dcterms:created xsi:type="dcterms:W3CDTF">2021-09-28T06:45:21Z</dcterms:created>
  <dcterms:modified xsi:type="dcterms:W3CDTF">2021-11-09T15:13:46Z</dcterms:modified>
  <cp:category>9Slide.vn</cp:category>
</cp:coreProperties>
</file>