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Lst>
  <p:notesMasterIdLst>
    <p:notesMasterId r:id="rId24"/>
  </p:notesMasterIdLst>
  <p:sldIdLst>
    <p:sldId id="344" r:id="rId4"/>
    <p:sldId id="396" r:id="rId5"/>
    <p:sldId id="343" r:id="rId6"/>
    <p:sldId id="309" r:id="rId7"/>
    <p:sldId id="310" r:id="rId8"/>
    <p:sldId id="311" r:id="rId9"/>
    <p:sldId id="312" r:id="rId10"/>
    <p:sldId id="314" r:id="rId11"/>
    <p:sldId id="315" r:id="rId12"/>
    <p:sldId id="316" r:id="rId13"/>
    <p:sldId id="264" r:id="rId14"/>
    <p:sldId id="346" r:id="rId15"/>
    <p:sldId id="269" r:id="rId16"/>
    <p:sldId id="270" r:id="rId17"/>
    <p:sldId id="274" r:id="rId18"/>
    <p:sldId id="272" r:id="rId19"/>
    <p:sldId id="273" r:id="rId20"/>
    <p:sldId id="276" r:id="rId21"/>
    <p:sldId id="280" r:id="rId22"/>
    <p:sldId id="3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61" d="100"/>
          <a:sy n="61" d="100"/>
        </p:scale>
        <p:origin x="2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11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11/14/2021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2021/11/14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4.wav"/><Relationship Id="rId7" Type="http://schemas.openxmlformats.org/officeDocument/2006/relationships/image" Target="../media/image39.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16.png"/><Relationship Id="rId10" Type="http://schemas.openxmlformats.org/officeDocument/2006/relationships/image" Target="../media/image41.png"/><Relationship Id="rId4" Type="http://schemas.openxmlformats.org/officeDocument/2006/relationships/image" Target="../media/image5.png"/><Relationship Id="rId9"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48.png"/><Relationship Id="rId5" Type="http://schemas.openxmlformats.org/officeDocument/2006/relationships/image" Target="../media/image52.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54.pn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1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19.png"/><Relationship Id="rId12" Type="http://schemas.microsoft.com/office/2007/relationships/hdphoto" Target="../media/hdphoto1.wdp"/><Relationship Id="rId17" Type="http://schemas.openxmlformats.org/officeDocument/2006/relationships/image" Target="../media/image27.png"/><Relationship Id="rId2" Type="http://schemas.openxmlformats.org/officeDocument/2006/relationships/notesSlide" Target="../notesSlides/notesSlide1.xml"/><Relationship Id="rId16"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22.png"/><Relationship Id="rId19" Type="http://schemas.microsoft.com/office/2007/relationships/hdphoto" Target="../media/hdphoto3.wdp"/><Relationship Id="rId4" Type="http://schemas.openxmlformats.org/officeDocument/2006/relationships/image" Target="../media/image16.png"/><Relationship Id="rId9" Type="http://schemas.openxmlformats.org/officeDocument/2006/relationships/image" Target="../media/image21.pn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1.png"/><Relationship Id="rId18" Type="http://schemas.microsoft.com/office/2007/relationships/hdphoto" Target="../media/hdphoto2.wdp"/><Relationship Id="rId26" Type="http://schemas.openxmlformats.org/officeDocument/2006/relationships/image" Target="../media/image32.png"/><Relationship Id="rId3" Type="http://schemas.openxmlformats.org/officeDocument/2006/relationships/audio" Target="../media/audio2.wav"/><Relationship Id="rId21" Type="http://schemas.openxmlformats.org/officeDocument/2006/relationships/image" Target="../media/image28.png"/><Relationship Id="rId34" Type="http://schemas.openxmlformats.org/officeDocument/2006/relationships/image" Target="../media/image36.png"/><Relationship Id="rId7" Type="http://schemas.openxmlformats.org/officeDocument/2006/relationships/hyperlink" Target="https://www.facebook.com/nkpowerskills" TargetMode="External"/><Relationship Id="rId12" Type="http://schemas.openxmlformats.org/officeDocument/2006/relationships/image" Target="../media/image20.png"/><Relationship Id="rId17" Type="http://schemas.openxmlformats.org/officeDocument/2006/relationships/image" Target="../media/image24.png"/><Relationship Id="rId25" Type="http://schemas.openxmlformats.org/officeDocument/2006/relationships/slide" Target="slide6.xml"/><Relationship Id="rId33" Type="http://schemas.openxmlformats.org/officeDocument/2006/relationships/slide" Target="slide10.xml"/><Relationship Id="rId2" Type="http://schemas.openxmlformats.org/officeDocument/2006/relationships/audio" Target="../media/audio1.wav"/><Relationship Id="rId16" Type="http://schemas.microsoft.com/office/2007/relationships/hdphoto" Target="../media/hdphoto1.wdp"/><Relationship Id="rId20" Type="http://schemas.openxmlformats.org/officeDocument/2006/relationships/image" Target="../media/image26.jpeg"/><Relationship Id="rId29"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19.png"/><Relationship Id="rId24" Type="http://schemas.openxmlformats.org/officeDocument/2006/relationships/image" Target="../media/image31.png"/><Relationship Id="rId32" Type="http://schemas.openxmlformats.org/officeDocument/2006/relationships/image" Target="../media/image35.png"/><Relationship Id="rId5" Type="http://schemas.openxmlformats.org/officeDocument/2006/relationships/image" Target="../media/image16.png"/><Relationship Id="rId15" Type="http://schemas.openxmlformats.org/officeDocument/2006/relationships/image" Target="../media/image23.png"/><Relationship Id="rId23" Type="http://schemas.openxmlformats.org/officeDocument/2006/relationships/image" Target="../media/image30.png"/><Relationship Id="rId28" Type="http://schemas.openxmlformats.org/officeDocument/2006/relationships/image" Target="../media/image33.png"/><Relationship Id="rId36" Type="http://schemas.openxmlformats.org/officeDocument/2006/relationships/slide" Target="slide11.xml"/><Relationship Id="rId10" Type="http://schemas.openxmlformats.org/officeDocument/2006/relationships/image" Target="../media/image18.png"/><Relationship Id="rId19" Type="http://schemas.openxmlformats.org/officeDocument/2006/relationships/image" Target="../media/image25.png"/><Relationship Id="rId31" Type="http://schemas.openxmlformats.org/officeDocument/2006/relationships/slide" Target="slide9.xml"/><Relationship Id="rId4" Type="http://schemas.openxmlformats.org/officeDocument/2006/relationships/image" Target="../media/image5.png"/><Relationship Id="rId9" Type="http://schemas.openxmlformats.org/officeDocument/2006/relationships/image" Target="../media/image17.png"/><Relationship Id="rId14" Type="http://schemas.openxmlformats.org/officeDocument/2006/relationships/image" Target="../media/image22.png"/><Relationship Id="rId22" Type="http://schemas.microsoft.com/office/2007/relationships/hdphoto" Target="../media/hdphoto3.wdp"/><Relationship Id="rId27" Type="http://schemas.openxmlformats.org/officeDocument/2006/relationships/slide" Target="slide7.xml"/><Relationship Id="rId30" Type="http://schemas.openxmlformats.org/officeDocument/2006/relationships/image" Target="../media/image34.png"/><Relationship Id="rId35" Type="http://schemas.openxmlformats.org/officeDocument/2006/relationships/image" Target="../media/image37.GIF"/></Relationships>
</file>

<file path=ppt/slides/_rels/slide6.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4.wav"/><Relationship Id="rId7" Type="http://schemas.openxmlformats.org/officeDocument/2006/relationships/image" Target="../media/image39.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16.png"/><Relationship Id="rId10" Type="http://schemas.openxmlformats.org/officeDocument/2006/relationships/image" Target="../media/image41.png"/><Relationship Id="rId4" Type="http://schemas.openxmlformats.org/officeDocument/2006/relationships/image" Target="../media/image5.png"/><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4.wav"/><Relationship Id="rId7" Type="http://schemas.openxmlformats.org/officeDocument/2006/relationships/image" Target="../media/image39.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16.png"/><Relationship Id="rId10" Type="http://schemas.openxmlformats.org/officeDocument/2006/relationships/image" Target="../media/image41.png"/><Relationship Id="rId4" Type="http://schemas.openxmlformats.org/officeDocument/2006/relationships/image" Target="../media/image5.png"/><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4.wav"/><Relationship Id="rId7" Type="http://schemas.openxmlformats.org/officeDocument/2006/relationships/image" Target="../media/image39.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16.png"/><Relationship Id="rId10" Type="http://schemas.openxmlformats.org/officeDocument/2006/relationships/image" Target="../media/image41.png"/><Relationship Id="rId4" Type="http://schemas.openxmlformats.org/officeDocument/2006/relationships/image" Target="../media/image5.png"/><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audio" Target="../media/audio4.wav"/><Relationship Id="rId7" Type="http://schemas.openxmlformats.org/officeDocument/2006/relationships/image" Target="../media/image39.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16.png"/><Relationship Id="rId10" Type="http://schemas.openxmlformats.org/officeDocument/2006/relationships/image" Target="../media/image41.png"/><Relationship Id="rId4" Type="http://schemas.openxmlformats.org/officeDocument/2006/relationships/image" Target="../media/image5.png"/><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436B83-4DB7-4212-A33A-212450F0A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30561" cy="6858000"/>
          </a:xfrm>
          <a:prstGeom prst="rect">
            <a:avLst/>
          </a:prstGeom>
        </p:spPr>
      </p:pic>
      <p:sp>
        <p:nvSpPr>
          <p:cNvPr id="8" name="TextBox 7">
            <a:extLst>
              <a:ext uri="{FF2B5EF4-FFF2-40B4-BE49-F238E27FC236}">
                <a16:creationId xmlns:a16="http://schemas.microsoft.com/office/drawing/2014/main" id="{921A672C-4EE6-4F7F-B1E2-92DC1442491B}"/>
              </a:ext>
            </a:extLst>
          </p:cNvPr>
          <p:cNvSpPr txBox="1"/>
          <p:nvPr/>
        </p:nvSpPr>
        <p:spPr>
          <a:xfrm>
            <a:off x="3805084" y="309717"/>
            <a:ext cx="4488729" cy="954107"/>
          </a:xfrm>
          <a:prstGeom prst="rect">
            <a:avLst/>
          </a:prstGeom>
          <a:noFill/>
        </p:spPr>
        <p:txBody>
          <a:bodyPr wrap="none" rtlCol="0">
            <a:spAutoFit/>
          </a:bodyPr>
          <a:lstStyle/>
          <a:p>
            <a:pPr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pic>
        <p:nvPicPr>
          <p:cNvPr id="9" name="Picture 8">
            <a:extLst>
              <a:ext uri="{FF2B5EF4-FFF2-40B4-BE49-F238E27FC236}">
                <a16:creationId xmlns:a16="http://schemas.microsoft.com/office/drawing/2014/main" id="{CCE5F4FA-7335-4A49-B2BB-865B74DEE3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509" y="174522"/>
            <a:ext cx="1433052" cy="1433052"/>
          </a:xfrm>
          <a:prstGeom prst="rect">
            <a:avLst/>
          </a:prstGeom>
        </p:spPr>
      </p:pic>
      <p:pic>
        <p:nvPicPr>
          <p:cNvPr id="10" name="图片 6">
            <a:extLst>
              <a:ext uri="{FF2B5EF4-FFF2-40B4-BE49-F238E27FC236}">
                <a16:creationId xmlns:a16="http://schemas.microsoft.com/office/drawing/2014/main" id="{C096963D-DB6E-4A89-8B47-849C46AC91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327944"/>
            <a:ext cx="12192000" cy="1568824"/>
          </a:xfrm>
          <a:prstGeom prst="rect">
            <a:avLst/>
          </a:prstGeom>
        </p:spPr>
      </p:pic>
      <p:grpSp>
        <p:nvGrpSpPr>
          <p:cNvPr id="11" name="Group 10">
            <a:extLst>
              <a:ext uri="{FF2B5EF4-FFF2-40B4-BE49-F238E27FC236}">
                <a16:creationId xmlns:a16="http://schemas.microsoft.com/office/drawing/2014/main" id="{81A0C221-727E-4876-9DB7-F2CD9C5D3468}"/>
              </a:ext>
            </a:extLst>
          </p:cNvPr>
          <p:cNvGrpSpPr/>
          <p:nvPr/>
        </p:nvGrpSpPr>
        <p:grpSpPr>
          <a:xfrm>
            <a:off x="1513975" y="1500980"/>
            <a:ext cx="9566979" cy="2941742"/>
            <a:chOff x="1233756" y="3227454"/>
            <a:chExt cx="9566979" cy="2941742"/>
          </a:xfrm>
        </p:grpSpPr>
        <p:sp>
          <p:nvSpPr>
            <p:cNvPr id="12" name="Rectangle: Rounded Corners 11">
              <a:extLst>
                <a:ext uri="{FF2B5EF4-FFF2-40B4-BE49-F238E27FC236}">
                  <a16:creationId xmlns:a16="http://schemas.microsoft.com/office/drawing/2014/main" id="{D3ADA54A-F2BC-4A9A-8F59-EC914A90E54F}"/>
                </a:ext>
              </a:extLst>
            </p:cNvPr>
            <p:cNvSpPr/>
            <p:nvPr/>
          </p:nvSpPr>
          <p:spPr>
            <a:xfrm>
              <a:off x="1233756" y="3227454"/>
              <a:ext cx="9409470" cy="2799811"/>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92966C38-3AEA-4A3F-B31F-B6DEDA3137AC}"/>
                </a:ext>
              </a:extLst>
            </p:cNvPr>
            <p:cNvSpPr/>
            <p:nvPr/>
          </p:nvSpPr>
          <p:spPr>
            <a:xfrm>
              <a:off x="1391265" y="3369385"/>
              <a:ext cx="9409470" cy="2799811"/>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图片 9">
            <a:extLst>
              <a:ext uri="{FF2B5EF4-FFF2-40B4-BE49-F238E27FC236}">
                <a16:creationId xmlns:a16="http://schemas.microsoft.com/office/drawing/2014/main" id="{D6A20155-72D5-474D-B374-AD15CB739D5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3545" y="3983653"/>
            <a:ext cx="3200400" cy="3039035"/>
          </a:xfrm>
          <a:prstGeom prst="rect">
            <a:avLst/>
          </a:prstGeom>
        </p:spPr>
      </p:pic>
      <p:pic>
        <p:nvPicPr>
          <p:cNvPr id="15" name="图片 10">
            <a:extLst>
              <a:ext uri="{FF2B5EF4-FFF2-40B4-BE49-F238E27FC236}">
                <a16:creationId xmlns:a16="http://schemas.microsoft.com/office/drawing/2014/main" id="{BD8499B5-5306-484E-9398-42EA0962A28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109587" y="3557499"/>
            <a:ext cx="2263295" cy="3827929"/>
          </a:xfrm>
          <a:prstGeom prst="rect">
            <a:avLst/>
          </a:prstGeom>
        </p:spPr>
      </p:pic>
      <p:sp>
        <p:nvSpPr>
          <p:cNvPr id="16" name="TextBox 15">
            <a:extLst>
              <a:ext uri="{FF2B5EF4-FFF2-40B4-BE49-F238E27FC236}">
                <a16:creationId xmlns:a16="http://schemas.microsoft.com/office/drawing/2014/main" id="{A18897FD-6C5E-4A9B-949A-7F0AC634D91F}"/>
              </a:ext>
            </a:extLst>
          </p:cNvPr>
          <p:cNvSpPr txBox="1"/>
          <p:nvPr/>
        </p:nvSpPr>
        <p:spPr>
          <a:xfrm>
            <a:off x="1968991" y="2149046"/>
            <a:ext cx="8499443" cy="1446550"/>
          </a:xfrm>
          <a:prstGeom prst="rect">
            <a:avLst/>
          </a:prstGeom>
          <a:noFill/>
        </p:spPr>
        <p:txBody>
          <a:bodyPr wrap="none" rtlCol="0">
            <a:spAutoFit/>
          </a:bodyPr>
          <a:lstStyle/>
          <a:p>
            <a:pPr algn="ctr"/>
            <a:r>
              <a:rPr lang="en-US" sz="4400" b="1">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4400" b="1">
                <a:latin typeface="Arial-Rounded" panose="020B0500000000000000" pitchFamily="34" charset="0"/>
                <a:ea typeface="Arial-Rounded" panose="020B0500000000000000" pitchFamily="34" charset="0"/>
                <a:cs typeface="Arial-Rounded" panose="020B0500000000000000" pitchFamily="34" charset="0"/>
              </a:rPr>
              <a:t>ĐẾN TIẾT HOẠT ĐỘNG TRẢI NGHIỆM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Bếp</a:t>
            </a:r>
            <a:r>
              <a:rPr kumimoji="0" lang="en-US" sz="28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ga</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bật</a:t>
            </a:r>
            <a:r>
              <a:rPr kumimoji="0" lang="en-US" sz="28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lửa</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28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quạt</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28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nồi</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Arial" panose="020B0604020202020204" pitchFamily="34" charset="0"/>
                <a:cs typeface="Arial" panose="020B0604020202020204" pitchFamily="34" charset="0"/>
              </a:rPr>
              <a:t>Ông Táo bà Táo,</a:t>
            </a:r>
            <a:endParaRPr lang="en-US" sz="3200" dirty="0">
              <a:solidFill>
                <a:prstClr val="white"/>
              </a:solidFill>
              <a:latin typeface="Arial" panose="020B0604020202020204" pitchFamily="34" charset="0"/>
              <a:cs typeface="Arial" panose="020B0604020202020204" pitchFamily="34" charset="0"/>
            </a:endParaRPr>
          </a:p>
          <a:p>
            <a:pPr lvl="0" algn="ctr"/>
            <a:r>
              <a:rPr lang="vi-VN" sz="3200" dirty="0">
                <a:solidFill>
                  <a:prstClr val="white"/>
                </a:solidFill>
                <a:latin typeface="Arial" panose="020B0604020202020204" pitchFamily="34" charset="0"/>
                <a:cs typeface="Arial" panose="020B0604020202020204" pitchFamily="34" charset="0"/>
              </a:rPr>
              <a:t>Không áo không quần,</a:t>
            </a:r>
            <a:endParaRPr lang="en-US" sz="3200" dirty="0">
              <a:solidFill>
                <a:prstClr val="white"/>
              </a:solidFill>
              <a:latin typeface="Arial" panose="020B0604020202020204" pitchFamily="34" charset="0"/>
              <a:cs typeface="Arial" panose="020B0604020202020204" pitchFamily="34" charset="0"/>
            </a:endParaRPr>
          </a:p>
          <a:p>
            <a:pPr lvl="0" algn="ctr"/>
            <a:r>
              <a:rPr lang="vi-VN" sz="3200" dirty="0">
                <a:solidFill>
                  <a:prstClr val="white"/>
                </a:solidFill>
                <a:latin typeface="Arial" panose="020B0604020202020204" pitchFamily="34" charset="0"/>
                <a:cs typeface="Arial" panose="020B0604020202020204" pitchFamily="34" charset="0"/>
              </a:rPr>
              <a:t>Đốt cháy khí thần, Nước sôi lục bục</a:t>
            </a:r>
            <a:endParaRPr lang="en-US" sz="3200" dirty="0">
              <a:solidFill>
                <a:prstClr val="white"/>
              </a:solidFill>
              <a:latin typeface="Arial" panose="020B0604020202020204" pitchFamily="34" charset="0"/>
              <a:cs typeface="Arial" panose="020B0604020202020204" pitchFamily="34" charset="0"/>
            </a:endParaRPr>
          </a:p>
          <a:p>
            <a:pPr lvl="0" algn="ctr"/>
            <a:r>
              <a:rPr lang="vi-VN" sz="3200" dirty="0">
                <a:solidFill>
                  <a:prstClr val="white"/>
                </a:solidFill>
                <a:latin typeface="Arial" panose="020B0604020202020204" pitchFamily="34" charset="0"/>
                <a:cs typeface="Arial" panose="020B0604020202020204" pitchFamily="34" charset="0"/>
              </a:rPr>
              <a:t>- Là cái gì?</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5"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6"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7"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8"/>
          <a:stretch>
            <a:fillRect/>
          </a:stretch>
        </p:blipFill>
        <p:spPr>
          <a:xfrm>
            <a:off x="1118804" y="295458"/>
            <a:ext cx="1525010" cy="2729768"/>
          </a:xfrm>
          <a:prstGeom prst="rect">
            <a:avLst/>
          </a:prstGeom>
        </p:spPr>
      </p:pic>
      <p:sp>
        <p:nvSpPr>
          <p:cNvPr id="8" name="TextBox 7"/>
          <p:cNvSpPr txBox="1"/>
          <p:nvPr/>
        </p:nvSpPr>
        <p:spPr>
          <a:xfrm>
            <a:off x="2396791" y="1949637"/>
            <a:ext cx="8907085" cy="175323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dirty="0" err="1">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Bài</a:t>
            </a:r>
            <a:r>
              <a:rPr lang="en-US" sz="5400" dirty="0">
                <a:solidFill>
                  <a:srgbClr val="FF0000"/>
                </a:solidFill>
                <a:effectLst>
                  <a:reflection blurRad="6350" stA="55000" endA="300" endPos="45500" dir="5400000" sy="-100000" algn="bl" rotWithShape="0"/>
                </a:effectLst>
                <a:latin typeface="Arial" panose="020B0604020202020204" pitchFamily="34" charset="0"/>
                <a:cs typeface="Arial" panose="020B0604020202020204" pitchFamily="34" charset="0"/>
              </a:rPr>
              <a:t> 11: Hoạt động mua bán hàng hóa</a:t>
            </a:r>
          </a:p>
        </p:txBody>
      </p:sp>
      <p:sp>
        <p:nvSpPr>
          <p:cNvPr id="2" name="Rounded Rectangle 1"/>
          <p:cNvSpPr/>
          <p:nvPr/>
        </p:nvSpPr>
        <p:spPr>
          <a:xfrm>
            <a:off x="2548255" y="60960"/>
            <a:ext cx="8227060" cy="1031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 panose="020B0604020202020204" pitchFamily="34" charset="0"/>
                <a:cs typeface="Arial" panose="020B0604020202020204" pitchFamily="34" charset="0"/>
              </a:rPr>
              <a:t>Chủ đề 3: Cộng đồng địa phương</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79446" cy="6858000"/>
          </a:xfrm>
          <a:prstGeom prst="rect">
            <a:avLst/>
          </a:prstGeom>
          <a:noFill/>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1795" y="278889"/>
            <a:ext cx="8800724" cy="1935747"/>
          </a:xfrm>
          <a:prstGeom prst="rect">
            <a:avLst/>
          </a:prstGeom>
        </p:spPr>
      </p:pic>
      <p:sp>
        <p:nvSpPr>
          <p:cNvPr id="7" name="TextBox 6"/>
          <p:cNvSpPr txBox="1"/>
          <p:nvPr/>
        </p:nvSpPr>
        <p:spPr>
          <a:xfrm>
            <a:off x="1543015" y="2023877"/>
            <a:ext cx="9072806" cy="4770537"/>
          </a:xfrm>
          <a:prstGeom prst="rect">
            <a:avLst/>
          </a:prstGeom>
          <a:noFill/>
        </p:spPr>
        <p:txBody>
          <a:bodyPr wrap="square" rtlCol="0">
            <a:spAutoFit/>
          </a:bodyPr>
          <a:lstStyle/>
          <a:p>
            <a:pPr algn="ctr"/>
            <a:r>
              <a:rPr lang="en-US" altLang="zh-CN" sz="4000" u="sng">
                <a:ln w="9525">
                  <a:noFill/>
                </a:ln>
                <a:solidFill>
                  <a:schemeClr val="tx1"/>
                </a:solidFill>
                <a:effectLst>
                  <a:outerShdw blurRad="50800" dist="38100" dir="5400000" algn="t" rotWithShape="0">
                    <a:prstClr val="black">
                      <a:alpha val="40000"/>
                    </a:prstClr>
                  </a:outerShdw>
                </a:effectLst>
                <a:latin typeface="+mj-lt"/>
                <a:ea typeface="方正卡通简体" panose="03000509000000000000" pitchFamily="65" charset="-122"/>
                <a:cs typeface="Times New Roman" panose="02020603050405020304" charset="0"/>
              </a:rPr>
              <a:t>Mục tiêu:</a:t>
            </a: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mj-lt"/>
                <a:ea typeface="方正卡通简体" panose="03000509000000000000" pitchFamily="65" charset="-122"/>
                <a:cs typeface="Times New Roman" panose="02020603050405020304" charset="0"/>
              </a:rPr>
              <a:t>-Kể tên được một số đồ dùng, thực phẩm, đồ uống cần thiết cho cuộc sống hàng ngày của gia đình.</a:t>
            </a:r>
          </a:p>
          <a:p>
            <a:pPr algn="l"/>
            <a:r>
              <a:rPr lang="en-US" altLang="zh-CN" sz="4000" dirty="0">
                <a:ln w="9525">
                  <a:noFill/>
                </a:ln>
                <a:solidFill>
                  <a:schemeClr val="tx1"/>
                </a:solidFill>
                <a:effectLst>
                  <a:outerShdw blurRad="50800" dist="38100" dir="5400000" algn="t" rotWithShape="0">
                    <a:prstClr val="black">
                      <a:alpha val="40000"/>
                    </a:prstClr>
                  </a:outerShdw>
                </a:effectLst>
                <a:latin typeface="+mj-lt"/>
                <a:ea typeface="方正卡通简体" panose="03000509000000000000" pitchFamily="65" charset="-122"/>
                <a:cs typeface="Times New Roman" panose="02020603050405020304" charset="0"/>
              </a:rPr>
              <a:t>- Nêu được vai trò của một số đồ dùng, thực phẩm, đồ uống cần thiết cho cuộc sống hàng ngày của gia đình.</a:t>
            </a:r>
          </a:p>
          <a:p>
            <a:pPr algn="ctr"/>
            <a:r>
              <a:rPr lang="en-US" altLang="zh-CN" sz="24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cs typeface="Times New Roman" panose="02020603050405020304" charset="0"/>
              </a:rPr>
              <a:t>- </a:t>
            </a:r>
          </a:p>
        </p:txBody>
      </p:sp>
      <p:pic>
        <p:nvPicPr>
          <p:cNvPr id="9" name="Picture 158" descr="200712419435657_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92767" y="4650317"/>
            <a:ext cx="672407"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1401862" flipH="1">
            <a:off x="12496803" y="5925316"/>
            <a:ext cx="1321554"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819717" y="3124200"/>
            <a:ext cx="710468"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rot="20089245" flipH="1">
            <a:off x="-20361" y="4321499"/>
            <a:ext cx="1277784"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rot="20089245" flipH="1">
            <a:off x="-47701" y="4321499"/>
            <a:ext cx="1277784"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82727" y="5551721"/>
            <a:ext cx="672407"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9748" y="2214501"/>
            <a:ext cx="672407"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p>
        </p:txBody>
      </p:sp>
      <p:pic>
        <p:nvPicPr>
          <p:cNvPr id="5" name="Content Placeholder 4"/>
          <p:cNvPicPr>
            <a:picLocks noGrp="1" noChangeAspect="1"/>
          </p:cNvPicPr>
          <p:nvPr>
            <p:ph idx="1"/>
          </p:nvPr>
        </p:nvPicPr>
        <p:blipFill>
          <a:blip r:embed="rId4"/>
          <a:stretch>
            <a:fillRect/>
          </a:stretch>
        </p:blipFill>
        <p:spPr>
          <a:xfrm>
            <a:off x="2139950" y="1280160"/>
            <a:ext cx="8298180" cy="4023360"/>
          </a:xfrm>
          <a:prstGeom prst="rect">
            <a:avLst/>
          </a:prstGeom>
        </p:spPr>
      </p:pic>
      <p:sp>
        <p:nvSpPr>
          <p:cNvPr id="3" name="Rounded Rectangle 2"/>
          <p:cNvSpPr/>
          <p:nvPr/>
        </p:nvSpPr>
        <p:spPr>
          <a:xfrm>
            <a:off x="2322195" y="538607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Quạt điện, tivi</a:t>
            </a:r>
          </a:p>
        </p:txBody>
      </p:sp>
      <p:pic>
        <p:nvPicPr>
          <p:cNvPr id="8" name="Picture 7">
            <a:extLst>
              <a:ext uri="{FF2B5EF4-FFF2-40B4-BE49-F238E27FC236}">
                <a16:creationId xmlns:a16="http://schemas.microsoft.com/office/drawing/2014/main" id="{38EC2E7A-25B0-4A6B-BECE-BDAC0D8757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905" y="103877"/>
            <a:ext cx="1047375" cy="1176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84985" y="1365250"/>
            <a:ext cx="8397240" cy="364998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p>
        </p:txBody>
      </p:sp>
      <p:pic>
        <p:nvPicPr>
          <p:cNvPr id="7" name="Picture 6">
            <a:extLst>
              <a:ext uri="{FF2B5EF4-FFF2-40B4-BE49-F238E27FC236}">
                <a16:creationId xmlns:a16="http://schemas.microsoft.com/office/drawing/2014/main" id="{C145B09F-BE91-4041-BC56-8612C4878B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22" y="365125"/>
            <a:ext cx="1047375" cy="1176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user\Desktop\Capture.PNGCapture"/>
          <p:cNvPicPr>
            <a:picLocks noGrp="1" noChangeAspect="1"/>
          </p:cNvPicPr>
          <p:nvPr>
            <p:ph idx="1"/>
          </p:nvPr>
        </p:nvPicPr>
        <p:blipFill>
          <a:blip r:embed="rId3"/>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p>
        </p:txBody>
      </p:sp>
      <p:pic>
        <p:nvPicPr>
          <p:cNvPr id="7" name="Picture 6">
            <a:extLst>
              <a:ext uri="{FF2B5EF4-FFF2-40B4-BE49-F238E27FC236}">
                <a16:creationId xmlns:a16="http://schemas.microsoft.com/office/drawing/2014/main" id="{1A7D87B7-A50C-4B9B-882B-689E3288F2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05" y="103877"/>
            <a:ext cx="1047375" cy="11762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670" y="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56815" y="398145"/>
            <a:ext cx="3131185" cy="2061210"/>
          </a:xfrm>
          <a:prstGeom prst="rect">
            <a:avLst/>
          </a:prstGeom>
          <a:noFill/>
        </p:spPr>
        <p:txBody>
          <a:bodyPr wrap="square" rtlCol="0">
            <a:spAutoFit/>
          </a:bodyPr>
          <a:lstStyle/>
          <a:p>
            <a:pPr algn="ctr"/>
            <a:r>
              <a:rPr lang="en-US" altLang="zh-CN" sz="3200" b="0" spc="-15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Theo em, những thứ hàng hóa đó có cần thiết cho cuộc sống không?</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pic>
        <p:nvPicPr>
          <p:cNvPr id="4" name="Picture 3">
            <a:extLst>
              <a:ext uri="{FF2B5EF4-FFF2-40B4-BE49-F238E27FC236}">
                <a16:creationId xmlns:a16="http://schemas.microsoft.com/office/drawing/2014/main" id="{15D3DA0C-546C-4AC2-8EB2-337796551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05" y="103877"/>
            <a:ext cx="1047375" cy="11762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237490"/>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4008824" y="61122"/>
              <a:ext cx="2139593"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117600" y="2271395"/>
            <a:ext cx="8710295" cy="2861310"/>
          </a:xfrm>
          <a:prstGeom prst="rect">
            <a:avLst/>
          </a:prstGeom>
          <a:noFill/>
        </p:spPr>
        <p:txBody>
          <a:bodyPr wrap="square" rtlCol="0">
            <a:spAutoFit/>
          </a:bodyPr>
          <a:lstStyle/>
          <a:p>
            <a:pPr algn="just"/>
            <a:r>
              <a:rPr lang="en-US" sz="3600"/>
              <a:t>Hàng hóa rất cần thiết trong cuộc sống của mỗi gia đình. Gạo, thịt là thức ăn nuôi sống con người, sách, vở, bút... là đồ dùng học sinh học tập, xe máy, xe đạp là phương tiện giao thông.</a:t>
            </a:r>
          </a:p>
        </p:txBody>
      </p:sp>
      <p:pic>
        <p:nvPicPr>
          <p:cNvPr id="6" name="Content Placeholder 5" descr="logohtchuan"/>
          <p:cNvPicPr>
            <a:picLocks noChangeAspect="1"/>
          </p:cNvPicPr>
          <p:nvPr/>
        </p:nvPicPr>
        <p:blipFill>
          <a:blip r:embed="rId5"/>
          <a:stretch>
            <a:fillRect/>
          </a:stretch>
        </p:blipFill>
        <p:spPr>
          <a:xfrm>
            <a:off x="10680700" y="88265"/>
            <a:ext cx="1511300" cy="1394460"/>
          </a:xfrm>
          <a:prstGeom prst="rect">
            <a:avLst/>
          </a:prstGeom>
        </p:spPr>
      </p:pic>
      <p:pic>
        <p:nvPicPr>
          <p:cNvPr id="8" name="Picture 7">
            <a:extLst>
              <a:ext uri="{FF2B5EF4-FFF2-40B4-BE49-F238E27FC236}">
                <a16:creationId xmlns:a16="http://schemas.microsoft.com/office/drawing/2014/main" id="{85968763-8059-4A2B-9F06-E0AB2D5D49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6905" y="103877"/>
            <a:ext cx="1047375" cy="11762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Rounded Rectangle 1"/>
          <p:cNvSpPr/>
          <p:nvPr/>
        </p:nvSpPr>
        <p:spPr>
          <a:xfrm>
            <a:off x="871220" y="0"/>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 Kể tên những hàng hóa cần thiết cho cuộc sống của gia đình em</a:t>
            </a:r>
          </a:p>
        </p:txBody>
      </p:sp>
      <p:pic>
        <p:nvPicPr>
          <p:cNvPr id="3" name="Content Placeholder 2" descr="mo-cua-hang-tap-hoa-tai-nha"/>
          <p:cNvPicPr>
            <a:picLocks noGrp="1" noChangeAspect="1"/>
          </p:cNvPicPr>
          <p:nvPr>
            <p:ph idx="1"/>
          </p:nvPr>
        </p:nvPicPr>
        <p:blipFill>
          <a:blip r:embed="rId3"/>
          <a:stretch>
            <a:fillRect/>
          </a:stretch>
        </p:blipFill>
        <p:spPr>
          <a:xfrm>
            <a:off x="2409190" y="806450"/>
            <a:ext cx="7625080"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2. Nếu thiếu hàng hóa đó thì cuộc sống của em và gia đình như thế nào?</a:t>
            </a:r>
          </a:p>
        </p:txBody>
      </p:sp>
      <p:pic>
        <p:nvPicPr>
          <p:cNvPr id="7" name="Picture 6">
            <a:extLst>
              <a:ext uri="{FF2B5EF4-FFF2-40B4-BE49-F238E27FC236}">
                <a16:creationId xmlns:a16="http://schemas.microsoft.com/office/drawing/2014/main" id="{95933E39-EA2A-4FFB-BE62-94E8E63448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890" y="-318294"/>
            <a:ext cx="1441550" cy="13255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mj-lt"/>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mj-lt"/>
                  <a:ea typeface="Microsoft YaHei" panose="020B0503020204020204" charset="-122"/>
                  <a:sym typeface="Microsoft YaHei" panose="020B0503020204020204" charset="-122"/>
                </a:rPr>
                <a:t>Kết luận </a:t>
              </a:r>
              <a:endParaRPr lang="zh-CN" altLang="en-US" sz="2400" dirty="0">
                <a:solidFill>
                  <a:schemeClr val="bg1"/>
                </a:solidFill>
                <a:latin typeface="+mj-lt"/>
                <a:ea typeface="Microsoft YaHei" panose="020B0503020204020204" charset="-122"/>
                <a:sym typeface="Microsoft YaHei" panose="020B0503020204020204" charset="-122"/>
              </a:endParaRPr>
            </a:p>
          </p:txBody>
        </p:sp>
      </p:grpSp>
      <p:sp>
        <p:nvSpPr>
          <p:cNvPr id="13" name="矩形 12"/>
          <p:cNvSpPr>
            <a:spLocks noChangeArrowheads="1"/>
          </p:cNvSpPr>
          <p:nvPr/>
        </p:nvSpPr>
        <p:spPr bwMode="auto">
          <a:xfrm>
            <a:off x="5673090" y="1711325"/>
            <a:ext cx="6006465" cy="49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mj-lt"/>
                <a:ea typeface="Microsoft YaHei" panose="020B0503020204020204" charset="-122"/>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mj-lt"/>
              <a:ea typeface="Microsoft YaHei" panose="020B0503020204020204" charset="-122"/>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pic>
        <p:nvPicPr>
          <p:cNvPr id="8" name="Picture 7">
            <a:extLst>
              <a:ext uri="{FF2B5EF4-FFF2-40B4-BE49-F238E27FC236}">
                <a16:creationId xmlns:a16="http://schemas.microsoft.com/office/drawing/2014/main" id="{BA764636-0DAF-4BEF-BA68-12074BEF2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90" y="-318294"/>
            <a:ext cx="1441550" cy="132556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1745615" y="3218815"/>
            <a:ext cx="7825740" cy="1198880"/>
          </a:xfrm>
          <a:prstGeom prst="rect">
            <a:avLst/>
          </a:prstGeom>
          <a:noFill/>
        </p:spPr>
        <p:txBody>
          <a:bodyPr wrap="square" rtlCol="0">
            <a:spAutoFit/>
          </a:bodyPr>
          <a:lstStyle/>
          <a:p>
            <a:pPr algn="ctr"/>
            <a:r>
              <a:rPr lang="en-US" altLang="zh-CN" sz="7200" b="1" u="sng">
                <a:ln w="9525">
                  <a:noFill/>
                </a:ln>
                <a:solidFill>
                  <a:srgbClr val="FF0000"/>
                </a:solidFill>
                <a:effectLst>
                  <a:outerShdw blurRad="50800" dist="38100" dir="5400000" algn="t" rotWithShape="0">
                    <a:prstClr val="black">
                      <a:alpha val="40000"/>
                    </a:prstClr>
                  </a:outerShdw>
                </a:effectLst>
                <a:latin typeface="+mj-lt"/>
                <a:ea typeface="方正卡通简体" panose="03000509000000000000" pitchFamily="65" charset="-122"/>
                <a:cs typeface="Times New Roman" panose="02020603050405020304" charset="0"/>
              </a:rPr>
              <a:t>KHỞI ĐỘNG</a:t>
            </a:r>
            <a:endParaRPr lang="en-US" altLang="zh-CN" sz="7200" b="1" u="sng" dirty="0">
              <a:ln w="9525">
                <a:noFill/>
              </a:ln>
              <a:solidFill>
                <a:srgbClr val="FF0000"/>
              </a:solidFill>
              <a:effectLst>
                <a:outerShdw blurRad="50800" dist="38100" dir="5400000" algn="t" rotWithShape="0">
                  <a:prstClr val="black">
                    <a:alpha val="40000"/>
                  </a:prstClr>
                </a:outerShdw>
              </a:effectLst>
              <a:latin typeface="+mj-lt"/>
              <a:ea typeface="方正卡通简体" panose="03000509000000000000" pitchFamily="65" charset="-122"/>
              <a:cs typeface="Times New Roman" panose="02020603050405020304" charset="0"/>
            </a:endParaRPr>
          </a:p>
        </p:txBody>
      </p:sp>
      <p:pic>
        <p:nvPicPr>
          <p:cNvPr id="9" name="Picture 158" descr="200712419435657_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0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6">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11" cstate="print">
            <a:clrChange>
              <a:clrFrom>
                <a:srgbClr val="FFFFFF"/>
              </a:clrFrom>
              <a:clrTo>
                <a:srgbClr val="FFFFFF">
                  <a:alpha val="0"/>
                </a:srgbClr>
              </a:clrTo>
            </a:clrChange>
            <a:extLst>
              <a:ext uri="{BEBA8EAE-BF5A-486C-A8C5-ECC9F3942E4B}">
                <a14:imgProps xmlns:a14="http://schemas.microsoft.com/office/drawing/2010/main">
                  <a14:imgLayer r:embed="rId12">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7"/>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BỮA TỐI BẤT NGỜ</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6054"/>
            <a:ext cx="12219146" cy="6874053"/>
          </a:xfrm>
          <a:prstGeom prst="rect">
            <a:avLst/>
          </a:prstGeom>
        </p:spPr>
      </p:pic>
      <p:pic>
        <p:nvPicPr>
          <p:cNvPr id="30" name="Picture 29"/>
          <p:cNvPicPr>
            <a:picLocks noChangeAspect="1"/>
          </p:cNvPicPr>
          <p:nvPr/>
        </p:nvPicPr>
        <p:blipFill>
          <a:blip r:embed="rId4"/>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Bố</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con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chuẩn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một</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bữa</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ăn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thịnh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soạn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để</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chúc</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mừng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20/10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cho</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mẹ</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5"/>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6"/>
            <a:stretch>
              <a:fillRect/>
            </a:stretch>
          </p:blipFill>
          <p:spPr>
            <a:xfrm>
              <a:off x="7212367" y="2106109"/>
              <a:ext cx="3471952" cy="4536587"/>
            </a:xfrm>
            <a:prstGeom prst="rect">
              <a:avLst/>
            </a:prstGeom>
          </p:spPr>
        </p:pic>
        <p:sp>
          <p:nvSpPr>
            <p:cNvPr id="38" name="Rounded Rectangle 37">
              <a:hlinkClick r:id="rId7"/>
            </p:cNvPr>
            <p:cNvSpPr/>
            <p:nvPr/>
          </p:nvSpPr>
          <p:spPr>
            <a:xfrm>
              <a:off x="293100" y="8634537"/>
              <a:ext cx="12257011" cy="1733884"/>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9">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10">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5" cstate="print">
            <a:clrChange>
              <a:clrFrom>
                <a:srgbClr val="FFFFFF"/>
              </a:clrFrom>
              <a:clrTo>
                <a:srgbClr val="FFFFFF">
                  <a:alpha val="0"/>
                </a:srgbClr>
              </a:clrTo>
            </a:clrChange>
            <a:extLst>
              <a:ext uri="{BEBA8EAE-BF5A-486C-A8C5-ECC9F3942E4B}">
                <a14:imgProps xmlns:a14="http://schemas.microsoft.com/office/drawing/2010/main">
                  <a14:imgLayer r:embed="rId16">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20"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a:fillRect/>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3">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4"/>
            <a:srcRect l="48473" t="49374"/>
            <a:stretch>
              <a:fillRect/>
            </a:stretch>
          </p:blipFill>
          <p:spPr>
            <a:xfrm>
              <a:off x="11857703" y="-2890684"/>
              <a:ext cx="6354927" cy="9265392"/>
            </a:xfrm>
            <a:prstGeom prst="rect">
              <a:avLst/>
            </a:prstGeom>
          </p:spPr>
        </p:pic>
      </p:grpSp>
      <p:pic>
        <p:nvPicPr>
          <p:cNvPr id="31" name="Vào http://fb.com/nkpowerskills tải game miễn phí">
            <a:hlinkClick r:id="rId25" action="ppaction://hlinksldjump"/>
          </p:cNvPr>
          <p:cNvPicPr>
            <a:picLocks noChangeAspect="1"/>
          </p:cNvPicPr>
          <p:nvPr/>
        </p:nvPicPr>
        <p:blipFill>
          <a:blip r:embed="rId26">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7" action="ppaction://hlinksldjump"/>
          </p:cNvPr>
          <p:cNvPicPr>
            <a:picLocks noChangeAspect="1"/>
          </p:cNvPicPr>
          <p:nvPr/>
        </p:nvPicPr>
        <p:blipFill>
          <a:blip r:embed="rId28">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9" action="ppaction://hlinksldjump"/>
          </p:cNvPr>
          <p:cNvPicPr>
            <a:picLocks noChangeAspect="1"/>
          </p:cNvPicPr>
          <p:nvPr/>
        </p:nvPicPr>
        <p:blipFill>
          <a:blip r:embed="rId30">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1" action="ppaction://hlinksldjump"/>
          </p:cNvPr>
          <p:cNvPicPr>
            <a:picLocks noChangeAspect="1"/>
          </p:cNvPicPr>
          <p:nvPr/>
        </p:nvPicPr>
        <p:blipFill>
          <a:blip r:embed="rId32">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3" action="ppaction://hlinksldjump"/>
          </p:cNvPr>
          <p:cNvPicPr>
            <a:picLocks noChangeAspect="1"/>
          </p:cNvPicPr>
          <p:nvPr/>
        </p:nvPicPr>
        <p:blipFill>
          <a:blip r:embed="rId34">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Happy Vietnam women's day </a:t>
            </a:r>
            <a:r>
              <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rPr>
              <a:t>❤</a:t>
            </a:r>
          </a:p>
        </p:txBody>
      </p:sp>
      <p:pic>
        <p:nvPicPr>
          <p:cNvPr id="25" name="Vào http://fb.com/nkpowerskills tải game miễn phí" descr="Káº¿t quáº£ hÃ¬nh áº£nh cho win text gif"/>
          <p:cNvPicPr>
            <a:picLocks noChangeAspect="1" noChangeArrowheads="1" noCrop="1"/>
          </p:cNvPicPr>
          <p:nvPr/>
        </p:nvPicPr>
        <p:blipFill>
          <a:blip r:embed="rId35">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6" action="ppaction://hlinksldjump"/>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Đến</a:t>
            </a:r>
            <a:r>
              <a:rPr lang="en-US" sz="2400" dirty="0"/>
              <a:t> </a:t>
            </a:r>
            <a:r>
              <a:rPr lang="en-US" sz="2400" dirty="0" err="1"/>
              <a:t>bài</a:t>
            </a:r>
            <a:r>
              <a:rPr lang="en-US" sz="2400" dirty="0"/>
              <a:t> </a:t>
            </a:r>
            <a:r>
              <a:rPr lang="en-US" sz="2400" dirty="0" err="1"/>
              <a:t>mới</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15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25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5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6"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a:stretch>
            <a:fillRect/>
          </a:stretch>
        </p:blipFill>
        <p:spPr>
          <a:xfrm>
            <a:off x="0" y="-16054"/>
            <a:ext cx="12219146" cy="6874053"/>
          </a:xfrm>
          <a:prstGeom prst="rect">
            <a:avLst/>
          </a:prstGeom>
        </p:spPr>
      </p:pic>
      <p:sp>
        <p:nvSpPr>
          <p:cNvPr id="17" name="Rectangle 16"/>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Rectangle 17"/>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Hạt gạo</a:t>
            </a:r>
          </a:p>
        </p:txBody>
      </p:sp>
      <p:sp>
        <p:nvSpPr>
          <p:cNvPr id="19" name="Rectangle 18"/>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Hạt vừng</a:t>
            </a:r>
          </a:p>
        </p:txBody>
      </p:sp>
      <p:sp>
        <p:nvSpPr>
          <p:cNvPr id="20" name="Rectangle 19"/>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Hạt đỗ</a:t>
            </a:r>
          </a:p>
        </p:txBody>
      </p:sp>
      <p:sp>
        <p:nvSpPr>
          <p:cNvPr id="21" name="Rectangle 20"/>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Hạt sen</a:t>
            </a:r>
          </a:p>
        </p:txBody>
      </p:sp>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CÂU HỎI: Nhỏ hơn hạt thóc</a:t>
            </a:r>
          </a:p>
          <a:p>
            <a:pPr algn="ctr"/>
            <a:r>
              <a:rPr lang="en-US" sz="3200" dirty="0">
                <a:solidFill>
                  <a:schemeClr val="bg1"/>
                </a:solidFill>
                <a:latin typeface="Arial" panose="020B0604020202020204" pitchFamily="34" charset="0"/>
                <a:cs typeface="Arial" panose="020B0604020202020204" pitchFamily="34" charset="0"/>
              </a:rPr>
              <a:t>Trong ngọc trắng ngà</a:t>
            </a:r>
          </a:p>
          <a:p>
            <a:pPr algn="ctr"/>
            <a:r>
              <a:rPr lang="en-US" sz="3200" dirty="0">
                <a:solidFill>
                  <a:schemeClr val="bg1"/>
                </a:solidFill>
                <a:latin typeface="Arial" panose="020B0604020202020204" pitchFamily="34" charset="0"/>
                <a:cs typeface="Arial" panose="020B0604020202020204" pitchFamily="34" charset="0"/>
              </a:rPr>
              <a:t>Khắp muôn vạn nhà, Ai ai cũng có</a:t>
            </a:r>
          </a:p>
          <a:p>
            <a:pPr algn="ctr"/>
            <a:r>
              <a:rPr lang="en-US" sz="3200" dirty="0">
                <a:solidFill>
                  <a:schemeClr val="bg1"/>
                </a:solidFill>
                <a:latin typeface="Arial" panose="020B0604020202020204" pitchFamily="34" charset="0"/>
                <a:cs typeface="Arial" panose="020B0604020202020204" pitchFamily="34" charset="0"/>
              </a:rPr>
              <a:t>- Là hạt gì?</a:t>
            </a:r>
          </a:p>
        </p:txBody>
      </p:sp>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1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Rectangle 18"/>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Cái quạt điện</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Cái tivi</a:t>
            </a: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Cái điều hòa</a:t>
            </a:r>
          </a:p>
        </p:txBody>
      </p:sp>
      <p:sp>
        <p:nvSpPr>
          <p:cNvPr id="22" name="Rectangle 21"/>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Cái tủ lạnh</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CÂU HỎI: Có cánh, không biết bay</a:t>
            </a:r>
          </a:p>
          <a:p>
            <a:pPr algn="ctr"/>
            <a:r>
              <a:rPr lang="en-US" sz="3200" dirty="0">
                <a:solidFill>
                  <a:schemeClr val="bg1"/>
                </a:solidFill>
                <a:latin typeface="Arial" panose="020B0604020202020204" pitchFamily="34" charset="0"/>
                <a:cs typeface="Arial" panose="020B0604020202020204" pitchFamily="34" charset="0"/>
              </a:rPr>
              <a:t>Chỉ quay như chong chóng</a:t>
            </a:r>
          </a:p>
          <a:p>
            <a:pPr algn="ctr"/>
            <a:r>
              <a:rPr lang="en-US" sz="3200" dirty="0">
                <a:solidFill>
                  <a:schemeClr val="bg1"/>
                </a:solidFill>
                <a:latin typeface="Arial" panose="020B0604020202020204" pitchFamily="34" charset="0"/>
                <a:cs typeface="Arial" panose="020B0604020202020204" pitchFamily="34" charset="0"/>
              </a:rPr>
              <a:t>Làm gió xua cái nóng</a:t>
            </a:r>
          </a:p>
          <a:p>
            <a:pPr algn="ctr"/>
            <a:r>
              <a:rPr lang="en-US" sz="3200" dirty="0">
                <a:solidFill>
                  <a:schemeClr val="bg1"/>
                </a:solidFill>
                <a:latin typeface="Arial" panose="020B0604020202020204" pitchFamily="34" charset="0"/>
                <a:cs typeface="Arial" panose="020B0604020202020204" pitchFamily="34" charset="0"/>
              </a:rPr>
              <a:t>Mất điện là hết quay. </a:t>
            </a:r>
          </a:p>
        </p:txBody>
      </p:sp>
      <p:pic>
        <p:nvPicPr>
          <p:cNvPr id="29"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ĐÚNG</a:t>
            </a: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SAI</a:t>
            </a:r>
          </a:p>
        </p:txBody>
      </p:sp>
      <p:pic>
        <p:nvPicPr>
          <p:cNvPr id="1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CÂU HỎI: </a:t>
            </a:r>
          </a:p>
        </p:txBody>
      </p:sp>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5"/>
          <a:stretch>
            <a:fillRect/>
          </a:stretch>
        </p:blipFill>
        <p:spPr>
          <a:xfrm>
            <a:off x="0" y="-16054"/>
            <a:ext cx="12219146" cy="6874053"/>
          </a:xfrm>
          <a:prstGeom prst="rect">
            <a:avLst/>
          </a:prstGeom>
        </p:spPr>
      </p:pic>
      <p:sp>
        <p:nvSpPr>
          <p:cNvPr id="18" name="Rectangle 17"/>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Rectangle 18"/>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Quả trứng</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Quả cam</a:t>
            </a:r>
          </a:p>
        </p:txBody>
      </p:sp>
      <p:sp>
        <p:nvSpPr>
          <p:cNvPr id="21" name="Rectangle 20"/>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Quả táo</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Quả bóng</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CÂU HỎI:</a:t>
            </a:r>
          </a:p>
          <a:p>
            <a:pPr algn="ctr"/>
            <a:r>
              <a:rPr lang="en-US" sz="3200" dirty="0">
                <a:solidFill>
                  <a:schemeClr val="bg1"/>
                </a:solidFill>
                <a:latin typeface="Arial" panose="020B0604020202020204" pitchFamily="34" charset="0"/>
                <a:cs typeface="Arial" panose="020B0604020202020204" pitchFamily="34" charset="0"/>
              </a:rPr>
              <a:t>Để nguội thì lỏng</a:t>
            </a:r>
          </a:p>
          <a:p>
            <a:pPr algn="ctr"/>
            <a:r>
              <a:rPr lang="en-US" sz="3200" dirty="0">
                <a:solidFill>
                  <a:schemeClr val="bg1"/>
                </a:solidFill>
                <a:latin typeface="Arial" panose="020B0604020202020204" pitchFamily="34" charset="0"/>
                <a:cs typeface="Arial" panose="020B0604020202020204" pitchFamily="34" charset="0"/>
              </a:rPr>
              <a:t>Đun nóng thì đông,</a:t>
            </a:r>
          </a:p>
          <a:p>
            <a:pPr algn="ctr"/>
            <a:r>
              <a:rPr lang="en-US" sz="3200" dirty="0">
                <a:solidFill>
                  <a:schemeClr val="bg1"/>
                </a:solidFill>
                <a:latin typeface="Arial" panose="020B0604020202020204" pitchFamily="34" charset="0"/>
                <a:cs typeface="Arial" panose="020B0604020202020204" pitchFamily="34" charset="0"/>
              </a:rPr>
              <a:t>Một bụng mà có hai lòng,</a:t>
            </a:r>
          </a:p>
          <a:p>
            <a:pPr algn="ctr"/>
            <a:r>
              <a:rPr lang="en-US" sz="3200" dirty="0">
                <a:solidFill>
                  <a:schemeClr val="bg1"/>
                </a:solidFill>
                <a:latin typeface="Arial" panose="020B0604020202020204" pitchFamily="34" charset="0"/>
                <a:cs typeface="Arial" panose="020B0604020202020204" pitchFamily="34" charset="0"/>
              </a:rPr>
              <a:t>Một thân mà có hai vùng nhỏ to - Là gì?</a:t>
            </a:r>
          </a:p>
        </p:txBody>
      </p:sp>
      <p:pic>
        <p:nvPicPr>
          <p:cNvPr id="29"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Bát</a:t>
            </a:r>
            <a:r>
              <a:rPr kumimoji="0" lang="en-US" sz="28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ăn</a:t>
            </a:r>
            <a:r>
              <a:rPr kumimoji="0" lang="en-US" sz="28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cơm</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28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nồi</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28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thìa</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Cái</a:t>
            </a:r>
            <a:r>
              <a:rPr kumimoji="0" lang="en-US" sz="2800" b="0" i="0" u="none" strike="noStrike" kern="1200" cap="none" spc="0" normalizeH="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noProof="0" dirty="0" err="1">
                <a:ln>
                  <a:noFill/>
                </a:ln>
                <a:solidFill>
                  <a:prstClr val="white"/>
                </a:solidFill>
                <a:effectLst/>
                <a:uLnTx/>
                <a:uFillTx/>
                <a:latin typeface="Arial" panose="020B0604020202020204" pitchFamily="34" charset="0"/>
                <a:cs typeface="Arial" panose="020B0604020202020204" pitchFamily="34" charset="0"/>
              </a:rPr>
              <a:t>đũa</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Arial" panose="020B0604020202020204" pitchFamily="34" charset="0"/>
                <a:cs typeface="Arial" panose="020B0604020202020204" pitchFamily="34" charset="0"/>
              </a:rPr>
              <a:t>Tròn</a:t>
            </a: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vành</a:t>
            </a: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vạch</a:t>
            </a: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trắng</a:t>
            </a: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phau</a:t>
            </a: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phau</a:t>
            </a:r>
            <a:r>
              <a:rPr lang="en-US" sz="3200" dirty="0">
                <a:solidFill>
                  <a:prstClr val="white"/>
                </a:solidFill>
                <a:latin typeface="Arial" panose="020B0604020202020204" pitchFamily="34" charset="0"/>
                <a:cs typeface="Arial" panose="020B0604020202020204" pitchFamily="34" charset="0"/>
              </a:rPr>
              <a:t>,</a:t>
            </a:r>
          </a:p>
          <a:p>
            <a:pPr lvl="0" algn="ctr"/>
            <a:r>
              <a:rPr lang="en-US" sz="3200" dirty="0" err="1">
                <a:solidFill>
                  <a:prstClr val="white"/>
                </a:solidFill>
                <a:latin typeface="Arial" panose="020B0604020202020204" pitchFamily="34" charset="0"/>
                <a:cs typeface="Arial" panose="020B0604020202020204" pitchFamily="34" charset="0"/>
              </a:rPr>
              <a:t>Ăn</a:t>
            </a:r>
            <a:r>
              <a:rPr lang="en-US" sz="3200" dirty="0">
                <a:solidFill>
                  <a:prstClr val="white"/>
                </a:solidFill>
                <a:latin typeface="Arial" panose="020B0604020202020204" pitchFamily="34" charset="0"/>
                <a:cs typeface="Arial" panose="020B0604020202020204" pitchFamily="34" charset="0"/>
              </a:rPr>
              <a:t> no </a:t>
            </a:r>
            <a:r>
              <a:rPr lang="en-US" sz="3200" dirty="0" err="1">
                <a:solidFill>
                  <a:prstClr val="white"/>
                </a:solidFill>
                <a:latin typeface="Arial" panose="020B0604020202020204" pitchFamily="34" charset="0"/>
                <a:cs typeface="Arial" panose="020B0604020202020204" pitchFamily="34" charset="0"/>
              </a:rPr>
              <a:t>tắm</a:t>
            </a: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mát</a:t>
            </a: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rủ</a:t>
            </a: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nhau</a:t>
            </a: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đi</a:t>
            </a: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nằm</a:t>
            </a:r>
            <a:endParaRPr lang="en-US" sz="3200" dirty="0">
              <a:solidFill>
                <a:prstClr val="white"/>
              </a:solidFill>
              <a:latin typeface="Arial" panose="020B0604020202020204" pitchFamily="34" charset="0"/>
              <a:cs typeface="Arial" panose="020B0604020202020204" pitchFamily="34" charset="0"/>
            </a:endParaRPr>
          </a:p>
          <a:p>
            <a:pPr lvl="0" algn="ctr"/>
            <a:r>
              <a:rPr lang="en-US" sz="3200" dirty="0" err="1">
                <a:solidFill>
                  <a:prstClr val="white"/>
                </a:solidFill>
                <a:latin typeface="Arial" panose="020B0604020202020204" pitchFamily="34" charset="0"/>
                <a:cs typeface="Arial" panose="020B0604020202020204" pitchFamily="34" charset="0"/>
              </a:rPr>
              <a:t>Là</a:t>
            </a: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cái</a:t>
            </a:r>
            <a:r>
              <a:rPr lang="en-US" sz="3200" dirty="0">
                <a:solidFill>
                  <a:prstClr val="white"/>
                </a:solidFill>
                <a:latin typeface="Arial" panose="020B0604020202020204" pitchFamily="34" charset="0"/>
                <a:cs typeface="Arial" panose="020B0604020202020204" pitchFamily="34" charset="0"/>
              </a:rPr>
              <a:t> </a:t>
            </a:r>
            <a:r>
              <a:rPr lang="en-US" sz="3200" dirty="0" err="1">
                <a:solidFill>
                  <a:prstClr val="white"/>
                </a:solidFill>
                <a:latin typeface="Arial" panose="020B0604020202020204" pitchFamily="34" charset="0"/>
                <a:cs typeface="Arial" panose="020B0604020202020204" pitchFamily="34" charset="0"/>
              </a:rPr>
              <a:t>gì</a:t>
            </a:r>
            <a:r>
              <a:rPr lang="en-US" sz="3200" dirty="0">
                <a:solidFill>
                  <a:prstClr val="white"/>
                </a:solidFill>
                <a:latin typeface="Arial" panose="020B0604020202020204" pitchFamily="34" charset="0"/>
                <a:cs typeface="Arial" panose="020B0604020202020204" pitchFamily="34" charset="0"/>
              </a:rPr>
              <a:t>?</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7"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585</Words>
  <Application>Microsoft Office PowerPoint</Application>
  <PresentationFormat>Widescreen</PresentationFormat>
  <Paragraphs>95</Paragraphs>
  <Slides>20</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Microsoft YaHei</vt:lpstr>
      <vt:lpstr>Alex Brush</vt:lpstr>
      <vt:lpstr>Arial</vt:lpstr>
      <vt:lpstr>Arial-Rounded</vt:lpstr>
      <vt:lpstr>Bungee Inline</vt:lpstr>
      <vt:lpstr>Calibri</vt:lpstr>
      <vt:lpstr>Calibri Light</vt:lpstr>
      <vt:lpstr>Montserrat Alternates ExtraBold</vt:lpstr>
      <vt:lpstr>方正卡通简体</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Ms Quyen</cp:lastModifiedBy>
  <cp:revision>20</cp:revision>
  <dcterms:created xsi:type="dcterms:W3CDTF">2021-06-04T09:28:00Z</dcterms:created>
  <dcterms:modified xsi:type="dcterms:W3CDTF">2021-11-14T14:46:37Z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1033-11.2.0.10258</vt:lpwstr>
  </property>
  <property fmtid="{D5CDD505-2E9C-101B-9397-08002B2CF9AE}" pid="3" name="ICV">
    <vt:lpwstr>A1662479CC4E4E509783446D90F5D379</vt:lpwstr>
  </property>
</Properties>
</file>