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5.xml" ContentType="application/vnd.openxmlformats-officedocument.theme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31.jpg" ContentType="image/jpeg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8" r:id="rId3"/>
    <p:sldMasterId id="2147483710" r:id="rId4"/>
    <p:sldMasterId id="2147483716" r:id="rId5"/>
    <p:sldMasterId id="2147483730" r:id="rId6"/>
  </p:sldMasterIdLst>
  <p:notesMasterIdLst>
    <p:notesMasterId r:id="rId29"/>
  </p:notesMasterIdLst>
  <p:sldIdLst>
    <p:sldId id="2007577105" r:id="rId7"/>
    <p:sldId id="2007577096" r:id="rId8"/>
    <p:sldId id="289" r:id="rId9"/>
    <p:sldId id="2007577095" r:id="rId10"/>
    <p:sldId id="2007577106" r:id="rId11"/>
    <p:sldId id="305" r:id="rId12"/>
    <p:sldId id="2007577098" r:id="rId13"/>
    <p:sldId id="258" r:id="rId14"/>
    <p:sldId id="259" r:id="rId15"/>
    <p:sldId id="260" r:id="rId16"/>
    <p:sldId id="2007577107" r:id="rId17"/>
    <p:sldId id="2007577108" r:id="rId18"/>
    <p:sldId id="2007577109" r:id="rId19"/>
    <p:sldId id="322" r:id="rId20"/>
    <p:sldId id="2007577102" r:id="rId21"/>
    <p:sldId id="2007577110" r:id="rId22"/>
    <p:sldId id="2007577103" r:id="rId23"/>
    <p:sldId id="327" r:id="rId24"/>
    <p:sldId id="2007577111" r:id="rId25"/>
    <p:sldId id="328" r:id="rId26"/>
    <p:sldId id="2007577104" r:id="rId27"/>
    <p:sldId id="341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5" autoAdjust="0"/>
    <p:restoredTop sz="94660"/>
  </p:normalViewPr>
  <p:slideViewPr>
    <p:cSldViewPr snapToGrid="0">
      <p:cViewPr varScale="1">
        <p:scale>
          <a:sx n="65" d="100"/>
          <a:sy n="65" d="100"/>
        </p:scale>
        <p:origin x="29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BB8FE4-3AF6-4D7E-B746-FB5B20962979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6388AA-7EAC-4357-8412-911B34E0468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0969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5A2170-5E6D-4B0E-A217-036286DF3F0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0341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幻灯片图像占位符 26625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5123" name="文本占位符 26626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lvl="0" eaLnBrk="1" hangingPunct="1"/>
            <a:endParaRPr dirty="0"/>
          </a:p>
        </p:txBody>
      </p:sp>
      <p:sp>
        <p:nvSpPr>
          <p:cNvPr id="512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7118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50DC96-BAE7-4D90-BC42-33A0CA1BD31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07088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22140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15597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453969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974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1156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42066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275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491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78659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4166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289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634130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123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462701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9154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140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213691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28400051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090771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48036505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143251279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14150117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6125255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642515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2344566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6426030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56598151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533477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4304828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1991089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473624836"/>
      </p:ext>
    </p:extLst>
  </p:cSld>
  <p:clrMapOvr>
    <a:masterClrMapping/>
  </p:clrMapOvr>
  <p:transition spd="med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39946325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626921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1456701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78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311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2985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2746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292816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53350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07196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47512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98914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7856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9449323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169072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75201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393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175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7681793"/>
      </p:ext>
    </p:extLst>
  </p:cSld>
  <p:clrMapOvr>
    <a:masterClrMapping/>
  </p:clrMapOvr>
  <p:transition spd="slow">
    <p:rand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9952508"/>
      </p:ext>
    </p:extLst>
  </p:cSld>
  <p:clrMapOvr>
    <a:masterClrMapping/>
  </p:clrMapOvr>
  <p:transition spd="slow">
    <p:rand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11/14/2021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585885"/>
      </p:ext>
    </p:extLst>
  </p:cSld>
  <p:clrMapOvr>
    <a:masterClrMapping/>
  </p:clrMapOvr>
  <p:transition spd="slow">
    <p:rand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9960780"/>
      </p:ext>
    </p:extLst>
  </p:cSld>
  <p:clrMapOvr>
    <a:masterClrMapping/>
  </p:clrMapOvr>
  <p:transition spd="slow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gradFill>
            <a:gsLst>
              <a:gs pos="0">
                <a:schemeClr val="bg1">
                  <a:alpha val="51000"/>
                </a:schemeClr>
              </a:gs>
              <a:gs pos="58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22606" y="259506"/>
            <a:ext cx="10515600" cy="628103"/>
          </a:xfrm>
        </p:spPr>
        <p:txBody>
          <a:bodyPr>
            <a:normAutofit/>
          </a:bodyPr>
          <a:lstStyle>
            <a:lvl1pPr>
              <a:defRPr sz="3200" b="1">
                <a:solidFill>
                  <a:schemeClr val="bg2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055" y="54483"/>
            <a:ext cx="1104842" cy="1038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17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70252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8183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70879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5.jpe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8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theme" Target="../theme/theme4.xml"/><Relationship Id="rId5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5.xml"/><Relationship Id="rId1" Type="http://schemas.openxmlformats.org/officeDocument/2006/relationships/slideLayout" Target="../slideLayouts/slideLayout54.xml"/><Relationship Id="rId6" Type="http://schemas.openxmlformats.org/officeDocument/2006/relationships/image" Target="../media/image1.png"/><Relationship Id="rId5" Type="http://schemas.openxmlformats.org/officeDocument/2006/relationships/theme" Target="../theme/theme6.xml"/><Relationship Id="rId4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2021/11/14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3872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647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894389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77964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11/14/2021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68333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42.xml"/><Relationship Id="rId4" Type="http://schemas.openxmlformats.org/officeDocument/2006/relationships/image" Target="../media/image38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tiff"/><Relationship Id="rId1" Type="http://schemas.openxmlformats.org/officeDocument/2006/relationships/slideLayout" Target="../slideLayouts/slideLayout5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5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5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2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7.gif"/><Relationship Id="rId4" Type="http://schemas.openxmlformats.org/officeDocument/2006/relationships/image" Target="../media/image26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2.xml"/><Relationship Id="rId6" Type="http://schemas.microsoft.com/office/2007/relationships/hdphoto" Target="../media/hdphoto2.wdp"/><Relationship Id="rId5" Type="http://schemas.openxmlformats.org/officeDocument/2006/relationships/image" Target="../media/image30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17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17.xml"/><Relationship Id="rId4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9B21B2-5887-4CB2-B1EF-BB64BC6228A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9113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F2D08CE-BDE3-4ACC-A3EC-396B47D2DB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09" y="174522"/>
            <a:ext cx="1433052" cy="143305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1D62E18-0ED8-4BC8-BBF5-AA710ED45037}"/>
              </a:ext>
            </a:extLst>
          </p:cNvPr>
          <p:cNvSpPr txBox="1"/>
          <p:nvPr/>
        </p:nvSpPr>
        <p:spPr>
          <a:xfrm>
            <a:off x="3979355" y="174522"/>
            <a:ext cx="448872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PHÒNG GD &amp;ĐT LONG BIÊN</a:t>
            </a:r>
          </a:p>
          <a:p>
            <a:pPr algn="ctr"/>
            <a:r>
              <a:rPr lang="en-US" sz="2800" b="1">
                <a:solidFill>
                  <a:srgbClr val="00206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TRƯỜNG TIỂU HỌC PHÚC LỢI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9E24655-FBCF-4D1D-AE93-1D9D924AB236}"/>
              </a:ext>
            </a:extLst>
          </p:cNvPr>
          <p:cNvSpPr txBox="1"/>
          <p:nvPr/>
        </p:nvSpPr>
        <p:spPr>
          <a:xfrm>
            <a:off x="2611831" y="2440315"/>
            <a:ext cx="681082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CHÀO MỪNG CÁC EM </a:t>
            </a:r>
          </a:p>
          <a:p>
            <a:pPr algn="ctr"/>
            <a:r>
              <a:rPr lang="en-US" sz="4800" b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 TIẾT ĐẠO ĐỨC</a:t>
            </a:r>
          </a:p>
        </p:txBody>
      </p:sp>
    </p:spTree>
    <p:extLst>
      <p:ext uri="{BB962C8B-B14F-4D97-AF65-F5344CB8AC3E}">
        <p14:creationId xmlns:p14="http://schemas.microsoft.com/office/powerpoint/2010/main" val="23802937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B87E2AB-BE8B-439A-BB89-73C2360CE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32A4119D-EFC1-4527-9CF1-483D4BFBCC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9854382" cy="6237824"/>
          </a:xfrm>
          <a:prstGeom prst="rect">
            <a:avLst/>
          </a:prstGeom>
        </p:spPr>
      </p:pic>
      <p:pic>
        <p:nvPicPr>
          <p:cNvPr id="8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2340C6B9-F4DD-4C68-868B-6A1A88605C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4" y="-76697"/>
            <a:ext cx="1863218" cy="1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964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9E6E167-1DFC-4DBE-B167-E70CDA59D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BCAD2D-DE57-4B30-BBDA-9D49A3A0A9FA}"/>
              </a:ext>
            </a:extLst>
          </p:cNvPr>
          <p:cNvSpPr txBox="1"/>
          <p:nvPr/>
        </p:nvSpPr>
        <p:spPr>
          <a:xfrm>
            <a:off x="3415862" y="617462"/>
            <a:ext cx="735724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2.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xảy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  <a:p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dưới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B3C807-B7F4-4E75-9090-7A3209B2E7E8}"/>
              </a:ext>
            </a:extLst>
          </p:cNvPr>
          <p:cNvSpPr txBox="1"/>
          <p:nvPr/>
        </p:nvSpPr>
        <p:spPr>
          <a:xfrm>
            <a:off x="409903" y="2998053"/>
            <a:ext cx="11782097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trò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chơi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3600" b="1" dirty="0" err="1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US" sz="3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lớp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chia 2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diện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thăm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vế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”).</a:t>
            </a:r>
          </a:p>
          <a:p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+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(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vế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“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”)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ngược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lại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endParaRPr lang="en-US" sz="32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7373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E9E6E167-1DFC-4DBE-B167-E70CDA59D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CEFD0F-A9E2-441C-A07A-3C7C33AD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97" y="2531797"/>
            <a:ext cx="4886639" cy="311225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7AA5634-2DDE-495B-8F1A-1CCD46EF6A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1666" y="2425159"/>
            <a:ext cx="4160492" cy="336952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5194B1-6068-4BA1-9543-5C72A2FA9E66}"/>
              </a:ext>
            </a:extLst>
          </p:cNvPr>
          <p:cNvSpPr txBox="1"/>
          <p:nvPr/>
        </p:nvSpPr>
        <p:spPr>
          <a:xfrm>
            <a:off x="4614041" y="830317"/>
            <a:ext cx="3100552" cy="830997"/>
          </a:xfrm>
          <a:prstGeom prst="rect">
            <a:avLst/>
          </a:prstGeom>
          <a:noFill/>
        </p:spPr>
        <p:txBody>
          <a:bodyPr wrap="square" rtlCol="0">
            <a:prstTxWarp prst="textCanUp">
              <a:avLst/>
            </a:prstTxWarp>
            <a:spAutoFit/>
          </a:bodyPr>
          <a:lstStyle/>
          <a:p>
            <a:pPr algn="ctr"/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</a:t>
            </a:r>
            <a:r>
              <a:rPr lang="en-US" sz="4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– </a:t>
            </a:r>
            <a:r>
              <a:rPr lang="en-US" sz="4800" b="1" dirty="0" err="1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endParaRPr lang="en-US" sz="4800" b="1" dirty="0">
              <a:ln w="0"/>
              <a:gradFill>
                <a:gsLst>
                  <a:gs pos="0">
                    <a:schemeClr val="accent5">
                      <a:lumMod val="50000"/>
                    </a:schemeClr>
                  </a:gs>
                  <a:gs pos="50000">
                    <a:schemeClr val="accent5"/>
                  </a:gs>
                  <a:gs pos="100000">
                    <a:schemeClr val="accent5">
                      <a:lumMod val="60000"/>
                      <a:lumOff val="40000"/>
                    </a:scheme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229FD5B-C3EC-463C-AA36-05F5AE847C2D}"/>
              </a:ext>
            </a:extLst>
          </p:cNvPr>
          <p:cNvGrpSpPr/>
          <p:nvPr/>
        </p:nvGrpSpPr>
        <p:grpSpPr>
          <a:xfrm>
            <a:off x="1074461" y="2531797"/>
            <a:ext cx="4568789" cy="3683876"/>
            <a:chOff x="1074461" y="2531797"/>
            <a:chExt cx="4568789" cy="3683876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E4CA61FD-994C-4C23-929D-1B18786D5AEC}"/>
                </a:ext>
              </a:extLst>
            </p:cNvPr>
            <p:cNvSpPr/>
            <p:nvPr/>
          </p:nvSpPr>
          <p:spPr>
            <a:xfrm>
              <a:off x="1074461" y="2531797"/>
              <a:ext cx="4568789" cy="36838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F959A9E-8284-4F29-8D3F-1EB581DF01C2}"/>
                </a:ext>
              </a:extLst>
            </p:cNvPr>
            <p:cNvSpPr txBox="1"/>
            <p:nvPr/>
          </p:nvSpPr>
          <p:spPr>
            <a:xfrm>
              <a:off x="2933989" y="3769050"/>
              <a:ext cx="7866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BA4F72FB-7114-46ED-8307-D5722A8C2C2A}"/>
              </a:ext>
            </a:extLst>
          </p:cNvPr>
          <p:cNvGrpSpPr/>
          <p:nvPr/>
        </p:nvGrpSpPr>
        <p:grpSpPr>
          <a:xfrm>
            <a:off x="743697" y="-23990"/>
            <a:ext cx="6306207" cy="3221422"/>
            <a:chOff x="546538" y="2806262"/>
            <a:chExt cx="6306207" cy="3221422"/>
          </a:xfrm>
        </p:grpSpPr>
        <p:sp>
          <p:nvSpPr>
            <p:cNvPr id="11" name="Cloud 10">
              <a:extLst>
                <a:ext uri="{FF2B5EF4-FFF2-40B4-BE49-F238E27FC236}">
                  <a16:creationId xmlns:a16="http://schemas.microsoft.com/office/drawing/2014/main" id="{94704789-8753-4E7D-952E-F1F6A11BC41C}"/>
                </a:ext>
              </a:extLst>
            </p:cNvPr>
            <p:cNvSpPr/>
            <p:nvPr/>
          </p:nvSpPr>
          <p:spPr>
            <a:xfrm>
              <a:off x="546538" y="2806262"/>
              <a:ext cx="6306207" cy="3221422"/>
            </a:xfrm>
            <a:prstGeom prst="cloud">
              <a:avLst/>
            </a:prstGeom>
            <a:solidFill>
              <a:schemeClr val="accent4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>
                <a:solidFill>
                  <a:srgbClr val="FFFF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4722B01-2383-441F-A3A7-BA28D4AA1769}"/>
                </a:ext>
              </a:extLst>
            </p:cNvPr>
            <p:cNvSpPr txBox="1"/>
            <p:nvPr/>
          </p:nvSpPr>
          <p:spPr>
            <a:xfrm>
              <a:off x="714703" y="3783994"/>
              <a:ext cx="611702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lang="en-US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lang="en-US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thường</a:t>
              </a:r>
              <a:r>
                <a:rPr lang="en-US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xuyên</a:t>
              </a:r>
              <a:r>
                <a:rPr lang="en-US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đi</a:t>
              </a:r>
              <a:r>
                <a:rPr lang="en-US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ngủ</a:t>
              </a:r>
              <a:r>
                <a:rPr lang="en-US" sz="28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muộn</a:t>
              </a:r>
              <a:endParaRPr lang="en-US" sz="28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Tùng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thức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dậy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muộn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hoặc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mệt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mỏi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vào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hôm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  <a:p>
              <a:pPr algn="ctr"/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không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sức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để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bài</a:t>
              </a:r>
              <a:r>
                <a: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B78D9E39-1817-4EE9-8C60-1462D7ABE1AC}"/>
              </a:ext>
            </a:extLst>
          </p:cNvPr>
          <p:cNvGrpSpPr/>
          <p:nvPr/>
        </p:nvGrpSpPr>
        <p:grpSpPr>
          <a:xfrm>
            <a:off x="6724265" y="2481110"/>
            <a:ext cx="4568789" cy="3683876"/>
            <a:chOff x="1074461" y="2531797"/>
            <a:chExt cx="4568789" cy="3683876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2914998-2079-41AE-8C88-0B1F5927F90D}"/>
                </a:ext>
              </a:extLst>
            </p:cNvPr>
            <p:cNvSpPr/>
            <p:nvPr/>
          </p:nvSpPr>
          <p:spPr>
            <a:xfrm>
              <a:off x="1074461" y="2531797"/>
              <a:ext cx="4568789" cy="3683876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CD55F34-F0C1-45B5-8419-839D0D100B29}"/>
                </a:ext>
              </a:extLst>
            </p:cNvPr>
            <p:cNvSpPr txBox="1"/>
            <p:nvPr/>
          </p:nvSpPr>
          <p:spPr>
            <a:xfrm>
              <a:off x="2933989" y="3769050"/>
              <a:ext cx="786673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66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2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37212663-E82C-47EC-9B2C-912973F670CA}"/>
              </a:ext>
            </a:extLst>
          </p:cNvPr>
          <p:cNvGrpSpPr/>
          <p:nvPr/>
        </p:nvGrpSpPr>
        <p:grpSpPr>
          <a:xfrm>
            <a:off x="6048392" y="3769050"/>
            <a:ext cx="6421820" cy="3221422"/>
            <a:chOff x="6048392" y="3769050"/>
            <a:chExt cx="6421820" cy="3221422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EEE004BB-5094-4EBC-8703-5035C8248879}"/>
                </a:ext>
              </a:extLst>
            </p:cNvPr>
            <p:cNvGrpSpPr/>
            <p:nvPr/>
          </p:nvGrpSpPr>
          <p:grpSpPr>
            <a:xfrm>
              <a:off x="6048392" y="3769050"/>
              <a:ext cx="6306207" cy="3221422"/>
              <a:chOff x="546538" y="2806262"/>
              <a:chExt cx="6306207" cy="3221422"/>
            </a:xfrm>
          </p:grpSpPr>
          <p:sp>
            <p:nvSpPr>
              <p:cNvPr id="18" name="Cloud 17">
                <a:extLst>
                  <a:ext uri="{FF2B5EF4-FFF2-40B4-BE49-F238E27FC236}">
                    <a16:creationId xmlns:a16="http://schemas.microsoft.com/office/drawing/2014/main" id="{6E0E01BA-33E9-4033-8433-63BA3D4B4396}"/>
                  </a:ext>
                </a:extLst>
              </p:cNvPr>
              <p:cNvSpPr/>
              <p:nvPr/>
            </p:nvSpPr>
            <p:spPr>
              <a:xfrm>
                <a:off x="546538" y="2806262"/>
                <a:ext cx="6306207" cy="3221422"/>
              </a:xfrm>
              <a:prstGeom prst="cloud">
                <a:avLst/>
              </a:prstGeom>
              <a:solidFill>
                <a:schemeClr val="accent4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200" dirty="0">
                  <a:solidFill>
                    <a:srgbClr val="FFFF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DF09028-4164-4E2A-A3FE-CEB16482BC9D}"/>
                  </a:ext>
                </a:extLst>
              </p:cNvPr>
              <p:cNvSpPr txBox="1"/>
              <p:nvPr/>
            </p:nvSpPr>
            <p:spPr>
              <a:xfrm>
                <a:off x="714703" y="3783994"/>
                <a:ext cx="611702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endParaRPr lang="en-US" sz="28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08827E25-5E91-4780-AFCC-1A1090D76B39}"/>
                </a:ext>
              </a:extLst>
            </p:cNvPr>
            <p:cNvSpPr txBox="1"/>
            <p:nvPr/>
          </p:nvSpPr>
          <p:spPr>
            <a:xfrm>
              <a:off x="6200792" y="4559247"/>
              <a:ext cx="6269420" cy="19389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/>
              <a:r>
                <a:rPr lang="en-US" sz="2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Nếu</a:t>
              </a:r>
              <a:r>
                <a:rPr lang="en-US" sz="2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Minh </a:t>
              </a:r>
              <a:r>
                <a:rPr lang="en-US" sz="2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luôn</a:t>
              </a:r>
              <a:r>
                <a:rPr lang="en-US" sz="2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thực</a:t>
              </a:r>
              <a:r>
                <a:rPr lang="en-US" sz="2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hiện</a:t>
              </a:r>
              <a:r>
                <a:rPr lang="en-US" sz="2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en-US" sz="2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học</a:t>
              </a:r>
              <a:r>
                <a:rPr lang="en-US" sz="2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en-US" sz="2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giờ</a:t>
              </a:r>
              <a:r>
                <a:rPr lang="en-US" sz="2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chơi</a:t>
              </a:r>
              <a:r>
                <a:rPr lang="en-US" sz="2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và</a:t>
              </a:r>
              <a:r>
                <a:rPr lang="en-US" sz="2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2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thủ</a:t>
              </a:r>
              <a:r>
                <a:rPr lang="en-US" sz="2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làm</a:t>
              </a:r>
              <a:r>
                <a:rPr lang="en-US" sz="2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en-US" sz="2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2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nhà</a:t>
              </a:r>
              <a:r>
                <a:rPr lang="en-US" sz="2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  <a:p>
              <a:pPr lvl="0" algn="ctr"/>
              <a:r>
                <a:rPr lang="en-US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Thì</a:t>
              </a:r>
              <a:r>
                <a:rPr lang="en-US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Minh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sẽ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là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sử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dụng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thời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gian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hợp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lí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trở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người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có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quy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củ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, luôn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hoàn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endParaRPr lang="en-US" sz="2400" b="1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  <a:p>
              <a:pPr lvl="0" algn="ctr"/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thành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mọi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việc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đúng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thời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vi-VN" sz="2400" b="1" dirty="0" err="1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hạn</a:t>
              </a:r>
              <a:r>
                <a:rPr lang="vi-VN" sz="2400" b="1" dirty="0">
                  <a:solidFill>
                    <a:schemeClr val="accent5">
                      <a:lumMod val="50000"/>
                    </a:schemeClr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</a:schemeClr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7299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6FBCAD2D-DE57-4B30-BBDA-9D49A3A0A9FA}"/>
              </a:ext>
            </a:extLst>
          </p:cNvPr>
          <p:cNvSpPr txBox="1"/>
          <p:nvPr/>
        </p:nvSpPr>
        <p:spPr>
          <a:xfrm>
            <a:off x="3362632" y="177895"/>
            <a:ext cx="7357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3.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Đưa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lời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36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9258FE-53D9-45D7-92EF-8639B6CF41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1079" y="759624"/>
            <a:ext cx="4463660" cy="32970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9B9E13A-13F9-4D80-A130-639BD92E2E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0013" y="976707"/>
            <a:ext cx="5150714" cy="31981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D02C19C-836B-452F-BC29-93403C17D5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7599" y="3607698"/>
            <a:ext cx="4908257" cy="29691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74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151" t="16074" r="11519" b="15079"/>
          <a:stretch/>
        </p:blipFill>
        <p:spPr>
          <a:xfrm>
            <a:off x="6909189" y="1243791"/>
            <a:ext cx="4981673" cy="4741818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26665" y="2069397"/>
            <a:ext cx="4146719" cy="2719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luận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nhóm</a:t>
            </a:r>
            <a:r>
              <a:rPr kumimoji="0" lang="en-US" sz="6000" b="1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Times New Roman" panose="02020603050405020304" pitchFamily="18" charset="0"/>
              </a:rPr>
              <a:t> 4</a:t>
            </a:r>
          </a:p>
        </p:txBody>
      </p:sp>
      <p:pic>
        <p:nvPicPr>
          <p:cNvPr id="7" name="Picture 2" descr="Muốn có kỹ năng làm việc nhóm hiệu quả, đừng bỏ qua bài viết này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8458"/>
            <a:ext cx="7056966" cy="411248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34064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1126F2-56E9-47F2-80CF-3CEFA04E33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2569" y="848710"/>
            <a:ext cx="7202732" cy="516057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FF586BD-7904-46E6-8FE9-629472ABE361}"/>
              </a:ext>
            </a:extLst>
          </p:cNvPr>
          <p:cNvSpPr/>
          <p:nvPr/>
        </p:nvSpPr>
        <p:spPr>
          <a:xfrm>
            <a:off x="7551173" y="1848531"/>
            <a:ext cx="4498258" cy="3460888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Nam phải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r>
              <a:rPr lang="vi-VN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ung hoàn thành vẽ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xong </a:t>
            </a:r>
            <a:r>
              <a:rPr lang="vi-VN" sz="32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thì</a:t>
            </a:r>
            <a:r>
              <a:rPr lang="vi-VN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mới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 xem ti vi.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2771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77EA918-FF7C-4ABE-8B4C-8E671D11EF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8310" y="935515"/>
            <a:ext cx="7369575" cy="45758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BE7BEC5E-E23A-46D7-B658-26F6C608FC82}"/>
              </a:ext>
            </a:extLst>
          </p:cNvPr>
          <p:cNvSpPr/>
          <p:nvPr/>
        </p:nvSpPr>
        <p:spPr>
          <a:xfrm>
            <a:off x="174115" y="1562034"/>
            <a:ext cx="4302316" cy="3733931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Mai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 thể lập một thời khoá biểu để nhắc hoàn </a:t>
            </a:r>
            <a:r>
              <a:rPr lang="vi-VN" sz="3200" b="1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thành</a:t>
            </a:r>
            <a:r>
              <a:rPr lang="vi-VN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các 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 trong ngày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6756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43E2C9-24FB-4951-A457-156425B5B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322" y="688767"/>
            <a:ext cx="6983097" cy="44033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9CBD480-FDFF-4FFD-889A-71A8407B37E5}"/>
              </a:ext>
            </a:extLst>
          </p:cNvPr>
          <p:cNvSpPr/>
          <p:nvPr/>
        </p:nvSpPr>
        <p:spPr>
          <a:xfrm>
            <a:off x="7875639" y="1431474"/>
            <a:ext cx="4173793" cy="3995932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	</a:t>
            </a:r>
            <a:r>
              <a:rPr lang="vi-VN" sz="3200" b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Khuyên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Chiến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dành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thời gian </a:t>
            </a:r>
            <a:r>
              <a:rPr lang="vi-VN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ít</a:t>
            </a:r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lang="en-US" sz="3200" b="1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just"/>
            <a:r>
              <a:rPr lang="vi-VN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 việc chơi điện tử và quy đinh thời gian làm việc nhà để bố mẹ không phiền lòn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</a:t>
            </a:r>
          </a:p>
        </p:txBody>
      </p:sp>
    </p:spTree>
    <p:extLst>
      <p:ext uri="{BB962C8B-B14F-4D97-AF65-F5344CB8AC3E}">
        <p14:creationId xmlns:p14="http://schemas.microsoft.com/office/powerpoint/2010/main" val="419477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4538" y="3541015"/>
            <a:ext cx="6783379" cy="2910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2454" y="2550722"/>
            <a:ext cx="450065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Calibri" panose="020F0502020204030204"/>
                <a:ea typeface="方正粗圆_GBK" pitchFamily="65" charset="-122"/>
                <a:cs typeface="Times New Roman" panose="02020603050405020304" pitchFamily="18" charset="0"/>
              </a:rPr>
              <a:t>4. VẬN DỤNG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Calibri" panose="020F0502020204030204"/>
              <a:ea typeface="方正粗圆_GBK" pitchFamily="65" charset="-122"/>
              <a:cs typeface="Times New Roman" panose="02020603050405020304" pitchFamily="18" charset="0"/>
            </a:endParaRPr>
          </a:p>
        </p:txBody>
      </p:sp>
      <p:pic>
        <p:nvPicPr>
          <p:cNvPr id="5" name="图片 10">
            <a:extLst>
              <a:ext uri="{FF2B5EF4-FFF2-40B4-BE49-F238E27FC236}">
                <a16:creationId xmlns:a16="http://schemas.microsoft.com/office/drawing/2014/main" id="{A4744035-F3E8-2B49-9C67-022D9003CF0E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8492" y="-269456"/>
            <a:ext cx="3200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6405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1.48148E-6 L 0.15481 0.04005 C 0.18698 0.04908 0.23528 0.05394 0.2862 0.05394 C 0.34388 0.05394 0.3901 0.04908 0.42226 0.04005 L 0.57721 -1.48148E-6 " pathEditMode="relative" rAng="0" ptsTypes="AAA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0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1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2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3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toy, doll, clipart&#10;&#10;Description automatically generated">
            <a:extLst>
              <a:ext uri="{FF2B5EF4-FFF2-40B4-BE49-F238E27FC236}">
                <a16:creationId xmlns:a16="http://schemas.microsoft.com/office/drawing/2014/main" id="{3600779F-1586-4100-BDB0-7BDEEC6EEE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090534A-7992-4E8B-B8C4-C10661EAC047}"/>
              </a:ext>
            </a:extLst>
          </p:cNvPr>
          <p:cNvSpPr txBox="1"/>
          <p:nvPr/>
        </p:nvSpPr>
        <p:spPr>
          <a:xfrm>
            <a:off x="4035972" y="2797617"/>
            <a:ext cx="4319752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 u="sng" dirty="0" err="1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</a:t>
            </a:r>
            <a:r>
              <a:rPr lang="en-US" sz="3600" b="1" u="sng" dirty="0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dirty="0" err="1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luận</a:t>
            </a:r>
            <a:r>
              <a:rPr lang="en-US" sz="3600" b="1" u="sng" dirty="0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u="sng" dirty="0" err="1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nhóm</a:t>
            </a:r>
            <a:r>
              <a:rPr lang="en-US" sz="3600" b="1" u="sng" dirty="0">
                <a:solidFill>
                  <a:srgbClr val="00B0F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2</a:t>
            </a:r>
          </a:p>
          <a:p>
            <a:pPr algn="ctr"/>
            <a:endParaRPr lang="en-US" sz="3600" b="1" dirty="0">
              <a:solidFill>
                <a:srgbClr val="00B05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algn="ctr"/>
            <a:r>
              <a:rPr lang="en-US" sz="3600" b="1" dirty="0"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hia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sẻ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để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sử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dụng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b="1" dirty="0" err="1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lý</a:t>
            </a:r>
            <a:r>
              <a:rPr lang="en-US" sz="3600" b="1" dirty="0">
                <a:solidFill>
                  <a:srgbClr val="00B050"/>
                </a:solidFill>
                <a:effectLst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3200" b="1" dirty="0">
              <a:solidFill>
                <a:srgbClr val="00B050"/>
              </a:solidFill>
              <a:effectLst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2794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9" name="图片 11268" descr="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5916" y="239184"/>
            <a:ext cx="7159601" cy="6618816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270" name="图片 11269" descr="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200" y="1092200"/>
            <a:ext cx="5048251" cy="24680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1271" name="文本框 11270"/>
          <p:cNvSpPr txBox="1"/>
          <p:nvPr/>
        </p:nvSpPr>
        <p:spPr>
          <a:xfrm>
            <a:off x="5028695" y="3673640"/>
            <a:ext cx="6714042" cy="2559986"/>
          </a:xfrm>
          <a:prstGeom prst="rect">
            <a:avLst/>
          </a:prstGeom>
          <a:noFill/>
          <a:ln w="9525">
            <a:noFill/>
          </a:ln>
        </p:spPr>
        <p:txBody>
          <a:bodyPr wrap="square" lIns="66349" tIns="33174" rIns="66349" bIns="33174">
            <a:spAutoFit/>
          </a:bodyPr>
          <a:lstStyle/>
          <a:p>
            <a:pPr lvl="0" algn="ctr">
              <a:defRPr/>
            </a:pP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Nêu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những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quý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 err="1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sz="5400" dirty="0">
                <a:solidFill>
                  <a:schemeClr val="tx2">
                    <a:lumMod val="75000"/>
                  </a:schemeClr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75000"/>
                </a:schemeClr>
              </a:solidFill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49774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112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71" grpId="0" build="allAtOnce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6">
            <a:extLst>
              <a:ext uri="{FF2B5EF4-FFF2-40B4-BE49-F238E27FC236}">
                <a16:creationId xmlns:a16="http://schemas.microsoft.com/office/drawing/2014/main" id="{71BF42F8-AA6E-4E13-8559-168DF656C81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439" y="0"/>
            <a:ext cx="12223439" cy="6858000"/>
          </a:xfrm>
          <a:prstGeom prst="rect">
            <a:avLst/>
          </a:prstGeom>
        </p:spPr>
      </p:pic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5784" y="8117"/>
            <a:ext cx="2856216" cy="122528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155104" y="683733"/>
            <a:ext cx="56042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Nhiệm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vụ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tập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về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nhà</a:t>
            </a: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A76387F-6609-4C19-AB3A-21617D4903FA}"/>
              </a:ext>
            </a:extLst>
          </p:cNvPr>
          <p:cNvSpPr txBox="1"/>
          <p:nvPr/>
        </p:nvSpPr>
        <p:spPr>
          <a:xfrm>
            <a:off x="401202" y="1659134"/>
            <a:ext cx="111120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i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1. </a:t>
            </a:r>
            <a:r>
              <a:rPr lang="en-US" altLang="zh-CN" sz="2800" i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Lập</a:t>
            </a:r>
            <a:r>
              <a:rPr lang="en-US" altLang="zh-CN" sz="2800" i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thời</a:t>
            </a:r>
            <a:r>
              <a:rPr lang="en-US" altLang="zh-CN" sz="2800" i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gian</a:t>
            </a:r>
            <a:r>
              <a:rPr lang="en-US" altLang="zh-CN" sz="2800" i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biểu</a:t>
            </a:r>
            <a:r>
              <a:rPr lang="en-US" altLang="zh-CN" sz="2800" i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altLang="zh-CN" sz="2800" i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altLang="zh-CN" sz="2800" i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hoạt</a:t>
            </a:r>
            <a:r>
              <a:rPr lang="en-US" altLang="zh-CN" sz="2800" i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động</a:t>
            </a:r>
            <a:r>
              <a:rPr lang="en-US" altLang="zh-CN" sz="2800" i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altLang="zh-CN" sz="2800" i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tuần</a:t>
            </a:r>
            <a:r>
              <a:rPr lang="en-US" altLang="zh-CN" sz="2800" i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theo</a:t>
            </a:r>
            <a:r>
              <a:rPr lang="en-US" altLang="zh-CN" sz="2800" i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2800" i="1" dirty="0" err="1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mẫu</a:t>
            </a:r>
            <a:r>
              <a:rPr lang="en-US" altLang="zh-CN" sz="2800" i="1" dirty="0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endParaRPr kumimoji="0" lang="en-US" altLang="zh-CN" sz="2800" b="0" i="1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aphicFrame>
        <p:nvGraphicFramePr>
          <p:cNvPr id="5" name="Table 6">
            <a:extLst>
              <a:ext uri="{FF2B5EF4-FFF2-40B4-BE49-F238E27FC236}">
                <a16:creationId xmlns:a16="http://schemas.microsoft.com/office/drawing/2014/main" id="{F6D414D2-A531-44C7-A31C-37EA90DA6BB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2049993"/>
              </p:ext>
            </p:extLst>
          </p:nvPr>
        </p:nvGraphicFramePr>
        <p:xfrm>
          <a:off x="549350" y="2717385"/>
          <a:ext cx="10963951" cy="2655967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1370494">
                  <a:extLst>
                    <a:ext uri="{9D8B030D-6E8A-4147-A177-3AD203B41FA5}">
                      <a16:colId xmlns:a16="http://schemas.microsoft.com/office/drawing/2014/main" val="2791495758"/>
                    </a:ext>
                  </a:extLst>
                </a:gridCol>
                <a:gridCol w="1370494">
                  <a:extLst>
                    <a:ext uri="{9D8B030D-6E8A-4147-A177-3AD203B41FA5}">
                      <a16:colId xmlns:a16="http://schemas.microsoft.com/office/drawing/2014/main" val="2996268019"/>
                    </a:ext>
                  </a:extLst>
                </a:gridCol>
                <a:gridCol w="1370494">
                  <a:extLst>
                    <a:ext uri="{9D8B030D-6E8A-4147-A177-3AD203B41FA5}">
                      <a16:colId xmlns:a16="http://schemas.microsoft.com/office/drawing/2014/main" val="2853974405"/>
                    </a:ext>
                  </a:extLst>
                </a:gridCol>
                <a:gridCol w="1370494">
                  <a:extLst>
                    <a:ext uri="{9D8B030D-6E8A-4147-A177-3AD203B41FA5}">
                      <a16:colId xmlns:a16="http://schemas.microsoft.com/office/drawing/2014/main" val="3168024284"/>
                    </a:ext>
                  </a:extLst>
                </a:gridCol>
                <a:gridCol w="1600326">
                  <a:extLst>
                    <a:ext uri="{9D8B030D-6E8A-4147-A177-3AD203B41FA5}">
                      <a16:colId xmlns:a16="http://schemas.microsoft.com/office/drawing/2014/main" val="3821155512"/>
                    </a:ext>
                  </a:extLst>
                </a:gridCol>
                <a:gridCol w="1281120">
                  <a:extLst>
                    <a:ext uri="{9D8B030D-6E8A-4147-A177-3AD203B41FA5}">
                      <a16:colId xmlns:a16="http://schemas.microsoft.com/office/drawing/2014/main" val="3009647356"/>
                    </a:ext>
                  </a:extLst>
                </a:gridCol>
                <a:gridCol w="1230035">
                  <a:extLst>
                    <a:ext uri="{9D8B030D-6E8A-4147-A177-3AD203B41FA5}">
                      <a16:colId xmlns:a16="http://schemas.microsoft.com/office/drawing/2014/main" val="188194985"/>
                    </a:ext>
                  </a:extLst>
                </a:gridCol>
                <a:gridCol w="1370494">
                  <a:extLst>
                    <a:ext uri="{9D8B030D-6E8A-4147-A177-3AD203B41FA5}">
                      <a16:colId xmlns:a16="http://schemas.microsoft.com/office/drawing/2014/main" val="1563498013"/>
                    </a:ext>
                  </a:extLst>
                </a:gridCol>
              </a:tblGrid>
              <a:tr h="789544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Thời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gian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hai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ba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tư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năm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sáu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bảy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Chủ</a:t>
                      </a:r>
                      <a:r>
                        <a:rPr lang="en-US" sz="24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nhật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35868677"/>
                  </a:ext>
                </a:extLst>
              </a:tr>
              <a:tr h="622141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Sáng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25514179"/>
                  </a:ext>
                </a:extLst>
              </a:tr>
              <a:tr h="622141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Chiều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19639935"/>
                  </a:ext>
                </a:extLst>
              </a:tr>
              <a:tr h="622141">
                <a:tc>
                  <a:txBody>
                    <a:bodyPr/>
                    <a:lstStyle/>
                    <a:p>
                      <a:r>
                        <a:rPr lang="en-US" sz="24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Tối</a:t>
                      </a:r>
                      <a:endParaRPr lang="en-US" sz="24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21534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06675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7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7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7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100"/>
                            </p:stCondLst>
                            <p:childTnLst>
                              <p:par>
                                <p:cTn id="1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E7CE433-0F3C-40DF-BD0C-BA32914F25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312" y="1616149"/>
            <a:ext cx="11885562" cy="4101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464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368028" y="492019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515" y="-523359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038" y="3267509"/>
            <a:ext cx="76860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Thực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xử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lý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huống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cụ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038" y="2488827"/>
            <a:ext cx="6803146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lang="en-US" altLang="zh-CN" sz="32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lang="en-US" altLang="zh-CN" sz="32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khắc</a:t>
            </a:r>
            <a:r>
              <a:rPr lang="en-US" altLang="zh-CN" sz="32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sâu</a:t>
            </a:r>
            <a:r>
              <a:rPr lang="en-US" altLang="zh-CN" sz="32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kiến</a:t>
            </a:r>
            <a:r>
              <a:rPr lang="en-US" altLang="zh-CN" sz="32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thức</a:t>
            </a:r>
            <a:r>
              <a:rPr lang="en-US" altLang="zh-CN" sz="32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đã</a:t>
            </a:r>
            <a:r>
              <a:rPr lang="en-US" altLang="zh-CN" sz="3200" b="1" noProof="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altLang="zh-CN" sz="3200" b="1" noProof="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3595270" y="1515620"/>
            <a:ext cx="5314275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Mục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tiêu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altLang="zh-CN" sz="4400" b="1" i="0" u="none" strike="noStrike" kern="1200" cap="none" spc="60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altLang="zh-CN" sz="4400" b="1" i="0" u="none" strike="noStrike" kern="1200" cap="none" spc="60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134922" y="250090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071851" y="2500901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149250" y="3315958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083426" y="3282898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7038" y="4035956"/>
            <a:ext cx="746482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lvl="0" defTabSz="685800">
              <a:defRPr/>
            </a:pP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Rèn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năng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lực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phát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triển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thân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điều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chỉnh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b="1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hành</a:t>
            </a:r>
            <a:r>
              <a:rPr lang="en-US" sz="32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vi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134922" y="4079840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076118" y="4064895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kgr 2">
            <a:extLst>
              <a:ext uri="{FF2B5EF4-FFF2-40B4-BE49-F238E27FC236}">
                <a16:creationId xmlns:a16="http://schemas.microsoft.com/office/drawing/2014/main" id="{A6891109-3BEE-4379-BBA4-773EFE69BA2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2CFB906B-C86E-4F7B-8561-CCFA1F145B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737705"/>
            <a:ext cx="12191999" cy="3967171"/>
          </a:xfrm>
          <a:prstGeom prst="rect">
            <a:avLst/>
          </a:prstGeom>
        </p:spPr>
      </p:pic>
      <p:pic>
        <p:nvPicPr>
          <p:cNvPr id="23" name="Mây 3">
            <a:extLst>
              <a:ext uri="{FF2B5EF4-FFF2-40B4-BE49-F238E27FC236}">
                <a16:creationId xmlns:a16="http://schemas.microsoft.com/office/drawing/2014/main" id="{AE93FE02-DB59-4C79-9595-BDB2139181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27" name="Mặt trời">
            <a:extLst>
              <a:ext uri="{FF2B5EF4-FFF2-40B4-BE49-F238E27FC236}">
                <a16:creationId xmlns:a16="http://schemas.microsoft.com/office/drawing/2014/main" id="{6636E5CD-B3A7-4E53-948D-E3AEF61E335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8" name="Bảng">
            <a:extLst>
              <a:ext uri="{FF2B5EF4-FFF2-40B4-BE49-F238E27FC236}">
                <a16:creationId xmlns:a16="http://schemas.microsoft.com/office/drawing/2014/main" id="{B01E563B-2B5B-42EE-8427-356BDB4C79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2" y="1308292"/>
            <a:ext cx="7924136" cy="4570649"/>
          </a:xfrm>
          <a:prstGeom prst="rect">
            <a:avLst/>
          </a:prstGeom>
        </p:spPr>
      </p:pic>
      <p:pic>
        <p:nvPicPr>
          <p:cNvPr id="5" name="bkgr 1">
            <a:extLst>
              <a:ext uri="{FF2B5EF4-FFF2-40B4-BE49-F238E27FC236}">
                <a16:creationId xmlns:a16="http://schemas.microsoft.com/office/drawing/2014/main" id="{EE608529-74D9-400B-8DBC-8AA55BF44F4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1" name="bóng bay 1">
            <a:extLst>
              <a:ext uri="{FF2B5EF4-FFF2-40B4-BE49-F238E27FC236}">
                <a16:creationId xmlns:a16="http://schemas.microsoft.com/office/drawing/2014/main" id="{7A93F8E8-0282-4159-B1C7-00A9F2E978C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3" name="bóng bay 2">
            <a:extLst>
              <a:ext uri="{FF2B5EF4-FFF2-40B4-BE49-F238E27FC236}">
                <a16:creationId xmlns:a16="http://schemas.microsoft.com/office/drawing/2014/main" id="{22C5EFB3-49C0-4658-A0CA-CD0E4F34678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5" name="bóng bay 3">
            <a:extLst>
              <a:ext uri="{FF2B5EF4-FFF2-40B4-BE49-F238E27FC236}">
                <a16:creationId xmlns:a16="http://schemas.microsoft.com/office/drawing/2014/main" id="{BBB5CE74-F31D-4B7D-BF2E-90F5B2E105D1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D89CA989-BC85-4D67-8058-6CFC5AEDBA4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21" name="Mây 1">
            <a:extLst>
              <a:ext uri="{FF2B5EF4-FFF2-40B4-BE49-F238E27FC236}">
                <a16:creationId xmlns:a16="http://schemas.microsoft.com/office/drawing/2014/main" id="{7D6F8ED2-3AEC-4783-9D72-751F578111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52AF4C38-29F5-4402-B531-270D2EBA04A4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5" name="Mây 4">
            <a:extLst>
              <a:ext uri="{FF2B5EF4-FFF2-40B4-BE49-F238E27FC236}">
                <a16:creationId xmlns:a16="http://schemas.microsoft.com/office/drawing/2014/main" id="{440933B4-60B6-471D-9839-79BAFAC76CB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8" name="Luyện đọc từ khó">
            <a:extLst>
              <a:ext uri="{FF2B5EF4-FFF2-40B4-BE49-F238E27FC236}">
                <a16:creationId xmlns:a16="http://schemas.microsoft.com/office/drawing/2014/main" id="{E14D4A15-BAA0-4C95-832F-EBC1362431C4}"/>
              </a:ext>
            </a:extLst>
          </p:cNvPr>
          <p:cNvSpPr txBox="1"/>
          <p:nvPr/>
        </p:nvSpPr>
        <p:spPr>
          <a:xfrm>
            <a:off x="2133931" y="2257876"/>
            <a:ext cx="786542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5: QUÝ TRỌNG THỜI GIAN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 2)</a:t>
            </a:r>
          </a:p>
        </p:txBody>
      </p:sp>
    </p:spTree>
    <p:extLst>
      <p:ext uri="{BB962C8B-B14F-4D97-AF65-F5344CB8AC3E}">
        <p14:creationId xmlns:p14="http://schemas.microsoft.com/office/powerpoint/2010/main" val="116076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&#10;&#10;Description automatically generated">
            <a:extLst>
              <a:ext uri="{FF2B5EF4-FFF2-40B4-BE49-F238E27FC236}">
                <a16:creationId xmlns:a16="http://schemas.microsoft.com/office/drawing/2014/main" id="{F8E1AAB6-C707-441E-810E-8A78D553C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4" y="1553022"/>
            <a:ext cx="3924599" cy="2476537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2DA5B5AB-2477-411B-9201-613212CD72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67" y="1652640"/>
            <a:ext cx="4068712" cy="2476537"/>
          </a:xfrm>
          <a:prstGeom prst="rect">
            <a:avLst/>
          </a:prstGeom>
        </p:spPr>
      </p:pic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8A3557E4-C069-494F-80A5-5783977F06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03" y="3992577"/>
            <a:ext cx="3924599" cy="2479087"/>
          </a:xfrm>
          <a:prstGeom prst="rect">
            <a:avLst/>
          </a:prstGeom>
        </p:spPr>
      </p:pic>
      <p:pic>
        <p:nvPicPr>
          <p:cNvPr id="5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00817A98-C92D-4A0E-A7BA-C6A94DB7EB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1367" y="4129177"/>
            <a:ext cx="4068712" cy="24765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BCAD2D-DE57-4B30-BBDA-9D49A3A0A9FA}"/>
              </a:ext>
            </a:extLst>
          </p:cNvPr>
          <p:cNvSpPr txBox="1"/>
          <p:nvPr/>
        </p:nvSpPr>
        <p:spPr>
          <a:xfrm>
            <a:off x="413379" y="252285"/>
            <a:ext cx="1209325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rabicPeriod"/>
            </a:pP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việc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32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20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32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 </a:t>
            </a:r>
          </a:p>
          <a:p>
            <a:r>
              <a:rPr lang="en-US" sz="32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Vì </a:t>
            </a:r>
            <a:r>
              <a:rPr lang="en-US" sz="320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32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lang="en-US" sz="32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69132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shape&#10;&#10;Description automatically generated">
            <a:extLst>
              <a:ext uri="{FF2B5EF4-FFF2-40B4-BE49-F238E27FC236}">
                <a16:creationId xmlns:a16="http://schemas.microsoft.com/office/drawing/2014/main" id="{254B491E-DABA-41BA-9F8A-D4680CD0FC4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492" y="326374"/>
            <a:ext cx="11469016" cy="6205252"/>
          </a:xfrm>
          <a:prstGeom prst="rect">
            <a:avLst/>
          </a:prstGeom>
        </p:spPr>
      </p:pic>
      <p:pic>
        <p:nvPicPr>
          <p:cNvPr id="6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624" y="721561"/>
            <a:ext cx="856140" cy="856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722983" y="1637362"/>
            <a:ext cx="671421" cy="69368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DA4F29B-146A-48B9-87D9-1720DA746A97}"/>
              </a:ext>
            </a:extLst>
          </p:cNvPr>
          <p:cNvSpPr txBox="1"/>
          <p:nvPr/>
        </p:nvSpPr>
        <p:spPr>
          <a:xfrm>
            <a:off x="722983" y="844265"/>
            <a:ext cx="4922340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đồng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F4A52A4-4896-4012-AC32-AE92C4F39C75}"/>
              </a:ext>
            </a:extLst>
          </p:cNvPr>
          <p:cNvSpPr/>
          <p:nvPr/>
        </p:nvSpPr>
        <p:spPr>
          <a:xfrm>
            <a:off x="479976" y="197934"/>
            <a:ext cx="492234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kumimoji="0" lang="en-US" sz="36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THẢO LUẬN NHÓM 2</a:t>
            </a:r>
            <a:endParaRPr lang="en-US" sz="3600" b="1" cap="none" spc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31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8D0948A-587C-4331-8E28-FEABC42EFDA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43" y="497537"/>
            <a:ext cx="9650396" cy="5505551"/>
          </a:xfrm>
          <a:prstGeom prst="rect">
            <a:avLst/>
          </a:prstGeom>
        </p:spPr>
      </p:pic>
      <p:pic>
        <p:nvPicPr>
          <p:cNvPr id="8" name="Picture 2" descr="Hình ảnh Mặt Cười PNG, Vector, PSD, và biểu tượng để tải về miễn phí |  pngtree">
            <a:extLst>
              <a:ext uri="{FF2B5EF4-FFF2-40B4-BE49-F238E27FC236}">
                <a16:creationId xmlns:a16="http://schemas.microsoft.com/office/drawing/2014/main" id="{48ED3AE9-9F5C-4488-9256-C851230C42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34" y="-76697"/>
            <a:ext cx="1863218" cy="1863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285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3D43740-A6B3-442A-B56F-B624CF9E1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541142E9-02EB-405B-ADB7-5B68946046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567" y="365125"/>
            <a:ext cx="9818962" cy="579809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EAC8793-64A0-46FE-8902-3AB202ACDFA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374712" y="197051"/>
            <a:ext cx="1445709" cy="149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665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105919B-61E4-457C-9BA5-9729BD5596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F3FE2F10-E0C9-4213-B675-92EB6E649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140" y="112989"/>
            <a:ext cx="10345109" cy="67450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63E59-86F0-46D3-9FCB-1FB4364EBC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374712" y="197051"/>
            <a:ext cx="1445709" cy="149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961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1399">
      <a:dk1>
        <a:sysClr val="windowText" lastClr="000000"/>
      </a:dk1>
      <a:lt1>
        <a:sysClr val="window" lastClr="FFFFFF"/>
      </a:lt1>
      <a:dk2>
        <a:srgbClr val="FFC000"/>
      </a:dk2>
      <a:lt2>
        <a:srgbClr val="2AADDA"/>
      </a:lt2>
      <a:accent1>
        <a:srgbClr val="2AADDA"/>
      </a:accent1>
      <a:accent2>
        <a:srgbClr val="F3706D"/>
      </a:accent2>
      <a:accent3>
        <a:srgbClr val="2AADDA"/>
      </a:accent3>
      <a:accent4>
        <a:srgbClr val="FFC000"/>
      </a:accent4>
      <a:accent5>
        <a:srgbClr val="2AADDA"/>
      </a:accent5>
      <a:accent6>
        <a:srgbClr val="F3706D"/>
      </a:accent6>
      <a:hlink>
        <a:srgbClr val="0563C1"/>
      </a:hlink>
      <a:folHlink>
        <a:srgbClr val="954F72"/>
      </a:folHlink>
    </a:clrScheme>
    <a:fontScheme name="自定义 1">
      <a:majorFont>
        <a:latin typeface="Arial Black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178</TotalTime>
  <Words>426</Words>
  <Application>Microsoft Office PowerPoint</Application>
  <PresentationFormat>Widescreen</PresentationFormat>
  <Paragraphs>65</Paragraphs>
  <Slides>22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22</vt:i4>
      </vt:variant>
    </vt:vector>
  </HeadingPairs>
  <TitlesOfParts>
    <vt:vector size="37" baseType="lpstr">
      <vt:lpstr>等线</vt:lpstr>
      <vt:lpstr>Microsoft YaHei</vt:lpstr>
      <vt:lpstr>Arial</vt:lpstr>
      <vt:lpstr>Arial Black</vt:lpstr>
      <vt:lpstr>Arial-Rounded</vt:lpstr>
      <vt:lpstr>Averta Std CY Bold</vt:lpstr>
      <vt:lpstr>Calibri</vt:lpstr>
      <vt:lpstr>Calibri Light</vt:lpstr>
      <vt:lpstr>Quicksand Medium</vt:lpstr>
      <vt:lpstr>Office 主题</vt:lpstr>
      <vt:lpstr>5_Office Theme</vt:lpstr>
      <vt:lpstr>4_Office Theme</vt:lpstr>
      <vt:lpstr>Hoạt động</vt:lpstr>
      <vt:lpstr>1_Office Theme</vt:lpstr>
      <vt:lpstr>4_Office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Ms Quyen</cp:lastModifiedBy>
  <cp:revision>23</cp:revision>
  <dcterms:created xsi:type="dcterms:W3CDTF">2021-06-21T14:39:53Z</dcterms:created>
  <dcterms:modified xsi:type="dcterms:W3CDTF">2021-11-14T13:49:26Z</dcterms:modified>
</cp:coreProperties>
</file>