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07" r:id="rId2"/>
    <p:sldId id="256" r:id="rId3"/>
    <p:sldId id="280" r:id="rId4"/>
    <p:sldId id="301" r:id="rId5"/>
    <p:sldId id="302" r:id="rId6"/>
    <p:sldId id="303" r:id="rId7"/>
    <p:sldId id="304" r:id="rId8"/>
    <p:sldId id="305" r:id="rId9"/>
    <p:sldId id="300" r:id="rId10"/>
    <p:sldId id="306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E00"/>
    <a:srgbClr val="157F93"/>
    <a:srgbClr val="AFFEEE"/>
    <a:srgbClr val="FDDFFD"/>
    <a:srgbClr val="FCD0FC"/>
    <a:srgbClr val="66D9F0"/>
    <a:srgbClr val="C1E3E2"/>
    <a:srgbClr val="81E0F3"/>
    <a:srgbClr val="B3FFEF"/>
    <a:srgbClr val="E4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5" autoAdjust="0"/>
  </p:normalViewPr>
  <p:slideViewPr>
    <p:cSldViewPr showGuides="1">
      <p:cViewPr varScale="1">
        <p:scale>
          <a:sx n="60" d="100"/>
          <a:sy n="60" d="100"/>
        </p:scale>
        <p:origin x="1032" y="84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8B57C-8AE7-41E9-B447-8EC82B77020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C8770-9804-432C-96B4-AA498659D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0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0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61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9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2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33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Tham khảo: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Hỏi: Cậu thích câu chuyện nào nhất?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Đáp: Mình thích câu chuyện </a:t>
            </a:r>
            <a:r>
              <a:rPr lang="en-US" b="0" i="1">
                <a:solidFill>
                  <a:srgbClr val="333333"/>
                </a:solidFill>
                <a:effectLst/>
                <a:latin typeface="OpenSans"/>
              </a:rPr>
              <a:t>Niềm vui của Bi và Bống.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Hỏi: Đố cậu biết câu chuyện nào có cậu bé địu em đứng ngoài cửa lớp nghe giảng?</a:t>
            </a:r>
          </a:p>
          <a:p>
            <a:pPr algn="just" latinLnBrk="0"/>
            <a:r>
              <a:rPr lang="en-US" b="0" i="0">
                <a:solidFill>
                  <a:srgbClr val="333333"/>
                </a:solidFill>
                <a:effectLst/>
                <a:latin typeface="OpenSans"/>
              </a:rPr>
              <a:t>- Đáp: Câu chuyện </a:t>
            </a:r>
            <a:r>
              <a:rPr lang="en-US" b="0" i="1">
                <a:solidFill>
                  <a:srgbClr val="333333"/>
                </a:solidFill>
                <a:effectLst/>
                <a:latin typeface="OpenSans"/>
              </a:rPr>
              <a:t>Cậu bé ham học.</a:t>
            </a:r>
            <a:endParaRPr lang="en-US" b="0" i="0">
              <a:solidFill>
                <a:srgbClr val="333333"/>
              </a:solidFill>
              <a:effectLst/>
              <a:latin typeface="Open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C8770-9804-432C-96B4-AA498659DF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5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C60595-D3AD-4964-9E9A-BECCF7195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95718"/>
            <a:ext cx="8839200" cy="5066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1857E-F607-45B7-AA02-AC2441F29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4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CF47-FF1A-4D09-9926-99961B26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61A3CF-BA6C-4E75-AA2F-55CB71666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16E68-F4B1-4C42-BCFC-C39B089AD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D5411-72F7-4759-8181-4E5243F9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15DF3-2712-4965-9896-93158FE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EE66E-F454-4358-BA11-E6F343AC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1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85C6-9F1D-46D2-A47A-1278E33C4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6DF9F-8CEB-40FA-A603-61A3085A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9ECF3-7A30-4464-8BE6-637D171F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9108E-2603-4319-B1C6-203904E1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4211E-4EAC-484E-9879-EB6C41CC4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5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60FAD-0B32-49AE-B732-737B3882C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172ED-F518-425A-8799-28E5DB4AB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0AF5-4FCC-4210-A858-7D1C5631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1FE9-CEC8-42E2-A755-441313F2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C4E3-5BFF-47E8-B4F0-A943FC63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09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EBD78B-DDEF-4719-B03C-99737E0E1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482E7-0A2E-40F7-867A-1DABE84D7D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825208"/>
            <a:ext cx="7620000" cy="4677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7C6E-6A11-42A7-ABFA-D041EF83F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  <p:pic>
        <p:nvPicPr>
          <p:cNvPr id="12" name="10">
            <a:extLst>
              <a:ext uri="{FF2B5EF4-FFF2-40B4-BE49-F238E27FC236}">
                <a16:creationId xmlns:a16="http://schemas.microsoft.com/office/drawing/2014/main" id="{13E5BAD1-1AC4-4794-9429-2E8BE8DBD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95817" y="103040"/>
            <a:ext cx="904009" cy="722168"/>
          </a:xfrm>
          <a:prstGeom prst="rect">
            <a:avLst/>
          </a:prstGeom>
        </p:spPr>
      </p:pic>
      <p:pic>
        <p:nvPicPr>
          <p:cNvPr id="13" name="11">
            <a:extLst>
              <a:ext uri="{FF2B5EF4-FFF2-40B4-BE49-F238E27FC236}">
                <a16:creationId xmlns:a16="http://schemas.microsoft.com/office/drawing/2014/main" id="{D8672B25-C2D5-46FE-B3A2-C5AAD0F06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425743" y="184086"/>
            <a:ext cx="904009" cy="722168"/>
          </a:xfrm>
          <a:prstGeom prst="rect">
            <a:avLst/>
          </a:prstGeom>
        </p:spPr>
      </p:pic>
      <p:pic>
        <p:nvPicPr>
          <p:cNvPr id="14" name="14">
            <a:extLst>
              <a:ext uri="{FF2B5EF4-FFF2-40B4-BE49-F238E27FC236}">
                <a16:creationId xmlns:a16="http://schemas.microsoft.com/office/drawing/2014/main" id="{B9BF9ABC-717E-4919-8CE2-B65CDC4D2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877896" y="906254"/>
            <a:ext cx="579569" cy="623455"/>
          </a:xfrm>
          <a:prstGeom prst="rect">
            <a:avLst/>
          </a:prstGeom>
        </p:spPr>
      </p:pic>
      <p:pic>
        <p:nvPicPr>
          <p:cNvPr id="16" name="16">
            <a:extLst>
              <a:ext uri="{FF2B5EF4-FFF2-40B4-BE49-F238E27FC236}">
                <a16:creationId xmlns:a16="http://schemas.microsoft.com/office/drawing/2014/main" id="{4C3BF828-B337-4FEA-95C0-8576384D7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85242" y="3496555"/>
            <a:ext cx="1919200" cy="2011695"/>
          </a:xfrm>
          <a:prstGeom prst="rect">
            <a:avLst/>
          </a:prstGeom>
        </p:spPr>
      </p:pic>
      <p:pic>
        <p:nvPicPr>
          <p:cNvPr id="17" name="17">
            <a:extLst>
              <a:ext uri="{FF2B5EF4-FFF2-40B4-BE49-F238E27FC236}">
                <a16:creationId xmlns:a16="http://schemas.microsoft.com/office/drawing/2014/main" id="{0D6C1DFD-12C3-47E0-BC5F-4C7C77641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604653" y="2263915"/>
            <a:ext cx="796177" cy="980555"/>
          </a:xfrm>
          <a:prstGeom prst="rect">
            <a:avLst/>
          </a:prstGeom>
        </p:spPr>
      </p:pic>
      <p:pic>
        <p:nvPicPr>
          <p:cNvPr id="18" name="32">
            <a:extLst>
              <a:ext uri="{FF2B5EF4-FFF2-40B4-BE49-F238E27FC236}">
                <a16:creationId xmlns:a16="http://schemas.microsoft.com/office/drawing/2014/main" id="{BEE378D4-B710-426C-BD7F-D485B12E1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611966" y="3965240"/>
            <a:ext cx="1565534" cy="1393709"/>
          </a:xfrm>
          <a:prstGeom prst="rect">
            <a:avLst/>
          </a:prstGeom>
        </p:spPr>
      </p:pic>
      <p:pic>
        <p:nvPicPr>
          <p:cNvPr id="15" name="15">
            <a:extLst>
              <a:ext uri="{FF2B5EF4-FFF2-40B4-BE49-F238E27FC236}">
                <a16:creationId xmlns:a16="http://schemas.microsoft.com/office/drawing/2014/main" id="{5ECD4A58-BEEF-43B9-997D-C4C839F810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149179" y="-192171"/>
            <a:ext cx="4280183" cy="141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EA1C7-B6D1-44B4-AF10-C9EFE7E0B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64"/>
            <a:ext cx="12192000" cy="18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B2DA1F-C688-497B-9855-10C0F919A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rgbClr val="178093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86FD01-2D0E-438C-9F0A-4FA8C3AFBEFE}"/>
              </a:ext>
            </a:extLst>
          </p:cNvPr>
          <p:cNvSpPr/>
          <p:nvPr userDrawn="1"/>
        </p:nvSpPr>
        <p:spPr>
          <a:xfrm>
            <a:off x="152400" y="190500"/>
            <a:ext cx="11887200" cy="6477000"/>
          </a:xfrm>
          <a:prstGeom prst="rect">
            <a:avLst/>
          </a:prstGeom>
          <a:solidFill>
            <a:srgbClr val="FFFFFF"/>
          </a:solidFill>
          <a:ln w="28575">
            <a:solidFill>
              <a:srgbClr val="17809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E4992B-D36F-434E-AC32-291566CC54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880" y="5417028"/>
            <a:ext cx="12289325" cy="153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CF8D8-2E3D-4C5E-9825-554F6883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11FFE-32EC-45D7-99B8-E674C2D8F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4AB30-592C-4CF6-8715-1EE1FF915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A6AAB-7886-4346-AF80-45FBF15D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60967-579A-42C4-AEB2-1E794166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FBD72-00DC-4270-8BDD-5E090870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7180-B7A0-4539-AF2D-B2BE0B5FE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4CAF-6276-46DF-AADD-2DF1B8520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A2ED0-03DA-4DDF-9479-B7077F211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EA3F66-36FF-4C0B-BCAB-28B00B0F2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E8FEF-C4D4-4058-A0D1-40B7EFA1D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8D14C-69E8-4AE2-95DB-8A74E8CD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D88FC-4AE2-44BA-947A-BF18FC94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399C9-4CE2-496C-97EA-390821AF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A9F6-2635-4CFA-92E8-CB7B8A10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C916-9740-42B1-B4B0-288A64A0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F3B4DC-5147-4D0E-9F2D-06A765F1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444F7-E366-4AB0-A928-70C69805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F9FE1-51D9-4A6C-9FDF-593C5E1A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C8BB8-67E8-42F5-AD96-D56D9DFF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9622D-DA4A-451F-95A8-A73B350D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2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F8BA-0000-4EB2-B72F-06D56318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0D390-972F-4BFF-8BF7-1AA058351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3A667-ED3F-49DF-B67E-DD2AEF017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7339-D08B-4ADF-922C-CF5EE769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AE828-70FB-4118-BF5A-7D8B5E5D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9BD45-E4D2-4508-8D09-11456DA6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9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823F66A4-6BE0-450B-BE12-C967770855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51257-3A88-46DE-BD78-69E40FCC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CF8DC-0E36-446C-A544-4A3625241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D487-151F-4ADD-AF72-014AC414E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77BE5-D3F2-42EF-A913-1CDA59F2FAAC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5ADDA-23D5-43B2-A01A-DA027FC36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3E0D2-66EB-4BA1-AB22-EF074029A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84CC-B5B7-4BC7-908B-9EEE65BB9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4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2C0D2-079D-4BC2-B7E2-DD718C993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498203" cy="1498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FB821-3358-4AA4-882B-1179621CA97F}"/>
              </a:ext>
            </a:extLst>
          </p:cNvPr>
          <p:cNvSpPr txBox="1"/>
          <p:nvPr/>
        </p:nvSpPr>
        <p:spPr>
          <a:xfrm>
            <a:off x="2902658" y="2286000"/>
            <a:ext cx="6386684" cy="1644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Circle" panose="020B0703020102020204" pitchFamily="34" charset="0"/>
              </a:rPr>
              <a:t>ĐẾN TIẾT 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3E8B0-987C-427F-A2AD-2F55CE2024A0}"/>
              </a:ext>
            </a:extLst>
          </p:cNvPr>
          <p:cNvSpPr txBox="1"/>
          <p:nvPr/>
        </p:nvSpPr>
        <p:spPr>
          <a:xfrm>
            <a:off x="1841855" y="81989"/>
            <a:ext cx="871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Circle" panose="020B0703020102020204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158923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12. </a:t>
            </a:r>
            <a:r>
              <a:rPr lang="en-US" sz="4000" b="1">
                <a:solidFill>
                  <a:srgbClr val="157F93"/>
                </a:solidFill>
              </a:rPr>
              <a:t>Cùng bạn hỏi – đáp về những câu chuyện em và bạn vừa kể.</a:t>
            </a:r>
            <a:endParaRPr lang="vi-VN" sz="4000">
              <a:solidFill>
                <a:srgbClr val="157F9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15AA1-248E-4D70-8928-565001F5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60" t="2566" r="4475" b="54033"/>
          <a:stretch>
            <a:fillRect/>
          </a:stretch>
        </p:blipFill>
        <p:spPr>
          <a:xfrm>
            <a:off x="5725949" y="1680013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302FC-6B28-4E29-A638-5894C7F9E6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1" t="2675" r="53705" b="53923"/>
          <a:stretch>
            <a:fillRect/>
          </a:stretch>
        </p:blipFill>
        <p:spPr>
          <a:xfrm>
            <a:off x="685800" y="1676400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BD0C7-E3B0-4CA0-AA00-BDE45ACE65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29" t="51995" r="4207" b="4603"/>
          <a:stretch>
            <a:fillRect/>
          </a:stretch>
        </p:blipFill>
        <p:spPr>
          <a:xfrm>
            <a:off x="8229600" y="4343400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E61682-6ECA-48FD-B163-E8381F311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9" t="52105" r="53437" b="4494"/>
          <a:stretch>
            <a:fillRect/>
          </a:stretch>
        </p:blipFill>
        <p:spPr>
          <a:xfrm>
            <a:off x="3200400" y="4343400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95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819400" y="2151727"/>
            <a:ext cx="6201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 BÀI HỌC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7617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2DA00175-974A-4587-9A8A-F9CDD1EECE57}"/>
              </a:ext>
            </a:extLst>
          </p:cNvPr>
          <p:cNvSpPr txBox="1"/>
          <p:nvPr/>
        </p:nvSpPr>
        <p:spPr>
          <a:xfrm>
            <a:off x="2995314" y="1851392"/>
            <a:ext cx="6201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TIẾNG VIỆT</a:t>
            </a:r>
            <a:endParaRPr lang="zh-CN" altLang="en-US" sz="8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68216098-49AA-4FD1-ACF6-ADF5715C85C8}"/>
              </a:ext>
            </a:extLst>
          </p:cNvPr>
          <p:cNvSpPr/>
          <p:nvPr/>
        </p:nvSpPr>
        <p:spPr>
          <a:xfrm>
            <a:off x="2285998" y="3505200"/>
            <a:ext cx="73645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6000" b="1">
                <a:solidFill>
                  <a:srgbClr val="157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ÔN TẬP GIỮA HỌC KÌ 1</a:t>
            </a:r>
            <a:endParaRPr lang="zh-CN" altLang="en-US" sz="6000" b="1" dirty="0">
              <a:solidFill>
                <a:srgbClr val="157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CC7115AB-9176-410E-BE58-75B6BF9F41D9}"/>
              </a:ext>
            </a:extLst>
          </p:cNvPr>
          <p:cNvSpPr/>
          <p:nvPr/>
        </p:nvSpPr>
        <p:spPr>
          <a:xfrm>
            <a:off x="4820347" y="4953000"/>
            <a:ext cx="2295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Tiết 7 - 8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8" name="28">
            <a:extLst>
              <a:ext uri="{FF2B5EF4-FFF2-40B4-BE49-F238E27FC236}">
                <a16:creationId xmlns:a16="http://schemas.microsoft.com/office/drawing/2014/main" id="{45BE8D9E-0897-40F0-9574-94C27905C7A5}"/>
              </a:ext>
            </a:extLst>
          </p:cNvPr>
          <p:cNvGrpSpPr/>
          <p:nvPr/>
        </p:nvGrpSpPr>
        <p:grpSpPr>
          <a:xfrm>
            <a:off x="76200" y="76200"/>
            <a:ext cx="1924050" cy="715029"/>
            <a:chOff x="3822937" y="2346157"/>
            <a:chExt cx="2485231" cy="872473"/>
          </a:xfrm>
        </p:grpSpPr>
        <p:sp>
          <p:nvSpPr>
            <p:cNvPr id="9" name="25">
              <a:extLst>
                <a:ext uri="{FF2B5EF4-FFF2-40B4-BE49-F238E27FC236}">
                  <a16:creationId xmlns:a16="http://schemas.microsoft.com/office/drawing/2014/main" id="{5E92CAB5-45D7-4ABF-ABED-2FC0FE2AAB94}"/>
                </a:ext>
              </a:extLst>
            </p:cNvPr>
            <p:cNvSpPr/>
            <p:nvPr/>
          </p:nvSpPr>
          <p:spPr>
            <a:xfrm>
              <a:off x="3822937" y="2346157"/>
              <a:ext cx="2362200" cy="76122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1E3E2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26">
              <a:extLst>
                <a:ext uri="{FF2B5EF4-FFF2-40B4-BE49-F238E27FC236}">
                  <a16:creationId xmlns:a16="http://schemas.microsoft.com/office/drawing/2014/main" id="{FF2AD47D-2FA3-49B7-876D-9CC1977B03BC}"/>
                </a:ext>
              </a:extLst>
            </p:cNvPr>
            <p:cNvSpPr txBox="1"/>
            <p:nvPr/>
          </p:nvSpPr>
          <p:spPr>
            <a:xfrm>
              <a:off x="3847543" y="2354873"/>
              <a:ext cx="2460625" cy="8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>
                  <a:ln w="28575">
                    <a:solidFill>
                      <a:srgbClr val="5080AB">
                        <a:alpha val="98000"/>
                      </a:srgb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5080AB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TUẦN 9</a:t>
              </a:r>
              <a:endParaRPr lang="zh-CN" altLang="en-US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562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4000" b="1">
                <a:solidFill>
                  <a:srgbClr val="157F93"/>
                </a:solidFill>
              </a:rPr>
              <a:t>Nhìn tranh và nói tên câu chuyện. Chọn kể một câu chuyện em thích.</a:t>
            </a:r>
            <a:endParaRPr lang="en-US" sz="4000">
              <a:solidFill>
                <a:srgbClr val="157F93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5B097-BBED-4E8D-AF44-6511A4200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60" t="2566" r="4475" b="54033"/>
          <a:stretch>
            <a:fillRect/>
          </a:stretch>
        </p:blipFill>
        <p:spPr>
          <a:xfrm>
            <a:off x="5878349" y="1727238"/>
            <a:ext cx="3048000" cy="2213413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32A70B-41C6-4B58-8B92-016BD763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1" t="2675" r="53705" b="53923"/>
          <a:stretch>
            <a:fillRect/>
          </a:stretch>
        </p:blipFill>
        <p:spPr>
          <a:xfrm>
            <a:off x="838200" y="1723625"/>
            <a:ext cx="3048000" cy="2213413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466629-8277-4EE1-8261-97390025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29" t="51995" r="4207" b="4603"/>
          <a:stretch>
            <a:fillRect/>
          </a:stretch>
        </p:blipFill>
        <p:spPr>
          <a:xfrm>
            <a:off x="8382000" y="4187387"/>
            <a:ext cx="3048000" cy="2213413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2433A7-E0E7-4BC2-8A1C-2EA7C261FD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9" t="52105" r="53437" b="4494"/>
          <a:stretch>
            <a:fillRect/>
          </a:stretch>
        </p:blipFill>
        <p:spPr>
          <a:xfrm>
            <a:off x="3352800" y="4187387"/>
            <a:ext cx="3048000" cy="2213413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776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25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25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25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25"/>
                            </p:stCondLst>
                            <p:childTnLst>
                              <p:par>
                                <p:cTn id="4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4000" b="1">
                <a:solidFill>
                  <a:srgbClr val="157F93"/>
                </a:solidFill>
              </a:rPr>
              <a:t>Nhìn tranh và nói tên câu chuyện. Chọn kể một câu chuyện em thích.</a:t>
            </a:r>
            <a:endParaRPr lang="en-US" sz="4000">
              <a:solidFill>
                <a:srgbClr val="157F93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32A70B-41C6-4B58-8B92-016BD763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1" t="2675" r="53705" b="53923"/>
          <a:stretch>
            <a:fillRect/>
          </a:stretch>
        </p:blipFill>
        <p:spPr>
          <a:xfrm>
            <a:off x="1035682" y="2286000"/>
            <a:ext cx="4480034" cy="3253336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5">
            <a:extLst>
              <a:ext uri="{FF2B5EF4-FFF2-40B4-BE49-F238E27FC236}">
                <a16:creationId xmlns:a16="http://schemas.microsoft.com/office/drawing/2014/main" id="{5FDD451A-3B38-4E5B-80CF-75116C803F51}"/>
              </a:ext>
            </a:extLst>
          </p:cNvPr>
          <p:cNvSpPr/>
          <p:nvPr/>
        </p:nvSpPr>
        <p:spPr>
          <a:xfrm flipH="1">
            <a:off x="5958202" y="3514043"/>
            <a:ext cx="1974636" cy="868504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2916F-2A6D-448E-8BAB-432912A4C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82" y="2819400"/>
            <a:ext cx="2057400" cy="2022197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8B630AF8-92BF-4641-B9D1-6EFAE71DECF7}"/>
              </a:ext>
            </a:extLst>
          </p:cNvPr>
          <p:cNvSpPr/>
          <p:nvPr/>
        </p:nvSpPr>
        <p:spPr>
          <a:xfrm>
            <a:off x="8351676" y="3604891"/>
            <a:ext cx="262112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65E00"/>
                </a:solidFill>
                <a:latin typeface="+mj-lt"/>
              </a:rPr>
              <a:t>Chú đỗ con</a:t>
            </a:r>
            <a:endParaRPr lang="zh-CN" altLang="en-US" sz="4000" noProof="1">
              <a:solidFill>
                <a:srgbClr val="F65E00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03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4000" b="1">
                <a:solidFill>
                  <a:srgbClr val="157F93"/>
                </a:solidFill>
              </a:rPr>
              <a:t>Nhìn tranh và nói tên câu chuyện. Chọn kể một câu chuyện em thích.</a:t>
            </a:r>
            <a:endParaRPr lang="en-US" sz="4000">
              <a:solidFill>
                <a:srgbClr val="157F93"/>
              </a:solidFill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5FDD451A-3B38-4E5B-80CF-75116C803F51}"/>
              </a:ext>
            </a:extLst>
          </p:cNvPr>
          <p:cNvSpPr/>
          <p:nvPr/>
        </p:nvSpPr>
        <p:spPr>
          <a:xfrm flipH="1">
            <a:off x="5958202" y="3372713"/>
            <a:ext cx="1974636" cy="868504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2916F-2A6D-448E-8BAB-432912A4C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82" y="2678070"/>
            <a:ext cx="2057400" cy="2022197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8B630AF8-92BF-4641-B9D1-6EFAE71DECF7}"/>
              </a:ext>
            </a:extLst>
          </p:cNvPr>
          <p:cNvSpPr/>
          <p:nvPr/>
        </p:nvSpPr>
        <p:spPr>
          <a:xfrm>
            <a:off x="8372099" y="3191412"/>
            <a:ext cx="2621124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noProof="1">
                <a:solidFill>
                  <a:srgbClr val="F65E00"/>
                </a:solidFill>
                <a:latin typeface="+mj-lt"/>
                <a:sym typeface="Arial" panose="020B0604020202020204" pitchFamily="34" charset="0"/>
              </a:rPr>
              <a:t>Cậu bé ham học</a:t>
            </a:r>
            <a:endParaRPr lang="zh-CN" altLang="en-US" sz="4000" noProof="1">
              <a:solidFill>
                <a:srgbClr val="F65E00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D9E9A-1087-4233-BACA-56486364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560" t="2566" r="4475" b="54033"/>
          <a:stretch>
            <a:fillRect/>
          </a:stretch>
        </p:blipFill>
        <p:spPr>
          <a:xfrm>
            <a:off x="914400" y="2057400"/>
            <a:ext cx="4494079" cy="3263535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095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4000" b="1">
                <a:solidFill>
                  <a:srgbClr val="157F93"/>
                </a:solidFill>
              </a:rPr>
              <a:t>Nhìn tranh và nói tên câu chuyện. Chọn kể một câu chuyện em thích.</a:t>
            </a:r>
            <a:endParaRPr lang="en-US" sz="4000">
              <a:solidFill>
                <a:srgbClr val="157F93"/>
              </a:solidFill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5FDD451A-3B38-4E5B-80CF-75116C803F51}"/>
              </a:ext>
            </a:extLst>
          </p:cNvPr>
          <p:cNvSpPr/>
          <p:nvPr/>
        </p:nvSpPr>
        <p:spPr>
          <a:xfrm flipH="1">
            <a:off x="5958202" y="3308398"/>
            <a:ext cx="1974636" cy="868504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2916F-2A6D-448E-8BAB-432912A4C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82" y="2613755"/>
            <a:ext cx="2057400" cy="2022197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8B630AF8-92BF-4641-B9D1-6EFAE71DECF7}"/>
              </a:ext>
            </a:extLst>
          </p:cNvPr>
          <p:cNvSpPr/>
          <p:nvPr/>
        </p:nvSpPr>
        <p:spPr>
          <a:xfrm>
            <a:off x="8229600" y="3009300"/>
            <a:ext cx="317959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65E00"/>
                </a:solidFill>
              </a:rPr>
              <a:t>Niềm vui của Bi và Bống</a:t>
            </a:r>
            <a:endParaRPr lang="zh-CN" altLang="en-US" sz="4000" noProof="1">
              <a:solidFill>
                <a:srgbClr val="F65E00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1ACBDA-FC5A-4C5E-B3F9-64A4326EC9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99" t="52105" r="53437" b="4494"/>
          <a:stretch>
            <a:fillRect/>
          </a:stretch>
        </p:blipFill>
        <p:spPr>
          <a:xfrm>
            <a:off x="882869" y="2057400"/>
            <a:ext cx="4388477" cy="3186848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40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4000" b="1">
                <a:solidFill>
                  <a:srgbClr val="157F93"/>
                </a:solidFill>
              </a:rPr>
              <a:t>Nhìn tranh và nói tên câu chuyện. Chọn kể một câu chuyện em thích.</a:t>
            </a:r>
            <a:endParaRPr lang="en-US" sz="4000">
              <a:solidFill>
                <a:srgbClr val="157F93"/>
              </a:solidFill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5FDD451A-3B38-4E5B-80CF-75116C803F51}"/>
              </a:ext>
            </a:extLst>
          </p:cNvPr>
          <p:cNvSpPr/>
          <p:nvPr/>
        </p:nvSpPr>
        <p:spPr>
          <a:xfrm flipH="1">
            <a:off x="5958202" y="3337081"/>
            <a:ext cx="1974636" cy="868504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2916F-2A6D-448E-8BAB-432912A4C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82" y="2642438"/>
            <a:ext cx="2057400" cy="2022197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8B630AF8-92BF-4641-B9D1-6EFAE71DECF7}"/>
              </a:ext>
            </a:extLst>
          </p:cNvPr>
          <p:cNvSpPr/>
          <p:nvPr/>
        </p:nvSpPr>
        <p:spPr>
          <a:xfrm>
            <a:off x="8228458" y="3155780"/>
            <a:ext cx="317959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65E00"/>
                </a:solidFill>
              </a:rPr>
              <a:t>Em có xinh không?</a:t>
            </a:r>
            <a:endParaRPr lang="zh-CN" altLang="en-US" sz="4000" noProof="1">
              <a:solidFill>
                <a:srgbClr val="F65E00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85797-0B89-44F7-8573-6EDC183715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829" t="51995" r="4207" b="4603"/>
          <a:stretch>
            <a:fillRect/>
          </a:stretch>
        </p:blipFill>
        <p:spPr>
          <a:xfrm>
            <a:off x="783946" y="1981200"/>
            <a:ext cx="4530443" cy="3289941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417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11. </a:t>
            </a:r>
            <a:r>
              <a:rPr lang="en-US" sz="4000" b="1">
                <a:solidFill>
                  <a:srgbClr val="157F93"/>
                </a:solidFill>
              </a:rPr>
              <a:t>Nhìn tranh và nói tên câu chuyện. Chọn kể một câu chuyện em thích.</a:t>
            </a:r>
            <a:endParaRPr lang="en-US" sz="4000">
              <a:solidFill>
                <a:srgbClr val="157F93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55B097-BBED-4E8D-AF44-6511A4200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560" t="2566" r="4475" b="54033"/>
          <a:stretch>
            <a:fillRect/>
          </a:stretch>
        </p:blipFill>
        <p:spPr>
          <a:xfrm>
            <a:off x="5725949" y="1680013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32A70B-41C6-4B58-8B92-016BD763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31" t="2675" r="53705" b="53923"/>
          <a:stretch>
            <a:fillRect/>
          </a:stretch>
        </p:blipFill>
        <p:spPr>
          <a:xfrm>
            <a:off x="685800" y="1676400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466629-8277-4EE1-8261-97390025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29" t="51995" r="4207" b="4603"/>
          <a:stretch>
            <a:fillRect/>
          </a:stretch>
        </p:blipFill>
        <p:spPr>
          <a:xfrm>
            <a:off x="8229600" y="4343400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2433A7-E0E7-4BC2-8A1C-2EA7C261FD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99" t="52105" r="53437" b="4494"/>
          <a:stretch>
            <a:fillRect/>
          </a:stretch>
        </p:blipFill>
        <p:spPr>
          <a:xfrm>
            <a:off x="3200400" y="4343400"/>
            <a:ext cx="3276600" cy="2379419"/>
          </a:xfrm>
          <a:custGeom>
            <a:avLst/>
            <a:gdLst>
              <a:gd name="connsiteX0" fmla="*/ 146702 w 3048000"/>
              <a:gd name="connsiteY0" fmla="*/ 0 h 2514600"/>
              <a:gd name="connsiteX1" fmla="*/ 2901298 w 3048000"/>
              <a:gd name="connsiteY1" fmla="*/ 0 h 2514600"/>
              <a:gd name="connsiteX2" fmla="*/ 3048000 w 3048000"/>
              <a:gd name="connsiteY2" fmla="*/ 146702 h 2514600"/>
              <a:gd name="connsiteX3" fmla="*/ 3048000 w 3048000"/>
              <a:gd name="connsiteY3" fmla="*/ 2367898 h 2514600"/>
              <a:gd name="connsiteX4" fmla="*/ 2901298 w 3048000"/>
              <a:gd name="connsiteY4" fmla="*/ 2514600 h 2514600"/>
              <a:gd name="connsiteX5" fmla="*/ 146702 w 3048000"/>
              <a:gd name="connsiteY5" fmla="*/ 2514600 h 2514600"/>
              <a:gd name="connsiteX6" fmla="*/ 0 w 3048000"/>
              <a:gd name="connsiteY6" fmla="*/ 2367898 h 2514600"/>
              <a:gd name="connsiteX7" fmla="*/ 0 w 3048000"/>
              <a:gd name="connsiteY7" fmla="*/ 146702 h 2514600"/>
              <a:gd name="connsiteX8" fmla="*/ 146702 w 3048000"/>
              <a:gd name="connsiteY8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2514600">
                <a:moveTo>
                  <a:pt x="146702" y="0"/>
                </a:moveTo>
                <a:lnTo>
                  <a:pt x="2901298" y="0"/>
                </a:lnTo>
                <a:cubicBezTo>
                  <a:pt x="2982319" y="0"/>
                  <a:pt x="3048000" y="65681"/>
                  <a:pt x="3048000" y="146702"/>
                </a:cubicBezTo>
                <a:lnTo>
                  <a:pt x="3048000" y="2367898"/>
                </a:lnTo>
                <a:cubicBezTo>
                  <a:pt x="3048000" y="2448919"/>
                  <a:pt x="2982319" y="2514600"/>
                  <a:pt x="2901298" y="2514600"/>
                </a:cubicBezTo>
                <a:lnTo>
                  <a:pt x="146702" y="2514600"/>
                </a:lnTo>
                <a:cubicBezTo>
                  <a:pt x="65681" y="2514600"/>
                  <a:pt x="0" y="2448919"/>
                  <a:pt x="0" y="2367898"/>
                </a:cubicBezTo>
                <a:lnTo>
                  <a:pt x="0" y="146702"/>
                </a:lnTo>
                <a:cubicBezTo>
                  <a:pt x="0" y="65681"/>
                  <a:pt x="65681" y="0"/>
                  <a:pt x="146702" y="0"/>
                </a:cubicBezTo>
                <a:close/>
              </a:path>
            </a:pathLst>
          </a:custGeom>
          <a:ln w="19050">
            <a:solidFill>
              <a:srgbClr val="AFFEE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515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8484F7-562C-4BA9-A359-F0DEF9CC2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0650"/>
            <a:ext cx="685800" cy="6574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7991EF-C4F5-4BEB-8487-FE8121F1B899}"/>
              </a:ext>
            </a:extLst>
          </p:cNvPr>
          <p:cNvSpPr txBox="1"/>
          <p:nvPr/>
        </p:nvSpPr>
        <p:spPr>
          <a:xfrm>
            <a:off x="1016000" y="228600"/>
            <a:ext cx="1071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F65E00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12. </a:t>
            </a:r>
            <a:r>
              <a:rPr lang="en-US" sz="4000" b="1">
                <a:solidFill>
                  <a:srgbClr val="157F93"/>
                </a:solidFill>
              </a:rPr>
              <a:t>Cùng bạn hỏi – đáp về những câu chuyện em và bạn vừa kể.</a:t>
            </a:r>
            <a:endParaRPr lang="vi-VN" sz="4000">
              <a:solidFill>
                <a:srgbClr val="157F93"/>
              </a:solidFill>
            </a:endParaRPr>
          </a:p>
        </p:txBody>
      </p:sp>
      <p:sp>
        <p:nvSpPr>
          <p:cNvPr id="28" name="6">
            <a:extLst>
              <a:ext uri="{FF2B5EF4-FFF2-40B4-BE49-F238E27FC236}">
                <a16:creationId xmlns:a16="http://schemas.microsoft.com/office/drawing/2014/main" id="{8D9138E5-AF75-47BC-9884-8E2D0EF1B450}"/>
              </a:ext>
            </a:extLst>
          </p:cNvPr>
          <p:cNvSpPr/>
          <p:nvPr/>
        </p:nvSpPr>
        <p:spPr>
          <a:xfrm>
            <a:off x="3993312" y="2664570"/>
            <a:ext cx="2705982" cy="1190172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84FC482D-DBC7-4F4A-91FD-1F20AADCE330}"/>
              </a:ext>
            </a:extLst>
          </p:cNvPr>
          <p:cNvSpPr/>
          <p:nvPr/>
        </p:nvSpPr>
        <p:spPr>
          <a:xfrm flipH="1">
            <a:off x="5410632" y="3255537"/>
            <a:ext cx="2705982" cy="1190172"/>
          </a:xfrm>
          <a:custGeom>
            <a:avLst/>
            <a:gdLst>
              <a:gd name="connsiteX0" fmla="*/ 488411 w 2705982"/>
              <a:gd name="connsiteY0" fmla="*/ 0 h 1190172"/>
              <a:gd name="connsiteX1" fmla="*/ 488411 w 2705982"/>
              <a:gd name="connsiteY1" fmla="*/ 297543 h 1190172"/>
              <a:gd name="connsiteX2" fmla="*/ 2248921 w 2705982"/>
              <a:gd name="connsiteY2" fmla="*/ 297543 h 1190172"/>
              <a:gd name="connsiteX3" fmla="*/ 2705982 w 2705982"/>
              <a:gd name="connsiteY3" fmla="*/ 892629 h 1190172"/>
              <a:gd name="connsiteX4" fmla="*/ 488411 w 2705982"/>
              <a:gd name="connsiteY4" fmla="*/ 892629 h 1190172"/>
              <a:gd name="connsiteX5" fmla="*/ 488411 w 2705982"/>
              <a:gd name="connsiteY5" fmla="*/ 1190172 h 1190172"/>
              <a:gd name="connsiteX6" fmla="*/ 0 w 2705982"/>
              <a:gd name="connsiteY6" fmla="*/ 595086 h 119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982" h="1190172">
                <a:moveTo>
                  <a:pt x="488411" y="0"/>
                </a:moveTo>
                <a:lnTo>
                  <a:pt x="488411" y="297543"/>
                </a:lnTo>
                <a:lnTo>
                  <a:pt x="2248921" y="297543"/>
                </a:lnTo>
                <a:lnTo>
                  <a:pt x="2705982" y="892629"/>
                </a:lnTo>
                <a:lnTo>
                  <a:pt x="488411" y="892629"/>
                </a:lnTo>
                <a:lnTo>
                  <a:pt x="488411" y="1190172"/>
                </a:lnTo>
                <a:lnTo>
                  <a:pt x="0" y="595086"/>
                </a:lnTo>
                <a:close/>
              </a:path>
            </a:pathLst>
          </a:custGeom>
          <a:solidFill>
            <a:srgbClr val="66D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204108-B484-4F24-AFEB-B3837A140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043420"/>
            <a:ext cx="2819400" cy="2771159"/>
          </a:xfrm>
          <a:prstGeom prst="rect">
            <a:avLst/>
          </a:prstGeom>
        </p:spPr>
      </p:pic>
      <p:sp>
        <p:nvSpPr>
          <p:cNvPr id="35" name="2">
            <a:extLst>
              <a:ext uri="{FF2B5EF4-FFF2-40B4-BE49-F238E27FC236}">
                <a16:creationId xmlns:a16="http://schemas.microsoft.com/office/drawing/2014/main" id="{89E4E660-844A-47E3-9F80-94BC6C6E75CA}"/>
              </a:ext>
            </a:extLst>
          </p:cNvPr>
          <p:cNvSpPr/>
          <p:nvPr/>
        </p:nvSpPr>
        <p:spPr>
          <a:xfrm>
            <a:off x="516584" y="2527167"/>
            <a:ext cx="336331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Câu chuyện có mấy nhân vật?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id="{9FA54016-6C72-4D52-A74A-AF5ACAFD858A}"/>
              </a:ext>
            </a:extLst>
          </p:cNvPr>
          <p:cNvSpPr/>
          <p:nvPr/>
        </p:nvSpPr>
        <p:spPr>
          <a:xfrm>
            <a:off x="8142890" y="3235070"/>
            <a:ext cx="359191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F65E00"/>
                </a:solidFill>
              </a:rPr>
              <a:t>Bạn thích nhân vật nào?</a:t>
            </a:r>
            <a:endParaRPr lang="zh-CN" altLang="en-US" sz="4000" noProof="1">
              <a:solidFill>
                <a:srgbClr val="F65E00"/>
              </a:solidFill>
              <a:latin typeface="+mj-lt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99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29" grpId="0" animBg="1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304</TotalTime>
  <Words>279</Words>
  <Application>Microsoft Office PowerPoint</Application>
  <PresentationFormat>Widescreen</PresentationFormat>
  <Paragraphs>36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Circle</vt:lpstr>
      <vt:lpstr>HP-167</vt:lpstr>
      <vt:lpstr>OpenSans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286</cp:revision>
  <dcterms:created xsi:type="dcterms:W3CDTF">2021-09-27T03:12:31Z</dcterms:created>
  <dcterms:modified xsi:type="dcterms:W3CDTF">2021-10-29T13:58:51Z</dcterms:modified>
  <cp:category>9Slide.vn</cp:category>
</cp:coreProperties>
</file>