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01" r:id="rId2"/>
    <p:sldId id="256" r:id="rId3"/>
    <p:sldId id="280" r:id="rId4"/>
    <p:sldId id="298" r:id="rId5"/>
    <p:sldId id="299" r:id="rId6"/>
    <p:sldId id="300" r:id="rId7"/>
    <p:sldId id="287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7F93"/>
    <a:srgbClr val="FDDFFD"/>
    <a:srgbClr val="FCD0FC"/>
    <a:srgbClr val="F65E00"/>
    <a:srgbClr val="66D9F0"/>
    <a:srgbClr val="C1E3E2"/>
    <a:srgbClr val="81E0F3"/>
    <a:srgbClr val="B3FFEF"/>
    <a:srgbClr val="E4FFC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25" autoAdjust="0"/>
  </p:normalViewPr>
  <p:slideViewPr>
    <p:cSldViewPr showGuides="1">
      <p:cViewPr varScale="1">
        <p:scale>
          <a:sx n="60" d="100"/>
          <a:sy n="60" d="100"/>
        </p:scale>
        <p:origin x="1032" y="78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8B57C-8AE7-41E9-B447-8EC82B77020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C8770-9804-432C-96B4-AA498659D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7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a. Nói: Cậu ơi, cậu nhặt giúp mình cái bút với!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Đáp: Đợi tớ chút. Tớ sẽ nhặt giúp cậu.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b. Nói: Chữ của bạn đẹp thật đấy!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Đáp: Cảm ơn cậu. Tớ cũng phải luyện viết thường xuyên đấy.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c. Nói: Cậu cố gắng nghỉ ngơi, ăn uống cho nhanh khỏi nhé!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Đáp: Ừ, tớ sẽ cố gắng.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d. Nói: Chúc cậu sinh nhật vui vẻ nhé!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Đáp: Cảm ơn cậu nhiều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C8770-9804-432C-96B4-AA498659DF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90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b. Nói: Chữ của bạn đẹp thật đấy!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Đáp: Cảm ơn cậu. Tớ cũng phải luyện viết thường xuyên đấy.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c. Nói: Cậu cố gắng nghỉ ngơi, ăn uống cho nhanh khỏi nhé!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Đáp: Ừ, tớ sẽ cố gắng.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d. Nói: Chúc cậu sinh nhật vui vẻ nhé!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Đáp: Cảm ơn cậu nhiều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C8770-9804-432C-96B4-AA498659DF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50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a. Nói: Cậu ơi, cậu nhặt giúp mình cái bút với!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Đáp: Đợi tớ chút. Tớ sẽ nhặt giúp cậu.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b. Nói: Chữ của bạn đẹp thật đấy!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Đáp: Cảm ơn cậu. Tớ cũng phải luyện viết thường xuyên đấy.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c. Nói: Cậu cố gắng nghỉ ngơi, ăn uống cho nhanh khỏi nhé!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Đáp: Ừ, tớ sẽ cố gắng.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d. Nói: Chúc cậu sinh nhật vui vẻ nhé!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Đáp: Cảm ơn cậu nhiều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C8770-9804-432C-96B4-AA498659DF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38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- Câu có từ “là” là câu giới thiệu.</a:t>
            </a:r>
          </a:p>
          <a:p>
            <a:pPr algn="just" latinLnBrk="0"/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- Câu có từ “gặt” chỉ hoạt động là câu nêu hoạt động</a:t>
            </a:r>
          </a:p>
          <a:p>
            <a:pPr algn="just" latinLnBrk="0"/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- Câu có từ “chăm chỉ”, cẩn thận” chỉ đặc điểm là câu nêu đặc điểm.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C8770-9804-432C-96B4-AA498659DF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33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C60595-D3AD-4964-9E9A-BECCF71955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95718"/>
            <a:ext cx="8839200" cy="5066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81857E-F607-45B7-AA02-AC2441F29D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564"/>
            <a:ext cx="12192000" cy="181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48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6CF47-FF1A-4D09-9926-99961B26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61A3CF-BA6C-4E75-AA2F-55CB716665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816E68-F4B1-4C42-BCFC-C39B089AD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D5411-72F7-4759-8181-4E5243F9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15DF3-2712-4965-9896-93158FEB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EE66E-F454-4358-BA11-E6F343ACE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18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85C6-9F1D-46D2-A47A-1278E33C4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6DF9F-8CEB-40FA-A603-61A3085A8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9ECF3-7A30-4464-8BE6-637D171F0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9108E-2603-4319-B1C6-203904E1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4211E-4EAC-484E-9879-EB6C41CC4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65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360FAD-0B32-49AE-B732-737B3882C7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172ED-F518-425A-8799-28E5DB4AB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B0AF5-4FCC-4210-A858-7D1C5631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91FE9-CEC8-42E2-A755-441313F2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CC4E3-5BFF-47E8-B4F0-A943FC639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09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EBD78B-DDEF-4719-B03C-99737E0E19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solidFill>
              <a:srgbClr val="178093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3482E7-0A2E-40F7-867A-1DABE84D7D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825208"/>
            <a:ext cx="7620000" cy="4677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BD7C6E-6A11-42A7-ABFA-D041EF83F9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564"/>
            <a:ext cx="12192000" cy="1818436"/>
          </a:xfrm>
          <a:prstGeom prst="rect">
            <a:avLst/>
          </a:prstGeom>
        </p:spPr>
      </p:pic>
      <p:pic>
        <p:nvPicPr>
          <p:cNvPr id="12" name="10">
            <a:extLst>
              <a:ext uri="{FF2B5EF4-FFF2-40B4-BE49-F238E27FC236}">
                <a16:creationId xmlns:a16="http://schemas.microsoft.com/office/drawing/2014/main" id="{13E5BAD1-1AC4-4794-9429-2E8BE8DBD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95817" y="103040"/>
            <a:ext cx="904009" cy="722168"/>
          </a:xfrm>
          <a:prstGeom prst="rect">
            <a:avLst/>
          </a:prstGeom>
        </p:spPr>
      </p:pic>
      <p:pic>
        <p:nvPicPr>
          <p:cNvPr id="13" name="11">
            <a:extLst>
              <a:ext uri="{FF2B5EF4-FFF2-40B4-BE49-F238E27FC236}">
                <a16:creationId xmlns:a16="http://schemas.microsoft.com/office/drawing/2014/main" id="{D8672B25-C2D5-46FE-B3A2-C5AAD0F06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425743" y="184086"/>
            <a:ext cx="904009" cy="722168"/>
          </a:xfrm>
          <a:prstGeom prst="rect">
            <a:avLst/>
          </a:prstGeom>
        </p:spPr>
      </p:pic>
      <p:pic>
        <p:nvPicPr>
          <p:cNvPr id="14" name="14">
            <a:extLst>
              <a:ext uri="{FF2B5EF4-FFF2-40B4-BE49-F238E27FC236}">
                <a16:creationId xmlns:a16="http://schemas.microsoft.com/office/drawing/2014/main" id="{B9BF9ABC-717E-4919-8CE2-B65CDC4D2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7877896" y="906254"/>
            <a:ext cx="579569" cy="623455"/>
          </a:xfrm>
          <a:prstGeom prst="rect">
            <a:avLst/>
          </a:prstGeom>
        </p:spPr>
      </p:pic>
      <p:pic>
        <p:nvPicPr>
          <p:cNvPr id="16" name="16">
            <a:extLst>
              <a:ext uri="{FF2B5EF4-FFF2-40B4-BE49-F238E27FC236}">
                <a16:creationId xmlns:a16="http://schemas.microsoft.com/office/drawing/2014/main" id="{4C3BF828-B337-4FEA-95C0-8576384D7E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8985242" y="3496555"/>
            <a:ext cx="1919200" cy="2011695"/>
          </a:xfrm>
          <a:prstGeom prst="rect">
            <a:avLst/>
          </a:prstGeom>
        </p:spPr>
      </p:pic>
      <p:pic>
        <p:nvPicPr>
          <p:cNvPr id="17" name="17">
            <a:extLst>
              <a:ext uri="{FF2B5EF4-FFF2-40B4-BE49-F238E27FC236}">
                <a16:creationId xmlns:a16="http://schemas.microsoft.com/office/drawing/2014/main" id="{0D6C1DFD-12C3-47E0-BC5F-4C7C77641B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1604653" y="2263915"/>
            <a:ext cx="796177" cy="980555"/>
          </a:xfrm>
          <a:prstGeom prst="rect">
            <a:avLst/>
          </a:prstGeom>
        </p:spPr>
      </p:pic>
      <p:pic>
        <p:nvPicPr>
          <p:cNvPr id="18" name="32">
            <a:extLst>
              <a:ext uri="{FF2B5EF4-FFF2-40B4-BE49-F238E27FC236}">
                <a16:creationId xmlns:a16="http://schemas.microsoft.com/office/drawing/2014/main" id="{BEE378D4-B710-426C-BD7F-D485B12E1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611966" y="3965240"/>
            <a:ext cx="1565534" cy="1393709"/>
          </a:xfrm>
          <a:prstGeom prst="rect">
            <a:avLst/>
          </a:prstGeom>
        </p:spPr>
      </p:pic>
      <p:pic>
        <p:nvPicPr>
          <p:cNvPr id="15" name="15">
            <a:extLst>
              <a:ext uri="{FF2B5EF4-FFF2-40B4-BE49-F238E27FC236}">
                <a16:creationId xmlns:a16="http://schemas.microsoft.com/office/drawing/2014/main" id="{5ECD4A58-BEEF-43B9-997D-C4C839F81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149179" y="-192171"/>
            <a:ext cx="4280183" cy="141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61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B2DA1F-C688-497B-9855-10C0F919A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solidFill>
              <a:srgbClr val="178093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786FD01-2D0E-438C-9F0A-4FA8C3AFBEFE}"/>
              </a:ext>
            </a:extLst>
          </p:cNvPr>
          <p:cNvSpPr/>
          <p:nvPr userDrawn="1"/>
        </p:nvSpPr>
        <p:spPr>
          <a:xfrm>
            <a:off x="152400" y="190500"/>
            <a:ext cx="11887200" cy="6477000"/>
          </a:xfrm>
          <a:prstGeom prst="rect">
            <a:avLst/>
          </a:prstGeom>
          <a:solidFill>
            <a:srgbClr val="FFFFFF"/>
          </a:solidFill>
          <a:ln w="28575">
            <a:solidFill>
              <a:srgbClr val="17809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5BEA1C7-B6D1-44B4-AF10-C9EFE7E0BD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564"/>
            <a:ext cx="12192000" cy="181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0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B2DA1F-C688-497B-9855-10C0F919A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solidFill>
              <a:srgbClr val="178093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786FD01-2D0E-438C-9F0A-4FA8C3AFBEFE}"/>
              </a:ext>
            </a:extLst>
          </p:cNvPr>
          <p:cNvSpPr/>
          <p:nvPr userDrawn="1"/>
        </p:nvSpPr>
        <p:spPr>
          <a:xfrm>
            <a:off x="152400" y="190500"/>
            <a:ext cx="11887200" cy="6477000"/>
          </a:xfrm>
          <a:prstGeom prst="rect">
            <a:avLst/>
          </a:prstGeom>
          <a:solidFill>
            <a:srgbClr val="FFFFFF"/>
          </a:solidFill>
          <a:ln w="28575">
            <a:solidFill>
              <a:srgbClr val="17809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E4992B-D36F-434E-AC32-291566CC54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880" y="5417028"/>
            <a:ext cx="12289325" cy="153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32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CF8D8-2E3D-4C5E-9825-554F6883B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11FFE-32EC-45D7-99B8-E674C2D8F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4AB30-592C-4CF6-8715-1EE1FF915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A6AAB-7886-4346-AF80-45FBF15DC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60967-579A-42C4-AEB2-1E794166F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FBD72-00DC-4270-8BDD-5E090870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16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37180-B7A0-4539-AF2D-B2BE0B5F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C4CAF-6276-46DF-AADD-2DF1B8520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A2ED0-03DA-4DDF-9479-B7077F211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EA3F66-36FF-4C0B-BCAB-28B00B0F22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9E8FEF-C4D4-4058-A0D1-40B7EFA1D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F8D14C-69E8-4AE2-95DB-8A74E8CD8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ED88FC-4AE2-44BA-947A-BF18FC94C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A399C9-4CE2-496C-97EA-390821AF9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69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9A9F6-2635-4CFA-92E8-CB7B8A100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1C916-9740-42B1-B4B0-288A64A06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F3B4DC-5147-4D0E-9F2D-06A765F1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8444F7-E366-4AB0-A928-70C69805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35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F9FE1-51D9-4A6C-9FDF-593C5E1AA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EC8BB8-67E8-42F5-AD96-D56D9DFF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9622D-DA4A-451F-95A8-A73B350DC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26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5F8BA-0000-4EB2-B72F-06D56318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0D390-972F-4BFF-8BF7-1AA058351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3A667-ED3F-49DF-B67E-DD2AEF017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7339-D08B-4ADF-922C-CF5EE769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AE828-70FB-4118-BF5A-7D8B5E5D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9BD45-E4D2-4508-8D09-11456DA6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90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9Slide.vn - 2019">
            <a:extLst>
              <a:ext uri="{FF2B5EF4-FFF2-40B4-BE49-F238E27FC236}">
                <a16:creationId xmlns:a16="http://schemas.microsoft.com/office/drawing/2014/main" id="{C6488BC2-C78C-40CD-942A-76F98ABA24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51257-3A88-46DE-BD78-69E40FCCB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CF8DC-0E36-446C-A544-4A3625241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DD487-151F-4ADD-AF72-014AC414E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5ADDA-23D5-43B2-A01A-DA027FC36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3E0D2-66EB-4BA1-AB22-EF074029A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4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5C435B-AEB6-4EF5-8987-B2F036EE1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1498203" cy="14982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5CDFB9-B3C2-4D3A-929C-61AEE038AD7F}"/>
              </a:ext>
            </a:extLst>
          </p:cNvPr>
          <p:cNvSpPr txBox="1"/>
          <p:nvPr/>
        </p:nvSpPr>
        <p:spPr>
          <a:xfrm>
            <a:off x="2902658" y="2286000"/>
            <a:ext cx="6386684" cy="1644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Circle" panose="020B0703020102020204" pitchFamily="34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Circle" panose="020B0703020102020204" pitchFamily="34" charset="0"/>
              </a:rPr>
              <a:t>ĐẾN TIẾT TIẾNG VIỆT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11B731-3283-45CC-8AD5-E35D11E49B13}"/>
              </a:ext>
            </a:extLst>
          </p:cNvPr>
          <p:cNvSpPr txBox="1"/>
          <p:nvPr/>
        </p:nvSpPr>
        <p:spPr>
          <a:xfrm>
            <a:off x="1841855" y="81989"/>
            <a:ext cx="8719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ircle" panose="020B0703020102020204" pitchFamily="34" charset="0"/>
              </a:rPr>
              <a:t>PHÒNG GIÁO DỤC VÀ ĐÀO TẠO QUẬN LONG BIÊN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Circle" panose="020B0703020102020204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4102773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8">
            <a:extLst>
              <a:ext uri="{FF2B5EF4-FFF2-40B4-BE49-F238E27FC236}">
                <a16:creationId xmlns:a16="http://schemas.microsoft.com/office/drawing/2014/main" id="{2DA00175-974A-4587-9A8A-F9CDD1EECE57}"/>
              </a:ext>
            </a:extLst>
          </p:cNvPr>
          <p:cNvSpPr txBox="1"/>
          <p:nvPr/>
        </p:nvSpPr>
        <p:spPr>
          <a:xfrm>
            <a:off x="2995314" y="1851392"/>
            <a:ext cx="6201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HP-167" panose="020B080305030202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TIẾNG VIỆT</a:t>
            </a:r>
            <a:endParaRPr lang="zh-CN" altLang="en-US" sz="8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HP-167" panose="020B080305030202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7">
            <a:extLst>
              <a:ext uri="{FF2B5EF4-FFF2-40B4-BE49-F238E27FC236}">
                <a16:creationId xmlns:a16="http://schemas.microsoft.com/office/drawing/2014/main" id="{68216098-49AA-4FD1-ACF6-ADF5715C85C8}"/>
              </a:ext>
            </a:extLst>
          </p:cNvPr>
          <p:cNvSpPr/>
          <p:nvPr/>
        </p:nvSpPr>
        <p:spPr>
          <a:xfrm>
            <a:off x="2285998" y="3505200"/>
            <a:ext cx="73645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6000" b="1">
                <a:solidFill>
                  <a:srgbClr val="157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ÔN TẬP GIỮA HỌC KÌ 1</a:t>
            </a:r>
            <a:endParaRPr lang="zh-CN" altLang="en-US" sz="6000" b="1" dirty="0">
              <a:solidFill>
                <a:srgbClr val="157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CC7115AB-9176-410E-BE58-75B6BF9F41D9}"/>
              </a:ext>
            </a:extLst>
          </p:cNvPr>
          <p:cNvSpPr/>
          <p:nvPr/>
        </p:nvSpPr>
        <p:spPr>
          <a:xfrm>
            <a:off x="4820347" y="4953000"/>
            <a:ext cx="2295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Tiết 5 - 6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8" name="28">
            <a:extLst>
              <a:ext uri="{FF2B5EF4-FFF2-40B4-BE49-F238E27FC236}">
                <a16:creationId xmlns:a16="http://schemas.microsoft.com/office/drawing/2014/main" id="{45BE8D9E-0897-40F0-9574-94C27905C7A5}"/>
              </a:ext>
            </a:extLst>
          </p:cNvPr>
          <p:cNvGrpSpPr/>
          <p:nvPr/>
        </p:nvGrpSpPr>
        <p:grpSpPr>
          <a:xfrm>
            <a:off x="76200" y="76200"/>
            <a:ext cx="1924050" cy="715029"/>
            <a:chOff x="3822937" y="2346157"/>
            <a:chExt cx="2485231" cy="872473"/>
          </a:xfrm>
        </p:grpSpPr>
        <p:sp>
          <p:nvSpPr>
            <p:cNvPr id="9" name="25">
              <a:extLst>
                <a:ext uri="{FF2B5EF4-FFF2-40B4-BE49-F238E27FC236}">
                  <a16:creationId xmlns:a16="http://schemas.microsoft.com/office/drawing/2014/main" id="{5E92CAB5-45D7-4ABF-ABED-2FC0FE2AAB94}"/>
                </a:ext>
              </a:extLst>
            </p:cNvPr>
            <p:cNvSpPr/>
            <p:nvPr/>
          </p:nvSpPr>
          <p:spPr>
            <a:xfrm>
              <a:off x="3822937" y="2346157"/>
              <a:ext cx="2362200" cy="76122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1E3E2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26">
              <a:extLst>
                <a:ext uri="{FF2B5EF4-FFF2-40B4-BE49-F238E27FC236}">
                  <a16:creationId xmlns:a16="http://schemas.microsoft.com/office/drawing/2014/main" id="{FF2AD47D-2FA3-49B7-876D-9CC1977B03BC}"/>
                </a:ext>
              </a:extLst>
            </p:cNvPr>
            <p:cNvSpPr txBox="1"/>
            <p:nvPr/>
          </p:nvSpPr>
          <p:spPr>
            <a:xfrm>
              <a:off x="3847543" y="2354873"/>
              <a:ext cx="2460625" cy="863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>
                  <a:ln w="28575">
                    <a:solidFill>
                      <a:srgbClr val="5080AB">
                        <a:alpha val="9800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5080AB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TUẦN 9</a:t>
              </a:r>
              <a:endParaRPr lang="zh-CN" altLang="en-US" sz="4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3562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219A1E7-A86A-4780-92E1-F6FA75D3354C}"/>
              </a:ext>
            </a:extLst>
          </p:cNvPr>
          <p:cNvSpPr txBox="1"/>
          <p:nvPr/>
        </p:nvSpPr>
        <p:spPr>
          <a:xfrm>
            <a:off x="1016000" y="1905000"/>
            <a:ext cx="9906000" cy="2967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>
              <a:lnSpc>
                <a:spcPct val="120000"/>
              </a:lnSpc>
            </a:pPr>
            <a:r>
              <a:rPr lang="vi-VN" sz="4000" b="0" i="0">
                <a:solidFill>
                  <a:srgbClr val="333333"/>
                </a:solidFill>
                <a:effectLst/>
                <a:latin typeface="+mj-lt"/>
              </a:rPr>
              <a:t>a. Nhờ bạn nhặt giúp cái bút bị rơi.</a:t>
            </a:r>
          </a:p>
          <a:p>
            <a:pPr algn="just" latinLnBrk="0">
              <a:lnSpc>
                <a:spcPct val="120000"/>
              </a:lnSpc>
            </a:pPr>
            <a:r>
              <a:rPr lang="vi-VN" sz="4000" b="0" i="0">
                <a:solidFill>
                  <a:srgbClr val="333333"/>
                </a:solidFill>
                <a:effectLst/>
                <a:latin typeface="+mj-lt"/>
              </a:rPr>
              <a:t>b. Khen bạn viết chữ đẹp.</a:t>
            </a:r>
          </a:p>
          <a:p>
            <a:pPr algn="just" latinLnBrk="0">
              <a:lnSpc>
                <a:spcPct val="120000"/>
              </a:lnSpc>
            </a:pPr>
            <a:r>
              <a:rPr lang="vi-VN" sz="4000" b="0" i="0">
                <a:solidFill>
                  <a:srgbClr val="333333"/>
                </a:solidFill>
                <a:effectLst/>
                <a:latin typeface="+mj-lt"/>
              </a:rPr>
              <a:t>c. An ủi bạn khi bạn bị ốm nên phải nghỉ học.</a:t>
            </a:r>
          </a:p>
          <a:p>
            <a:pPr algn="just" latinLnBrk="0">
              <a:lnSpc>
                <a:spcPct val="120000"/>
              </a:lnSpc>
            </a:pPr>
            <a:r>
              <a:rPr lang="vi-VN" sz="4000" b="0" i="0">
                <a:solidFill>
                  <a:srgbClr val="333333"/>
                </a:solidFill>
                <a:effectLst/>
                <a:latin typeface="+mj-lt"/>
              </a:rPr>
              <a:t>d. Chúc mừng sinh nhật bạn.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8484F7-562C-4BA9-A359-F0DEF9CC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0650"/>
            <a:ext cx="685800" cy="6574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7991EF-C4F5-4BEB-8487-FE8121F1B899}"/>
              </a:ext>
            </a:extLst>
          </p:cNvPr>
          <p:cNvSpPr txBox="1"/>
          <p:nvPr/>
        </p:nvSpPr>
        <p:spPr>
          <a:xfrm>
            <a:off x="1016000" y="228600"/>
            <a:ext cx="10718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r>
              <a:rPr lang="en-US" sz="44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400" b="1">
                <a:solidFill>
                  <a:srgbClr val="157F93"/>
                </a:solidFill>
              </a:rPr>
              <a:t>Đóng vai, nói và đáp lời trong các tình huống sau:</a:t>
            </a:r>
            <a:endParaRPr lang="vi-VN" sz="4400">
              <a:solidFill>
                <a:srgbClr val="157F93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3E6CD31-9954-4973-AEE7-E205403D95FE}"/>
              </a:ext>
            </a:extLst>
          </p:cNvPr>
          <p:cNvSpPr/>
          <p:nvPr/>
        </p:nvSpPr>
        <p:spPr>
          <a:xfrm>
            <a:off x="1562100" y="2057400"/>
            <a:ext cx="990600" cy="5133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53FF6CD-0FB7-45FB-9B9A-36C9FE5D77C6}"/>
              </a:ext>
            </a:extLst>
          </p:cNvPr>
          <p:cNvSpPr/>
          <p:nvPr/>
        </p:nvSpPr>
        <p:spPr>
          <a:xfrm>
            <a:off x="1562100" y="2777723"/>
            <a:ext cx="1143000" cy="5133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5C917E-22FB-4F8A-AAC3-8D9DB777EDFD}"/>
              </a:ext>
            </a:extLst>
          </p:cNvPr>
          <p:cNvSpPr/>
          <p:nvPr/>
        </p:nvSpPr>
        <p:spPr>
          <a:xfrm>
            <a:off x="1562100" y="3505666"/>
            <a:ext cx="1143000" cy="5133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6A3E9C-B94E-4984-B6AA-22F3D96B3E1D}"/>
              </a:ext>
            </a:extLst>
          </p:cNvPr>
          <p:cNvSpPr/>
          <p:nvPr/>
        </p:nvSpPr>
        <p:spPr>
          <a:xfrm>
            <a:off x="1562100" y="4248849"/>
            <a:ext cx="2552700" cy="5133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76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6">
            <a:extLst>
              <a:ext uri="{FF2B5EF4-FFF2-40B4-BE49-F238E27FC236}">
                <a16:creationId xmlns:a16="http://schemas.microsoft.com/office/drawing/2014/main" id="{25509082-E547-412A-B019-006D94AA0FAA}"/>
              </a:ext>
            </a:extLst>
          </p:cNvPr>
          <p:cNvSpPr/>
          <p:nvPr/>
        </p:nvSpPr>
        <p:spPr>
          <a:xfrm>
            <a:off x="4038600" y="3423423"/>
            <a:ext cx="2705982" cy="1190172"/>
          </a:xfrm>
          <a:custGeom>
            <a:avLst/>
            <a:gdLst>
              <a:gd name="connsiteX0" fmla="*/ 488411 w 2705982"/>
              <a:gd name="connsiteY0" fmla="*/ 0 h 1190172"/>
              <a:gd name="connsiteX1" fmla="*/ 488411 w 2705982"/>
              <a:gd name="connsiteY1" fmla="*/ 297543 h 1190172"/>
              <a:gd name="connsiteX2" fmla="*/ 2248921 w 2705982"/>
              <a:gd name="connsiteY2" fmla="*/ 297543 h 1190172"/>
              <a:gd name="connsiteX3" fmla="*/ 2705982 w 2705982"/>
              <a:gd name="connsiteY3" fmla="*/ 892629 h 1190172"/>
              <a:gd name="connsiteX4" fmla="*/ 488411 w 2705982"/>
              <a:gd name="connsiteY4" fmla="*/ 892629 h 1190172"/>
              <a:gd name="connsiteX5" fmla="*/ 488411 w 2705982"/>
              <a:gd name="connsiteY5" fmla="*/ 1190172 h 1190172"/>
              <a:gd name="connsiteX6" fmla="*/ 0 w 2705982"/>
              <a:gd name="connsiteY6" fmla="*/ 595086 h 119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982" h="1190172">
                <a:moveTo>
                  <a:pt x="488411" y="0"/>
                </a:moveTo>
                <a:lnTo>
                  <a:pt x="488411" y="297543"/>
                </a:lnTo>
                <a:lnTo>
                  <a:pt x="2248921" y="297543"/>
                </a:lnTo>
                <a:lnTo>
                  <a:pt x="2705982" y="892629"/>
                </a:lnTo>
                <a:lnTo>
                  <a:pt x="488411" y="892629"/>
                </a:lnTo>
                <a:lnTo>
                  <a:pt x="488411" y="1190172"/>
                </a:lnTo>
                <a:lnTo>
                  <a:pt x="0" y="595086"/>
                </a:lnTo>
                <a:close/>
              </a:path>
            </a:pathLst>
          </a:custGeom>
          <a:solidFill>
            <a:srgbClr val="66D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5">
            <a:extLst>
              <a:ext uri="{FF2B5EF4-FFF2-40B4-BE49-F238E27FC236}">
                <a16:creationId xmlns:a16="http://schemas.microsoft.com/office/drawing/2014/main" id="{AC556517-CBC3-45DE-87F8-13AB75EEB8AE}"/>
              </a:ext>
            </a:extLst>
          </p:cNvPr>
          <p:cNvSpPr/>
          <p:nvPr/>
        </p:nvSpPr>
        <p:spPr>
          <a:xfrm flipH="1">
            <a:off x="5455920" y="4014390"/>
            <a:ext cx="2705982" cy="1190172"/>
          </a:xfrm>
          <a:custGeom>
            <a:avLst/>
            <a:gdLst>
              <a:gd name="connsiteX0" fmla="*/ 488411 w 2705982"/>
              <a:gd name="connsiteY0" fmla="*/ 0 h 1190172"/>
              <a:gd name="connsiteX1" fmla="*/ 488411 w 2705982"/>
              <a:gd name="connsiteY1" fmla="*/ 297543 h 1190172"/>
              <a:gd name="connsiteX2" fmla="*/ 2248921 w 2705982"/>
              <a:gd name="connsiteY2" fmla="*/ 297543 h 1190172"/>
              <a:gd name="connsiteX3" fmla="*/ 2705982 w 2705982"/>
              <a:gd name="connsiteY3" fmla="*/ 892629 h 1190172"/>
              <a:gd name="connsiteX4" fmla="*/ 488411 w 2705982"/>
              <a:gd name="connsiteY4" fmla="*/ 892629 h 1190172"/>
              <a:gd name="connsiteX5" fmla="*/ 488411 w 2705982"/>
              <a:gd name="connsiteY5" fmla="*/ 1190172 h 1190172"/>
              <a:gd name="connsiteX6" fmla="*/ 0 w 2705982"/>
              <a:gd name="connsiteY6" fmla="*/ 595086 h 119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982" h="1190172">
                <a:moveTo>
                  <a:pt x="488411" y="0"/>
                </a:moveTo>
                <a:lnTo>
                  <a:pt x="488411" y="297543"/>
                </a:lnTo>
                <a:lnTo>
                  <a:pt x="2248921" y="297543"/>
                </a:lnTo>
                <a:lnTo>
                  <a:pt x="2705982" y="892629"/>
                </a:lnTo>
                <a:lnTo>
                  <a:pt x="488411" y="892629"/>
                </a:lnTo>
                <a:lnTo>
                  <a:pt x="488411" y="1190172"/>
                </a:lnTo>
                <a:lnTo>
                  <a:pt x="0" y="595086"/>
                </a:lnTo>
                <a:close/>
              </a:path>
            </a:pathLst>
          </a:custGeom>
          <a:solidFill>
            <a:srgbClr val="66D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19A1E7-A86A-4780-92E1-F6FA75D3354C}"/>
              </a:ext>
            </a:extLst>
          </p:cNvPr>
          <p:cNvSpPr txBox="1"/>
          <p:nvPr/>
        </p:nvSpPr>
        <p:spPr>
          <a:xfrm>
            <a:off x="1016000" y="1828800"/>
            <a:ext cx="9906000" cy="751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>
              <a:lnSpc>
                <a:spcPct val="120000"/>
              </a:lnSpc>
            </a:pPr>
            <a:r>
              <a:rPr lang="vi-VN" sz="4000" b="0" i="0">
                <a:solidFill>
                  <a:srgbClr val="333333"/>
                </a:solidFill>
                <a:effectLst/>
                <a:latin typeface="+mj-lt"/>
              </a:rPr>
              <a:t>a. Nhờ bạn nhặt giúp cái bút bị rơi.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8484F7-562C-4BA9-A359-F0DEF9CC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0650"/>
            <a:ext cx="685800" cy="6574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7991EF-C4F5-4BEB-8487-FE8121F1B899}"/>
              </a:ext>
            </a:extLst>
          </p:cNvPr>
          <p:cNvSpPr txBox="1"/>
          <p:nvPr/>
        </p:nvSpPr>
        <p:spPr>
          <a:xfrm>
            <a:off x="1016000" y="228600"/>
            <a:ext cx="10718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r>
              <a:rPr lang="en-US" sz="44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400" b="1">
                <a:solidFill>
                  <a:srgbClr val="157F93"/>
                </a:solidFill>
              </a:rPr>
              <a:t>Đóng vai, nói và đáp lời trong các tình huống sau:</a:t>
            </a:r>
            <a:endParaRPr lang="vi-VN" sz="4400">
              <a:solidFill>
                <a:srgbClr val="157F93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3E6CD31-9954-4973-AEE7-E205403D95FE}"/>
              </a:ext>
            </a:extLst>
          </p:cNvPr>
          <p:cNvSpPr/>
          <p:nvPr/>
        </p:nvSpPr>
        <p:spPr>
          <a:xfrm>
            <a:off x="1562100" y="1981200"/>
            <a:ext cx="990600" cy="5133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FD960-0858-4C61-A32B-FB4C6F16A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892453"/>
            <a:ext cx="2819400" cy="2771159"/>
          </a:xfrm>
          <a:prstGeom prst="rect">
            <a:avLst/>
          </a:prstGeom>
        </p:spPr>
      </p:pic>
      <p:sp>
        <p:nvSpPr>
          <p:cNvPr id="22" name="2">
            <a:extLst>
              <a:ext uri="{FF2B5EF4-FFF2-40B4-BE49-F238E27FC236}">
                <a16:creationId xmlns:a16="http://schemas.microsoft.com/office/drawing/2014/main" id="{9C213106-92ED-46B3-ABD8-3D3083EB25BE}"/>
              </a:ext>
            </a:extLst>
          </p:cNvPr>
          <p:cNvSpPr/>
          <p:nvPr/>
        </p:nvSpPr>
        <p:spPr>
          <a:xfrm>
            <a:off x="675290" y="3091060"/>
            <a:ext cx="3363310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000" noProof="1">
                <a:solidFill>
                  <a:srgbClr val="157F93"/>
                </a:solidFill>
                <a:latin typeface="+mj-lt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Cậu ơi, cậu nhặt giúp mình cái bút với!</a:t>
            </a:r>
            <a:endParaRPr lang="zh-CN" altLang="en-US" sz="4000" noProof="1">
              <a:solidFill>
                <a:srgbClr val="157F93"/>
              </a:solidFill>
              <a:latin typeface="+mj-lt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1">
            <a:extLst>
              <a:ext uri="{FF2B5EF4-FFF2-40B4-BE49-F238E27FC236}">
                <a16:creationId xmlns:a16="http://schemas.microsoft.com/office/drawing/2014/main" id="{E92E24CF-34B4-4BED-A2D8-77CA50A9DE2B}"/>
              </a:ext>
            </a:extLst>
          </p:cNvPr>
          <p:cNvSpPr/>
          <p:nvPr/>
        </p:nvSpPr>
        <p:spPr>
          <a:xfrm>
            <a:off x="8275320" y="3973456"/>
            <a:ext cx="359191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vi-VN" sz="4000">
                <a:solidFill>
                  <a:srgbClr val="157F93"/>
                </a:solidFill>
                <a:latin typeface="+mj-lt"/>
              </a:rPr>
              <a:t>Đợi tớ chút. Tớ sẽ nhặt giúp cậu.</a:t>
            </a:r>
            <a:endParaRPr lang="zh-CN" altLang="en-US" sz="4000" noProof="1">
              <a:solidFill>
                <a:srgbClr val="157F93"/>
              </a:solidFill>
              <a:latin typeface="+mj-lt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893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5" grpId="0" animBg="1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219A1E7-A86A-4780-92E1-F6FA75D3354C}"/>
              </a:ext>
            </a:extLst>
          </p:cNvPr>
          <p:cNvSpPr txBox="1"/>
          <p:nvPr/>
        </p:nvSpPr>
        <p:spPr>
          <a:xfrm>
            <a:off x="1016000" y="2133600"/>
            <a:ext cx="9906000" cy="2228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>
              <a:lnSpc>
                <a:spcPct val="120000"/>
              </a:lnSpc>
            </a:pPr>
            <a:r>
              <a:rPr lang="vi-VN" sz="4000" b="0" i="0">
                <a:solidFill>
                  <a:srgbClr val="333333"/>
                </a:solidFill>
                <a:effectLst/>
                <a:latin typeface="+mj-lt"/>
              </a:rPr>
              <a:t>b. Khen bạn viết chữ đẹp.</a:t>
            </a:r>
          </a:p>
          <a:p>
            <a:pPr algn="just" latinLnBrk="0">
              <a:lnSpc>
                <a:spcPct val="120000"/>
              </a:lnSpc>
            </a:pPr>
            <a:r>
              <a:rPr lang="vi-VN" sz="4000" b="0" i="0">
                <a:solidFill>
                  <a:srgbClr val="333333"/>
                </a:solidFill>
                <a:effectLst/>
                <a:latin typeface="+mj-lt"/>
              </a:rPr>
              <a:t>c. An ủi bạn khi bạn bị ốm nên phải nghỉ học.</a:t>
            </a:r>
          </a:p>
          <a:p>
            <a:pPr algn="just" latinLnBrk="0">
              <a:lnSpc>
                <a:spcPct val="120000"/>
              </a:lnSpc>
            </a:pPr>
            <a:r>
              <a:rPr lang="vi-VN" sz="4000" b="0" i="0">
                <a:solidFill>
                  <a:srgbClr val="333333"/>
                </a:solidFill>
                <a:effectLst/>
                <a:latin typeface="+mj-lt"/>
              </a:rPr>
              <a:t>d. Chúc mừng sinh nhật bạn.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8484F7-562C-4BA9-A359-F0DEF9CC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0650"/>
            <a:ext cx="685800" cy="6574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7991EF-C4F5-4BEB-8487-FE8121F1B899}"/>
              </a:ext>
            </a:extLst>
          </p:cNvPr>
          <p:cNvSpPr txBox="1"/>
          <p:nvPr/>
        </p:nvSpPr>
        <p:spPr>
          <a:xfrm>
            <a:off x="1016000" y="228600"/>
            <a:ext cx="10718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r>
              <a:rPr lang="en-US" sz="44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400" b="1">
                <a:solidFill>
                  <a:srgbClr val="157F93"/>
                </a:solidFill>
              </a:rPr>
              <a:t>Đóng vai, nói và đáp lời trong các tình huống sau:</a:t>
            </a:r>
            <a:endParaRPr lang="vi-VN" sz="4400">
              <a:solidFill>
                <a:srgbClr val="157F93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53FF6CD-0FB7-45FB-9B9A-36C9FE5D77C6}"/>
              </a:ext>
            </a:extLst>
          </p:cNvPr>
          <p:cNvSpPr/>
          <p:nvPr/>
        </p:nvSpPr>
        <p:spPr>
          <a:xfrm>
            <a:off x="1562100" y="2286000"/>
            <a:ext cx="1143000" cy="5133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5C917E-22FB-4F8A-AAC3-8D9DB777EDFD}"/>
              </a:ext>
            </a:extLst>
          </p:cNvPr>
          <p:cNvSpPr/>
          <p:nvPr/>
        </p:nvSpPr>
        <p:spPr>
          <a:xfrm>
            <a:off x="1562100" y="3013943"/>
            <a:ext cx="1143000" cy="5133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6A3E9C-B94E-4984-B6AA-22F3D96B3E1D}"/>
              </a:ext>
            </a:extLst>
          </p:cNvPr>
          <p:cNvSpPr/>
          <p:nvPr/>
        </p:nvSpPr>
        <p:spPr>
          <a:xfrm>
            <a:off x="1562100" y="3757126"/>
            <a:ext cx="2552700" cy="5133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67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8484F7-562C-4BA9-A359-F0DEF9CC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0650"/>
            <a:ext cx="685800" cy="6574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7991EF-C4F5-4BEB-8487-FE8121F1B899}"/>
              </a:ext>
            </a:extLst>
          </p:cNvPr>
          <p:cNvSpPr txBox="1"/>
          <p:nvPr/>
        </p:nvSpPr>
        <p:spPr>
          <a:xfrm>
            <a:off x="1016000" y="228600"/>
            <a:ext cx="10718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r>
              <a:rPr lang="en-US" sz="44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>
                <a:solidFill>
                  <a:srgbClr val="157F93"/>
                </a:solidFill>
              </a:rPr>
              <a:t>Mỗi câu ở cột A thuộc kiểu câu nào ở cột B?</a:t>
            </a:r>
            <a:endParaRPr lang="vi-VN" sz="4000">
              <a:solidFill>
                <a:srgbClr val="157F93"/>
              </a:solidFill>
            </a:endParaRP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CA8E1D11-EA6B-4C08-97C2-C041EFC9BB9E}"/>
              </a:ext>
            </a:extLst>
          </p:cNvPr>
          <p:cNvSpPr/>
          <p:nvPr/>
        </p:nvSpPr>
        <p:spPr>
          <a:xfrm>
            <a:off x="381000" y="2864549"/>
            <a:ext cx="5867400" cy="680894"/>
          </a:xfrm>
          <a:prstGeom prst="roundRect">
            <a:avLst/>
          </a:prstGeom>
          <a:solidFill>
            <a:srgbClr val="FD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đang gặt lúa.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9B0C2EC4-779C-4E45-93DA-06EE5E76719D}"/>
              </a:ext>
            </a:extLst>
          </p:cNvPr>
          <p:cNvSpPr/>
          <p:nvPr/>
        </p:nvSpPr>
        <p:spPr>
          <a:xfrm>
            <a:off x="381000" y="3824098"/>
            <a:ext cx="5867400" cy="680894"/>
          </a:xfrm>
          <a:prstGeom prst="roundRect">
            <a:avLst/>
          </a:prstGeom>
          <a:solidFill>
            <a:srgbClr val="FD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rất chăm chỉ và cẩn thận.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EEC665A4-EBC5-4932-A06D-A354E4F54534}"/>
              </a:ext>
            </a:extLst>
          </p:cNvPr>
          <p:cNvSpPr/>
          <p:nvPr/>
        </p:nvSpPr>
        <p:spPr>
          <a:xfrm>
            <a:off x="381000" y="1905000"/>
            <a:ext cx="5867400" cy="680894"/>
          </a:xfrm>
          <a:prstGeom prst="roundRect">
            <a:avLst/>
          </a:prstGeom>
          <a:solidFill>
            <a:srgbClr val="FD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An là nông dân.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983030DD-E751-4A79-BCF9-8F291C801323}"/>
              </a:ext>
            </a:extLst>
          </p:cNvPr>
          <p:cNvSpPr/>
          <p:nvPr/>
        </p:nvSpPr>
        <p:spPr>
          <a:xfrm>
            <a:off x="7696200" y="1905000"/>
            <a:ext cx="4134634" cy="680894"/>
          </a:xfrm>
          <a:prstGeom prst="roundRect">
            <a:avLst/>
          </a:prstGeom>
          <a:solidFill>
            <a:srgbClr val="DBF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đặc điểm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28">
            <a:extLst>
              <a:ext uri="{FF2B5EF4-FFF2-40B4-BE49-F238E27FC236}">
                <a16:creationId xmlns:a16="http://schemas.microsoft.com/office/drawing/2014/main" id="{C92DE2D9-8BE3-47F5-82E3-EE0BABD0DA3D}"/>
              </a:ext>
            </a:extLst>
          </p:cNvPr>
          <p:cNvSpPr/>
          <p:nvPr/>
        </p:nvSpPr>
        <p:spPr>
          <a:xfrm>
            <a:off x="7696200" y="2864549"/>
            <a:ext cx="4134634" cy="680894"/>
          </a:xfrm>
          <a:prstGeom prst="roundRect">
            <a:avLst/>
          </a:prstGeom>
          <a:solidFill>
            <a:srgbClr val="DBF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hoạt động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31">
            <a:extLst>
              <a:ext uri="{FF2B5EF4-FFF2-40B4-BE49-F238E27FC236}">
                <a16:creationId xmlns:a16="http://schemas.microsoft.com/office/drawing/2014/main" id="{23F43895-FD5F-4192-9D5D-5F37D07126AC}"/>
              </a:ext>
            </a:extLst>
          </p:cNvPr>
          <p:cNvSpPr/>
          <p:nvPr/>
        </p:nvSpPr>
        <p:spPr>
          <a:xfrm>
            <a:off x="7696200" y="3824098"/>
            <a:ext cx="4134634" cy="680894"/>
          </a:xfrm>
          <a:prstGeom prst="roundRect">
            <a:avLst/>
          </a:prstGeom>
          <a:solidFill>
            <a:srgbClr val="DBF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giới thiệu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7A1E02-DF10-4E89-80F0-11C98AEBE1E1}"/>
              </a:ext>
            </a:extLst>
          </p:cNvPr>
          <p:cNvSpPr txBox="1"/>
          <p:nvPr/>
        </p:nvSpPr>
        <p:spPr>
          <a:xfrm>
            <a:off x="3048000" y="1224488"/>
            <a:ext cx="4433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640DF4-AFA6-4347-ADDF-F7B0C4995B9A}"/>
              </a:ext>
            </a:extLst>
          </p:cNvPr>
          <p:cNvSpPr txBox="1"/>
          <p:nvPr/>
        </p:nvSpPr>
        <p:spPr>
          <a:xfrm>
            <a:off x="9538855" y="1224488"/>
            <a:ext cx="4433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endParaRPr lang="en-US" sz="4000" dirty="0">
              <a:solidFill>
                <a:srgbClr val="0070C0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C6B707D-66F8-4527-8CED-FEE64079E1F3}"/>
              </a:ext>
            </a:extLst>
          </p:cNvPr>
          <p:cNvCxnSpPr>
            <a:cxnSpLocks/>
            <a:stCxn id="11" idx="3"/>
            <a:endCxn id="21" idx="1"/>
          </p:cNvCxnSpPr>
          <p:nvPr/>
        </p:nvCxnSpPr>
        <p:spPr>
          <a:xfrm>
            <a:off x="6248400" y="2245447"/>
            <a:ext cx="1447800" cy="1919098"/>
          </a:xfrm>
          <a:prstGeom prst="straightConnector1">
            <a:avLst/>
          </a:prstGeom>
          <a:ln w="38100" cmpd="tri">
            <a:solidFill>
              <a:schemeClr val="accent1">
                <a:alpha val="77000"/>
              </a:scheme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4A508AF-901A-4E3B-8441-FE9B2731EBEB}"/>
              </a:ext>
            </a:extLst>
          </p:cNvPr>
          <p:cNvCxnSpPr>
            <a:cxnSpLocks/>
            <a:stCxn id="9" idx="3"/>
            <a:endCxn id="20" idx="1"/>
          </p:cNvCxnSpPr>
          <p:nvPr/>
        </p:nvCxnSpPr>
        <p:spPr>
          <a:xfrm>
            <a:off x="6248400" y="3204996"/>
            <a:ext cx="1447800" cy="0"/>
          </a:xfrm>
          <a:prstGeom prst="straightConnector1">
            <a:avLst/>
          </a:prstGeom>
          <a:ln w="38100" cmpd="tri">
            <a:solidFill>
              <a:schemeClr val="accent1">
                <a:alpha val="77000"/>
              </a:scheme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9AFB50-1987-4AB8-9321-FDB13062A3EC}"/>
              </a:ext>
            </a:extLst>
          </p:cNvPr>
          <p:cNvCxnSpPr>
            <a:cxnSpLocks/>
            <a:stCxn id="10" idx="3"/>
            <a:endCxn id="19" idx="1"/>
          </p:cNvCxnSpPr>
          <p:nvPr/>
        </p:nvCxnSpPr>
        <p:spPr>
          <a:xfrm flipV="1">
            <a:off x="6248400" y="2245447"/>
            <a:ext cx="1447800" cy="1919098"/>
          </a:xfrm>
          <a:prstGeom prst="straightConnector1">
            <a:avLst/>
          </a:prstGeom>
          <a:ln w="38100" cmpd="tri">
            <a:solidFill>
              <a:schemeClr val="accent1">
                <a:alpha val="77000"/>
              </a:scheme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0197FFE-8217-4FB0-BE47-3472A6338C35}"/>
              </a:ext>
            </a:extLst>
          </p:cNvPr>
          <p:cNvSpPr/>
          <p:nvPr/>
        </p:nvSpPr>
        <p:spPr>
          <a:xfrm>
            <a:off x="1873469" y="1988780"/>
            <a:ext cx="488731" cy="5133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927C893-A3BC-4DF1-8AED-BD4D90074381}"/>
              </a:ext>
            </a:extLst>
          </p:cNvPr>
          <p:cNvSpPr/>
          <p:nvPr/>
        </p:nvSpPr>
        <p:spPr>
          <a:xfrm>
            <a:off x="2362200" y="2948329"/>
            <a:ext cx="762000" cy="5133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9632E9E-1933-4C1E-BF12-D7C4D7768E9D}"/>
              </a:ext>
            </a:extLst>
          </p:cNvPr>
          <p:cNvSpPr/>
          <p:nvPr/>
        </p:nvSpPr>
        <p:spPr>
          <a:xfrm>
            <a:off x="1920766" y="3907878"/>
            <a:ext cx="1813034" cy="5133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A81AA83-8069-4EA1-A58A-2C8B71A4C205}"/>
              </a:ext>
            </a:extLst>
          </p:cNvPr>
          <p:cNvSpPr/>
          <p:nvPr/>
        </p:nvSpPr>
        <p:spPr>
          <a:xfrm>
            <a:off x="4343400" y="3907878"/>
            <a:ext cx="1728951" cy="5133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99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 animBg="1"/>
      <p:bldP spid="10" grpId="0" animBg="1"/>
      <p:bldP spid="11" grpId="0" animBg="1"/>
      <p:bldP spid="19" grpId="0" animBg="1"/>
      <p:bldP spid="20" grpId="0" animBg="1"/>
      <p:bldP spid="21" grpId="0" animBg="1"/>
      <p:bldP spid="22" grpId="0"/>
      <p:bldP spid="23" grpId="0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48AC61-B98B-46A0-AC96-4C6F4EF7C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685800" cy="65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439CBD-B05E-47BD-A53D-3B48D18420A7}"/>
              </a:ext>
            </a:extLst>
          </p:cNvPr>
          <p:cNvSpPr txBox="1"/>
          <p:nvPr/>
        </p:nvSpPr>
        <p:spPr>
          <a:xfrm>
            <a:off x="1016000" y="254000"/>
            <a:ext cx="1079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10. </a:t>
            </a:r>
            <a:r>
              <a:rPr lang="en-US" sz="4000" b="1">
                <a:solidFill>
                  <a:srgbClr val="157F93"/>
                </a:solidFill>
              </a:rPr>
              <a:t>Chọn </a:t>
            </a:r>
            <a:r>
              <a:rPr lang="en-US" sz="4000" b="1" i="1">
                <a:solidFill>
                  <a:srgbClr val="FF0000"/>
                </a:solidFill>
              </a:rPr>
              <a:t>dấu chấm</a:t>
            </a:r>
            <a:r>
              <a:rPr lang="en-US" sz="4000" b="1">
                <a:solidFill>
                  <a:srgbClr val="FF0000"/>
                </a:solidFill>
              </a:rPr>
              <a:t> </a:t>
            </a:r>
            <a:r>
              <a:rPr lang="en-US" sz="4000" b="1">
                <a:solidFill>
                  <a:srgbClr val="157F93"/>
                </a:solidFill>
              </a:rPr>
              <a:t>hoặc </a:t>
            </a:r>
            <a:r>
              <a:rPr lang="en-US" sz="4000" b="1" i="1">
                <a:solidFill>
                  <a:srgbClr val="157F93"/>
                </a:solidFill>
              </a:rPr>
              <a:t>d</a:t>
            </a:r>
            <a:r>
              <a:rPr lang="en-US" sz="4000" b="1" i="1">
                <a:solidFill>
                  <a:srgbClr val="FF0000"/>
                </a:solidFill>
              </a:rPr>
              <a:t>ấu chấm hỏi</a:t>
            </a:r>
            <a:r>
              <a:rPr lang="en-US" sz="4000" b="1">
                <a:solidFill>
                  <a:srgbClr val="FF0000"/>
                </a:solidFill>
              </a:rPr>
              <a:t> </a:t>
            </a:r>
            <a:r>
              <a:rPr lang="en-US" sz="4000" b="1">
                <a:solidFill>
                  <a:srgbClr val="157F93"/>
                </a:solidFill>
              </a:rPr>
              <a:t>thay cho ô vuông.</a:t>
            </a:r>
            <a:endParaRPr lang="vi-VN" sz="40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1B5C8C-6894-4769-B543-148BF42C0734}"/>
              </a:ext>
            </a:extLst>
          </p:cNvPr>
          <p:cNvSpPr txBox="1"/>
          <p:nvPr/>
        </p:nvSpPr>
        <p:spPr>
          <a:xfrm>
            <a:off x="414900" y="1447800"/>
            <a:ext cx="11396100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65E00"/>
                </a:solidFill>
              </a:rPr>
              <a:t>Ăn gì trước?</a:t>
            </a:r>
          </a:p>
          <a:p>
            <a:r>
              <a:rPr lang="vi-VN" sz="3600"/>
              <a:t>Hai anh em vừa ăn bánh quy vừa trò chuyện:</a:t>
            </a:r>
          </a:p>
          <a:p>
            <a:pPr algn="just"/>
            <a:r>
              <a:rPr lang="vi-VN" sz="3600" i="1"/>
              <a:t>Anh</a:t>
            </a:r>
            <a:r>
              <a:rPr lang="vi-VN" sz="3600"/>
              <a:t>: - Nếu cái bánh này hình chiếc ô tô, em sẽ ăn phần nào trước</a:t>
            </a:r>
            <a:r>
              <a:rPr lang="en-US" sz="3600"/>
              <a:t> </a:t>
            </a:r>
            <a:r>
              <a:rPr lang="vi-VN" sz="3600" b="1">
                <a:solidFill>
                  <a:srgbClr val="F65E00"/>
                </a:solidFill>
              </a:rPr>
              <a:t>?</a:t>
            </a:r>
            <a:endParaRPr lang="vi-VN" sz="3600">
              <a:solidFill>
                <a:srgbClr val="F65E00"/>
              </a:solidFill>
            </a:endParaRPr>
          </a:p>
          <a:p>
            <a:r>
              <a:rPr lang="vi-VN" sz="3600" i="1"/>
              <a:t>Em</a:t>
            </a:r>
            <a:r>
              <a:rPr lang="vi-VN" sz="3600"/>
              <a:t>: - Em sẽ ăn bốn cái bánh xe ạ</a:t>
            </a:r>
            <a:r>
              <a:rPr lang="en-US" sz="3600"/>
              <a:t> </a:t>
            </a:r>
            <a:r>
              <a:rPr lang="vi-VN" sz="3600" b="1">
                <a:solidFill>
                  <a:srgbClr val="F65E00"/>
                </a:solidFill>
              </a:rPr>
              <a:t>.</a:t>
            </a:r>
            <a:endParaRPr lang="vi-VN" sz="3600">
              <a:solidFill>
                <a:srgbClr val="F65E00"/>
              </a:solidFill>
            </a:endParaRPr>
          </a:p>
          <a:p>
            <a:r>
              <a:rPr lang="vi-VN" sz="3600" i="1"/>
              <a:t>Anh</a:t>
            </a:r>
            <a:r>
              <a:rPr lang="vi-VN" sz="3600"/>
              <a:t>: - Tại sao vậy</a:t>
            </a:r>
            <a:r>
              <a:rPr lang="en-US" sz="3600"/>
              <a:t> </a:t>
            </a:r>
            <a:r>
              <a:rPr lang="vi-VN" sz="3600" b="1">
                <a:solidFill>
                  <a:srgbClr val="F65E00"/>
                </a:solidFill>
              </a:rPr>
              <a:t>?</a:t>
            </a:r>
            <a:endParaRPr lang="vi-VN" sz="3600">
              <a:solidFill>
                <a:srgbClr val="F65E00"/>
              </a:solidFill>
            </a:endParaRPr>
          </a:p>
          <a:p>
            <a:pPr algn="just"/>
            <a:r>
              <a:rPr lang="vi-VN" sz="3600" i="1"/>
              <a:t>Em</a:t>
            </a:r>
            <a:r>
              <a:rPr lang="vi-VN" sz="3600"/>
              <a:t>: - Em phải ăn bánh xe trước để cái xe không chạy được nữa</a:t>
            </a:r>
            <a:r>
              <a:rPr lang="en-US" sz="3600"/>
              <a:t> </a:t>
            </a:r>
            <a:r>
              <a:rPr lang="vi-VN" sz="3600" b="1">
                <a:solidFill>
                  <a:srgbClr val="F65E00"/>
                </a:solidFill>
              </a:rPr>
              <a:t>.</a:t>
            </a:r>
            <a:r>
              <a:rPr lang="vi-VN" sz="3600"/>
              <a:t> </a:t>
            </a:r>
            <a:r>
              <a:rPr lang="en-US" sz="3600"/>
              <a:t>  </a:t>
            </a:r>
            <a:r>
              <a:rPr lang="vi-VN" sz="3600"/>
              <a:t>Nếu ăn các bộ phận khác, anh nghĩ cái xe chịu đứng yên cho em ăn nó hay sao</a:t>
            </a:r>
            <a:r>
              <a:rPr lang="en-US" sz="3600"/>
              <a:t> </a:t>
            </a:r>
            <a:r>
              <a:rPr lang="vi-VN" sz="3600" b="1">
                <a:solidFill>
                  <a:srgbClr val="F65E00"/>
                </a:solidFill>
              </a:rPr>
              <a:t>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14C953B-C0DD-47FB-883E-486BCDC9F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447" y="3238098"/>
            <a:ext cx="487722" cy="4877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D556460-4D5A-483D-889F-DD4F3F70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229" y="3797106"/>
            <a:ext cx="487722" cy="4877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B4B274-7457-46DF-82E4-262306679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784" y="4363484"/>
            <a:ext cx="487722" cy="48772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1AF1E70-A049-4C22-BE17-6A4B9C342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5456609"/>
            <a:ext cx="487722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36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8">
            <a:extLst>
              <a:ext uri="{FF2B5EF4-FFF2-40B4-BE49-F238E27FC236}">
                <a16:creationId xmlns:a16="http://schemas.microsoft.com/office/drawing/2014/main" id="{2DA00175-974A-4587-9A8A-F9CDD1EECE57}"/>
              </a:ext>
            </a:extLst>
          </p:cNvPr>
          <p:cNvSpPr txBox="1"/>
          <p:nvPr/>
        </p:nvSpPr>
        <p:spPr>
          <a:xfrm>
            <a:off x="2819400" y="2151727"/>
            <a:ext cx="62013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HP-167" panose="020B080305030202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CỦNG CỐ BÀI HỌC</a:t>
            </a:r>
            <a:endParaRPr lang="zh-CN" altLang="en-US" sz="8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HP-167" panose="020B080305030202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7617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290</TotalTime>
  <Words>661</Words>
  <Application>Microsoft Office PowerPoint</Application>
  <PresentationFormat>Widescreen</PresentationFormat>
  <Paragraphs>67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Arial-Rounded</vt:lpstr>
      <vt:lpstr>Calibri</vt:lpstr>
      <vt:lpstr>Circle</vt:lpstr>
      <vt:lpstr>HP-167</vt:lpstr>
      <vt:lpstr>OpenSans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Ms Quyen</cp:lastModifiedBy>
  <cp:revision>263</cp:revision>
  <dcterms:created xsi:type="dcterms:W3CDTF">2021-09-27T03:12:31Z</dcterms:created>
  <dcterms:modified xsi:type="dcterms:W3CDTF">2021-10-29T13:58:20Z</dcterms:modified>
  <cp:category>9Slide.vn</cp:category>
</cp:coreProperties>
</file>