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33" r:id="rId2"/>
  </p:sldMasterIdLst>
  <p:notesMasterIdLst>
    <p:notesMasterId r:id="rId18"/>
  </p:notesMasterIdLst>
  <p:sldIdLst>
    <p:sldId id="282" r:id="rId3"/>
    <p:sldId id="276" r:id="rId4"/>
    <p:sldId id="281" r:id="rId5"/>
    <p:sldId id="280" r:id="rId6"/>
    <p:sldId id="256" r:id="rId7"/>
    <p:sldId id="257" r:id="rId8"/>
    <p:sldId id="258" r:id="rId9"/>
    <p:sldId id="279" r:id="rId10"/>
    <p:sldId id="260" r:id="rId11"/>
    <p:sldId id="270" r:id="rId12"/>
    <p:sldId id="271" r:id="rId13"/>
    <p:sldId id="272" r:id="rId14"/>
    <p:sldId id="264" r:id="rId15"/>
    <p:sldId id="262" r:id="rId16"/>
    <p:sldId id="268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FF6600"/>
    <a:srgbClr val="0000FF"/>
    <a:srgbClr val="F72B09"/>
    <a:srgbClr val="E94B2B"/>
    <a:srgbClr val="B51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6" autoAdjust="0"/>
  </p:normalViewPr>
  <p:slideViewPr>
    <p:cSldViewPr>
      <p:cViewPr varScale="1">
        <p:scale>
          <a:sx n="46" d="100"/>
          <a:sy n="46" d="100"/>
        </p:scale>
        <p:origin x="60" y="1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8CDF4C31-987D-4704-BF97-78C25B3915A1}" type="datetimeFigureOut">
              <a:rPr lang="en-US"/>
              <a:pPr>
                <a:defRPr/>
              </a:pPr>
              <a:t>10-Sep-22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noProof="0"/>
              <a:t>Bấm &amp; sửa kiểu tiêu đề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B16F05B-4AF8-4DA0-A664-3964683A3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61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39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文本占位符 184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- GV nêu mục tiêu của bài.</a:t>
            </a:r>
          </a:p>
        </p:txBody>
      </p:sp>
      <p:sp>
        <p:nvSpPr>
          <p:cNvPr id="3277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F5C771-3D70-47CA-BD96-9D3C360663CD}" type="slidenum">
              <a:rPr lang="en-US" altLang="zh-CN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ơi giữ chỗ cho Ghi ch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anose="020F0502020204030204" pitchFamily="34" charset="0"/>
            </a:endParaRPr>
          </a:p>
        </p:txBody>
      </p:sp>
      <p:sp>
        <p:nvSpPr>
          <p:cNvPr id="19460" name="Nơi giữ chỗ cho Số hiệu Bản chiế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C2F8CE-F980-4B06-BEA9-4B5B42F80CE8}" type="slidenum">
              <a:rPr 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4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58A6-88A2-46D8-91C2-EBE321399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7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73B9-6779-44E9-802F-D30524C1E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6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C9A03-80D0-4F8B-9867-2ECC93B7C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5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D98B1-CDE5-4D7D-94FB-BB5104C23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381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7B5AF-D0C4-4314-B79B-9D467959F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116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DC49-1DB7-49B4-9F82-E3C30E490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875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E503D-F3A0-43FF-9ECE-E0ECC14BBE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844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0F663-1F0B-4E3F-B5D2-0386DBC0B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117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B3CA3-3F66-4DA6-9443-907054A83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169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88731-A970-4C92-87B1-CC83F4B31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792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6DC53-B5B1-4C5B-A471-394D7CE5E7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85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1013-F3A0-4E34-B4E3-8EF6A1493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13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D8AC2-769F-407D-8CB0-83E9EDF5B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809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D5A2C-1310-4D21-B324-7D285DF94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149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FC395-FB00-4A37-A118-8AE306EDA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595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2C935-D7B6-4DDD-A602-EEF28FDDA9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955"/>
      </p:ext>
    </p:extLst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3826-B7B1-49EB-B5A4-F2A400322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3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239B-13A4-413D-986C-5DBB09343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2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4791A-EB0D-470C-B3CB-BCC0C9D17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4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6A396-8C82-42EC-8483-7BD3480B4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6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EA5A-32B9-4FA9-87A3-7D4EC4C8B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1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39E3-88A5-43C7-98B5-5E44B4194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7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47EC0-E415-45DE-B016-FA39E04EF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4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E7A97D-CCD6-4C77-AB22-52576E74D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B241C32-EEE5-4B27-B388-7C7C2FBA41EB}" type="slidenum">
              <a:rPr lang="en-US" altLang="en-US">
                <a:latin typeface="Arial" panose="020B0604020202020204" pitchFamily="34" charset="0"/>
              </a:rPr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2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entileframe1181x1772pngh0">
            <a:extLst>
              <a:ext uri="{FF2B5EF4-FFF2-40B4-BE49-F238E27FC236}">
                <a16:creationId xmlns:a16="http://schemas.microsoft.com/office/drawing/2014/main" id="{82945E2E-9BB7-49AF-A833-D9946B3C6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Google Shape;95;p1" descr="trong-dong-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000" y="609600"/>
            <a:ext cx="5562600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0189" y="1146175"/>
            <a:ext cx="2181225" cy="4038600"/>
          </a:xfrm>
          <a:prstGeom prst="rect">
            <a:avLst/>
          </a:prstGeom>
          <a:noFill/>
          <a:ln>
            <a:noFill/>
          </a:ln>
          <a:effectLst>
            <a:outerShdw blurRad="63500" dist="45790" dir="2021404">
              <a:srgbClr val="CC6600">
                <a:alpha val="49803"/>
              </a:srgbClr>
            </a:outerShdw>
          </a:effectLst>
        </p:spPr>
      </p:pic>
      <p:sp>
        <p:nvSpPr>
          <p:cNvPr id="97" name="Google Shape;97;p1"/>
          <p:cNvSpPr txBox="1"/>
          <p:nvPr/>
        </p:nvSpPr>
        <p:spPr>
          <a:xfrm>
            <a:off x="10194926" y="730249"/>
            <a:ext cx="18415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288925" y="878314"/>
            <a:ext cx="10983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2400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PHÒNG GIÁO DỤC  VÀ  ĐÀO TẠO QUẬN LONG BIÊN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0000"/>
              </a:buClr>
              <a:buSzPts val="2400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TRƯỜNG TIỂU HỌC PHÚC LỢI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3641850" y="2862637"/>
            <a:ext cx="5136900" cy="904127"/>
          </a:xfrm>
          <a:prstGeom prst="rect">
            <a:avLst/>
          </a:prstGeom>
        </p:spPr>
        <p:txBody>
          <a:bodyPr>
            <a:prstTxWarp prst="textPlain">
              <a:avLst>
                <a:gd name="adj" fmla="val 49000"/>
              </a:avLst>
            </a:prstTxWarp>
          </a:bodyPr>
          <a:lstStyle/>
          <a:p>
            <a:pPr lvl="0" algn="l"/>
            <a:r>
              <a:rPr lang="en-US" sz="1100" dirty="0"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CC33"/>
                </a:solidFill>
                <a:latin typeface="Times New Roman"/>
              </a:rPr>
              <a:t>LỊCH SỬ</a:t>
            </a:r>
            <a:endParaRPr sz="1100" dirty="0">
              <a:ln w="1905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33CC33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042852" y="396432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76152" y="1457152"/>
            <a:ext cx="86868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90996" y="2667000"/>
            <a:ext cx="90678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44287" y="5324514"/>
            <a:ext cx="868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447800" y="3810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5557" y="1669593"/>
            <a:ext cx="1795684" cy="615553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866072"/>
            <a:ext cx="2971800" cy="166199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trệ</a:t>
            </a:r>
            <a:endParaRPr lang="en-US" sz="3400" b="1" dirty="0"/>
          </a:p>
        </p:txBody>
      </p:sp>
      <p:sp>
        <p:nvSpPr>
          <p:cNvPr id="5" name="Rectangle 4"/>
          <p:cNvSpPr/>
          <p:nvPr/>
        </p:nvSpPr>
        <p:spPr>
          <a:xfrm>
            <a:off x="6629400" y="2819400"/>
            <a:ext cx="3733800" cy="218521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1" hangingPunct="1"/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(1858-1945)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57600" y="2285146"/>
            <a:ext cx="1600200" cy="5809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627322" y="2264798"/>
            <a:ext cx="1581876" cy="5546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61542" y="2438400"/>
            <a:ext cx="8305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ound Diagonal Corner Rectangle 1"/>
          <p:cNvSpPr/>
          <p:nvPr/>
        </p:nvSpPr>
        <p:spPr>
          <a:xfrm>
            <a:off x="1356360" y="1219200"/>
            <a:ext cx="9716164" cy="715089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5"/>
          <p:cNvSpPr>
            <a:spLocks noChangeArrowheads="1" noChangeShapeType="1" noTextEdit="1"/>
          </p:cNvSpPr>
          <p:nvPr/>
        </p:nvSpPr>
        <p:spPr bwMode="auto">
          <a:xfrm>
            <a:off x="3623576" y="3052465"/>
            <a:ext cx="45720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72B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4439" y="4419600"/>
            <a:ext cx="61702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Ô CHỮ LỊCH SỬ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1828800" y="685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8195" name="Group 3"/>
          <p:cNvGraphicFramePr>
            <a:graphicFrameLocks noGrp="1"/>
          </p:cNvGraphicFramePr>
          <p:nvPr/>
        </p:nvGraphicFramePr>
        <p:xfrm>
          <a:off x="4191000" y="762000"/>
          <a:ext cx="4006850" cy="762000"/>
        </p:xfrm>
        <a:graphic>
          <a:graphicData uri="http://schemas.openxmlformats.org/drawingml/2006/table">
            <a:tbl>
              <a:tblPr/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11" name="Group 19"/>
          <p:cNvGraphicFramePr>
            <a:graphicFrameLocks noGrp="1"/>
          </p:cNvGraphicFramePr>
          <p:nvPr/>
        </p:nvGraphicFramePr>
        <p:xfrm>
          <a:off x="2819400" y="3749675"/>
          <a:ext cx="7391400" cy="746125"/>
        </p:xfrm>
        <a:graphic>
          <a:graphicData uri="http://schemas.openxmlformats.org/drawingml/2006/table">
            <a:tbl>
              <a:tblPr/>
              <a:tblGrid>
                <a:gridCol w="67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37" name="Group 45"/>
          <p:cNvGraphicFramePr>
            <a:graphicFrameLocks noGrp="1"/>
          </p:cNvGraphicFramePr>
          <p:nvPr/>
        </p:nvGraphicFramePr>
        <p:xfrm>
          <a:off x="3505200" y="1524000"/>
          <a:ext cx="5359400" cy="762000"/>
        </p:xfrm>
        <a:graphic>
          <a:graphicData uri="http://schemas.openxmlformats.org/drawingml/2006/table">
            <a:tbl>
              <a:tblPr/>
              <a:tblGrid>
                <a:gridCol w="66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57" name="Group 65"/>
          <p:cNvGraphicFramePr>
            <a:graphicFrameLocks noGrp="1"/>
          </p:cNvGraphicFramePr>
          <p:nvPr/>
        </p:nvGraphicFramePr>
        <p:xfrm>
          <a:off x="4191000" y="2286000"/>
          <a:ext cx="3352800" cy="762000"/>
        </p:xfrm>
        <a:graphic>
          <a:graphicData uri="http://schemas.openxmlformats.org/drawingml/2006/table">
            <a:tbl>
              <a:tblPr/>
              <a:tblGrid>
                <a:gridCol w="67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71" name="Oval 79"/>
          <p:cNvSpPr>
            <a:spLocks noChangeArrowheads="1"/>
          </p:cNvSpPr>
          <p:nvPr/>
        </p:nvSpPr>
        <p:spPr bwMode="auto">
          <a:xfrm>
            <a:off x="1828800" y="1447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272" name="Oval 80"/>
          <p:cNvSpPr>
            <a:spLocks noChangeArrowheads="1"/>
          </p:cNvSpPr>
          <p:nvPr/>
        </p:nvSpPr>
        <p:spPr bwMode="auto">
          <a:xfrm>
            <a:off x="1828800" y="2209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73" name="Oval 81"/>
          <p:cNvSpPr>
            <a:spLocks noChangeArrowheads="1"/>
          </p:cNvSpPr>
          <p:nvPr/>
        </p:nvSpPr>
        <p:spPr bwMode="auto">
          <a:xfrm>
            <a:off x="1828800" y="3733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274" name="Oval 82"/>
          <p:cNvSpPr>
            <a:spLocks noChangeArrowheads="1"/>
          </p:cNvSpPr>
          <p:nvPr/>
        </p:nvSpPr>
        <p:spPr bwMode="auto">
          <a:xfrm>
            <a:off x="1828800" y="2971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275" name="AutoShape 83"/>
          <p:cNvSpPr>
            <a:spLocks noChangeArrowheads="1"/>
          </p:cNvSpPr>
          <p:nvPr/>
        </p:nvSpPr>
        <p:spPr bwMode="auto">
          <a:xfrm>
            <a:off x="1600200" y="5029200"/>
            <a:ext cx="8915400" cy="762000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10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Nguyễn Trường Tộ sinh ra ở đâu ?</a:t>
            </a:r>
          </a:p>
        </p:txBody>
      </p:sp>
      <p:sp>
        <p:nvSpPr>
          <p:cNvPr id="8276" name="AutoShape 84"/>
          <p:cNvSpPr>
            <a:spLocks noChangeArrowheads="1"/>
          </p:cNvSpPr>
          <p:nvPr/>
        </p:nvSpPr>
        <p:spPr bwMode="auto">
          <a:xfrm>
            <a:off x="1600200" y="5029200"/>
            <a:ext cx="8915400" cy="762000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010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 ý kiến để trình lên vua còn gọi là gì ?</a:t>
            </a:r>
          </a:p>
        </p:txBody>
      </p:sp>
      <p:sp>
        <p:nvSpPr>
          <p:cNvPr id="8277" name="AutoShape 85"/>
          <p:cNvSpPr>
            <a:spLocks noChangeArrowheads="1"/>
          </p:cNvSpPr>
          <p:nvPr/>
        </p:nvSpPr>
        <p:spPr bwMode="auto">
          <a:xfrm>
            <a:off x="1600200" y="5029200"/>
            <a:ext cx="8915400" cy="762000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010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Nguyễn Trường Tộ trình bản điều trần lên vua nào ?</a:t>
            </a:r>
          </a:p>
        </p:txBody>
      </p:sp>
      <p:sp>
        <p:nvSpPr>
          <p:cNvPr id="8278" name="AutoShape 86"/>
          <p:cNvSpPr>
            <a:spLocks noChangeArrowheads="1"/>
          </p:cNvSpPr>
          <p:nvPr/>
        </p:nvSpPr>
        <p:spPr bwMode="auto">
          <a:xfrm>
            <a:off x="1600200" y="5029200"/>
            <a:ext cx="8915400" cy="762000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10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Từ bỏ những cách làm cũ, lạc hậu,thực hiện cách làm mới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10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đạt được sự phát triển tốt hơn được gọi là gì</a:t>
            </a:r>
            <a:r>
              <a:rPr lang="en-US" sz="2800">
                <a:solidFill>
                  <a:srgbClr val="010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279" name="AutoShape 87"/>
          <p:cNvSpPr>
            <a:spLocks noChangeArrowheads="1"/>
          </p:cNvSpPr>
          <p:nvPr/>
        </p:nvSpPr>
        <p:spPr bwMode="auto">
          <a:xfrm>
            <a:off x="1600200" y="5029200"/>
            <a:ext cx="8915400" cy="762000"/>
          </a:xfrm>
          <a:prstGeom prst="flowChartAlternateProcess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10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5.Nguyễn Trường Tộ thuộc phe nào trong triều đình ?</a:t>
            </a:r>
          </a:p>
        </p:txBody>
      </p:sp>
      <p:graphicFrame>
        <p:nvGraphicFramePr>
          <p:cNvPr id="8417" name="Group 225"/>
          <p:cNvGraphicFramePr>
            <a:graphicFrameLocks noGrp="1"/>
          </p:cNvGraphicFramePr>
          <p:nvPr/>
        </p:nvGraphicFramePr>
        <p:xfrm>
          <a:off x="3505200" y="3048000"/>
          <a:ext cx="4724400" cy="685800"/>
        </p:xfrm>
        <a:graphic>
          <a:graphicData uri="http://schemas.openxmlformats.org/drawingml/2006/table">
            <a:tbl>
              <a:tblPr/>
              <a:tblGrid>
                <a:gridCol w="67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98" name="AutoShape 106"/>
          <p:cNvSpPr>
            <a:spLocks noChangeArrowheads="1"/>
          </p:cNvSpPr>
          <p:nvPr/>
        </p:nvSpPr>
        <p:spPr bwMode="auto">
          <a:xfrm>
            <a:off x="9753600" y="381000"/>
            <a:ext cx="914400" cy="9144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314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426803"/>
              </p:ext>
            </p:extLst>
          </p:nvPr>
        </p:nvGraphicFramePr>
        <p:xfrm>
          <a:off x="4191000" y="762000"/>
          <a:ext cx="4006850" cy="762000"/>
        </p:xfrm>
        <a:graphic>
          <a:graphicData uri="http://schemas.openxmlformats.org/drawingml/2006/table">
            <a:tbl>
              <a:tblPr/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Ệ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30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582180"/>
              </p:ext>
            </p:extLst>
          </p:nvPr>
        </p:nvGraphicFramePr>
        <p:xfrm>
          <a:off x="3505200" y="1524000"/>
          <a:ext cx="5359400" cy="762000"/>
        </p:xfrm>
        <a:graphic>
          <a:graphicData uri="http://schemas.openxmlformats.org/drawingml/2006/table">
            <a:tbl>
              <a:tblPr/>
              <a:tblGrid>
                <a:gridCol w="66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Ề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416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480943"/>
              </p:ext>
            </p:extLst>
          </p:nvPr>
        </p:nvGraphicFramePr>
        <p:xfrm>
          <a:off x="4191000" y="2286000"/>
          <a:ext cx="3352800" cy="762000"/>
        </p:xfrm>
        <a:graphic>
          <a:graphicData uri="http://schemas.openxmlformats.org/drawingml/2006/table">
            <a:tbl>
              <a:tblPr/>
              <a:tblGrid>
                <a:gridCol w="67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Ự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64" name="Group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493281"/>
              </p:ext>
            </p:extLst>
          </p:nvPr>
        </p:nvGraphicFramePr>
        <p:xfrm>
          <a:off x="3505200" y="3048000"/>
          <a:ext cx="4724400" cy="685800"/>
        </p:xfrm>
        <a:graphic>
          <a:graphicData uri="http://schemas.openxmlformats.org/drawingml/2006/table">
            <a:tbl>
              <a:tblPr/>
              <a:tblGrid>
                <a:gridCol w="67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82" name="Group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403341"/>
              </p:ext>
            </p:extLst>
          </p:nvPr>
        </p:nvGraphicFramePr>
        <p:xfrm>
          <a:off x="2819400" y="3749675"/>
          <a:ext cx="7391400" cy="746125"/>
        </p:xfrm>
        <a:graphic>
          <a:graphicData uri="http://schemas.openxmlformats.org/drawingml/2006/table">
            <a:tbl>
              <a:tblPr/>
              <a:tblGrid>
                <a:gridCol w="67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8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7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5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7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84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5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7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73"/>
                  </p:tgtEl>
                </p:cond>
              </p:nextCondLst>
            </p:seq>
          </p:childTnLst>
        </p:cTn>
      </p:par>
    </p:tnLst>
    <p:bldLst>
      <p:bldP spid="8275" grpId="0" animBg="1"/>
      <p:bldP spid="8275" grpId="1" animBg="1"/>
      <p:bldP spid="8276" grpId="0" animBg="1"/>
      <p:bldP spid="8276" grpId="1" animBg="1"/>
      <p:bldP spid="8277" grpId="0" animBg="1"/>
      <p:bldP spid="8277" grpId="1" animBg="1"/>
      <p:bldP spid="8278" grpId="0" animBg="1"/>
      <p:bldP spid="8278" grpId="1" animBg="1"/>
      <p:bldP spid="8279" grpId="0" animBg="1"/>
      <p:bldP spid="827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1828800"/>
            <a:ext cx="9677400" cy="3505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533400"/>
            <a:ext cx="4267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3806" y="2234370"/>
            <a:ext cx="9298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4032381"/>
            <a:ext cx="960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b-N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Cuộc phản công ở kinh </a:t>
            </a:r>
            <a:r>
              <a:rPr lang="nb-NO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thành Huế.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86"/>
          <p:cNvSpPr>
            <a:spLocks noChangeArrowheads="1" noChangeShapeType="1" noTextEdit="1"/>
          </p:cNvSpPr>
          <p:nvPr/>
        </p:nvSpPr>
        <p:spPr bwMode="auto">
          <a:xfrm>
            <a:off x="4648200" y="1563601"/>
            <a:ext cx="2590800" cy="67945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WordArt 187"/>
          <p:cNvSpPr>
            <a:spLocks noChangeArrowheads="1" noChangeShapeType="1" noTextEdit="1"/>
          </p:cNvSpPr>
          <p:nvPr/>
        </p:nvSpPr>
        <p:spPr bwMode="auto">
          <a:xfrm>
            <a:off x="1752600" y="2590800"/>
            <a:ext cx="8723203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Nguyễn Trường Tộ</a:t>
            </a:r>
          </a:p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 muốn canh tân đất nước.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81613" y="18346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3079" descr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7" y="4592854"/>
            <a:ext cx="11205142" cy="147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079" descr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9" y="3149758"/>
            <a:ext cx="11205142" cy="147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883610" y="360087"/>
            <a:ext cx="434858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MỤC TIÊU</a:t>
            </a:r>
          </a:p>
        </p:txBody>
      </p:sp>
      <p:pic>
        <p:nvPicPr>
          <p:cNvPr id="22532" name="图片 3079" descr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9" y="1676400"/>
            <a:ext cx="11205142" cy="147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1"/>
          <p:cNvSpPr>
            <a:spLocks noChangeArrowheads="1"/>
          </p:cNvSpPr>
          <p:nvPr/>
        </p:nvSpPr>
        <p:spPr bwMode="auto">
          <a:xfrm>
            <a:off x="1143000" y="1912203"/>
            <a:ext cx="982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400" b="1" dirty="0">
                <a:solidFill>
                  <a:schemeClr val="bg1"/>
                </a:solidFill>
              </a:rPr>
              <a:t>1. HS </a:t>
            </a:r>
            <a:r>
              <a:rPr lang="en-US" sz="2400" b="1" dirty="0" err="1">
                <a:solidFill>
                  <a:schemeClr val="bg1"/>
                </a:solidFill>
              </a:rPr>
              <a:t>nắm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một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nghị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Nguyễn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Tộ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mong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muốn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làm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đất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nước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giàu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mạnh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4871" y="3352800"/>
            <a:ext cx="106747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</a:rPr>
              <a:t>Biết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những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lí</a:t>
            </a:r>
            <a:r>
              <a:rPr lang="en-US" sz="2400" b="1" dirty="0">
                <a:solidFill>
                  <a:schemeClr val="bg1"/>
                </a:solidFill>
              </a:rPr>
              <a:t> do </a:t>
            </a:r>
            <a:r>
              <a:rPr lang="en-US" sz="2400" b="1" dirty="0" err="1">
                <a:solidFill>
                  <a:schemeClr val="bg1"/>
                </a:solidFill>
              </a:rPr>
              <a:t>khiến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những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Nguyễn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Tộ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err="1">
                <a:solidFill>
                  <a:schemeClr val="bg1"/>
                </a:solidFill>
              </a:rPr>
              <a:t>không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vua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quan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Nguyễn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theo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thực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hiện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4871" y="4876800"/>
            <a:ext cx="11530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3. </a:t>
            </a:r>
            <a:r>
              <a:rPr lang="en-US" sz="2400" b="1" dirty="0" err="1">
                <a:solidFill>
                  <a:schemeClr val="bg1"/>
                </a:solidFill>
              </a:rPr>
              <a:t>Tôn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trọng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biết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ơn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những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xây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dựng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đổi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err="1">
                <a:solidFill>
                  <a:schemeClr val="bg1"/>
                </a:solidFill>
              </a:rPr>
              <a:t>đất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nước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2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648001" y="978189"/>
            <a:ext cx="4607430" cy="1101923"/>
          </a:xfrm>
          <a:prstGeom prst="snip2Diag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3962400"/>
            <a:ext cx="882466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Phát biểu cảm nghĩ của em về Trương Định 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2785766"/>
            <a:ext cx="894007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Trương Định đã có công gì đối với đất nước?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1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802712"/>
            <a:ext cx="8382000" cy="622300"/>
          </a:xfrm>
        </p:spPr>
        <p:txBody>
          <a:bodyPr/>
          <a:lstStyle/>
          <a:p>
            <a:pPr algn="l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b="1" u="sng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u="sng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u="sng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b="1" u="sng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u="sng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u="sng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u="sng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b="1" u="sng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7" name="Picture 9" descr="DSCN03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3B4C6"/>
              </a:clrFrom>
              <a:clrTo>
                <a:srgbClr val="A3B4C6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t="15074" r="12132" b="9467"/>
          <a:stretch>
            <a:fillRect/>
          </a:stretch>
        </p:blipFill>
        <p:spPr bwMode="auto">
          <a:xfrm>
            <a:off x="304800" y="1676400"/>
            <a:ext cx="3506788" cy="42672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267200" y="1578050"/>
            <a:ext cx="6096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348580" y="2662239"/>
            <a:ext cx="6883400" cy="2246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minh hiểu biết hơn người, nhân dân gọi là “Trạng tộ”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có chủ trương canh tân đất nước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5800" y="519329"/>
            <a:ext cx="2975495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962400" y="5029200"/>
            <a:ext cx="79073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983547" y="4992565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8" grpId="0"/>
      <p:bldP spid="2059" grpId="0" animBg="1"/>
      <p:bldP spid="11" grpId="0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81200" y="685800"/>
            <a:ext cx="7924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hiểu thế nào là “bản điều trần”?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28800" y="1423400"/>
            <a:ext cx="8077200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điều trần là bản ý kiến hay ( hay bản hiến kế) để trình lên vua.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57400" y="2667000"/>
            <a:ext cx="792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828800" y="3923503"/>
            <a:ext cx="94488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 animBg="1"/>
      <p:bldP spid="3080" grpId="0"/>
      <p:bldP spid="30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95263"/>
            <a:ext cx="9448800" cy="110966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 rot="209406">
            <a:off x="3075963" y="2326303"/>
            <a:ext cx="6116272" cy="3148645"/>
          </a:xfrm>
          <a:prstGeom prst="irregularSeal2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38200" y="1511310"/>
            <a:ext cx="10591800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956043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1" grpId="0" animBg="1"/>
      <p:bldP spid="41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95263"/>
            <a:ext cx="9448800" cy="110966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38200" y="1511310"/>
            <a:ext cx="10591800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462531" y="2618089"/>
            <a:ext cx="9679253" cy="5847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2531" y="3567262"/>
            <a:ext cx="9522735" cy="5847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2531" y="4508122"/>
            <a:ext cx="5814412" cy="5847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Xây dựng quân đội hùng mạnh.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2531" y="5486400"/>
            <a:ext cx="10291600" cy="5847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057400" y="195536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54776" y="987143"/>
            <a:ext cx="999259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66355" y="407968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55767" y="480060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3036900"/>
            <a:ext cx="346441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567" y="3026362"/>
            <a:ext cx="5845233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52800" y="1998860"/>
            <a:ext cx="2155767" cy="102750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38800" y="2002806"/>
            <a:ext cx="1828800" cy="101566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1"/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829</Words>
  <Application>Microsoft Office PowerPoint</Application>
  <PresentationFormat>Widescreen</PresentationFormat>
  <Paragraphs>110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.VnTime</vt:lpstr>
      <vt:lpstr>Arial</vt:lpstr>
      <vt:lpstr>Calibri</vt:lpstr>
      <vt:lpstr>Calibri Light</vt:lpstr>
      <vt:lpstr>Courier New</vt:lpstr>
      <vt:lpstr>Tahoma</vt:lpstr>
      <vt:lpstr>Times New Roman</vt:lpstr>
      <vt:lpstr>Verdana</vt:lpstr>
      <vt:lpstr>Wingdings</vt:lpstr>
      <vt:lpstr>Chủ đề của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itfriend.org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Nguyễn Trường tộ mong muốn canh tân đất nước</dc:title>
  <dc:creator>Smart</dc:creator>
  <cp:lastModifiedBy>Swift3</cp:lastModifiedBy>
  <cp:revision>54</cp:revision>
  <dcterms:created xsi:type="dcterms:W3CDTF">2011-05-06T07:48:13Z</dcterms:created>
  <dcterms:modified xsi:type="dcterms:W3CDTF">2022-09-10T07:43:13Z</dcterms:modified>
</cp:coreProperties>
</file>