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57" r:id="rId2"/>
    <p:sldId id="256" r:id="rId3"/>
    <p:sldId id="358" r:id="rId4"/>
    <p:sldId id="421" r:id="rId5"/>
    <p:sldId id="406" r:id="rId6"/>
    <p:sldId id="407" r:id="rId7"/>
    <p:sldId id="408" r:id="rId8"/>
    <p:sldId id="409" r:id="rId9"/>
    <p:sldId id="410" r:id="rId10"/>
    <p:sldId id="411" r:id="rId11"/>
    <p:sldId id="412" r:id="rId12"/>
    <p:sldId id="413" r:id="rId13"/>
    <p:sldId id="414" r:id="rId14"/>
    <p:sldId id="415" r:id="rId15"/>
    <p:sldId id="417" r:id="rId16"/>
    <p:sldId id="416" r:id="rId17"/>
    <p:sldId id="418" r:id="rId18"/>
    <p:sldId id="419" r:id="rId19"/>
    <p:sldId id="420" r:id="rId20"/>
  </p:sldIdLst>
  <p:sldSz cx="12192000" cy="6858000"/>
  <p:notesSz cx="6858000" cy="9144000"/>
  <p:custDataLst>
    <p:tags r:id="rId2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97CEE-27B7-4142-B9EE-CAA2FBF59FC1}" type="datetimeFigureOut">
              <a:rPr lang="en-US" smtClean="0"/>
              <a:t>02-Sep-22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FC892-1956-4438-BC94-5896D5056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40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77cf0412cd_0_10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" name="Google Shape;1049;g77cf0412cd_0_10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BFEF6-4FDC-41A9-BF0B-B224C0229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E1EA1-9DCD-4C97-9C8A-6DCD90305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C1835-7DE6-40D3-9240-F90EBA8AB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2EC5-4172-4F46-8C80-A1C850FDED27}" type="datetimeFigureOut">
              <a:rPr lang="vi-VN" smtClean="0"/>
              <a:t>02/09/2022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0375F-13DE-46DE-BA5A-92FF4BAC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22121-3FD7-4369-8EF9-561B4774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DE2B-48C9-41D6-B703-62CB18917A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741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EE181-867F-4B0E-9B60-7A187611C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071D1B-3697-4FD1-BC0E-2A27D9B88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2EC5-4172-4F46-8C80-A1C850FDED27}" type="datetimeFigureOut">
              <a:rPr lang="vi-VN" smtClean="0"/>
              <a:t>02/09/2022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D7BDC-E1C0-4D67-8348-4D90810BC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4823A5-0C98-409E-94ED-9DFD74BBC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DE2B-48C9-41D6-B703-62CB18917A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4407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330709-6F45-44C1-9944-444E48C6E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2EC5-4172-4F46-8C80-A1C850FDED27}" type="datetimeFigureOut">
              <a:rPr lang="vi-VN" smtClean="0"/>
              <a:t>02/09/2022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5E7CF0-6383-4866-B59A-9CD6DEC9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F3886-BE48-4FB9-9CA8-3DE02BE9A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DE2B-48C9-41D6-B703-62CB18917A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3614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330709-6F45-44C1-9944-444E48C6E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2EC5-4172-4F46-8C80-A1C850FDED27}" type="datetimeFigureOut">
              <a:rPr lang="vi-VN" smtClean="0"/>
              <a:t>02/09/2022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5E7CF0-6383-4866-B59A-9CD6DEC9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F3886-BE48-4FB9-9CA8-3DE02BE9A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DE2B-48C9-41D6-B703-62CB18917A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5167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DEABE-A074-4E93-BFD5-2EE635C0D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06B6A-FAE8-4C93-8172-35FE3EF8F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30692-F95F-4943-B2CF-9A8DE4AC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1AABB-0088-479A-BF7F-C728B142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2EC5-4172-4F46-8C80-A1C850FDED27}" type="datetimeFigureOut">
              <a:rPr lang="vi-VN" smtClean="0"/>
              <a:t>02/09/2022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266D2-9D47-49D4-9F1C-C247A2FA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74DF4-C6D2-4591-BD1E-6DDEE14AF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DE2B-48C9-41D6-B703-62CB18917A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261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CD39F-845F-41A4-8653-9ACCA9C7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3454DF-540C-4644-B754-6A63893613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A633A3-50A8-4C95-A34E-E1EE6A1F1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AE0FAD-CB84-4174-A86D-DABE2958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2EC5-4172-4F46-8C80-A1C850FDED27}" type="datetimeFigureOut">
              <a:rPr lang="vi-VN" smtClean="0"/>
              <a:t>02/09/2022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8F451-08A8-4CF2-A68F-D4EB90E27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13FE4B-7241-48B9-A37D-99D325C4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DE2B-48C9-41D6-B703-62CB18917A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2540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558C7-CD89-4A51-B413-DF87EB2EB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6435A7-C65D-4976-BD09-3B751E6E4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CC2BB-4E5E-4D6D-AEE1-3FE2539B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2EC5-4172-4F46-8C80-A1C850FDED27}" type="datetimeFigureOut">
              <a:rPr lang="vi-VN" smtClean="0"/>
              <a:t>02/09/2022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F0EA0-E4CA-4BB8-B50F-C848CC01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DD835-E00F-400B-8F8A-6012ACDBD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DE2B-48C9-41D6-B703-62CB18917A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2556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88D7EF-E785-4F34-84A9-CA668848FD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92CD6-A8CD-4413-84E7-565B6B557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7940D-9941-4912-B8C9-41D792BC6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2EC5-4172-4F46-8C80-A1C850FDED27}" type="datetimeFigureOut">
              <a:rPr lang="vi-VN" smtClean="0"/>
              <a:t>02/09/2022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1087F-B8D8-445B-987E-B5134EBAB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DC5D6-9329-4D03-A611-95874F7F7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DE2B-48C9-41D6-B703-62CB18917A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2736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323257" y="417801"/>
            <a:ext cx="12726425" cy="1166151"/>
            <a:chOff x="-242443" y="237150"/>
            <a:chExt cx="9544819" cy="874613"/>
          </a:xfrm>
        </p:grpSpPr>
        <p:sp>
          <p:nvSpPr>
            <p:cNvPr id="21" name="Google Shape;21;p4"/>
            <p:cNvSpPr/>
            <p:nvPr/>
          </p:nvSpPr>
          <p:spPr>
            <a:xfrm>
              <a:off x="7625675" y="408622"/>
              <a:ext cx="808827" cy="645494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55672" y="238550"/>
              <a:ext cx="599324" cy="348163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585054" y="237150"/>
              <a:ext cx="717322" cy="416604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2443" y="427082"/>
              <a:ext cx="1178906" cy="68468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17400" y="1765167"/>
            <a:ext cx="10572400" cy="38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2044" y="6081176"/>
            <a:ext cx="12200936" cy="776872"/>
          </a:xfrm>
          <a:custGeom>
            <a:avLst/>
            <a:gdLst/>
            <a:ahLst/>
            <a:cxnLst/>
            <a:rect l="l" t="t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27" name="Google Shape;27;p4"/>
          <p:cNvGrpSpPr/>
          <p:nvPr/>
        </p:nvGrpSpPr>
        <p:grpSpPr>
          <a:xfrm>
            <a:off x="-2044" y="5896844"/>
            <a:ext cx="12200936" cy="961207"/>
            <a:chOff x="6554556" y="4623505"/>
            <a:chExt cx="7127825" cy="720905"/>
          </a:xfrm>
        </p:grpSpPr>
        <p:sp>
          <p:nvSpPr>
            <p:cNvPr id="28" name="Google Shape;28;p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9579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1">
  <p:cSld name="Title and Body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82" name="Google Shape;82;p19"/>
          <p:cNvGrpSpPr/>
          <p:nvPr/>
        </p:nvGrpSpPr>
        <p:grpSpPr>
          <a:xfrm>
            <a:off x="-1600" y="5896808"/>
            <a:ext cx="12192383" cy="961207"/>
            <a:chOff x="6554556" y="4623505"/>
            <a:chExt cx="7127825" cy="720905"/>
          </a:xfrm>
        </p:grpSpPr>
        <p:sp>
          <p:nvSpPr>
            <p:cNvPr id="83" name="Google Shape;83;p19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4" name="Google Shape;84;p19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85" name="Google Shape;85;p19"/>
          <p:cNvSpPr txBox="1">
            <a:spLocks noGrp="1"/>
          </p:cNvSpPr>
          <p:nvPr>
            <p:ph type="title" idx="2"/>
          </p:nvPr>
        </p:nvSpPr>
        <p:spPr>
          <a:xfrm>
            <a:off x="814700" y="3114333"/>
            <a:ext cx="3479200" cy="16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6319400" y="2524367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6319400" y="3509933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6319400" y="4495500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852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E699D-7FDA-44F8-8ED1-D3AEF041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23B0A-51BA-4351-AB58-4A833735E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E63E6-C003-467D-8C30-7A0995B9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2EC5-4172-4F46-8C80-A1C850FDED27}" type="datetimeFigureOut">
              <a:rPr lang="vi-VN" smtClean="0"/>
              <a:t>02/09/2022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9E5B0-DEFD-45A5-BB2B-3ADC4FC4C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69490-0201-46AC-81D7-03D16CA1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DE2B-48C9-41D6-B703-62CB18917A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8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E699D-7FDA-44F8-8ED1-D3AEF041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23B0A-51BA-4351-AB58-4A833735E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E63E6-C003-467D-8C30-7A0995B9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2EC5-4172-4F46-8C80-A1C850FDED27}" type="datetimeFigureOut">
              <a:rPr lang="vi-VN" smtClean="0"/>
              <a:t>02/09/2022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9E5B0-DEFD-45A5-BB2B-3ADC4FC4C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69490-0201-46AC-81D7-03D16CA1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DE2B-48C9-41D6-B703-62CB18917A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771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E699D-7FDA-44F8-8ED1-D3AEF041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23B0A-51BA-4351-AB58-4A833735E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E63E6-C003-467D-8C30-7A0995B9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2EC5-4172-4F46-8C80-A1C850FDED27}" type="datetimeFigureOut">
              <a:rPr lang="vi-VN" smtClean="0"/>
              <a:t>02/09/2022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9E5B0-DEFD-45A5-BB2B-3ADC4FC4C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69490-0201-46AC-81D7-03D16CA1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DE2B-48C9-41D6-B703-62CB18917A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0278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E699D-7FDA-44F8-8ED1-D3AEF041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23B0A-51BA-4351-AB58-4A833735E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E63E6-C003-467D-8C30-7A0995B9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2EC5-4172-4F46-8C80-A1C850FDED27}" type="datetimeFigureOut">
              <a:rPr lang="vi-VN" smtClean="0"/>
              <a:t>02/09/2022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9E5B0-DEFD-45A5-BB2B-3ADC4FC4C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69490-0201-46AC-81D7-03D16CA1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DE2B-48C9-41D6-B703-62CB18917A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750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E699D-7FDA-44F8-8ED1-D3AEF041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23B0A-51BA-4351-AB58-4A833735E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E63E6-C003-467D-8C30-7A0995B9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2EC5-4172-4F46-8C80-A1C850FDED27}" type="datetimeFigureOut">
              <a:rPr lang="vi-VN" smtClean="0"/>
              <a:t>02/09/2022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9E5B0-DEFD-45A5-BB2B-3ADC4FC4C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69490-0201-46AC-81D7-03D16CA1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DE2B-48C9-41D6-B703-62CB18917A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604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72F3F-4C86-4EE8-B8CF-AF0364F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2B2B1-4E3F-40ED-930F-1A719FEE2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28128-0B82-47E8-B75C-EA7C65097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2EC5-4172-4F46-8C80-A1C850FDED27}" type="datetimeFigureOut">
              <a:rPr lang="vi-VN" smtClean="0"/>
              <a:t>02/09/2022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CB886-817F-4B7D-8335-EE3F574BE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DDA2B-9DDD-48F8-8EFA-975C9DC76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DE2B-48C9-41D6-B703-62CB18917A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969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28D24-8D98-4FE3-A0F1-5FCF37B55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7615A-9512-44A8-B6D2-6B08E3968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22885-0C08-42FD-8422-9257F08D5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2E13C0-403E-42FE-88EB-5E44375DA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2EC5-4172-4F46-8C80-A1C850FDED27}" type="datetimeFigureOut">
              <a:rPr lang="vi-VN" smtClean="0"/>
              <a:t>02/09/2022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380E0-B838-4840-A54B-BD638AA43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481A9-EAD8-48A9-A293-9938D9591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DE2B-48C9-41D6-B703-62CB18917A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687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80F3-89AA-4D91-AD10-3328E316E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46454-26E5-4B5A-B722-E86911DC2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0E01CE-F55B-4E6F-95B3-A8320E340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B58B48-3C0C-40A2-9794-910380897D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991CCF-A7AC-495D-A272-91EC7312DF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5BA917-BFCE-4256-A456-7EFBC597A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2EC5-4172-4F46-8C80-A1C850FDED27}" type="datetimeFigureOut">
              <a:rPr lang="vi-VN" smtClean="0"/>
              <a:t>02/09/2022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FE3B8A-3FBC-42D0-9969-73A62E26D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3AB8FB-B567-46B4-99F2-CF31152EC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DE2B-48C9-41D6-B703-62CB18917A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152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CFA6D5-7273-4C75-AF32-F29E97966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D35D3-A46A-4F09-A0BA-0AEEDB948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6C1D9-643E-4E62-9118-A68842866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92EC5-4172-4F46-8C80-A1C850FDED27}" type="datetimeFigureOut">
              <a:rPr lang="vi-VN" smtClean="0"/>
              <a:t>02/09/2022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0823F-DDAF-4105-9B1B-344142B3AB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55E93-4C97-4A0F-A20E-1C455EDE1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1DE2B-48C9-41D6-B703-62CB18917A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531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3" r:id="rId4"/>
    <p:sldLayoutId id="2147483662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60" r:id="rId12"/>
    <p:sldLayoutId id="2147483656" r:id="rId13"/>
    <p:sldLayoutId id="2147483657" r:id="rId14"/>
    <p:sldLayoutId id="2147483658" r:id="rId15"/>
    <p:sldLayoutId id="2147483659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GA%20lop%205%20Pro\LICH%20SU\LICH%20SU\T&#272;inh.wmv" TargetMode="External"/><Relationship Id="rId1" Type="http://schemas.microsoft.com/office/2007/relationships/media" Target="file:///D:\GA%20lop%205%20Pro\LICH%20SU\LICH%20SU\T&#272;inh.wmv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GA%20lop%205%20Pro\LICH%20SU\LICH%20SU\Truong%20dinh%201.mp3" TargetMode="External"/><Relationship Id="rId1" Type="http://schemas.microsoft.com/office/2007/relationships/media" Target="file:///D:\GA%20lop%205%20Pro\LICH%20SU\LICH%20SU\Truong%20dinh%201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GA%20lop%205%20Pro\LICH%20SU\LICH%20SU\truongdinh%202.mp3" TargetMode="External"/><Relationship Id="rId1" Type="http://schemas.microsoft.com/office/2007/relationships/media" Target="file:///D:\GA%20lop%205%20Pro\LICH%20SU\LICH%20SU\truongdinh%202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8C81DC-9D5C-4755-0B7E-65D0D6CAEC3D}"/>
              </a:ext>
            </a:extLst>
          </p:cNvPr>
          <p:cNvSpPr/>
          <p:nvPr/>
        </p:nvSpPr>
        <p:spPr>
          <a:xfrm>
            <a:off x="3832400" y="477915"/>
            <a:ext cx="45272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Google Shape;105;p2">
            <a:extLst>
              <a:ext uri="{FF2B5EF4-FFF2-40B4-BE49-F238E27FC236}">
                <a16:creationId xmlns:a16="http://schemas.microsoft.com/office/drawing/2014/main" id="{2AD512D0-6860-46FA-A591-CD331B4AB1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91300" y="2606872"/>
            <a:ext cx="8409398" cy="1325562"/>
          </a:xfrm>
          <a:prstGeom prst="rect">
            <a:avLst/>
          </a:prstGeom>
          <a:noFill/>
          <a:ln w="2857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buClr>
                <a:srgbClr val="FF0000"/>
              </a:buClr>
              <a:buSzPts val="3400"/>
            </a:pPr>
            <a:r>
              <a:rPr lang="en-US" sz="3400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Ở </a:t>
            </a:r>
            <a:r>
              <a:rPr lang="en-US" sz="3400" dirty="0" err="1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r>
              <a:rPr lang="en-US" sz="3400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 </a:t>
            </a:r>
            <a:r>
              <a:rPr lang="en-US" sz="3400" dirty="0" err="1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400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 </a:t>
            </a:r>
            <a:r>
              <a:rPr lang="en-US" sz="3400" dirty="0" err="1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</a:t>
            </a:r>
            <a:r>
              <a:rPr lang="en-US" sz="3400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400" dirty="0" err="1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3400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400" dirty="0" err="1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3400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400" dirty="0" err="1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hiểu</a:t>
            </a:r>
            <a:r>
              <a:rPr lang="en-US" sz="3400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400" dirty="0" err="1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400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400" dirty="0" err="1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giai</a:t>
            </a:r>
            <a:r>
              <a:rPr lang="en-US" sz="3400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400" dirty="0" err="1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đoạn</a:t>
            </a:r>
            <a:r>
              <a:rPr lang="en-US" sz="3400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400" dirty="0" err="1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lịch</a:t>
            </a:r>
            <a:r>
              <a:rPr lang="en-US" sz="3400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400" dirty="0" err="1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sử</a:t>
            </a:r>
            <a:r>
              <a:rPr lang="en-US" sz="3400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400" dirty="0" err="1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3400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br>
              <a:rPr lang="en-US" sz="3400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9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6">
            <a:extLst>
              <a:ext uri="{FF2B5EF4-FFF2-40B4-BE49-F238E27FC236}">
                <a16:creationId xmlns:a16="http://schemas.microsoft.com/office/drawing/2014/main" id="{57C6E9F7-7CEF-4C2F-A1B2-9B4E1A6AD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pic>
        <p:nvPicPr>
          <p:cNvPr id="11267" name="Picture 12" descr="sun14[1]">
            <a:extLst>
              <a:ext uri="{FF2B5EF4-FFF2-40B4-BE49-F238E27FC236}">
                <a16:creationId xmlns:a16="http://schemas.microsoft.com/office/drawing/2014/main" id="{DDBD0B8A-32F7-40C2-B201-16B9038DC6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0"/>
            <a:ext cx="1295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2" descr="sun14[1]">
            <a:extLst>
              <a:ext uri="{FF2B5EF4-FFF2-40B4-BE49-F238E27FC236}">
                <a16:creationId xmlns:a16="http://schemas.microsoft.com/office/drawing/2014/main" id="{99771D7B-6DD9-42C7-BA6A-85DEA92211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295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1">
            <a:extLst>
              <a:ext uri="{FF2B5EF4-FFF2-40B4-BE49-F238E27FC236}">
                <a16:creationId xmlns:a16="http://schemas.microsoft.com/office/drawing/2014/main" id="{9F7FC776-1398-4F7A-AE89-C2D80BE5D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725" y="517525"/>
            <a:ext cx="7696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b="1">
                <a:latin typeface="Arial" panose="020B0604020202020204" pitchFamily="34" charset="0"/>
              </a:rPr>
              <a:t>TRƯƠNG ĐỊNH KIÊN QUYẾT CÙNG NHÂN DÂN CHỐNG QUÂN XÂM LƯỢC</a:t>
            </a:r>
            <a:endParaRPr lang="vi-VN" altLang="vi-VN" b="1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1ACCE-48A8-4FB0-A467-02F19A1C2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2200275"/>
            <a:ext cx="92202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được lệnh vua, Trương Định có thái độ và suy nghĩ  như thế nào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5D0EB8-6CA4-4FB6-AF3C-F4AD77B21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2065338"/>
            <a:ext cx="1003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192234-6BAF-4E05-B35D-B9039A4B7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8" y="3468688"/>
            <a:ext cx="9220200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được lệnh vua, Trương Định băn khoăn suy nghĩ : làm quan thì phải tuân lệnh vua, nếu không sẽ chịu tội phản nghịch; nhưng dân chúng và nghĩa quân không muốn giải tán lực lượng, một lòng, một dạ tiếp tục kháng chiến.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BB167E-4249-4E40-98BE-679D6D4442D0}"/>
              </a:ext>
            </a:extLst>
          </p:cNvPr>
          <p:cNvSpPr/>
          <p:nvPr/>
        </p:nvSpPr>
        <p:spPr>
          <a:xfrm flipH="1" flipV="1">
            <a:off x="1295400" y="3622675"/>
            <a:ext cx="312738" cy="280988"/>
          </a:xfrm>
          <a:prstGeom prst="ellipse">
            <a:avLst/>
          </a:prstGeom>
          <a:solidFill>
            <a:srgbClr val="FF00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6">
            <a:extLst>
              <a:ext uri="{FF2B5EF4-FFF2-40B4-BE49-F238E27FC236}">
                <a16:creationId xmlns:a16="http://schemas.microsoft.com/office/drawing/2014/main" id="{20C8896C-E808-439F-9307-38B4CBD85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pic>
        <p:nvPicPr>
          <p:cNvPr id="12291" name="Picture 12" descr="sun14[1]">
            <a:extLst>
              <a:ext uri="{FF2B5EF4-FFF2-40B4-BE49-F238E27FC236}">
                <a16:creationId xmlns:a16="http://schemas.microsoft.com/office/drawing/2014/main" id="{0C43E7E2-A24D-4A8E-B326-EE2C1AC156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0"/>
            <a:ext cx="1295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2" descr="sun14[1]">
            <a:extLst>
              <a:ext uri="{FF2B5EF4-FFF2-40B4-BE49-F238E27FC236}">
                <a16:creationId xmlns:a16="http://schemas.microsoft.com/office/drawing/2014/main" id="{C78FAB3E-E1FE-4043-80A2-4C4BA94BBD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295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C4EE7F-CF41-48FC-98EC-B2FE7A1AD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3" y="941388"/>
            <a:ext cx="972661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 quân và dân chúng đã làm gì trước băn khoăn đó của Trương Định ?</a:t>
            </a:r>
            <a:endParaRPr lang="vi-VN" altLang="vi-VN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C38529-C9B6-43AE-9D99-7E827F606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3" y="2106613"/>
            <a:ext cx="92805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vi-VN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altLang="vi-VN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vi-VN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vi-VN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vi-VN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altLang="vi-VN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altLang="vi-VN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vi-VN" b="1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Trương</a:t>
            </a:r>
            <a:r>
              <a:rPr lang="en-US" altLang="vi-VN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vi-VN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altLang="vi-VN" b="1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BìnhTây</a:t>
            </a:r>
            <a:r>
              <a:rPr lang="en-US" altLang="vi-VN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vi-VN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altLang="vi-VN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soái</a:t>
            </a:r>
            <a:r>
              <a:rPr lang="en-US" altLang="vi-VN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altLang="vi-VN" b="1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altLang="vi-VN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vi-VN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vi-VN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altLang="vi-VN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altLang="vi-VN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b="1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vi-VN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altLang="vi-VN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altLang="vi-VN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altLang="vi-VN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altLang="vi-VN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altLang="vi-VN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giặc</a:t>
            </a:r>
            <a:r>
              <a:rPr lang="en-US" altLang="vi-VN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EA7324-52F5-49E8-A357-E8F04AD47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3" y="3767138"/>
            <a:ext cx="972661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Trương Định đã làm gì để đáp lại lòng tin yêu của nhân dân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F01696-6606-4AA7-8935-2AED81096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900613"/>
            <a:ext cx="97266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Trương Định đã dứt khoát phản đối mệnh lệnh của triều đình và quyết tâm đánh giặc.</a:t>
            </a:r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D6D44F-9ACE-417E-82E9-F841E71B8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030288"/>
            <a:ext cx="1003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A235F3-9CFE-4DFA-A389-190E39319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3733800"/>
            <a:ext cx="1003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8CBF0B8-E2BF-41FC-B4E1-E9E8FBD4BF96}"/>
              </a:ext>
            </a:extLst>
          </p:cNvPr>
          <p:cNvSpPr/>
          <p:nvPr/>
        </p:nvSpPr>
        <p:spPr>
          <a:xfrm>
            <a:off x="1239838" y="5080000"/>
            <a:ext cx="317500" cy="257175"/>
          </a:xfrm>
          <a:prstGeom prst="ellipse">
            <a:avLst/>
          </a:prstGeom>
          <a:solidFill>
            <a:srgbClr val="FF00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2CD4CC9-B771-4098-A2F0-9C3C1F49AF30}"/>
              </a:ext>
            </a:extLst>
          </p:cNvPr>
          <p:cNvSpPr/>
          <p:nvPr/>
        </p:nvSpPr>
        <p:spPr>
          <a:xfrm>
            <a:off x="1309688" y="2371725"/>
            <a:ext cx="247650" cy="200025"/>
          </a:xfrm>
          <a:prstGeom prst="ellipse">
            <a:avLst/>
          </a:prstGeom>
          <a:solidFill>
            <a:srgbClr val="FF00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6">
            <a:extLst>
              <a:ext uri="{FF2B5EF4-FFF2-40B4-BE49-F238E27FC236}">
                <a16:creationId xmlns:a16="http://schemas.microsoft.com/office/drawing/2014/main" id="{8E26356A-52F4-4383-BFFB-740648865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pic>
        <p:nvPicPr>
          <p:cNvPr id="13315" name="Picture 12" descr="sun14[1]">
            <a:extLst>
              <a:ext uri="{FF2B5EF4-FFF2-40B4-BE49-F238E27FC236}">
                <a16:creationId xmlns:a16="http://schemas.microsoft.com/office/drawing/2014/main" id="{99EDE6C6-1195-4856-9BE3-593281BB89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0"/>
            <a:ext cx="1295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2" descr="sun14[1]">
            <a:extLst>
              <a:ext uri="{FF2B5EF4-FFF2-40B4-BE49-F238E27FC236}">
                <a16:creationId xmlns:a16="http://schemas.microsoft.com/office/drawing/2014/main" id="{A5FDD76B-562C-4843-96BC-7C3DE237A9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295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>
            <a:extLst>
              <a:ext uri="{FF2B5EF4-FFF2-40B4-BE49-F238E27FC236}">
                <a16:creationId xmlns:a16="http://schemas.microsoft.com/office/drawing/2014/main" id="{4CC69F3E-C3C2-4CEC-A52D-291190F8D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7200"/>
            <a:ext cx="64357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F14703-5737-439E-86A9-B7237C860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113" y="4162425"/>
            <a:ext cx="480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>
                <a:solidFill>
                  <a:srgbClr val="632B8D"/>
                </a:solidFill>
                <a:latin typeface="Arial" panose="020B0604020202020204" pitchFamily="34" charset="0"/>
              </a:rPr>
              <a:t>Bức ảnh mô tả gì?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2743AC-41BE-4EBD-B5E4-562CDB836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4854575"/>
            <a:ext cx="73358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000099"/>
                </a:solidFill>
                <a:latin typeface="Arial" panose="020B0604020202020204" pitchFamily="34" charset="0"/>
              </a:rPr>
              <a:t>Cảnh Trương Định được nhân dân suy tôn làm “Bình Tây Đại nguyên soái”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5C2A83-79A9-454B-8F6B-32442C100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4130675"/>
            <a:ext cx="7658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632B8D"/>
                </a:solidFill>
                <a:latin typeface="Arial" panose="020B0604020202020204" pitchFamily="34" charset="0"/>
              </a:rPr>
              <a:t>Quan sát bức ảnh em có nhận xét gì?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E812F0-24AD-4980-802E-4C60FC41E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4854575"/>
            <a:ext cx="73358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000099"/>
                </a:solidFill>
                <a:latin typeface="Arial" panose="020B0604020202020204" pitchFamily="34" charset="0"/>
              </a:rPr>
              <a:t>Buổi lễ diễn ra giản dị mà trang nghiêm tại vùng quê Nam Bộ, dưới sự chứng kiến của đông đảo nhân dân.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6">
            <a:extLst>
              <a:ext uri="{FF2B5EF4-FFF2-40B4-BE49-F238E27FC236}">
                <a16:creationId xmlns:a16="http://schemas.microsoft.com/office/drawing/2014/main" id="{ECA85429-B940-4FE6-86EB-A40D8ACC6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pic>
        <p:nvPicPr>
          <p:cNvPr id="14339" name="Picture 12" descr="sun14[1]">
            <a:extLst>
              <a:ext uri="{FF2B5EF4-FFF2-40B4-BE49-F238E27FC236}">
                <a16:creationId xmlns:a16="http://schemas.microsoft.com/office/drawing/2014/main" id="{8954C9AC-A1A9-4E44-B89A-3903748804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0"/>
            <a:ext cx="1295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2" descr="sun14[1]">
            <a:extLst>
              <a:ext uri="{FF2B5EF4-FFF2-40B4-BE49-F238E27FC236}">
                <a16:creationId xmlns:a16="http://schemas.microsoft.com/office/drawing/2014/main" id="{2E29DA7A-A649-4303-8325-9BC019CA43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295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1">
            <a:extLst>
              <a:ext uri="{FF2B5EF4-FFF2-40B4-BE49-F238E27FC236}">
                <a16:creationId xmlns:a16="http://schemas.microsoft.com/office/drawing/2014/main" id="{5EF7CB57-DEC6-4ACE-B9DF-EA3EA439F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650" y="936625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latin typeface="Arial" panose="020B0604020202020204" pitchFamily="34" charset="0"/>
              </a:rPr>
              <a:t>Nhận được lệnh vua Trương Định đã làm gì!</a:t>
            </a:r>
            <a:endParaRPr lang="vi-VN" altLang="vi-VN" b="1"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39380C-17D3-40BF-B778-D9F85F02F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2908300"/>
            <a:ext cx="3046412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8355FC-1357-4C92-8563-C0C2F808B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62413"/>
            <a:ext cx="844867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CBD9A6-DCBF-4BA3-B402-C0C8B9200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1817688"/>
            <a:ext cx="2632075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1CD3AA-8FB6-4336-B1AF-5A5C5D373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2163763"/>
            <a:ext cx="32194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68792E29-16C1-4A0C-A11B-9563218B5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225" y="1825625"/>
            <a:ext cx="47831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6">
            <a:extLst>
              <a:ext uri="{FF2B5EF4-FFF2-40B4-BE49-F238E27FC236}">
                <a16:creationId xmlns:a16="http://schemas.microsoft.com/office/drawing/2014/main" id="{01612BBC-77F2-477E-B0EC-F2B183E1B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pic>
        <p:nvPicPr>
          <p:cNvPr id="15363" name="Picture 12" descr="sun14[1]">
            <a:extLst>
              <a:ext uri="{FF2B5EF4-FFF2-40B4-BE49-F238E27FC236}">
                <a16:creationId xmlns:a16="http://schemas.microsoft.com/office/drawing/2014/main" id="{432C6DF5-849D-440F-BA35-0693761818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0"/>
            <a:ext cx="1295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2" descr="sun14[1]">
            <a:extLst>
              <a:ext uri="{FF2B5EF4-FFF2-40B4-BE49-F238E27FC236}">
                <a16:creationId xmlns:a16="http://schemas.microsoft.com/office/drawing/2014/main" id="{9242C2BC-E060-4658-AC8A-D6C724C292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295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1">
            <a:extLst>
              <a:ext uri="{FF2B5EF4-FFF2-40B4-BE49-F238E27FC236}">
                <a16:creationId xmlns:a16="http://schemas.microsoft.com/office/drawing/2014/main" id="{ACAD81EE-A3C0-4A74-BD63-F02E7F0EA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3340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latin typeface="Arial" panose="020B0604020202020204" pitchFamily="34" charset="0"/>
              </a:rPr>
              <a:t>LÒNG BIẾT ƠN, TỰ HÀO CỦA NHÂN DÂN TA</a:t>
            </a:r>
            <a:endParaRPr lang="vi-VN" altLang="vi-VN" b="1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33676D-9FD0-4B05-ABC9-4D0BCDE73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658938"/>
            <a:ext cx="96075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cảm nghĩ của em về “Bình Tây đại nguyên soái” Trương Định?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860CB6-3A8B-4DBD-9E02-8FA0560745D1}"/>
              </a:ext>
            </a:extLst>
          </p:cNvPr>
          <p:cNvSpPr txBox="1"/>
          <p:nvPr/>
        </p:nvSpPr>
        <p:spPr>
          <a:xfrm>
            <a:off x="1600200" y="2735263"/>
            <a:ext cx="960755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vi-VN" sz="32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Ông</a:t>
            </a:r>
            <a:r>
              <a:rPr lang="en-US" altLang="vi-VN" sz="3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là</a:t>
            </a:r>
            <a:r>
              <a:rPr lang="en-US" altLang="vi-VN" sz="3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người</a:t>
            </a:r>
            <a:r>
              <a:rPr lang="en-US" altLang="vi-VN" sz="3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yêu</a:t>
            </a:r>
            <a:r>
              <a:rPr lang="en-US" altLang="vi-VN" sz="3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nước</a:t>
            </a:r>
            <a:r>
              <a:rPr lang="en-US" altLang="vi-VN" sz="3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vi-VN" sz="32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dũng</a:t>
            </a:r>
            <a:r>
              <a:rPr lang="en-US" altLang="vi-VN" sz="3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cảm</a:t>
            </a:r>
            <a:r>
              <a:rPr lang="en-US" altLang="vi-VN" sz="3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vi-VN" sz="32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sẵn</a:t>
            </a:r>
            <a:r>
              <a:rPr lang="en-US" altLang="vi-VN" sz="3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sàng</a:t>
            </a:r>
            <a:r>
              <a:rPr lang="en-US" altLang="vi-VN" sz="3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hi </a:t>
            </a:r>
            <a:r>
              <a:rPr lang="en-US" altLang="vi-VN" sz="32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sinh</a:t>
            </a:r>
            <a:r>
              <a:rPr lang="en-US" altLang="vi-VN" sz="3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bản</a:t>
            </a:r>
            <a:r>
              <a:rPr lang="en-US" altLang="vi-VN" sz="3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thân</a:t>
            </a:r>
            <a:r>
              <a:rPr lang="en-US" altLang="vi-VN" sz="3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mình</a:t>
            </a:r>
            <a:r>
              <a:rPr lang="en-US" altLang="vi-VN" sz="3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cho</a:t>
            </a:r>
            <a:r>
              <a:rPr lang="en-US" altLang="vi-VN" sz="3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dân</a:t>
            </a:r>
            <a:r>
              <a:rPr lang="en-US" altLang="vi-VN" sz="3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tộc</a:t>
            </a:r>
            <a:r>
              <a:rPr lang="en-US" altLang="vi-VN" sz="3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vi-VN" sz="32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cho</a:t>
            </a:r>
            <a:r>
              <a:rPr lang="en-US" altLang="vi-VN" sz="3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đất</a:t>
            </a:r>
            <a:r>
              <a:rPr lang="en-US" altLang="vi-VN" sz="3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nước</a:t>
            </a:r>
            <a:r>
              <a:rPr lang="en-US" altLang="vi-VN" sz="3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AF73C-A4FA-4281-B1CB-8685817C1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676650"/>
            <a:ext cx="96075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 dân ta đã làm gì dể bày tỏ lòng biết ơn đối với ông?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A261EB-A95D-45D4-8617-61793A8A4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614863"/>
            <a:ext cx="96075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 dân ta đã lập đền thờ ông, ghi lại những chiến công của ông, lấy tên ông đặt tên cho đường phố, trường học 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55427C-D61F-4DA2-BAB1-44E21FE5D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744663"/>
            <a:ext cx="1003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49BF22-004A-4AAF-9BBB-B2A18E161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676650"/>
            <a:ext cx="10033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774885B-15E8-407C-A52E-7AB6B08827F4}"/>
              </a:ext>
            </a:extLst>
          </p:cNvPr>
          <p:cNvSpPr/>
          <p:nvPr/>
        </p:nvSpPr>
        <p:spPr>
          <a:xfrm>
            <a:off x="1295400" y="4783138"/>
            <a:ext cx="247650" cy="198437"/>
          </a:xfrm>
          <a:prstGeom prst="ellipse">
            <a:avLst/>
          </a:prstGeom>
          <a:solidFill>
            <a:srgbClr val="FF00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E6B7F4D-91A5-47C8-AD1C-667BA5E69CFB}"/>
              </a:ext>
            </a:extLst>
          </p:cNvPr>
          <p:cNvSpPr/>
          <p:nvPr/>
        </p:nvSpPr>
        <p:spPr>
          <a:xfrm>
            <a:off x="1295400" y="2963863"/>
            <a:ext cx="247650" cy="198437"/>
          </a:xfrm>
          <a:prstGeom prst="ellipse">
            <a:avLst/>
          </a:prstGeom>
          <a:solidFill>
            <a:srgbClr val="FF00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6">
            <a:extLst>
              <a:ext uri="{FF2B5EF4-FFF2-40B4-BE49-F238E27FC236}">
                <a16:creationId xmlns:a16="http://schemas.microsoft.com/office/drawing/2014/main" id="{0DAFBD2E-BA59-4DA1-BF33-4AEDCA57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pic>
        <p:nvPicPr>
          <p:cNvPr id="16387" name="Picture 12" descr="sun14[1]">
            <a:extLst>
              <a:ext uri="{FF2B5EF4-FFF2-40B4-BE49-F238E27FC236}">
                <a16:creationId xmlns:a16="http://schemas.microsoft.com/office/drawing/2014/main" id="{49DDB55F-C536-4977-B987-8E45E84464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0"/>
            <a:ext cx="1295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2" descr="sun14[1]">
            <a:extLst>
              <a:ext uri="{FF2B5EF4-FFF2-40B4-BE49-F238E27FC236}">
                <a16:creationId xmlns:a16="http://schemas.microsoft.com/office/drawing/2014/main" id="{7BCA672C-2D7A-49C0-BBCC-038F227DB1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295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Đinh.wmv">
            <a:hlinkClick r:id="" action="ppaction://media"/>
            <a:extLst>
              <a:ext uri="{FF2B5EF4-FFF2-40B4-BE49-F238E27FC236}">
                <a16:creationId xmlns:a16="http://schemas.microsoft.com/office/drawing/2014/main" id="{612B0E1A-5CDD-4A97-B7A8-3EB0764B57EF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245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5">
            <a:extLst>
              <a:ext uri="{FF2B5EF4-FFF2-40B4-BE49-F238E27FC236}">
                <a16:creationId xmlns:a16="http://schemas.microsoft.com/office/drawing/2014/main" id="{61666751-4E4C-47E1-873C-985B24B51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57200"/>
            <a:ext cx="5638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latin typeface="Arial" panose="020B0604020202020204" pitchFamily="34" charset="0"/>
              </a:rPr>
              <a:t>Nhân dân ta đã làm gì để tỏ lòng biết ơn Trương Định?</a:t>
            </a:r>
            <a:endParaRPr lang="vi-VN" altLang="vi-VN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6">
            <a:extLst>
              <a:ext uri="{FF2B5EF4-FFF2-40B4-BE49-F238E27FC236}">
                <a16:creationId xmlns:a16="http://schemas.microsoft.com/office/drawing/2014/main" id="{29CF17D7-4FA4-4CFD-B788-395720AD0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pic>
        <p:nvPicPr>
          <p:cNvPr id="17411" name="Picture 12" descr="sun14[1]">
            <a:extLst>
              <a:ext uri="{FF2B5EF4-FFF2-40B4-BE49-F238E27FC236}">
                <a16:creationId xmlns:a16="http://schemas.microsoft.com/office/drawing/2014/main" id="{4FA7F18D-E19E-448B-B811-DEAD534E31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0"/>
            <a:ext cx="1295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2" descr="sun14[1]">
            <a:extLst>
              <a:ext uri="{FF2B5EF4-FFF2-40B4-BE49-F238E27FC236}">
                <a16:creationId xmlns:a16="http://schemas.microsoft.com/office/drawing/2014/main" id="{4B209D85-26E0-4462-9B8C-6D06E05CD8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295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3">
            <a:extLst>
              <a:ext uri="{FF2B5EF4-FFF2-40B4-BE49-F238E27FC236}">
                <a16:creationId xmlns:a16="http://schemas.microsoft.com/office/drawing/2014/main" id="{C4A97C6E-0E4A-486B-B0FB-7D82585E7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57200"/>
            <a:ext cx="7162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b="1">
                <a:latin typeface="Arial" panose="020B0604020202020204" pitchFamily="34" charset="0"/>
              </a:rPr>
              <a:t>LÒNG BIẾT ƠN, TỰ HÀO CỦA NHÂN DÂN ĐỐI VỚI TRƯƠNG ĐỊNH</a:t>
            </a:r>
            <a:endParaRPr lang="vi-VN" altLang="vi-VN" b="1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1BA190-B45A-4E9A-866F-26BE3E029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3581400"/>
            <a:ext cx="424815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4FECF5-D59E-4573-AAA1-3102AC1FF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013200"/>
            <a:ext cx="365760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B777F63B-EA28-4FBA-9A10-6E7222439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2163" y="1870075"/>
            <a:ext cx="4784726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6">
            <a:extLst>
              <a:ext uri="{FF2B5EF4-FFF2-40B4-BE49-F238E27FC236}">
                <a16:creationId xmlns:a16="http://schemas.microsoft.com/office/drawing/2014/main" id="{F0F17F38-B124-4ABC-B4EA-BB7AB769C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pic>
        <p:nvPicPr>
          <p:cNvPr id="18435" name="Picture 12" descr="sun14[1]">
            <a:extLst>
              <a:ext uri="{FF2B5EF4-FFF2-40B4-BE49-F238E27FC236}">
                <a16:creationId xmlns:a16="http://schemas.microsoft.com/office/drawing/2014/main" id="{D4E467A9-A6BD-4251-A382-414D2FE9EB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0"/>
            <a:ext cx="1295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2" descr="sun14[1]">
            <a:extLst>
              <a:ext uri="{FF2B5EF4-FFF2-40B4-BE49-F238E27FC236}">
                <a16:creationId xmlns:a16="http://schemas.microsoft.com/office/drawing/2014/main" id="{25A0D79E-9BD6-4602-AC7A-89760749D7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295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1">
            <a:extLst>
              <a:ext uri="{FF2B5EF4-FFF2-40B4-BE49-F238E27FC236}">
                <a16:creationId xmlns:a16="http://schemas.microsoft.com/office/drawing/2014/main" id="{5AFAC61A-E2B2-4FF5-942C-6378BFD00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2099" y="196850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b="1">
                <a:latin typeface="Arial" panose="020B0604020202020204" pitchFamily="34" charset="0"/>
              </a:rPr>
              <a:t>SƠ ĐỒ TƯ DUY</a:t>
            </a:r>
            <a:endParaRPr lang="vi-VN" altLang="vi-VN" b="1">
              <a:latin typeface="Arial" panose="020B0604020202020204" pitchFamily="34" charset="0"/>
            </a:endParaRPr>
          </a:p>
        </p:txBody>
      </p:sp>
      <p:pic>
        <p:nvPicPr>
          <p:cNvPr id="18438" name="Picture 3">
            <a:extLst>
              <a:ext uri="{FF2B5EF4-FFF2-40B4-BE49-F238E27FC236}">
                <a16:creationId xmlns:a16="http://schemas.microsoft.com/office/drawing/2014/main" id="{AAFAB35F-DA6B-43E9-BFD4-DE00DB2AE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30" y="701335"/>
            <a:ext cx="10414670" cy="607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6">
            <a:extLst>
              <a:ext uri="{FF2B5EF4-FFF2-40B4-BE49-F238E27FC236}">
                <a16:creationId xmlns:a16="http://schemas.microsoft.com/office/drawing/2014/main" id="{182F8F9E-BACA-417E-A997-BE230342E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pic>
        <p:nvPicPr>
          <p:cNvPr id="19459" name="Picture 12" descr="sun14[1]">
            <a:extLst>
              <a:ext uri="{FF2B5EF4-FFF2-40B4-BE49-F238E27FC236}">
                <a16:creationId xmlns:a16="http://schemas.microsoft.com/office/drawing/2014/main" id="{19AE1DCE-FACF-44D1-AC83-B8EDC107C6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0"/>
            <a:ext cx="1295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2" descr="sun14[1]">
            <a:extLst>
              <a:ext uri="{FF2B5EF4-FFF2-40B4-BE49-F238E27FC236}">
                <a16:creationId xmlns:a16="http://schemas.microsoft.com/office/drawing/2014/main" id="{1D8EDEEC-4DB7-4FFF-B661-1F9E108193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295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F15F60-F8B0-4140-A36A-C47593BB7AE4}"/>
              </a:ext>
            </a:extLst>
          </p:cNvPr>
          <p:cNvSpPr txBox="1"/>
          <p:nvPr/>
        </p:nvSpPr>
        <p:spPr>
          <a:xfrm>
            <a:off x="4381500" y="740792"/>
            <a:ext cx="3429000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571500" indent="-5715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/>
                <a:ea typeface="HP001 5Ha" pitchFamily="34" charset="-127"/>
              </a:rPr>
              <a:t>BÀI HỌC: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7586C87C-6F26-4774-B485-71CF85C9B38F}"/>
              </a:ext>
            </a:extLst>
          </p:cNvPr>
          <p:cNvGrpSpPr>
            <a:grpSpLocks/>
          </p:cNvGrpSpPr>
          <p:nvPr/>
        </p:nvGrpSpPr>
        <p:grpSpPr bwMode="auto">
          <a:xfrm>
            <a:off x="1384177" y="1574531"/>
            <a:ext cx="9220200" cy="4542677"/>
            <a:chOff x="432" y="1283"/>
            <a:chExt cx="4992" cy="3037"/>
          </a:xfrm>
        </p:grpSpPr>
        <p:sp>
          <p:nvSpPr>
            <p:cNvPr id="19463" name="AutoShape 5">
              <a:extLst>
                <a:ext uri="{FF2B5EF4-FFF2-40B4-BE49-F238E27FC236}">
                  <a16:creationId xmlns:a16="http://schemas.microsoft.com/office/drawing/2014/main" id="{373CAF5B-C949-4336-AAF2-55E80F780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283"/>
              <a:ext cx="4992" cy="3037"/>
            </a:xfrm>
            <a:prstGeom prst="horizontalScroll">
              <a:avLst>
                <a:gd name="adj" fmla="val 12500"/>
              </a:avLst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9464" name="Text Box 6">
              <a:extLst>
                <a:ext uri="{FF2B5EF4-FFF2-40B4-BE49-F238E27FC236}">
                  <a16:creationId xmlns:a16="http://schemas.microsoft.com/office/drawing/2014/main" id="{4B4812FA-0493-4886-9406-56947E911D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" y="1747"/>
              <a:ext cx="4320" cy="2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spcBef>
                  <a:spcPct val="50000"/>
                </a:spcBef>
                <a:buFontTx/>
                <a:buNone/>
              </a:pP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Năm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1862,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triều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đình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nhà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Nguyễn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kí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hoà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ước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nhường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ba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tỉnh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miền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Đông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Nam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Kì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cho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thực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dân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Pháp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.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Triều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đình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ra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lệnh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cho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Trương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Định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phải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giải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tán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lực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lượng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kháng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chiến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nhưng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Trương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Định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kiên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quyết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cùng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nhân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dân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chống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quân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xâm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lược</a:t>
              </a:r>
              <a:r>
                <a:rPr lang="en-US" altLang="en-US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6">
            <a:extLst>
              <a:ext uri="{FF2B5EF4-FFF2-40B4-BE49-F238E27FC236}">
                <a16:creationId xmlns:a16="http://schemas.microsoft.com/office/drawing/2014/main" id="{A2DB6D93-1599-4AED-B968-655FB40E7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pic>
        <p:nvPicPr>
          <p:cNvPr id="20483" name="Picture 12" descr="sun14[1]">
            <a:extLst>
              <a:ext uri="{FF2B5EF4-FFF2-40B4-BE49-F238E27FC236}">
                <a16:creationId xmlns:a16="http://schemas.microsoft.com/office/drawing/2014/main" id="{8AFD39FB-A8D0-473E-9B13-B796BCADCD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0"/>
            <a:ext cx="1295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2" descr="sun14[1]">
            <a:extLst>
              <a:ext uri="{FF2B5EF4-FFF2-40B4-BE49-F238E27FC236}">
                <a16:creationId xmlns:a16="http://schemas.microsoft.com/office/drawing/2014/main" id="{9FB0F8F8-CBAB-4088-914F-ED724E650B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295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2">
            <a:extLst>
              <a:ext uri="{FF2B5EF4-FFF2-40B4-BE49-F238E27FC236}">
                <a16:creationId xmlns:a16="http://schemas.microsoft.com/office/drawing/2014/main" id="{4647CCF2-3826-442F-AB30-DD82D793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332038"/>
            <a:ext cx="9144000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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Học thuộc ghi nhớ (SGK/5).</a:t>
            </a:r>
          </a:p>
          <a:p>
            <a:pPr algn="just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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Tìm hiểu thêm về Trương Định.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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Chuẩn bị: Nguyễn Trường Tộ mong muốn canh tân đất nước.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B15209-4DD3-40B1-91D3-6654FF69D295}"/>
              </a:ext>
            </a:extLst>
          </p:cNvPr>
          <p:cNvSpPr/>
          <p:nvPr/>
        </p:nvSpPr>
        <p:spPr>
          <a:xfrm>
            <a:off x="3623759" y="979172"/>
            <a:ext cx="42707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entileframe1181x1772pngh0">
            <a:extLst>
              <a:ext uri="{FF2B5EF4-FFF2-40B4-BE49-F238E27FC236}">
                <a16:creationId xmlns:a16="http://schemas.microsoft.com/office/drawing/2014/main" id="{82945E2E-9BB7-49AF-A833-D9946B3C6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Google Shape;95;p1" descr="trong-dong-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9000" y="609600"/>
            <a:ext cx="5562600" cy="54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10188" y="1146175"/>
            <a:ext cx="2181225" cy="4038600"/>
          </a:xfrm>
          <a:prstGeom prst="rect">
            <a:avLst/>
          </a:prstGeom>
          <a:noFill/>
          <a:ln>
            <a:noFill/>
          </a:ln>
          <a:effectLst>
            <a:outerShdw blurRad="63500" dist="45790" dir="2021404">
              <a:srgbClr val="CC6600">
                <a:alpha val="49803"/>
              </a:srgbClr>
            </a:outerShdw>
          </a:effectLst>
        </p:spPr>
      </p:pic>
      <p:sp>
        <p:nvSpPr>
          <p:cNvPr id="97" name="Google Shape;97;p1"/>
          <p:cNvSpPr txBox="1"/>
          <p:nvPr/>
        </p:nvSpPr>
        <p:spPr>
          <a:xfrm>
            <a:off x="10194925" y="73025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288925" y="878313"/>
            <a:ext cx="10983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0000"/>
              </a:buClr>
              <a:buSzPts val="2400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PHÒNG GIÁO DỤC  VÀ  ĐÀO TẠO QUẬN LONG BIÊN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FF0000"/>
              </a:buClr>
              <a:buSzPts val="2400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TRƯỜNG TIỂU HỌC PHÚC LỢI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3672263" y="2261349"/>
            <a:ext cx="5136900" cy="904126"/>
          </a:xfrm>
          <a:prstGeom prst="rect">
            <a:avLst/>
          </a:prstGeom>
        </p:spPr>
        <p:txBody>
          <a:bodyPr>
            <a:prstTxWarp prst="textPlain">
              <a:avLst>
                <a:gd name="adj" fmla="val 49000"/>
              </a:avLst>
            </a:prstTxWarp>
          </a:bodyPr>
          <a:lstStyle/>
          <a:p>
            <a:pPr lvl="0" algn="l"/>
            <a:r>
              <a:rPr sz="1100" dirty="0">
                <a:ln w="1905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33CC33"/>
                </a:solidFill>
                <a:latin typeface="Times New Roman"/>
              </a:rPr>
              <a:t>L</a:t>
            </a:r>
            <a:r>
              <a:rPr lang="en-US" sz="1100" dirty="0">
                <a:ln w="1905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33CC33"/>
                </a:solidFill>
                <a:latin typeface="Times New Roman"/>
              </a:rPr>
              <a:t>Ị</a:t>
            </a:r>
            <a:r>
              <a:rPr sz="1100" dirty="0">
                <a:ln w="1905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33CC33"/>
                </a:solidFill>
                <a:latin typeface="Times New Roman"/>
              </a:rPr>
              <a:t>CH SỬ </a:t>
            </a:r>
          </a:p>
        </p:txBody>
      </p:sp>
      <p:sp>
        <p:nvSpPr>
          <p:cNvPr id="100" name="Google Shape;100;p1"/>
          <p:cNvSpPr txBox="1"/>
          <p:nvPr/>
        </p:nvSpPr>
        <p:spPr>
          <a:xfrm>
            <a:off x="2009775" y="3404651"/>
            <a:ext cx="8401050" cy="17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dk1"/>
              </a:buClr>
              <a:buSzPts val="5400"/>
            </a:pPr>
            <a:r>
              <a:rPr lang="en-US" sz="5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Bình</a:t>
            </a:r>
            <a:r>
              <a:rPr lang="en-US" sz="5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Tây</a:t>
            </a:r>
            <a:r>
              <a:rPr lang="en-US" sz="5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đại</a:t>
            </a:r>
            <a:r>
              <a:rPr lang="en-US" sz="5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nguyên</a:t>
            </a:r>
            <a:r>
              <a:rPr lang="en-US" sz="5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soái</a:t>
            </a:r>
            <a:endParaRPr dirty="0"/>
          </a:p>
          <a:p>
            <a:pPr algn="ctr">
              <a:buClr>
                <a:schemeClr val="dk1"/>
              </a:buClr>
              <a:buSzPts val="5400"/>
            </a:pPr>
            <a:r>
              <a:rPr lang="en-US" sz="5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Trương</a:t>
            </a:r>
            <a:r>
              <a:rPr lang="en-US" sz="5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48"/>
          <p:cNvSpPr txBox="1">
            <a:spLocks noGrp="1"/>
          </p:cNvSpPr>
          <p:nvPr>
            <p:ph type="title"/>
          </p:nvPr>
        </p:nvSpPr>
        <p:spPr>
          <a:xfrm>
            <a:off x="2304031" y="853312"/>
            <a:ext cx="7713600" cy="575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YÊU CẦU CẦN ĐẠT </a:t>
            </a:r>
            <a:endParaRPr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34055" y="2116478"/>
            <a:ext cx="8523890" cy="36062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tấm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phong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trào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xâm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sâu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dám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quyết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xâm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khâm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phục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tin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suy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soái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”.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8C81DC-9D5C-4755-0B7E-65D0D6CAEC3D}"/>
              </a:ext>
            </a:extLst>
          </p:cNvPr>
          <p:cNvSpPr/>
          <p:nvPr/>
        </p:nvSpPr>
        <p:spPr>
          <a:xfrm>
            <a:off x="3797011" y="2413337"/>
            <a:ext cx="42707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DC8801-ABBC-4305-9F59-55827DC2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17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6">
            <a:extLst>
              <a:ext uri="{FF2B5EF4-FFF2-40B4-BE49-F238E27FC236}">
                <a16:creationId xmlns:a16="http://schemas.microsoft.com/office/drawing/2014/main" id="{46B5B926-52EB-4837-92F3-14DD00440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pic>
        <p:nvPicPr>
          <p:cNvPr id="6147" name="Picture 12" descr="sun14[1]">
            <a:extLst>
              <a:ext uri="{FF2B5EF4-FFF2-40B4-BE49-F238E27FC236}">
                <a16:creationId xmlns:a16="http://schemas.microsoft.com/office/drawing/2014/main" id="{0A98EB89-3B86-4156-98F5-9278C33458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0"/>
            <a:ext cx="1295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2" descr="sun14[1]">
            <a:extLst>
              <a:ext uri="{FF2B5EF4-FFF2-40B4-BE49-F238E27FC236}">
                <a16:creationId xmlns:a16="http://schemas.microsoft.com/office/drawing/2014/main" id="{AB077B92-A7F0-40B7-B8D6-35D5A36973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295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Ban do VN tieng Viet">
            <a:extLst>
              <a:ext uri="{FF2B5EF4-FFF2-40B4-BE49-F238E27FC236}">
                <a16:creationId xmlns:a16="http://schemas.microsoft.com/office/drawing/2014/main" id="{1AD25DBD-A20D-4CBE-BCE7-686B97276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45497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2CDDE11-4687-4ABF-8464-7B036FEC84CE}"/>
              </a:ext>
            </a:extLst>
          </p:cNvPr>
          <p:cNvSpPr/>
          <p:nvPr/>
        </p:nvSpPr>
        <p:spPr>
          <a:xfrm>
            <a:off x="3570288" y="3302000"/>
            <a:ext cx="239712" cy="2984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/>
          </a:p>
        </p:txBody>
      </p:sp>
      <p:pic>
        <p:nvPicPr>
          <p:cNvPr id="14" name="Truong dinh 1.mp3">
            <a:hlinkClick r:id="" action="ppaction://media"/>
            <a:extLst>
              <a:ext uri="{FF2B5EF4-FFF2-40B4-BE49-F238E27FC236}">
                <a16:creationId xmlns:a16="http://schemas.microsoft.com/office/drawing/2014/main" id="{4B407937-752C-426A-B45B-2E32D3FE7231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5457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1">
            <a:extLst>
              <a:ext uri="{FF2B5EF4-FFF2-40B4-BE49-F238E27FC236}">
                <a16:creationId xmlns:a16="http://schemas.microsoft.com/office/drawing/2014/main" id="{4E2BAB00-E8EF-4B7B-8975-52A293102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0900" y="2973388"/>
            <a:ext cx="5105400" cy="9540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dirty="0" err="1">
                <a:latin typeface="Arial" panose="020B0604020202020204" pitchFamily="34" charset="0"/>
              </a:rPr>
              <a:t>Ngày</a:t>
            </a:r>
            <a:r>
              <a:rPr lang="en-US" altLang="vi-VN" sz="2800" dirty="0">
                <a:latin typeface="Arial" panose="020B0604020202020204" pitchFamily="34" charset="0"/>
              </a:rPr>
              <a:t> 1-9-1858, </a:t>
            </a:r>
            <a:r>
              <a:rPr lang="en-US" altLang="vi-VN" sz="2800" dirty="0" err="1">
                <a:latin typeface="Arial" panose="020B0604020202020204" pitchFamily="34" charset="0"/>
              </a:rPr>
              <a:t>thực</a:t>
            </a:r>
            <a:r>
              <a:rPr lang="en-US" altLang="vi-VN" sz="2800" dirty="0">
                <a:latin typeface="Arial" panose="020B0604020202020204" pitchFamily="34" charset="0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</a:rPr>
              <a:t>dân</a:t>
            </a:r>
            <a:r>
              <a:rPr lang="en-US" altLang="vi-VN" sz="2800" dirty="0">
                <a:latin typeface="Arial" panose="020B0604020202020204" pitchFamily="34" charset="0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</a:rPr>
              <a:t>Pháp</a:t>
            </a:r>
            <a:r>
              <a:rPr lang="en-US" altLang="vi-VN" sz="2800" dirty="0">
                <a:latin typeface="Arial" panose="020B0604020202020204" pitchFamily="34" charset="0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</a:rPr>
              <a:t>nổ</a:t>
            </a:r>
            <a:r>
              <a:rPr lang="en-US" altLang="vi-VN" sz="2800" dirty="0">
                <a:latin typeface="Arial" panose="020B0604020202020204" pitchFamily="34" charset="0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</a:rPr>
              <a:t>súng</a:t>
            </a:r>
            <a:r>
              <a:rPr lang="en-US" altLang="vi-VN" sz="2800" dirty="0">
                <a:latin typeface="Arial" panose="020B0604020202020204" pitchFamily="34" charset="0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</a:rPr>
              <a:t>xâm</a:t>
            </a:r>
            <a:r>
              <a:rPr lang="en-US" altLang="vi-VN" sz="2800" dirty="0">
                <a:latin typeface="Arial" panose="020B0604020202020204" pitchFamily="34" charset="0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</a:rPr>
              <a:t>lược</a:t>
            </a:r>
            <a:r>
              <a:rPr lang="en-US" altLang="vi-VN" sz="2800" dirty="0">
                <a:latin typeface="Arial" panose="020B0604020202020204" pitchFamily="34" charset="0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</a:rPr>
              <a:t>nước</a:t>
            </a:r>
            <a:r>
              <a:rPr lang="en-US" altLang="vi-VN" sz="2800" dirty="0">
                <a:latin typeface="Arial" panose="020B0604020202020204" pitchFamily="34" charset="0"/>
              </a:rPr>
              <a:t> ta.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67ED9C6-9711-4271-A77F-46976C17656B}"/>
              </a:ext>
            </a:extLst>
          </p:cNvPr>
          <p:cNvCxnSpPr>
            <a:cxnSpLocks/>
          </p:cNvCxnSpPr>
          <p:nvPr/>
        </p:nvCxnSpPr>
        <p:spPr>
          <a:xfrm>
            <a:off x="3875088" y="3451225"/>
            <a:ext cx="197008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6">
            <a:extLst>
              <a:ext uri="{FF2B5EF4-FFF2-40B4-BE49-F238E27FC236}">
                <a16:creationId xmlns:a16="http://schemas.microsoft.com/office/drawing/2014/main" id="{722E081A-0CDD-4F2D-A78E-D253DBFE9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pic>
        <p:nvPicPr>
          <p:cNvPr id="7171" name="Picture 12" descr="sun14[1]">
            <a:extLst>
              <a:ext uri="{FF2B5EF4-FFF2-40B4-BE49-F238E27FC236}">
                <a16:creationId xmlns:a16="http://schemas.microsoft.com/office/drawing/2014/main" id="{939F8F96-E5AC-4EB8-B25F-C5A812D00C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0"/>
            <a:ext cx="1295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2" descr="sun14[1]">
            <a:extLst>
              <a:ext uri="{FF2B5EF4-FFF2-40B4-BE49-F238E27FC236}">
                <a16:creationId xmlns:a16="http://schemas.microsoft.com/office/drawing/2014/main" id="{A53DF912-4EA4-494E-83B6-68C690F59F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295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chan dung td">
            <a:extLst>
              <a:ext uri="{FF2B5EF4-FFF2-40B4-BE49-F238E27FC236}">
                <a16:creationId xmlns:a16="http://schemas.microsoft.com/office/drawing/2014/main" id="{4848932C-F7FD-45EF-978A-04DAAD6C7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261938"/>
            <a:ext cx="3886200" cy="3975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Box 5">
            <a:extLst>
              <a:ext uri="{FF2B5EF4-FFF2-40B4-BE49-F238E27FC236}">
                <a16:creationId xmlns:a16="http://schemas.microsoft.com/office/drawing/2014/main" id="{23A3B764-B067-4B37-B0B8-B527C4676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4279900"/>
            <a:ext cx="2743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dirty="0">
                <a:latin typeface="Arial" panose="020B0604020202020204" pitchFamily="34" charset="0"/>
              </a:rPr>
              <a:t>(1820 – 1864)</a:t>
            </a:r>
          </a:p>
        </p:txBody>
      </p:sp>
      <p:sp>
        <p:nvSpPr>
          <p:cNvPr id="7175" name="WordArt 3">
            <a:extLst>
              <a:ext uri="{FF2B5EF4-FFF2-40B4-BE49-F238E27FC236}">
                <a16:creationId xmlns:a16="http://schemas.microsoft.com/office/drawing/2014/main" id="{0E908D1B-45C8-4090-983F-070B9D5BED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52725" y="4845050"/>
            <a:ext cx="6858000" cy="15240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FFFF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Vài nét về Trương Định</a:t>
            </a:r>
          </a:p>
        </p:txBody>
      </p:sp>
      <p:pic>
        <p:nvPicPr>
          <p:cNvPr id="8" name="truongdinh 2.mp3">
            <a:hlinkClick r:id="" action="ppaction://media"/>
            <a:extLst>
              <a:ext uri="{FF2B5EF4-FFF2-40B4-BE49-F238E27FC236}">
                <a16:creationId xmlns:a16="http://schemas.microsoft.com/office/drawing/2014/main" id="{02FEF769-6173-4022-946E-6FFE68631D5A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6">
            <a:extLst>
              <a:ext uri="{FF2B5EF4-FFF2-40B4-BE49-F238E27FC236}">
                <a16:creationId xmlns:a16="http://schemas.microsoft.com/office/drawing/2014/main" id="{3C858EBA-E68F-412C-96A3-1DC2D01D6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DE33E6-0A70-460A-A716-85BEFDB52E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45026" y="1382419"/>
            <a:ext cx="4318693" cy="622300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>
                <a:latin typeface="Arial" charset="0"/>
              </a:rPr>
              <a:t>Trương </a:t>
            </a:r>
            <a:r>
              <a:rPr lang="en-US" dirty="0" err="1">
                <a:latin typeface="Arial" charset="0"/>
              </a:rPr>
              <a:t>Định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quê</a:t>
            </a:r>
            <a:r>
              <a:rPr lang="en-US" dirty="0">
                <a:latin typeface="Arial" charset="0"/>
              </a:rPr>
              <a:t> ở </a:t>
            </a:r>
            <a:r>
              <a:rPr lang="en-US" dirty="0" err="1">
                <a:latin typeface="Arial" charset="0"/>
              </a:rPr>
              <a:t>đâu</a:t>
            </a:r>
            <a:r>
              <a:rPr lang="en-US" dirty="0">
                <a:latin typeface="Arial" charset="0"/>
              </a:rPr>
              <a:t>?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30B0AC-A338-40CD-8FA5-811BE5ADA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724" y="3133923"/>
            <a:ext cx="6000973" cy="98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vi-VN" sz="2400" dirty="0" err="1">
                <a:latin typeface="Arial" panose="020B0604020202020204" pitchFamily="34" charset="0"/>
              </a:rPr>
              <a:t>Ngay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từ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khi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Pháp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đánh</a:t>
            </a:r>
            <a:r>
              <a:rPr lang="en-US" altLang="vi-VN" sz="2400" dirty="0">
                <a:latin typeface="Arial" panose="020B0604020202020204" pitchFamily="34" charset="0"/>
              </a:rPr>
              <a:t> Gia </a:t>
            </a:r>
            <a:r>
              <a:rPr lang="en-US" altLang="vi-VN" sz="2400" dirty="0" err="1">
                <a:latin typeface="Arial" panose="020B0604020202020204" pitchFamily="34" charset="0"/>
              </a:rPr>
              <a:t>Định</a:t>
            </a:r>
            <a:r>
              <a:rPr lang="en-US" altLang="vi-VN" sz="2400" dirty="0">
                <a:latin typeface="Arial" panose="020B0604020202020204" pitchFamily="34" charset="0"/>
              </a:rPr>
              <a:t> (1859), </a:t>
            </a:r>
            <a:r>
              <a:rPr lang="en-US" altLang="vi-VN" sz="2400" dirty="0" err="1">
                <a:latin typeface="Arial" panose="020B0604020202020204" pitchFamily="34" charset="0"/>
              </a:rPr>
              <a:t>Trương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Định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đã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làm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gì</a:t>
            </a:r>
            <a:r>
              <a:rPr lang="en-US" altLang="vi-VN" sz="2400" dirty="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65BDB41-C189-4B34-B8C6-508A0D092100}"/>
              </a:ext>
            </a:extLst>
          </p:cNvPr>
          <p:cNvSpPr txBox="1">
            <a:spLocks noChangeArrowheads="1"/>
          </p:cNvSpPr>
          <p:nvPr/>
        </p:nvSpPr>
        <p:spPr>
          <a:xfrm>
            <a:off x="3134002" y="2139157"/>
            <a:ext cx="6600548" cy="6223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  <a:defRPr/>
            </a:pP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Trương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Định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quê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 ở </a:t>
            </a: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Bình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Sơn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Quãng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charset="0"/>
              </a:rPr>
              <a:t>Ngãi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.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B4CEFFB-239C-445D-BBE3-CF0DEBE7B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214" y="4386263"/>
            <a:ext cx="7231994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vi-VN" sz="2400" i="1">
                <a:solidFill>
                  <a:srgbClr val="FF0000"/>
                </a:solidFill>
                <a:latin typeface="Arial" panose="020B0604020202020204" pitchFamily="34" charset="0"/>
              </a:rPr>
              <a:t>Ngay từ khi Pháp đánh Gia Định (1859), Trương Định đã chiêu mộ nghĩa binh đánh Pháp.</a:t>
            </a:r>
          </a:p>
        </p:txBody>
      </p:sp>
      <p:pic>
        <p:nvPicPr>
          <p:cNvPr id="13" name="Picture 4" descr="chan dung td">
            <a:extLst>
              <a:ext uri="{FF2B5EF4-FFF2-40B4-BE49-F238E27FC236}">
                <a16:creationId xmlns:a16="http://schemas.microsoft.com/office/drawing/2014/main" id="{F8B7056C-49A2-447F-A36A-6F95FDFD6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22" y="247536"/>
            <a:ext cx="1605912" cy="16426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9230C1-780F-4D18-AC54-66679CC69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209" y="247536"/>
            <a:ext cx="853300" cy="85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ác tỉnh từ Bắc vào Nam theo vị trí địa lý kinh tế - Gia sư Tiến Bộ">
            <a:extLst>
              <a:ext uri="{FF2B5EF4-FFF2-40B4-BE49-F238E27FC236}">
                <a16:creationId xmlns:a16="http://schemas.microsoft.com/office/drawing/2014/main" id="{779460D4-F363-453C-A3C2-B287FCB04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60" y="2096923"/>
            <a:ext cx="2875174" cy="451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0AB435-2B53-4412-BF6F-1DF5C31D7537}"/>
              </a:ext>
            </a:extLst>
          </p:cNvPr>
          <p:cNvSpPr/>
          <p:nvPr/>
        </p:nvSpPr>
        <p:spPr>
          <a:xfrm>
            <a:off x="2620913" y="278297"/>
            <a:ext cx="7766918" cy="719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6">
            <a:extLst>
              <a:ext uri="{FF2B5EF4-FFF2-40B4-BE49-F238E27FC236}">
                <a16:creationId xmlns:a16="http://schemas.microsoft.com/office/drawing/2014/main" id="{693E94BA-6D28-4CF7-A93B-31AF71CE7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pic>
        <p:nvPicPr>
          <p:cNvPr id="9219" name="Picture 12" descr="sun14[1]">
            <a:extLst>
              <a:ext uri="{FF2B5EF4-FFF2-40B4-BE49-F238E27FC236}">
                <a16:creationId xmlns:a16="http://schemas.microsoft.com/office/drawing/2014/main" id="{BEE54FE0-8835-46EC-8AAB-E3848D43E6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0"/>
            <a:ext cx="1295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2" descr="sun14[1]">
            <a:extLst>
              <a:ext uri="{FF2B5EF4-FFF2-40B4-BE49-F238E27FC236}">
                <a16:creationId xmlns:a16="http://schemas.microsoft.com/office/drawing/2014/main" id="{3247B803-5815-4824-9EB1-3B3C6B4C1F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295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12744C-A1BF-4E23-889E-1A3D737E75C9}"/>
              </a:ext>
            </a:extLst>
          </p:cNvPr>
          <p:cNvSpPr txBox="1"/>
          <p:nvPr/>
        </p:nvSpPr>
        <p:spPr>
          <a:xfrm>
            <a:off x="2690813" y="4364038"/>
            <a:ext cx="8208962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Giới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thiệu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về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Trương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Định</a:t>
            </a:r>
            <a:endParaRPr lang="en-US" sz="3200" dirty="0">
              <a:solidFill>
                <a:srgbClr val="000099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rgbClr val="000099"/>
                </a:solidFill>
              </a:rPr>
              <a:t>- </a:t>
            </a:r>
            <a:r>
              <a:rPr lang="en-US" sz="3200" dirty="0" err="1">
                <a:solidFill>
                  <a:srgbClr val="000099"/>
                </a:solidFill>
              </a:rPr>
              <a:t>Quê</a:t>
            </a:r>
            <a:r>
              <a:rPr lang="en-US" sz="3200" dirty="0">
                <a:solidFill>
                  <a:srgbClr val="000099"/>
                </a:solidFill>
              </a:rPr>
              <a:t> ở </a:t>
            </a:r>
            <a:r>
              <a:rPr lang="en-US" sz="3200" dirty="0" err="1">
                <a:solidFill>
                  <a:srgbClr val="000099"/>
                </a:solidFill>
              </a:rPr>
              <a:t>Bình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Sơn</a:t>
            </a:r>
            <a:r>
              <a:rPr lang="en-US" sz="3200" dirty="0">
                <a:solidFill>
                  <a:srgbClr val="000099"/>
                </a:solidFill>
              </a:rPr>
              <a:t>, </a:t>
            </a:r>
            <a:r>
              <a:rPr lang="en-US" sz="3200" dirty="0" err="1">
                <a:solidFill>
                  <a:srgbClr val="000099"/>
                </a:solidFill>
              </a:rPr>
              <a:t>tỉnh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Quảng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Ngãi</a:t>
            </a:r>
            <a:endParaRPr lang="en-US" sz="3200" dirty="0">
              <a:solidFill>
                <a:srgbClr val="000099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rgbClr val="000099"/>
                </a:solidFill>
              </a:rPr>
              <a:t>- Theo cha </a:t>
            </a:r>
            <a:r>
              <a:rPr lang="en-US" sz="3200" dirty="0" err="1">
                <a:solidFill>
                  <a:srgbClr val="000099"/>
                </a:solidFill>
              </a:rPr>
              <a:t>vào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Tân</a:t>
            </a:r>
            <a:r>
              <a:rPr lang="en-US" sz="3200" dirty="0">
                <a:solidFill>
                  <a:srgbClr val="000099"/>
                </a:solidFill>
              </a:rPr>
              <a:t> An </a:t>
            </a:r>
            <a:r>
              <a:rPr lang="en-US" sz="3200" dirty="0" err="1">
                <a:solidFill>
                  <a:srgbClr val="000099"/>
                </a:solidFill>
              </a:rPr>
              <a:t>lập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nghiệp</a:t>
            </a:r>
            <a:r>
              <a:rPr lang="en-US" sz="3200" dirty="0">
                <a:solidFill>
                  <a:srgbClr val="000099"/>
                </a:solidFill>
              </a:rPr>
              <a:t>.</a:t>
            </a:r>
          </a:p>
        </p:txBody>
      </p:sp>
      <p:pic>
        <p:nvPicPr>
          <p:cNvPr id="9222" name="Picture 5" descr="chan dung td">
            <a:extLst>
              <a:ext uri="{FF2B5EF4-FFF2-40B4-BE49-F238E27FC236}">
                <a16:creationId xmlns:a16="http://schemas.microsoft.com/office/drawing/2014/main" id="{420B9A59-36A2-42B5-B2BB-1F00B1620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354013"/>
            <a:ext cx="3776663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6">
            <a:extLst>
              <a:ext uri="{FF2B5EF4-FFF2-40B4-BE49-F238E27FC236}">
                <a16:creationId xmlns:a16="http://schemas.microsoft.com/office/drawing/2014/main" id="{7FC4CBD3-4D27-4477-8053-975BE7B61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75" y="3830638"/>
            <a:ext cx="25082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>
                <a:latin typeface="Arial" panose="020B0604020202020204" pitchFamily="34" charset="0"/>
              </a:rPr>
              <a:t>(1820 – 1864)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6">
            <a:extLst>
              <a:ext uri="{FF2B5EF4-FFF2-40B4-BE49-F238E27FC236}">
                <a16:creationId xmlns:a16="http://schemas.microsoft.com/office/drawing/2014/main" id="{A734F6D4-3F76-44ED-8AFF-0308854B9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pic>
        <p:nvPicPr>
          <p:cNvPr id="10243" name="Picture 12" descr="sun14[1]">
            <a:extLst>
              <a:ext uri="{FF2B5EF4-FFF2-40B4-BE49-F238E27FC236}">
                <a16:creationId xmlns:a16="http://schemas.microsoft.com/office/drawing/2014/main" id="{373048EA-C968-4A55-ADEB-23497086B5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0"/>
            <a:ext cx="1295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3518D700-3FBE-4699-BECA-539AE04CA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420" y="1576740"/>
            <a:ext cx="7780415" cy="404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136EDF9-930F-44C2-913B-47C1D5ED5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80" y="2860462"/>
            <a:ext cx="4658940" cy="35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Box 1">
            <a:extLst>
              <a:ext uri="{FF2B5EF4-FFF2-40B4-BE49-F238E27FC236}">
                <a16:creationId xmlns:a16="http://schemas.microsoft.com/office/drawing/2014/main" id="{193E37FB-61EE-48F5-8459-DF29DBB87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580" y="806734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latin typeface="Arial" panose="020B0604020202020204" pitchFamily="34" charset="0"/>
              </a:rPr>
              <a:t>Tóm tắt lại tình hình đất nước lúc bấy giờ</a:t>
            </a:r>
            <a:endParaRPr lang="vi-VN" altLang="vi-VN" b="1">
              <a:latin typeface="Arial" panose="020B0604020202020204" pitchFamily="34" charset="0"/>
            </a:endParaRPr>
          </a:p>
        </p:txBody>
      </p:sp>
      <p:pic>
        <p:nvPicPr>
          <p:cNvPr id="10249" name="Picture 8">
            <a:extLst>
              <a:ext uri="{FF2B5EF4-FFF2-40B4-BE49-F238E27FC236}">
                <a16:creationId xmlns:a16="http://schemas.microsoft.com/office/drawing/2014/main" id="{3D0731CC-2D66-4EF5-8544-B9503DE3D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87" y="355107"/>
            <a:ext cx="744676" cy="74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680</Words>
  <Application>Microsoft Office PowerPoint</Application>
  <PresentationFormat>Widescreen</PresentationFormat>
  <Paragraphs>50</Paragraphs>
  <Slides>19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Lato</vt:lpstr>
      <vt:lpstr>Roboto Condensed Light</vt:lpstr>
      <vt:lpstr>Times New Roman</vt:lpstr>
      <vt:lpstr>Verdana</vt:lpstr>
      <vt:lpstr>Wingdings</vt:lpstr>
      <vt:lpstr>Office Theme</vt:lpstr>
      <vt:lpstr>1. Ở lớp 4 các con đã được tìm hiểu những giai đoạn lịch sử nào? </vt:lpstr>
      <vt:lpstr>PowerPoint Presentation</vt:lpstr>
      <vt:lpstr>YÊU CẦU CẦN ĐẠT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Swift3</cp:lastModifiedBy>
  <cp:revision>5</cp:revision>
  <dcterms:created xsi:type="dcterms:W3CDTF">2021-08-31T10:02:39Z</dcterms:created>
  <dcterms:modified xsi:type="dcterms:W3CDTF">2022-09-01T17:49:06Z</dcterms:modified>
</cp:coreProperties>
</file>