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44" r:id="rId2"/>
  </p:sldMasterIdLst>
  <p:sldIdLst>
    <p:sldId id="282" r:id="rId3"/>
    <p:sldId id="287" r:id="rId4"/>
    <p:sldId id="324" r:id="rId5"/>
    <p:sldId id="318" r:id="rId6"/>
    <p:sldId id="314" r:id="rId7"/>
    <p:sldId id="346" r:id="rId8"/>
    <p:sldId id="296" r:id="rId9"/>
    <p:sldId id="328" r:id="rId10"/>
    <p:sldId id="273" r:id="rId11"/>
    <p:sldId id="331" r:id="rId12"/>
    <p:sldId id="332" r:id="rId13"/>
    <p:sldId id="336" r:id="rId14"/>
    <p:sldId id="347" r:id="rId15"/>
    <p:sldId id="337" r:id="rId16"/>
    <p:sldId id="341" r:id="rId17"/>
    <p:sldId id="343" r:id="rId18"/>
    <p:sldId id="345" r:id="rId19"/>
    <p:sldId id="31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99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184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512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407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BDDD-1344-4AB7-900D-58B13640A0E7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175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89FF-D990-4D67-A9D5-F1B40CDBB11C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060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7A0D3-D252-4A05-BB98-34F6C2F96B6E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978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6DFA5-5642-4A30-9820-4977C9E0826A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634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0FE7-6C23-4771-AAD1-7E149E223210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7990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B951-C000-4D23-BE20-530013C7A1A0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250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BA6D-00F4-4304-8790-83E5653D1893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758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C35D-1920-4EBE-93EB-E91AF23E04D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635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5952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F7CB-36EE-4CA0-B4DC-2C00ED34BCCA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601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CB849-60F9-495A-A972-4F1EF6979D82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1263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7F92-5384-4D59-B13D-164C3889AF5B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103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515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138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832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296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913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514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231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81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B76874-3417-4D30-9670-B0CDDC11FFF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356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1600201" y="73962"/>
            <a:ext cx="196208" cy="31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123" tIns="48561" rIns="97123" bIns="48561" anchor="ctr">
            <a:spAutoFit/>
          </a:bodyPr>
          <a:lstStyle/>
          <a:p>
            <a:pPr defTabSz="91396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1600201" y="73962"/>
            <a:ext cx="196208" cy="31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123" tIns="48561" rIns="97123" bIns="48561" anchor="ctr">
            <a:spAutoFit/>
          </a:bodyPr>
          <a:lstStyle/>
          <a:p>
            <a:pPr defTabSz="91396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1600201" y="73962"/>
            <a:ext cx="196208" cy="31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123" tIns="48561" rIns="97123" bIns="48561" anchor="ctr">
            <a:spAutoFit/>
          </a:bodyPr>
          <a:lstStyle/>
          <a:p>
            <a:pPr defTabSz="91396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4341" name="Rectangle 12"/>
          <p:cNvSpPr>
            <a:spLocks noChangeArrowheads="1"/>
          </p:cNvSpPr>
          <p:nvPr/>
        </p:nvSpPr>
        <p:spPr bwMode="auto">
          <a:xfrm>
            <a:off x="1600201" y="73962"/>
            <a:ext cx="196208" cy="31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123" tIns="48561" rIns="97123" bIns="48561" anchor="ctr">
            <a:spAutoFit/>
          </a:bodyPr>
          <a:lstStyle/>
          <a:p>
            <a:pPr defTabSz="91396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4342" name="Rectangle 15"/>
          <p:cNvSpPr>
            <a:spLocks noChangeArrowheads="1"/>
          </p:cNvSpPr>
          <p:nvPr/>
        </p:nvSpPr>
        <p:spPr bwMode="auto">
          <a:xfrm>
            <a:off x="1600201" y="73962"/>
            <a:ext cx="196208" cy="31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123" tIns="48561" rIns="97123" bIns="48561" anchor="ctr">
            <a:spAutoFit/>
          </a:bodyPr>
          <a:lstStyle/>
          <a:p>
            <a:pPr defTabSz="91396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4343" name="Rectangle 28"/>
          <p:cNvSpPr>
            <a:spLocks noChangeArrowheads="1"/>
          </p:cNvSpPr>
          <p:nvPr/>
        </p:nvSpPr>
        <p:spPr bwMode="auto">
          <a:xfrm>
            <a:off x="1600201" y="73962"/>
            <a:ext cx="196208" cy="31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123" tIns="48561" rIns="97123" bIns="48561" anchor="ctr">
            <a:spAutoFit/>
          </a:bodyPr>
          <a:lstStyle/>
          <a:p>
            <a:pPr defTabSz="91396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" name="Thuong lam thay co oi - Jolie Quynh Anh.mp3">
            <a:hlinkClick r:id="" action="ppaction://media"/>
          </p:cNvPr>
          <p:cNvSpPr>
            <a:spLocks noRot="1" noChangeAspect="1"/>
          </p:cNvSpPr>
          <p:nvPr/>
        </p:nvSpPr>
        <p:spPr bwMode="auto">
          <a:xfrm>
            <a:off x="-669925" y="6441027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/>
          <a:p>
            <a:pPr defTabSz="913964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4345" name="WordArt 21"/>
          <p:cNvSpPr>
            <a:spLocks noChangeArrowheads="1" noChangeShapeType="1" noTextEdit="1"/>
          </p:cNvSpPr>
          <p:nvPr/>
        </p:nvSpPr>
        <p:spPr bwMode="auto">
          <a:xfrm>
            <a:off x="6858006" y="1295410"/>
            <a:ext cx="3362325" cy="1752600"/>
          </a:xfrm>
          <a:prstGeom prst="rect">
            <a:avLst/>
          </a:prstGeom>
        </p:spPr>
        <p:txBody>
          <a:bodyPr wrap="none" lIns="91397" tIns="45699" rIns="91397" bIns="45699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3964" fontAlgn="base">
              <a:spcBef>
                <a:spcPct val="0"/>
              </a:spcBef>
              <a:spcAft>
                <a:spcPct val="0"/>
              </a:spcAft>
            </a:pPr>
            <a:endParaRPr lang="en-US" sz="48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61" name="TextBox 23"/>
          <p:cNvSpPr txBox="1">
            <a:spLocks noChangeArrowheads="1"/>
          </p:cNvSpPr>
          <p:nvPr/>
        </p:nvSpPr>
        <p:spPr bwMode="auto">
          <a:xfrm>
            <a:off x="4527614" y="2491958"/>
            <a:ext cx="2895606" cy="746224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7123" tIns="48561" rIns="97123" bIns="48561">
            <a:spAutoFit/>
          </a:bodyPr>
          <a:lstStyle/>
          <a:p>
            <a:pPr algn="ctr" defTabSz="913964">
              <a:defRPr/>
            </a:pPr>
            <a:r>
              <a:rPr lang="en-US" sz="4200" b="1" dirty="0" err="1">
                <a:solidFill>
                  <a:srgbClr val="FFFF00"/>
                </a:solidFill>
                <a:latin typeface="Aaril"/>
                <a:cs typeface="Times New Roman" pitchFamily="18" charset="0"/>
              </a:rPr>
              <a:t>Kĩ</a:t>
            </a:r>
            <a:r>
              <a:rPr lang="en-US" sz="4200" b="1" dirty="0">
                <a:solidFill>
                  <a:srgbClr val="FFFF00"/>
                </a:solidFill>
                <a:latin typeface="Aaril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FFFF00"/>
                </a:solidFill>
                <a:latin typeface="Aaril"/>
                <a:cs typeface="Times New Roman" pitchFamily="18" charset="0"/>
              </a:rPr>
              <a:t>thuật</a:t>
            </a:r>
            <a:r>
              <a:rPr lang="en-US" sz="4200" b="1" dirty="0">
                <a:solidFill>
                  <a:srgbClr val="FFFF00"/>
                </a:solidFill>
                <a:latin typeface="Aaril"/>
                <a:cs typeface="Times New Roman" pitchFamily="18" charset="0"/>
              </a:rPr>
              <a:t> 5</a:t>
            </a:r>
          </a:p>
        </p:txBody>
      </p:sp>
      <p:sp>
        <p:nvSpPr>
          <p:cNvPr id="3" name="Rectangle 2"/>
          <p:cNvSpPr/>
          <p:nvPr/>
        </p:nvSpPr>
        <p:spPr>
          <a:xfrm>
            <a:off x="1489848" y="4033817"/>
            <a:ext cx="8971139" cy="13760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397" tIns="45699" rIns="91397" bIns="45699" numCol="1">
            <a:prstTxWarp prst="textWave2">
              <a:avLst/>
            </a:prstTxWarp>
            <a:spAutoFit/>
          </a:bodyPr>
          <a:lstStyle/>
          <a:p>
            <a:pPr algn="ctr" defTabSz="913964"/>
            <a:r>
              <a:rPr lang="en-US" sz="5400" b="1" dirty="0">
                <a:ln w="19050">
                  <a:solidFill>
                    <a:srgbClr val="3E3D2D">
                      <a:tint val="1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aril"/>
              </a:rPr>
              <a:t> SỬ DỤNG ĐIỆN THOẠI (TIẾT </a:t>
            </a:r>
            <a:r>
              <a:rPr lang="vi-VN" sz="5400" b="1" dirty="0">
                <a:ln w="19050">
                  <a:solidFill>
                    <a:srgbClr val="3E3D2D">
                      <a:tint val="1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aril"/>
              </a:rPr>
              <a:t>2</a:t>
            </a:r>
            <a:r>
              <a:rPr lang="en-US" sz="5400" b="1" dirty="0">
                <a:ln w="19050">
                  <a:solidFill>
                    <a:srgbClr val="3E3D2D">
                      <a:tint val="1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aril"/>
              </a:rPr>
              <a:t>)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606460-24E7-4138-998E-041B582BAEA8}"/>
              </a:ext>
            </a:extLst>
          </p:cNvPr>
          <p:cNvSpPr txBox="1"/>
          <p:nvPr/>
        </p:nvSpPr>
        <p:spPr>
          <a:xfrm>
            <a:off x="990600" y="644502"/>
            <a:ext cx="1051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2013672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1324"/>
            <a:ext cx="8991600" cy="631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104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1828800"/>
            <a:ext cx="762000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113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09800" y="3072686"/>
            <a:ext cx="762000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114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3600" y="4267200"/>
            <a:ext cx="762000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115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73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616300" y="5029200"/>
            <a:ext cx="8670701" cy="158115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1900-9095</a:t>
            </a:r>
            <a:b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Covid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19: 1900-3228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2" descr="Số điện thoại khẩn cấ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299" y="457200"/>
            <a:ext cx="86868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9266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WordArt 5"/>
          <p:cNvSpPr>
            <a:spLocks noChangeArrowheads="1" noChangeShapeType="1" noTextEdit="1"/>
          </p:cNvSpPr>
          <p:nvPr/>
        </p:nvSpPr>
        <p:spPr bwMode="auto">
          <a:xfrm>
            <a:off x="2476500" y="914400"/>
            <a:ext cx="7239000" cy="427314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787963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1828801" y="2057400"/>
            <a:ext cx="8626073" cy="175432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Ở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phố (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vi-VN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vi-VN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Em sẽ làm gì khi đó?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400800" y="3944290"/>
            <a:ext cx="2515312" cy="2564766"/>
          </a:xfrm>
          <a:prstGeom prst="rect">
            <a:avLst/>
          </a:prstGeom>
        </p:spPr>
      </p:pic>
      <p:pic>
        <p:nvPicPr>
          <p:cNvPr id="5" name="Picture 2" descr="Kết quả hình ảnh cho một số biểu tượng trên điện thoạ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581400" y="3747751"/>
            <a:ext cx="2286000" cy="311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58000" y="4271493"/>
            <a:ext cx="22105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 dirty="0">
                <a:solidFill>
                  <a:srgbClr val="FFFF00"/>
                </a:solidFill>
              </a:rPr>
              <a:t>Gọi 114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B9B9D4-37EE-0915-48F5-803E3B7A5CC3}"/>
              </a:ext>
            </a:extLst>
          </p:cNvPr>
          <p:cNvSpPr/>
          <p:nvPr/>
        </p:nvSpPr>
        <p:spPr>
          <a:xfrm>
            <a:off x="914400" y="152400"/>
            <a:ext cx="10668000" cy="1676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numCol="1">
            <a:prstTxWarp prst="textChevronInverted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vi-VN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endParaRPr lang="en-US" sz="4400" b="1" dirty="0">
              <a:ln w="11430"/>
              <a:gradFill>
                <a:gsLst>
                  <a:gs pos="0">
                    <a:srgbClr val="333399">
                      <a:tint val="70000"/>
                      <a:satMod val="245000"/>
                    </a:srgbClr>
                  </a:gs>
                  <a:gs pos="75000">
                    <a:srgbClr val="333399">
                      <a:tint val="90000"/>
                      <a:shade val="60000"/>
                      <a:satMod val="240000"/>
                    </a:srgbClr>
                  </a:gs>
                  <a:gs pos="100000">
                    <a:srgbClr val="33339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766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1828801" y="1904344"/>
            <a:ext cx="8626073" cy="175432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Ở phố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xảy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đánh nhau giữa các thanh niên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Em sẽ làm gì khi đó?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400800" y="3944290"/>
            <a:ext cx="2515312" cy="2564766"/>
          </a:xfrm>
          <a:prstGeom prst="rect">
            <a:avLst/>
          </a:prstGeom>
        </p:spPr>
      </p:pic>
      <p:pic>
        <p:nvPicPr>
          <p:cNvPr id="5" name="Picture 2" descr="Kết quả hình ảnh cho một số biểu tượng trên điện thoạ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581400" y="3671549"/>
            <a:ext cx="2286000" cy="311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0" y="152400"/>
            <a:ext cx="10668000" cy="1676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numCol="1">
            <a:prstTxWarp prst="textChevronInverted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vi-VN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endParaRPr lang="en-US" sz="4400" b="1" dirty="0">
              <a:ln w="11430"/>
              <a:gradFill>
                <a:gsLst>
                  <a:gs pos="0">
                    <a:srgbClr val="333399">
                      <a:tint val="70000"/>
                      <a:satMod val="245000"/>
                    </a:srgbClr>
                  </a:gs>
                  <a:gs pos="75000">
                    <a:srgbClr val="333399">
                      <a:tint val="90000"/>
                      <a:shade val="60000"/>
                      <a:satMod val="240000"/>
                    </a:srgbClr>
                  </a:gs>
                  <a:gs pos="100000">
                    <a:srgbClr val="33339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1800" y="4284372"/>
            <a:ext cx="22105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 dirty="0">
                <a:solidFill>
                  <a:srgbClr val="FFFF00"/>
                </a:solidFill>
              </a:rPr>
              <a:t>Gọi 113</a:t>
            </a:r>
            <a:endParaRPr lang="en-US" sz="5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26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1571225" y="1917223"/>
            <a:ext cx="8883649" cy="175432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Một hôm, bác hàng xóm gần nhà em bị cảm, bất tỉnh, không biết gì. Em cần làm gì khi đó?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400800" y="3944290"/>
            <a:ext cx="2515312" cy="2564766"/>
          </a:xfrm>
          <a:prstGeom prst="rect">
            <a:avLst/>
          </a:prstGeom>
        </p:spPr>
      </p:pic>
      <p:pic>
        <p:nvPicPr>
          <p:cNvPr id="5" name="Picture 2" descr="Kết quả hình ảnh cho một số biểu tượng trên điện thoạ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581400" y="3671549"/>
            <a:ext cx="2286000" cy="311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58000" y="4267200"/>
            <a:ext cx="22105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 dirty="0">
                <a:solidFill>
                  <a:srgbClr val="FFFF00"/>
                </a:solidFill>
              </a:rPr>
              <a:t>Gọi 115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C868D1-2139-C53A-3EBA-470C46651C9E}"/>
              </a:ext>
            </a:extLst>
          </p:cNvPr>
          <p:cNvSpPr/>
          <p:nvPr/>
        </p:nvSpPr>
        <p:spPr>
          <a:xfrm>
            <a:off x="914400" y="152400"/>
            <a:ext cx="10668000" cy="1676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numCol="1">
            <a:prstTxWarp prst="textChevronInverted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vi-VN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endParaRPr lang="en-US" sz="4400" b="1" dirty="0">
              <a:ln w="11430"/>
              <a:gradFill>
                <a:gsLst>
                  <a:gs pos="0">
                    <a:srgbClr val="333399">
                      <a:tint val="70000"/>
                      <a:satMod val="245000"/>
                    </a:srgbClr>
                  </a:gs>
                  <a:gs pos="75000">
                    <a:srgbClr val="333399">
                      <a:tint val="90000"/>
                      <a:shade val="60000"/>
                      <a:satMod val="240000"/>
                    </a:srgbClr>
                  </a:gs>
                  <a:gs pos="100000">
                    <a:srgbClr val="33339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876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4044" y="1425262"/>
            <a:ext cx="875511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giúp liên lạc nghe-nói giữa hai người khi học ở xa nhau. Điện thoại gồm có hai loại: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(điện thoại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và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di động còn có một số tác dụng khác nữa như: nhắn tin,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mạng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nternet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 tìm kiếm thông tin, giải trí.</a:t>
            </a:r>
          </a:p>
          <a:p>
            <a:pPr algn="just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(micro),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Up Ribbon 2"/>
          <p:cNvSpPr/>
          <p:nvPr/>
        </p:nvSpPr>
        <p:spPr>
          <a:xfrm>
            <a:off x="1754045" y="381000"/>
            <a:ext cx="9067799" cy="990600"/>
          </a:xfrm>
          <a:prstGeom prst="ribbon2">
            <a:avLst>
              <a:gd name="adj1" fmla="val 16667"/>
              <a:gd name="adj2" fmla="val 71502"/>
            </a:avLst>
          </a:prstGeom>
          <a:solidFill>
            <a:srgbClr val="00B050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vi-VN" sz="6000" kern="0" dirty="0">
                <a:solidFill>
                  <a:srgbClr val="FFFF00"/>
                </a:solidFill>
                <a:latin typeface="Arial"/>
              </a:rPr>
              <a:t>GHI NHỚ</a:t>
            </a:r>
            <a:endParaRPr lang="en-US" sz="6000" kern="0" dirty="0">
              <a:solidFill>
                <a:srgbClr val="FFFF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785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82085" y="1295401"/>
            <a:ext cx="8382000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vi-VN" sz="4000" b="1" dirty="0">
                <a:solidFill>
                  <a:srgbClr val="002060"/>
                </a:solidFill>
              </a:rPr>
              <a:t>     </a:t>
            </a:r>
            <a:r>
              <a:rPr lang="vi-VN" sz="4000" b="1" dirty="0">
                <a:solidFill>
                  <a:srgbClr val="7030A0"/>
                </a:solidFill>
              </a:rPr>
              <a:t>Về nhà tìm hiểu kĩ </a:t>
            </a:r>
            <a:r>
              <a:rPr lang="en-US" sz="4000" b="1" dirty="0" err="1">
                <a:solidFill>
                  <a:srgbClr val="7030A0"/>
                </a:solidFill>
              </a:rPr>
              <a:t>tác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dụng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của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điện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thoại</a:t>
            </a:r>
            <a:r>
              <a:rPr lang="en-US" sz="4000" b="1" dirty="0">
                <a:solidFill>
                  <a:srgbClr val="7030A0"/>
                </a:solidFill>
              </a:rPr>
              <a:t>; </a:t>
            </a:r>
            <a:r>
              <a:rPr lang="en-US" sz="4000" b="1" dirty="0" err="1">
                <a:solidFill>
                  <a:srgbClr val="7030A0"/>
                </a:solidFill>
              </a:rPr>
              <a:t>các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bộ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phận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cơ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bản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của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điện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thoại</a:t>
            </a:r>
            <a:r>
              <a:rPr lang="vi-VN" sz="4000" b="1" dirty="0">
                <a:solidFill>
                  <a:srgbClr val="7030A0"/>
                </a:solidFill>
              </a:rPr>
              <a:t> và các </a:t>
            </a:r>
            <a:r>
              <a:rPr lang="en-US" sz="4000" b="1" dirty="0" err="1">
                <a:solidFill>
                  <a:srgbClr val="7030A0"/>
                </a:solidFill>
              </a:rPr>
              <a:t>biểu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tượng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thể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hiện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trạng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thái</a:t>
            </a:r>
            <a:r>
              <a:rPr lang="vi-VN" sz="4000" b="1" dirty="0">
                <a:solidFill>
                  <a:srgbClr val="7030A0"/>
                </a:solidFill>
              </a:rPr>
              <a:t>, </a:t>
            </a:r>
            <a:r>
              <a:rPr lang="en-US" sz="4000" b="1" dirty="0" err="1">
                <a:solidFill>
                  <a:srgbClr val="7030A0"/>
                </a:solidFill>
              </a:rPr>
              <a:t>chức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năng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hoạt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động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của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điện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thoại</a:t>
            </a:r>
            <a:r>
              <a:rPr lang="vi-VN" sz="4000" b="1" dirty="0">
                <a:solidFill>
                  <a:srgbClr val="7030A0"/>
                </a:solidFill>
              </a:rPr>
              <a:t> của người thân; ghi nhớ các số điện thoại khẩn cấp.</a:t>
            </a:r>
            <a:endParaRPr lang="en-US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58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WordArt 5"/>
          <p:cNvSpPr>
            <a:spLocks noChangeArrowheads="1" noChangeShapeType="1" noTextEdit="1"/>
          </p:cNvSpPr>
          <p:nvPr/>
        </p:nvSpPr>
        <p:spPr bwMode="auto">
          <a:xfrm>
            <a:off x="2743200" y="762000"/>
            <a:ext cx="7239000" cy="427314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778768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ết quả hình ảnh cho một số biểu tượng trên điện thoạ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505200" y="2470695"/>
            <a:ext cx="2099187" cy="392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Kết quả hình ảnh cho một số biểu tượng trên điện thoại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AutoShape 6" descr="Kết quả hình ảnh cho một số biểu tượng trên điện thoại"/>
          <p:cNvSpPr>
            <a:spLocks noChangeAspect="1" noChangeArrowheads="1"/>
          </p:cNvSpPr>
          <p:nvPr/>
        </p:nvSpPr>
        <p:spPr bwMode="auto">
          <a:xfrm>
            <a:off x="1831975" y="79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AutoShape 8" descr="Kết quả hình ảnh cho một số biểu tượng trên điện thoại"/>
          <p:cNvSpPr>
            <a:spLocks noChangeAspect="1" noChangeArrowheads="1"/>
          </p:cNvSpPr>
          <p:nvPr/>
        </p:nvSpPr>
        <p:spPr bwMode="auto">
          <a:xfrm>
            <a:off x="1984375" y="1603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13" t="14001" r="36062" b="12666"/>
          <a:stretch/>
        </p:blipFill>
        <p:spPr bwMode="auto">
          <a:xfrm>
            <a:off x="6096000" y="2438400"/>
            <a:ext cx="2209799" cy="3844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11">
            <a:extLst>
              <a:ext uri="{FF2B5EF4-FFF2-40B4-BE49-F238E27FC236}">
                <a16:creationId xmlns:a16="http://schemas.microsoft.com/office/drawing/2014/main" id="{7D8D1FE7-6D11-61DD-4F65-2A91F9FF9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6775" y="465140"/>
            <a:ext cx="7643612" cy="1820860"/>
          </a:xfrm>
          <a:prstGeom prst="cloudCallout">
            <a:avLst>
              <a:gd name="adj1" fmla="val -47505"/>
              <a:gd name="adj2" fmla="val 98306"/>
            </a:avLst>
          </a:prstGeom>
          <a:solidFill>
            <a:schemeClr val="accent2"/>
          </a:solidFill>
          <a:ln w="9525">
            <a:solidFill>
              <a:schemeClr val="bg1"/>
            </a:solidFill>
            <a:round/>
            <a:headEnd/>
            <a:tailEnd/>
          </a:ln>
          <a:effectLst>
            <a:prstShdw prst="shdw13" dist="157090" dir="15357825">
              <a:srgbClr val="FF3300">
                <a:alpha val="50000"/>
              </a:srgbClr>
            </a:prstShdw>
          </a:effectLst>
        </p:spPr>
        <p:txBody>
          <a:bodyPr/>
          <a:lstStyle/>
          <a:p>
            <a:pPr algn="ctr"/>
            <a:r>
              <a:rPr lang="vi-VN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Nêu tác dụng </a:t>
            </a:r>
            <a:r>
              <a:rPr lang="en-US" sz="4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vi-VN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60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1"/>
          <p:cNvSpPr>
            <a:spLocks noChangeArrowheads="1"/>
          </p:cNvSpPr>
          <p:nvPr/>
        </p:nvSpPr>
        <p:spPr bwMode="auto">
          <a:xfrm>
            <a:off x="1981200" y="1524000"/>
            <a:ext cx="8686800" cy="3429000"/>
          </a:xfrm>
          <a:prstGeom prst="cloudCallout">
            <a:avLst>
              <a:gd name="adj1" fmla="val -47505"/>
              <a:gd name="adj2" fmla="val 98306"/>
            </a:avLst>
          </a:prstGeom>
          <a:solidFill>
            <a:schemeClr val="accent2"/>
          </a:solidFill>
          <a:ln w="9525">
            <a:solidFill>
              <a:schemeClr val="bg1"/>
            </a:solidFill>
            <a:round/>
            <a:headEnd/>
            <a:tailEnd/>
          </a:ln>
          <a:effectLst>
            <a:prstShdw prst="shdw13" dist="157090" dir="15357825">
              <a:srgbClr val="FF3300">
                <a:alpha val="50000"/>
              </a:srgbClr>
            </a:prstShdw>
          </a:effectLst>
        </p:spPr>
        <p:txBody>
          <a:bodyPr/>
          <a:lstStyle/>
          <a:p>
            <a:pPr algn="ctr"/>
            <a:r>
              <a:rPr lang="vi-VN" sz="5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Nêu các bộ phận cơ bản </a:t>
            </a:r>
            <a:r>
              <a:rPr lang="en-US" sz="5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5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vi-VN" sz="5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5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03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676400"/>
            <a:ext cx="111252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loa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(micro),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490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WordArt 5"/>
          <p:cNvSpPr>
            <a:spLocks noChangeArrowheads="1" noChangeShapeType="1" noTextEdit="1"/>
          </p:cNvSpPr>
          <p:nvPr/>
        </p:nvSpPr>
        <p:spPr bwMode="auto">
          <a:xfrm>
            <a:off x="2476500" y="914400"/>
            <a:ext cx="7239000" cy="427314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963050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0483" y="228601"/>
            <a:ext cx="8755118" cy="631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vi-VN" sz="2800" b="1" u="sng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MỤC TÊU</a:t>
            </a:r>
          </a:p>
          <a:p>
            <a:pPr algn="just">
              <a:lnSpc>
                <a:spcPct val="115000"/>
              </a:lnSpc>
            </a:pP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Ghi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nhớ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được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các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số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điện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thoại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người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thân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và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các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số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điện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thoại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khẩn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cấp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khi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cần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thiết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4000" b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Sử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dụng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điện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thoại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an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toàn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tiết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kiệm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hiệu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quả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và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phù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hợp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với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quy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tắc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giao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tiếp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4000" b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algn="just">
              <a:lnSpc>
                <a:spcPct val="120000"/>
              </a:lnSpc>
            </a:pPr>
            <a:r>
              <a:rPr lang="nl-NL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GD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tính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cẩn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thận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, ý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thức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giữ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gìn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điện</a:t>
            </a:r>
            <a:r>
              <a:rPr lang="vi-VN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thoại của mình và người thân.</a:t>
            </a:r>
            <a:endParaRPr lang="en-US" sz="4000" b="1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25464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533400"/>
            <a:ext cx="10896600" cy="70167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khẩn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10706100" cy="1524000"/>
          </a:xfrm>
        </p:spPr>
        <p:txBody>
          <a:bodyPr>
            <a:normAutofit/>
          </a:bodyPr>
          <a:lstStyle/>
          <a:p>
            <a:pPr marL="0" indent="0" algn="just" eaLnBrk="1" hangingPunct="1">
              <a:buNone/>
            </a:pP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076450" y="3505201"/>
            <a:ext cx="8229600" cy="1371600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1416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1219200"/>
            <a:ext cx="10896600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just"/>
            <a:r>
              <a:rPr lang="en-US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98421750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544</Words>
  <Application>Microsoft Office PowerPoint</Application>
  <PresentationFormat>Widescreen</PresentationFormat>
  <Paragraphs>36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Aaril</vt:lpstr>
      <vt:lpstr>Arial</vt:lpstr>
      <vt:lpstr>Calibri</vt:lpstr>
      <vt:lpstr>Calibri Light</vt:lpstr>
      <vt:lpstr>Times New Roman</vt:lpstr>
      <vt:lpstr>2_Office Theme</vt:lpstr>
      <vt:lpstr>10_Default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Các tình huống khẩn cấp cần sử dụng điện thoại</vt:lpstr>
      <vt:lpstr>PowerPoint Presentation</vt:lpstr>
      <vt:lpstr>PowerPoint Presentation</vt:lpstr>
      <vt:lpstr>PowerPoint Presentation</vt:lpstr>
      <vt:lpstr>Đường dây nóng ngành Y tế: 1900-9095  Đường dây nóng phòng chống Covid 19: 1900-3228.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tư ngày 17 tháng 2 năm 2021 Kỹ thuật Cách sử dụng điện thoại</dc:title>
  <dc:creator>DELL</dc:creator>
  <cp:lastModifiedBy>ADMIN</cp:lastModifiedBy>
  <cp:revision>189</cp:revision>
  <dcterms:created xsi:type="dcterms:W3CDTF">2021-02-16T14:43:39Z</dcterms:created>
  <dcterms:modified xsi:type="dcterms:W3CDTF">2022-09-17T03:50:54Z</dcterms:modified>
</cp:coreProperties>
</file>