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6" r:id="rId2"/>
    <p:sldId id="261" r:id="rId3"/>
    <p:sldId id="257" r:id="rId4"/>
    <p:sldId id="258" r:id="rId5"/>
    <p:sldId id="260" r:id="rId6"/>
    <p:sldId id="263" r:id="rId7"/>
    <p:sldId id="276" r:id="rId8"/>
    <p:sldId id="277" r:id="rId9"/>
    <p:sldId id="264" r:id="rId10"/>
    <p:sldId id="265" r:id="rId11"/>
    <p:sldId id="266" r:id="rId12"/>
    <p:sldId id="267" r:id="rId13"/>
    <p:sldId id="268" r:id="rId14"/>
    <p:sldId id="269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1" r:id="rId28"/>
    <p:sldId id="292" r:id="rId29"/>
    <p:sldId id="295" r:id="rId30"/>
    <p:sldId id="44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9" autoAdjust="0"/>
    <p:restoredTop sz="94660"/>
  </p:normalViewPr>
  <p:slideViewPr>
    <p:cSldViewPr snapToGrid="0">
      <p:cViewPr varScale="1">
        <p:scale>
          <a:sx n="54" d="100"/>
          <a:sy n="54" d="100"/>
        </p:scale>
        <p:origin x="232" y="10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04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52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28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14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08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2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26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81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58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69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9E3F8-EF3A-44E7-A59F-D1C388463068}" type="datetimeFigureOut">
              <a:rPr lang="en-US" smtClean="0"/>
              <a:t>4/17/22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17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slide" Target="slide11.xml"/><Relationship Id="rId7" Type="http://schemas.openxmlformats.org/officeDocument/2006/relationships/image" Target="../media/image13.png"/><Relationship Id="rId12" Type="http://schemas.openxmlformats.org/officeDocument/2006/relationships/slide" Target="slide14.xml"/><Relationship Id="rId17" Type="http://schemas.openxmlformats.org/officeDocument/2006/relationships/slide" Target="slide15.xml"/><Relationship Id="rId2" Type="http://schemas.openxmlformats.org/officeDocument/2006/relationships/image" Target="../media/image10.jpeg"/><Relationship Id="rId16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9.gif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13.xml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3.gif"/><Relationship Id="rId5" Type="http://schemas.openxmlformats.org/officeDocument/2006/relationships/image" Target="../media/image20.gif"/><Relationship Id="rId10" Type="http://schemas.openxmlformats.org/officeDocument/2006/relationships/image" Target="../media/image22.gif"/><Relationship Id="rId4" Type="http://schemas.openxmlformats.org/officeDocument/2006/relationships/image" Target="../media/image3.jpeg"/><Relationship Id="rId9" Type="http://schemas.openxmlformats.org/officeDocument/2006/relationships/image" Target="../media/image21.gif"/><Relationship Id="rId1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4.gif"/><Relationship Id="rId5" Type="http://schemas.openxmlformats.org/officeDocument/2006/relationships/image" Target="../media/image20.gif"/><Relationship Id="rId10" Type="http://schemas.openxmlformats.org/officeDocument/2006/relationships/image" Target="../media/image23.gif"/><Relationship Id="rId4" Type="http://schemas.openxmlformats.org/officeDocument/2006/relationships/image" Target="../media/image3.jpeg"/><Relationship Id="rId9" Type="http://schemas.openxmlformats.org/officeDocument/2006/relationships/image" Target="../media/image22.gif"/><Relationship Id="rId1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4.gif"/><Relationship Id="rId5" Type="http://schemas.openxmlformats.org/officeDocument/2006/relationships/image" Target="../media/image20.gif"/><Relationship Id="rId10" Type="http://schemas.openxmlformats.org/officeDocument/2006/relationships/image" Target="../media/image23.gif"/><Relationship Id="rId4" Type="http://schemas.openxmlformats.org/officeDocument/2006/relationships/image" Target="../media/image3.jpeg"/><Relationship Id="rId9" Type="http://schemas.openxmlformats.org/officeDocument/2006/relationships/image" Target="../media/image22.gif"/><Relationship Id="rId1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4.gif"/><Relationship Id="rId5" Type="http://schemas.openxmlformats.org/officeDocument/2006/relationships/image" Target="../media/image20.gif"/><Relationship Id="rId15" Type="http://schemas.openxmlformats.org/officeDocument/2006/relationships/image" Target="../media/image27.png"/><Relationship Id="rId10" Type="http://schemas.openxmlformats.org/officeDocument/2006/relationships/image" Target="../media/image23.gif"/><Relationship Id="rId4" Type="http://schemas.openxmlformats.org/officeDocument/2006/relationships/image" Target="../media/image3.jpeg"/><Relationship Id="rId9" Type="http://schemas.openxmlformats.org/officeDocument/2006/relationships/image" Target="../media/image22.gif"/><Relationship Id="rId1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microsoft.com/office/2007/relationships/media" Target="file:////F:/XUAN%20BACH/XUAN/CHUONG%20TRINH/CLB%20Mon%20Hoc%20(%20CHUAN)/Mo%20uoc%20ngay%20mai.mp3" TargetMode="Externa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file:////H:/chuyen%20de%20ung%20cong%20nghe%20thong%20tin%20vao%20day%20hoc/Bai%20hat%20Noi%20vong%20tay%20lon%20do%20Khanh%20Ly%20trinh%20bay.mp3" TargetMode="External"/><Relationship Id="rId1" Type="http://schemas.microsoft.com/office/2007/relationships/media" Target="file:////H:/chuyen%20de%20ung%20cong%20nghe%20thong%20tin%20vao%20day%20hoc/Bai%20hat%20Noi%20vong%20tay%20lon%20do%20Khanh%20Ly%20trinh%20bay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6.png"/><Relationship Id="rId4" Type="http://schemas.openxmlformats.org/officeDocument/2006/relationships/audio" Target="file:////F:/XUAN%20BACH/XUAN/CHUONG%20TRINH/CLB%20Mon%20Hoc%20(%20CHUAN)/Mo%20uoc%20ngay%20mai.mp3" TargetMode="External"/><Relationship Id="rId9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inh nen ppt">
            <a:extLst>
              <a:ext uri="{FF2B5EF4-FFF2-40B4-BE49-F238E27FC236}">
                <a16:creationId xmlns:a16="http://schemas.microsoft.com/office/drawing/2014/main" id="{43346B12-C229-4436-8BFF-86893F69E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CD03F-BFDD-4B5F-890D-9D9E33823F89}"/>
              </a:ext>
            </a:extLst>
          </p:cNvPr>
          <p:cNvSpPr/>
          <p:nvPr/>
        </p:nvSpPr>
        <p:spPr>
          <a:xfrm>
            <a:off x="2171700" y="1453713"/>
            <a:ext cx="7848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HỌC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872CAC-ADAA-4C42-8E20-F8DBBF244F86}"/>
              </a:ext>
            </a:extLst>
          </p:cNvPr>
          <p:cNvSpPr/>
          <p:nvPr/>
        </p:nvSpPr>
        <p:spPr>
          <a:xfrm>
            <a:off x="4457700" y="2970239"/>
            <a:ext cx="3276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 5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55DECE72-8C6E-F841-8D9B-8389C81C7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98210"/>
            <a:ext cx="7372350" cy="77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  <a:defRPr/>
            </a:pP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Phòng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dục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Đào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quận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 Long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Biên</a:t>
            </a:r>
            <a:endParaRPr lang="en-US" sz="2000" b="1" dirty="0">
              <a:solidFill>
                <a:schemeClr val="tx2">
                  <a:lumMod val="10000"/>
                </a:schemeClr>
              </a:solidFill>
              <a:cs typeface="Times New Roman" pitchFamily="18" charset="0"/>
            </a:endParaRPr>
          </a:p>
          <a:p>
            <a:pPr algn="ctr">
              <a:spcBef>
                <a:spcPts val="500"/>
              </a:spcBef>
              <a:defRPr/>
            </a:pPr>
            <a:r>
              <a:rPr lang="en-US" sz="2000" b="1" i="1" dirty="0" err="1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Trường</a:t>
            </a:r>
            <a:r>
              <a:rPr lang="en-US" sz="2000" b="1" i="1" dirty="0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Tiểu</a:t>
            </a:r>
            <a:r>
              <a:rPr lang="en-US" sz="2000" b="1" i="1" dirty="0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học</a:t>
            </a:r>
            <a:r>
              <a:rPr lang="en-US" sz="2000" b="1" i="1" dirty="0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Phúc</a:t>
            </a:r>
            <a:r>
              <a:rPr lang="en-US" sz="2000" b="1" i="1" dirty="0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10000"/>
                  </a:schemeClr>
                </a:solidFill>
                <a:cs typeface="Times New Roman" pitchFamily="18" charset="0"/>
              </a:rPr>
              <a:t>Lợi</a:t>
            </a:r>
            <a:endParaRPr lang="en-US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671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2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61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60" y="1142563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60" y="600516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06" y="1170222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781" y="64281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38" y="4530352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37" y="408090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31" y="4563445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31" y="4051556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308767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3" y="6308767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74631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2974631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6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2922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hlinkClick r:id="rId17" action="ppaction://hlinksldjump"/>
          </p:cNvPr>
          <p:cNvSpPr/>
          <p:nvPr/>
        </p:nvSpPr>
        <p:spPr>
          <a:xfrm>
            <a:off x="12674992" y="6038538"/>
            <a:ext cx="1041009" cy="80184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9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048" y="39374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843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4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667759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….(1)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loài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4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8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0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493" y="3822036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9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623" y="390952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843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4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77025" y="330870"/>
            <a:ext cx="1009904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…..(2)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đực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….(3)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đực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4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8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0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493" y="3822036"/>
            <a:ext cx="714375" cy="1190625"/>
          </a:xfrm>
          <a:prstGeom prst="rect">
            <a:avLst/>
          </a:prstGeom>
        </p:spPr>
      </p:pic>
      <p:sp>
        <p:nvSpPr>
          <p:cNvPr id="18" name="Arrow: Pentagon 30">
            <a:hlinkClick r:id="rId14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25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573" y="1300483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843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4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88920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dục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……(4)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nhụy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4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0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493" y="3822036"/>
            <a:ext cx="714375" cy="1190625"/>
          </a:xfrm>
          <a:prstGeom prst="rect">
            <a:avLst/>
          </a:prstGeom>
        </p:spPr>
      </p:pic>
      <p:sp>
        <p:nvSpPr>
          <p:cNvPr id="18" name="Arrow: Pentagon 30">
            <a:hlinkClick r:id="rId14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3" y="1628184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843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4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288949" y="3630593"/>
            <a:ext cx="405508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Tx/>
              <a:buAutoNum type="arabicPeriod"/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Nhụy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4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0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493" y="3822036"/>
            <a:ext cx="714375" cy="1190625"/>
          </a:xfrm>
          <a:prstGeom prst="rect">
            <a:avLst/>
          </a:prstGeom>
        </p:spPr>
      </p:pic>
      <p:sp>
        <p:nvSpPr>
          <p:cNvPr id="18" name="Arrow: Pentagon 30">
            <a:hlinkClick r:id="rId14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8001" y="228405"/>
            <a:ext cx="9622971" cy="31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9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268" y="2067317"/>
            <a:ext cx="10515600" cy="1325563"/>
          </a:xfrm>
        </p:spPr>
        <p:txBody>
          <a:bodyPr>
            <a:noAutofit/>
          </a:bodyPr>
          <a:lstStyle/>
          <a:p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587326" y="5460192"/>
            <a:ext cx="10515600" cy="13939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6949" y="5613009"/>
            <a:ext cx="11296357" cy="10902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140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1278402" y="5136004"/>
            <a:ext cx="9133449" cy="15672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478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build="p" animBg="1"/>
      <p:bldP spid="8" grpId="1" build="p" animBg="1"/>
      <p:bldP spid="5" grpId="0" animBg="1"/>
      <p:bldP spid="5" grpId="1" animBg="1"/>
      <p:bldP spid="5" grpId="2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7877" y="365125"/>
            <a:ext cx="6066987" cy="6148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39" y="358776"/>
            <a:ext cx="5388073" cy="6154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38" y="365125"/>
            <a:ext cx="5715000" cy="6148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273" y="358776"/>
            <a:ext cx="5715000" cy="61545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138" y="365125"/>
            <a:ext cx="11657724" cy="61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7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538" y="446991"/>
            <a:ext cx="10515600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nhụy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0" indent="0" algn="just">
              <a:buNone/>
            </a:pP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8587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326" y="261659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9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9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b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9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98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b="1" dirty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42" y="3052689"/>
            <a:ext cx="12079458" cy="38053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:………..(1).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……….(2).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………..(3).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………..(4).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…………(5),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3651" y="1457288"/>
            <a:ext cx="3299881" cy="6669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2987" y="2375846"/>
            <a:ext cx="3299881" cy="6669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23990" y="1457288"/>
            <a:ext cx="3299881" cy="6669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56729" y="1457288"/>
            <a:ext cx="3299881" cy="6669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02957" y="2375846"/>
            <a:ext cx="3299881" cy="6669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5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50029" y="920390"/>
            <a:ext cx="10491942" cy="4482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 TẬP: 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 VẬT VÀ ĐỘNG VẬT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770141" y="4457114"/>
            <a:ext cx="4989342" cy="872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9" descr="200463042511690xy">
            <a:extLst>
              <a:ext uri="{FF2B5EF4-FFF2-40B4-BE49-F238E27FC236}">
                <a16:creationId xmlns:a16="http://schemas.microsoft.com/office/drawing/2014/main" id="{5782B7A9-5353-4134-BB50-1E4BDBA24F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553" y="3208122"/>
            <a:ext cx="2033588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46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5576" y="862209"/>
            <a:ext cx="2805332" cy="943170"/>
          </a:xfrm>
        </p:spPr>
        <p:txBody>
          <a:bodyPr>
            <a:norm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420072"/>
            <a:ext cx="10515600" cy="213752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:………………(1). Con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……………..(2). Con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…………………(3).</a:t>
            </a:r>
          </a:p>
          <a:p>
            <a:pPr marL="0" indent="0" algn="just">
              <a:buNone/>
            </a:pP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……………………(4).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………………….(5),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en-US" sz="4500" b="1" dirty="0">
              <a:solidFill>
                <a:srgbClr val="0070C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44044" y="1488832"/>
            <a:ext cx="2805332" cy="943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11570" y="2685402"/>
            <a:ext cx="2805332" cy="943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66160" y="4082342"/>
            <a:ext cx="2805332" cy="943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22595" y="5350412"/>
            <a:ext cx="2805332" cy="943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99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757" y="2469542"/>
            <a:ext cx="10515600" cy="1325563"/>
          </a:xfrm>
        </p:spPr>
        <p:txBody>
          <a:bodyPr>
            <a:noAutofit/>
          </a:bodyPr>
          <a:lstStyle/>
          <a:p>
            <a:pPr algn="just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8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8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</p:spTree>
    <p:extLst>
      <p:ext uri="{BB962C8B-B14F-4D97-AF65-F5344CB8AC3E}">
        <p14:creationId xmlns:p14="http://schemas.microsoft.com/office/powerpoint/2010/main" val="2310626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695" y="0"/>
            <a:ext cx="7652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05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4843" y="211017"/>
            <a:ext cx="2330548" cy="6288259"/>
          </a:xfrm>
        </p:spPr>
        <p:txBody>
          <a:bodyPr>
            <a:normAutofit/>
          </a:bodyPr>
          <a:lstStyle/>
          <a:p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08"/>
            <a:ext cx="9509760" cy="656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5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78" y="126610"/>
            <a:ext cx="9295814" cy="656961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734843" y="211017"/>
            <a:ext cx="2330548" cy="6288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36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26" y="126610"/>
            <a:ext cx="8853268" cy="655554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734843" y="211017"/>
            <a:ext cx="2330548" cy="6288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17343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20" y="126609"/>
            <a:ext cx="9405278" cy="648520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861452" y="323558"/>
            <a:ext cx="2330548" cy="6288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08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590" y="475127"/>
            <a:ext cx="10515600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marL="0" indent="0" algn="just">
              <a:buNone/>
            </a:pP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99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161757" y="244714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0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931183" y="541210"/>
            <a:ext cx="10515600" cy="13338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5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algn="just">
              <a:buFontTx/>
              <a:buChar char="-"/>
            </a:pP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3211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595" name="Group 563"/>
          <p:cNvGraphicFramePr>
            <a:graphicFrameLocks noGrp="1"/>
          </p:cNvGraphicFramePr>
          <p:nvPr/>
        </p:nvGraphicFramePr>
        <p:xfrm>
          <a:off x="3733800" y="1447800"/>
          <a:ext cx="5562600" cy="4495802"/>
        </p:xfrm>
        <a:graphic>
          <a:graphicData uri="http://schemas.openxmlformats.org/drawingml/2006/table">
            <a:tbl>
              <a:tblPr/>
              <a:tblGrid>
                <a:gridCol w="506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6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64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32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64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429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35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938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1350">
                <a:tc rowSpan="2"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2938"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4559" name="Group 527"/>
          <p:cNvGraphicFramePr>
            <a:graphicFrameLocks noGrp="1"/>
          </p:cNvGraphicFramePr>
          <p:nvPr/>
        </p:nvGraphicFramePr>
        <p:xfrm>
          <a:off x="3733800" y="2743200"/>
          <a:ext cx="4038600" cy="609600"/>
        </p:xfrm>
        <a:graphic>
          <a:graphicData uri="http://schemas.openxmlformats.org/drawingml/2006/table">
            <a:tbl>
              <a:tblPr/>
              <a:tblGrid>
                <a:gridCol w="50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Ô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583" name="Group 551"/>
          <p:cNvGraphicFramePr>
            <a:graphicFrameLocks noGrp="1"/>
          </p:cNvGraphicFramePr>
          <p:nvPr/>
        </p:nvGraphicFramePr>
        <p:xfrm>
          <a:off x="4743450" y="3352800"/>
          <a:ext cx="4038600" cy="647700"/>
        </p:xfrm>
        <a:graphic>
          <a:graphicData uri="http://schemas.openxmlformats.org/drawingml/2006/table">
            <a:tbl>
              <a:tblPr/>
              <a:tblGrid>
                <a:gridCol w="20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535" name="Group 503"/>
          <p:cNvGraphicFramePr>
            <a:graphicFrameLocks noGrp="1"/>
          </p:cNvGraphicFramePr>
          <p:nvPr/>
        </p:nvGraphicFramePr>
        <p:xfrm>
          <a:off x="4743450" y="1466850"/>
          <a:ext cx="4038600" cy="609600"/>
        </p:xfrm>
        <a:graphic>
          <a:graphicData uri="http://schemas.openxmlformats.org/drawingml/2006/table">
            <a:tbl>
              <a:tblPr/>
              <a:tblGrid>
                <a:gridCol w="50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541" name="Group 509"/>
          <p:cNvGraphicFramePr>
            <a:graphicFrameLocks noGrp="1"/>
          </p:cNvGraphicFramePr>
          <p:nvPr/>
        </p:nvGraphicFramePr>
        <p:xfrm>
          <a:off x="3219450" y="2057400"/>
          <a:ext cx="4038600" cy="685800"/>
        </p:xfrm>
        <a:graphic>
          <a:graphicData uri="http://schemas.openxmlformats.org/drawingml/2006/table">
            <a:tbl>
              <a:tblPr/>
              <a:tblGrid>
                <a:gridCol w="100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549" name="Group 517"/>
          <p:cNvGraphicFramePr>
            <a:graphicFrameLocks noGrp="1"/>
          </p:cNvGraphicFramePr>
          <p:nvPr/>
        </p:nvGraphicFramePr>
        <p:xfrm>
          <a:off x="5257800" y="4019550"/>
          <a:ext cx="4038600" cy="609600"/>
        </p:xfrm>
        <a:graphic>
          <a:graphicData uri="http://schemas.openxmlformats.org/drawingml/2006/table">
            <a:tbl>
              <a:tblPr/>
              <a:tblGrid>
                <a:gridCol w="1514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552" name="Group 520"/>
          <p:cNvGraphicFramePr>
            <a:graphicFrameLocks noGrp="1"/>
          </p:cNvGraphicFramePr>
          <p:nvPr/>
        </p:nvGraphicFramePr>
        <p:xfrm>
          <a:off x="3238500" y="4648200"/>
          <a:ext cx="4038600" cy="609600"/>
        </p:xfrm>
        <a:graphic>
          <a:graphicData uri="http://schemas.openxmlformats.org/drawingml/2006/table">
            <a:tbl>
              <a:tblPr/>
              <a:tblGrid>
                <a:gridCol w="252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Ả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561" name="Text Box 529"/>
          <p:cNvSpPr txBox="1">
            <a:spLocks noChangeArrowheads="1"/>
          </p:cNvSpPr>
          <p:nvPr/>
        </p:nvSpPr>
        <p:spPr bwMode="auto">
          <a:xfrm>
            <a:off x="4495800" y="304800"/>
            <a:ext cx="350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800000"/>
                </a:solidFill>
              </a:rPr>
              <a:t>TRÒ CHƠI Ô CHỮ</a:t>
            </a:r>
          </a:p>
        </p:txBody>
      </p:sp>
      <p:sp>
        <p:nvSpPr>
          <p:cNvPr id="44562" name="Oval 53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981200" y="15621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1</a:t>
            </a:r>
          </a:p>
        </p:txBody>
      </p:sp>
      <p:sp>
        <p:nvSpPr>
          <p:cNvPr id="44563" name="Oval 531"/>
          <p:cNvSpPr>
            <a:spLocks noChangeArrowheads="1"/>
          </p:cNvSpPr>
          <p:nvPr/>
        </p:nvSpPr>
        <p:spPr bwMode="auto">
          <a:xfrm>
            <a:off x="1981200" y="22479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2</a:t>
            </a:r>
          </a:p>
        </p:txBody>
      </p:sp>
      <p:sp>
        <p:nvSpPr>
          <p:cNvPr id="44564" name="Oval 532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000250" y="28956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3</a:t>
            </a:r>
          </a:p>
        </p:txBody>
      </p:sp>
      <p:sp>
        <p:nvSpPr>
          <p:cNvPr id="44565" name="Oval 533"/>
          <p:cNvSpPr>
            <a:spLocks noChangeArrowheads="1"/>
          </p:cNvSpPr>
          <p:nvPr/>
        </p:nvSpPr>
        <p:spPr bwMode="auto">
          <a:xfrm>
            <a:off x="1981200" y="35433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4</a:t>
            </a:r>
          </a:p>
        </p:txBody>
      </p:sp>
      <p:sp>
        <p:nvSpPr>
          <p:cNvPr id="44566" name="Oval 53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981200" y="41910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5</a:t>
            </a:r>
          </a:p>
        </p:txBody>
      </p:sp>
      <p:sp>
        <p:nvSpPr>
          <p:cNvPr id="44567" name="Oval 535"/>
          <p:cNvSpPr>
            <a:spLocks noChangeArrowheads="1"/>
          </p:cNvSpPr>
          <p:nvPr/>
        </p:nvSpPr>
        <p:spPr bwMode="auto">
          <a:xfrm>
            <a:off x="1981200" y="48006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6</a:t>
            </a:r>
          </a:p>
        </p:txBody>
      </p:sp>
      <p:sp>
        <p:nvSpPr>
          <p:cNvPr id="44568" name="Oval 53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962150" y="542925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7</a:t>
            </a:r>
          </a:p>
        </p:txBody>
      </p:sp>
      <p:sp>
        <p:nvSpPr>
          <p:cNvPr id="44569" name="Oval 53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981200" y="600075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8</a:t>
            </a:r>
          </a:p>
        </p:txBody>
      </p:sp>
      <p:sp>
        <p:nvSpPr>
          <p:cNvPr id="44571" name="Rectangle 539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154305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1</a:t>
            </a:r>
          </a:p>
        </p:txBody>
      </p:sp>
      <p:sp>
        <p:nvSpPr>
          <p:cNvPr id="44572" name="Rectangle 54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224790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2</a:t>
            </a:r>
          </a:p>
        </p:txBody>
      </p:sp>
      <p:sp>
        <p:nvSpPr>
          <p:cNvPr id="44573" name="Rectangle 541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289560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3</a:t>
            </a:r>
          </a:p>
        </p:txBody>
      </p:sp>
      <p:sp>
        <p:nvSpPr>
          <p:cNvPr id="44574" name="Rectangle 542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356235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4</a:t>
            </a:r>
          </a:p>
        </p:txBody>
      </p:sp>
      <p:sp>
        <p:nvSpPr>
          <p:cNvPr id="44575" name="Rectangle 543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422910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5</a:t>
            </a:r>
          </a:p>
        </p:txBody>
      </p:sp>
      <p:sp>
        <p:nvSpPr>
          <p:cNvPr id="44576" name="Rectangle 5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481965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6</a:t>
            </a:r>
          </a:p>
        </p:txBody>
      </p:sp>
      <p:sp>
        <p:nvSpPr>
          <p:cNvPr id="44577" name="Rectangle 545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544830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7</a:t>
            </a:r>
          </a:p>
        </p:txBody>
      </p:sp>
      <p:sp>
        <p:nvSpPr>
          <p:cNvPr id="44578" name="Rectangle 546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601980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8</a:t>
            </a:r>
          </a:p>
        </p:txBody>
      </p:sp>
      <p:sp>
        <p:nvSpPr>
          <p:cNvPr id="44579" name="AutoShape 547"/>
          <p:cNvSpPr>
            <a:spLocks noChangeArrowheads="1"/>
          </p:cNvSpPr>
          <p:nvPr/>
        </p:nvSpPr>
        <p:spPr bwMode="auto">
          <a:xfrm>
            <a:off x="2057400" y="-13335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800000"/>
                </a:solidFill>
              </a:rPr>
              <a:t>Con vật bé nhỏ chuyên bắt sâu trừ hại cho hoa màu ?</a:t>
            </a:r>
            <a:r>
              <a:rPr lang="en-US" sz="1600"/>
              <a:t> </a:t>
            </a:r>
          </a:p>
        </p:txBody>
      </p:sp>
      <p:sp>
        <p:nvSpPr>
          <p:cNvPr id="44580" name="AutoShape 548"/>
          <p:cNvSpPr>
            <a:spLocks noChangeArrowheads="1"/>
          </p:cNvSpPr>
          <p:nvPr/>
        </p:nvSpPr>
        <p:spPr bwMode="auto">
          <a:xfrm>
            <a:off x="207645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800000"/>
                </a:solidFill>
              </a:rPr>
              <a:t>Con gì hay giúp đồng bào Tây Nguyên kéo gỗ ?</a:t>
            </a:r>
          </a:p>
        </p:txBody>
      </p:sp>
      <p:sp>
        <p:nvSpPr>
          <p:cNvPr id="44581" name="AutoShape 549"/>
          <p:cNvSpPr>
            <a:spLocks noChangeArrowheads="1"/>
          </p:cNvSpPr>
          <p:nvPr/>
        </p:nvSpPr>
        <p:spPr bwMode="auto">
          <a:xfrm>
            <a:off x="209550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400">
                <a:solidFill>
                  <a:srgbClr val="800000"/>
                </a:solidFill>
              </a:rPr>
              <a:t>   Tên gọi chung của những con vật tham gia vào quá </a:t>
            </a:r>
          </a:p>
          <a:p>
            <a:r>
              <a:rPr lang="en-US" sz="2400">
                <a:solidFill>
                  <a:srgbClr val="800000"/>
                </a:solidFill>
              </a:rPr>
              <a:t>trình thụ phấn của thực vật có hoa ? </a:t>
            </a:r>
          </a:p>
        </p:txBody>
      </p:sp>
      <p:sp>
        <p:nvSpPr>
          <p:cNvPr id="44582" name="AutoShape 550"/>
          <p:cNvSpPr>
            <a:spLocks noChangeArrowheads="1"/>
          </p:cNvSpPr>
          <p:nvPr/>
        </p:nvSpPr>
        <p:spPr bwMode="auto">
          <a:xfrm>
            <a:off x="209550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800000"/>
                </a:solidFill>
              </a:rPr>
              <a:t>Tên một cơ quan sinh sản ở thực vật có hoa ? </a:t>
            </a:r>
          </a:p>
        </p:txBody>
      </p:sp>
      <p:sp>
        <p:nvSpPr>
          <p:cNvPr id="44584" name="AutoShape 552"/>
          <p:cNvSpPr>
            <a:spLocks noChangeArrowheads="1"/>
          </p:cNvSpPr>
          <p:nvPr/>
        </p:nvSpPr>
        <p:spPr bwMode="auto">
          <a:xfrm>
            <a:off x="205740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400">
                <a:solidFill>
                  <a:srgbClr val="800000"/>
                </a:solidFill>
              </a:rPr>
              <a:t>           Tên  một con vật được phát hiện đầu tiên ở</a:t>
            </a:r>
          </a:p>
          <a:p>
            <a:r>
              <a:rPr lang="en-US" sz="2400">
                <a:solidFill>
                  <a:srgbClr val="800000"/>
                </a:solidFill>
              </a:rPr>
              <a:t>    huyện  ALưới ?  </a:t>
            </a:r>
          </a:p>
        </p:txBody>
      </p:sp>
      <p:sp>
        <p:nvSpPr>
          <p:cNvPr id="44585" name="AutoShape 553"/>
          <p:cNvSpPr>
            <a:spLocks noChangeArrowheads="1"/>
          </p:cNvSpPr>
          <p:nvPr/>
        </p:nvSpPr>
        <p:spPr bwMode="auto">
          <a:xfrm>
            <a:off x="207645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800000"/>
                </a:solidFill>
              </a:rPr>
              <a:t>Sau khi thụ phấn, bầu nhuỵ phát triển thành gì ? </a:t>
            </a:r>
          </a:p>
        </p:txBody>
      </p:sp>
      <p:sp>
        <p:nvSpPr>
          <p:cNvPr id="44586" name="AutoShape 554"/>
          <p:cNvSpPr>
            <a:spLocks noChangeArrowheads="1"/>
          </p:cNvSpPr>
          <p:nvPr/>
        </p:nvSpPr>
        <p:spPr bwMode="auto">
          <a:xfrm>
            <a:off x="207645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800000"/>
                </a:solidFill>
              </a:rPr>
              <a:t>Con gì kêu báo hiệu mùa hè ? </a:t>
            </a:r>
          </a:p>
        </p:txBody>
      </p:sp>
      <p:sp>
        <p:nvSpPr>
          <p:cNvPr id="44587" name="AutoShape 555"/>
          <p:cNvSpPr>
            <a:spLocks noChangeArrowheads="1"/>
          </p:cNvSpPr>
          <p:nvPr/>
        </p:nvSpPr>
        <p:spPr bwMode="auto">
          <a:xfrm>
            <a:off x="211455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400">
                <a:solidFill>
                  <a:srgbClr val="800000"/>
                </a:solidFill>
              </a:rPr>
              <a:t>     Ô chữ hàng dọc :Đây là công việc có ý nghĩa duy </a:t>
            </a:r>
          </a:p>
          <a:p>
            <a:r>
              <a:rPr lang="en-US" sz="2400">
                <a:solidFill>
                  <a:srgbClr val="800000"/>
                </a:solidFill>
              </a:rPr>
              <a:t>trì nòi giống ở động vật và thực vật ?</a:t>
            </a:r>
          </a:p>
        </p:txBody>
      </p:sp>
      <p:sp>
        <p:nvSpPr>
          <p:cNvPr id="14534" name="Rectangle 556"/>
          <p:cNvSpPr>
            <a:spLocks noChangeArrowheads="1"/>
          </p:cNvSpPr>
          <p:nvPr/>
        </p:nvSpPr>
        <p:spPr bwMode="auto">
          <a:xfrm>
            <a:off x="5734050" y="5276850"/>
            <a:ext cx="533400" cy="666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600"/>
          </a:p>
        </p:txBody>
      </p:sp>
      <p:graphicFrame>
        <p:nvGraphicFramePr>
          <p:cNvPr id="44596" name="Group 564"/>
          <p:cNvGraphicFramePr>
            <a:graphicFrameLocks noGrp="1"/>
          </p:cNvGraphicFramePr>
          <p:nvPr/>
        </p:nvGraphicFramePr>
        <p:xfrm>
          <a:off x="5753100" y="5276850"/>
          <a:ext cx="4038600" cy="647700"/>
        </p:xfrm>
        <a:graphic>
          <a:graphicData uri="http://schemas.openxmlformats.org/drawingml/2006/table">
            <a:tbl>
              <a:tblPr/>
              <a:tblGrid>
                <a:gridCol w="50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614" name="Group 582"/>
          <p:cNvGraphicFramePr>
            <a:graphicFrameLocks noGrp="1"/>
          </p:cNvGraphicFramePr>
          <p:nvPr/>
        </p:nvGraphicFramePr>
        <p:xfrm>
          <a:off x="6762750" y="1422400"/>
          <a:ext cx="495300" cy="4521202"/>
        </p:xfrm>
        <a:graphic>
          <a:graphicData uri="http://schemas.openxmlformats.org/drawingml/2006/table">
            <a:tbl>
              <a:tblPr/>
              <a:tblGrid>
                <a:gridCol w="49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Ả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4632" name="Oval 60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9277350" y="6400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0</a:t>
            </a:r>
          </a:p>
        </p:txBody>
      </p:sp>
      <p:sp>
        <p:nvSpPr>
          <p:cNvPr id="44633" name="AutoShape 60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610600" y="4648200"/>
            <a:ext cx="2057400" cy="1524000"/>
          </a:xfrm>
          <a:prstGeom prst="cloudCallout">
            <a:avLst>
              <a:gd name="adj1" fmla="val -8565"/>
              <a:gd name="adj2" fmla="val 6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Rất tiếc, bạn đã trả</a:t>
            </a:r>
          </a:p>
          <a:p>
            <a:pPr algn="ctr"/>
            <a:r>
              <a:rPr lang="en-US" sz="2000"/>
              <a:t>lời sai</a:t>
            </a:r>
            <a:r>
              <a:rPr lang="en-US" sz="2000">
                <a:solidFill>
                  <a:srgbClr val="006666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45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4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45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5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45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5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45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5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45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4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45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4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4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5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4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4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5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44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45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4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44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45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4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44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5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4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9" dur="500"/>
                                        <p:tgtEl>
                                          <p:spTgt spid="44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4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4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45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44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4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4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4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46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46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5" dur="500"/>
                                        <p:tgtEl>
                                          <p:spTgt spid="44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9" dur="500"/>
                                        <p:tgtEl>
                                          <p:spTgt spid="44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32"/>
                  </p:tgtEl>
                </p:cond>
              </p:nextCondLst>
            </p:seq>
          </p:childTnLst>
        </p:cTn>
      </p:par>
    </p:tnLst>
    <p:bldLst>
      <p:bldP spid="44561" grpId="0"/>
      <p:bldP spid="44579" grpId="0" animBg="1"/>
      <p:bldP spid="44579" grpId="1" animBg="1"/>
      <p:bldP spid="44580" grpId="0" animBg="1"/>
      <p:bldP spid="44580" grpId="1" animBg="1"/>
      <p:bldP spid="44633" grpId="0" animBg="1"/>
      <p:bldP spid="4463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6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8" y="3616546"/>
            <a:ext cx="938369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3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3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9" y="5197165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9" y="6060427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7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7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3" y="5197165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Thu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3" y="6060427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Thu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863861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1478695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7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3"/>
            <a:ext cx="487363" cy="487363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8A19E583-D855-4040-85BA-4CF77E9C5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6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Bai hat Noi vong tay lon do Khanh Ly trinh bay.mp3">
            <a:hlinkClick r:id="" action="ppaction://media"/>
            <a:extLst>
              <a:ext uri="{FF2B5EF4-FFF2-40B4-BE49-F238E27FC236}">
                <a16:creationId xmlns:a16="http://schemas.microsoft.com/office/drawing/2014/main" id="{14488B76-1A97-A34C-941D-D60D9C3CB3CA}"/>
              </a:ext>
            </a:extLst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AutoShape 6">
            <a:extLst>
              <a:ext uri="{FF2B5EF4-FFF2-40B4-BE49-F238E27FC236}">
                <a16:creationId xmlns:a16="http://schemas.microsoft.com/office/drawing/2014/main" id="{9BF7CF60-6306-ED48-9093-C4907BFC0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1" y="4876801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2775" name="AutoShape 7">
            <a:extLst>
              <a:ext uri="{FF2B5EF4-FFF2-40B4-BE49-F238E27FC236}">
                <a16:creationId xmlns:a16="http://schemas.microsoft.com/office/drawing/2014/main" id="{94868F80-E0C7-CC4E-AC04-272771BBC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9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2776" name="AutoShape 8">
            <a:extLst>
              <a:ext uri="{FF2B5EF4-FFF2-40B4-BE49-F238E27FC236}">
                <a16:creationId xmlns:a16="http://schemas.microsoft.com/office/drawing/2014/main" id="{F3FCC03B-88CD-D840-B258-8D1786D08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864" y="55118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2777" name="AutoShape 9">
            <a:extLst>
              <a:ext uri="{FF2B5EF4-FFF2-40B4-BE49-F238E27FC236}">
                <a16:creationId xmlns:a16="http://schemas.microsoft.com/office/drawing/2014/main" id="{8920EF21-8270-FE4B-A348-4EBC3D645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2778" name="AutoShape 10">
            <a:extLst>
              <a:ext uri="{FF2B5EF4-FFF2-40B4-BE49-F238E27FC236}">
                <a16:creationId xmlns:a16="http://schemas.microsoft.com/office/drawing/2014/main" id="{536E650C-B378-9E48-A4B6-9E1214056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0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2779" name="AutoShape 11">
            <a:extLst>
              <a:ext uri="{FF2B5EF4-FFF2-40B4-BE49-F238E27FC236}">
                <a16:creationId xmlns:a16="http://schemas.microsoft.com/office/drawing/2014/main" id="{5E70078A-F075-9849-89F2-86FB01E33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1" y="3810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2780" name="AutoShape 12">
            <a:extLst>
              <a:ext uri="{FF2B5EF4-FFF2-40B4-BE49-F238E27FC236}">
                <a16:creationId xmlns:a16="http://schemas.microsoft.com/office/drawing/2014/main" id="{5560B95D-BF55-9146-81B0-B0B3F5E92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2781" name="AutoShape 13">
            <a:extLst>
              <a:ext uri="{FF2B5EF4-FFF2-40B4-BE49-F238E27FC236}">
                <a16:creationId xmlns:a16="http://schemas.microsoft.com/office/drawing/2014/main" id="{CF0091C9-E27F-5C43-A7AC-22CB3E824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1" y="2286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2782" name="AutoShape 14">
            <a:extLst>
              <a:ext uri="{FF2B5EF4-FFF2-40B4-BE49-F238E27FC236}">
                <a16:creationId xmlns:a16="http://schemas.microsoft.com/office/drawing/2014/main" id="{B2789DED-32AF-4548-8835-CF53ED9F8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1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9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pic>
        <p:nvPicPr>
          <p:cNvPr id="40973" name="Picture 15" descr="POINSET2">
            <a:extLst>
              <a:ext uri="{FF2B5EF4-FFF2-40B4-BE49-F238E27FC236}">
                <a16:creationId xmlns:a16="http://schemas.microsoft.com/office/drawing/2014/main" id="{B6F26C54-08C6-3E44-B8DC-0EC65CA71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9676607" y="145257"/>
            <a:ext cx="8493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4" name="AutoShape 16">
            <a:extLst>
              <a:ext uri="{FF2B5EF4-FFF2-40B4-BE49-F238E27FC236}">
                <a16:creationId xmlns:a16="http://schemas.microsoft.com/office/drawing/2014/main" id="{3DDFC37B-1BB9-2F40-AD34-BE3C15C6F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2192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2785" name="AutoShape 17">
            <a:extLst>
              <a:ext uri="{FF2B5EF4-FFF2-40B4-BE49-F238E27FC236}">
                <a16:creationId xmlns:a16="http://schemas.microsoft.com/office/drawing/2014/main" id="{9FD53E7C-515B-B540-9FA9-C5A330FBD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1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2786" name="AutoShape 18">
            <a:extLst>
              <a:ext uri="{FF2B5EF4-FFF2-40B4-BE49-F238E27FC236}">
                <a16:creationId xmlns:a16="http://schemas.microsoft.com/office/drawing/2014/main" id="{62D31F8F-F9F3-0542-87EE-E6E000A25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1" y="60198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2787" name="AutoShape 19">
            <a:extLst>
              <a:ext uri="{FF2B5EF4-FFF2-40B4-BE49-F238E27FC236}">
                <a16:creationId xmlns:a16="http://schemas.microsoft.com/office/drawing/2014/main" id="{52816166-6587-AF4B-BD5C-E66648309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9801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2788" name="AutoShape 20">
            <a:extLst>
              <a:ext uri="{FF2B5EF4-FFF2-40B4-BE49-F238E27FC236}">
                <a16:creationId xmlns:a16="http://schemas.microsoft.com/office/drawing/2014/main" id="{F8E12BB4-3B6B-2042-9B49-D93AD8B66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181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2789" name="AutoShape 21">
            <a:extLst>
              <a:ext uri="{FF2B5EF4-FFF2-40B4-BE49-F238E27FC236}">
                <a16:creationId xmlns:a16="http://schemas.microsoft.com/office/drawing/2014/main" id="{6E8A5CBC-0CAE-4144-88EF-F309AD8B5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57785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2790" name="AutoShape 22">
            <a:extLst>
              <a:ext uri="{FF2B5EF4-FFF2-40B4-BE49-F238E27FC236}">
                <a16:creationId xmlns:a16="http://schemas.microsoft.com/office/drawing/2014/main" id="{D74E4E17-AA99-FA43-87E8-85FD0D5E6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2791" name="AutoShape 23">
            <a:extLst>
              <a:ext uri="{FF2B5EF4-FFF2-40B4-BE49-F238E27FC236}">
                <a16:creationId xmlns:a16="http://schemas.microsoft.com/office/drawing/2014/main" id="{1F7C944A-C80D-C54B-8205-0101C1B46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2792" name="AutoShape 24">
            <a:extLst>
              <a:ext uri="{FF2B5EF4-FFF2-40B4-BE49-F238E27FC236}">
                <a16:creationId xmlns:a16="http://schemas.microsoft.com/office/drawing/2014/main" id="{0B1F86B1-FD9B-5B42-8C0D-4ED91FF28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1" y="6019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2793" name="AutoShape 25">
            <a:extLst>
              <a:ext uri="{FF2B5EF4-FFF2-40B4-BE49-F238E27FC236}">
                <a16:creationId xmlns:a16="http://schemas.microsoft.com/office/drawing/2014/main" id="{524823AA-319F-A64E-9F26-E9B9E7870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1" y="51816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2795" name="Text Box 27">
            <a:extLst>
              <a:ext uri="{FF2B5EF4-FFF2-40B4-BE49-F238E27FC236}">
                <a16:creationId xmlns:a16="http://schemas.microsoft.com/office/drawing/2014/main" id="{9D0AF0EA-ACC8-B44F-B1D5-33C7FAC70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76400"/>
            <a:ext cx="85344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vi-VN" sz="3200" b="1" i="1">
              <a:solidFill>
                <a:srgbClr val="FF33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altLang="vi-VN" sz="4400" b="1">
                <a:solidFill>
                  <a:srgbClr val="0000FF"/>
                </a:solidFill>
                <a:cs typeface="Times New Roman" panose="02020603050405020304" pitchFamily="18" charset="0"/>
              </a:rPr>
              <a:t>Tiết học kết thúc.</a:t>
            </a:r>
          </a:p>
          <a:p>
            <a:pPr algn="ctr"/>
            <a:r>
              <a:rPr lang="en-US" altLang="vi-VN" sz="4400" b="1">
                <a:solidFill>
                  <a:srgbClr val="0000FF"/>
                </a:solidFill>
                <a:cs typeface="Times New Roman" panose="02020603050405020304" pitchFamily="18" charset="0"/>
              </a:rPr>
              <a:t> Chúc các em sức khỏe chăm ngoan học giỏi !</a:t>
            </a:r>
          </a:p>
        </p:txBody>
      </p:sp>
      <p:pic>
        <p:nvPicPr>
          <p:cNvPr id="32796" name="Mo uoc ngay mai.mp3">
            <a:hlinkClick r:id="" action="ppaction://media"/>
            <a:extLst>
              <a:ext uri="{FF2B5EF4-FFF2-40B4-BE49-F238E27FC236}">
                <a16:creationId xmlns:a16="http://schemas.microsoft.com/office/drawing/2014/main" id="{3FF1325B-3DCB-7146-8CDA-6A65CA2A813C}"/>
              </a:ext>
            </a:extLst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6" name="Picture 29" descr="POINSET3">
            <a:extLst>
              <a:ext uri="{FF2B5EF4-FFF2-40B4-BE49-F238E27FC236}">
                <a16:creationId xmlns:a16="http://schemas.microsoft.com/office/drawing/2014/main" id="{CEEC7D4D-B510-4B4B-8C5D-C9D69B632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778500"/>
            <a:ext cx="1143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7" name="Picture 30" descr="POINSET3">
            <a:extLst>
              <a:ext uri="{FF2B5EF4-FFF2-40B4-BE49-F238E27FC236}">
                <a16:creationId xmlns:a16="http://schemas.microsoft.com/office/drawing/2014/main" id="{EFBD256B-70F7-8949-93B1-44C69882E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0200" y="6019801"/>
            <a:ext cx="9144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4" name="Picture 36" descr="140">
            <a:extLst>
              <a:ext uri="{FF2B5EF4-FFF2-40B4-BE49-F238E27FC236}">
                <a16:creationId xmlns:a16="http://schemas.microsoft.com/office/drawing/2014/main" id="{EB2DE529-7F41-A245-ADF5-6EA5BFE51C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4038600"/>
            <a:ext cx="703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3" name="Picture 37" descr="3d butterfly">
            <a:extLst>
              <a:ext uri="{FF2B5EF4-FFF2-40B4-BE49-F238E27FC236}">
                <a16:creationId xmlns:a16="http://schemas.microsoft.com/office/drawing/2014/main" id="{15C0A91F-63F0-CB4F-8B45-2B6050A8D0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60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4" name="Picture 144" descr="happy">
            <a:extLst>
              <a:ext uri="{FF2B5EF4-FFF2-40B4-BE49-F238E27FC236}">
                <a16:creationId xmlns:a16="http://schemas.microsoft.com/office/drawing/2014/main" id="{9C49BCCE-8747-244A-8E1C-2A3FEAA43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7924800" cy="20955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6205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6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0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24" presetID="23" presetClass="entr" presetSubtype="52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4" presetID="23" presetClass="entr" presetSubtype="52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2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2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2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2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41" presetID="7" presetClass="entr" presetSubtype="4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32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32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1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1" fill="hold"/>
                                        <p:tgtEl>
                                          <p:spTgt spid="327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27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 nodeType="clickPar">
                      <p:stCondLst>
                        <p:cond delay="0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1" fill="hold"/>
                                        <p:tgtEl>
                                          <p:spTgt spid="327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96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96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0"/>
                </p:tgtEl>
              </p:cMediaNode>
            </p:audio>
          </p:childTnLst>
        </p:cTn>
      </p:par>
    </p:tnLst>
    <p:bldLst>
      <p:bldP spid="32774" grpId="0" animBg="1" autoUpdateAnimBg="0"/>
      <p:bldP spid="32775" grpId="0" animBg="1" autoUpdateAnimBg="0"/>
      <p:bldP spid="32776" grpId="0" animBg="1" autoUpdateAnimBg="0"/>
      <p:bldP spid="32777" grpId="0" animBg="1" autoUpdateAnimBg="0"/>
      <p:bldP spid="32778" grpId="0" animBg="1" autoUpdateAnimBg="0"/>
      <p:bldP spid="32779" grpId="0" animBg="1" autoUpdateAnimBg="0"/>
      <p:bldP spid="32780" grpId="0" animBg="1" autoUpdateAnimBg="0"/>
      <p:bldP spid="32781" grpId="0" animBg="1" autoUpdateAnimBg="0"/>
      <p:bldP spid="32782" grpId="0" animBg="1" autoUpdateAnimBg="0"/>
      <p:bldP spid="32784" grpId="0" animBg="1" autoUpdateAnimBg="0"/>
      <p:bldP spid="32785" grpId="0" animBg="1" autoUpdateAnimBg="0"/>
      <p:bldP spid="32786" grpId="0" animBg="1" autoUpdateAnimBg="0"/>
      <p:bldP spid="32787" grpId="0" animBg="1" autoUpdateAnimBg="0"/>
      <p:bldP spid="32788" grpId="0" animBg="1" autoUpdateAnimBg="0"/>
      <p:bldP spid="32789" grpId="0" animBg="1" autoUpdateAnimBg="0"/>
      <p:bldP spid="32790" grpId="0" animBg="1" autoUpdateAnimBg="0"/>
      <p:bldP spid="32791" grpId="0" animBg="1" autoUpdateAnimBg="0"/>
      <p:bldP spid="32792" grpId="0" animBg="1" autoUpdateAnimBg="0"/>
      <p:bldP spid="32793" grpId="0" animBg="1" autoUpdateAnimBg="0"/>
      <p:bldP spid="3279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6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8" y="3616546"/>
            <a:ext cx="938369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7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3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3" y="5202784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19072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3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7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9716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3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863861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1478695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7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3"/>
            <a:ext cx="487363" cy="487363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2A9883F4-2116-4B86-81F6-0CFC1C48A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8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6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8" y="3616548"/>
            <a:ext cx="93836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…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7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7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3" y="6060424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chạy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3" y="5197163"/>
            <a:ext cx="465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săn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mồi</a:t>
            </a:r>
            <a:endParaRPr lang="en-US" sz="2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3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3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9716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ăn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9" y="6060424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863861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1478695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7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3"/>
            <a:ext cx="487363" cy="487363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1FD25F05-813E-435B-BBAF-79F6B8A43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18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30" y="1320725"/>
            <a:ext cx="12061371" cy="3253287"/>
          </a:xfrm>
        </p:spPr>
        <p:txBody>
          <a:bodyPr>
            <a:noAutofit/>
          </a:bodyPr>
          <a:lstStyle/>
          <a:p>
            <a:pPr algn="ctr"/>
            <a:r>
              <a:rPr lang="en-US" sz="10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sz="10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10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br>
              <a:rPr lang="en-US" sz="10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</a:t>
            </a:r>
            <a:r>
              <a:rPr lang="en-US" sz="10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10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10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10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10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67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692" y="91440"/>
            <a:ext cx="11210109" cy="68580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…………(1)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……..(2)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…………(3) .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………..(4).</a:t>
            </a:r>
          </a:p>
          <a:p>
            <a:pPr marL="0" indent="0">
              <a:buNone/>
            </a:pP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7381" y="2758440"/>
            <a:ext cx="2312126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18063" y="2758440"/>
            <a:ext cx="2312126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48745" y="2758440"/>
            <a:ext cx="2312126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15250" y="2758440"/>
            <a:ext cx="2312126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118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b="1" dirty="0"/>
              <a:t>2. </a:t>
            </a: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xem</a:t>
            </a:r>
            <a:r>
              <a:rPr lang="en-US" b="1" dirty="0"/>
              <a:t> </a:t>
            </a:r>
            <a:r>
              <a:rPr lang="en-US" b="1" dirty="0" err="1"/>
              <a:t>mỗi</a:t>
            </a:r>
            <a:r>
              <a:rPr lang="en-US" b="1" dirty="0"/>
              <a:t> </a:t>
            </a:r>
            <a:r>
              <a:rPr lang="en-US" b="1" dirty="0" err="1"/>
              <a:t>chú</a:t>
            </a:r>
            <a:r>
              <a:rPr lang="en-US" b="1" dirty="0"/>
              <a:t> </a:t>
            </a:r>
            <a:r>
              <a:rPr lang="en-US" b="1" dirty="0" err="1"/>
              <a:t>thích</a:t>
            </a:r>
            <a:r>
              <a:rPr lang="en-US" b="1" dirty="0"/>
              <a:t> </a:t>
            </a:r>
            <a:r>
              <a:rPr lang="en-US" b="1" dirty="0" err="1"/>
              <a:t>phù</a:t>
            </a:r>
            <a:r>
              <a:rPr lang="en-US" b="1" dirty="0"/>
              <a:t> </a:t>
            </a:r>
            <a:r>
              <a:rPr lang="en-US" b="1" dirty="0" err="1"/>
              <a:t>hợp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thứ</a:t>
            </a:r>
            <a:r>
              <a:rPr lang="en-US" b="1" dirty="0"/>
              <a:t> </a:t>
            </a:r>
            <a:r>
              <a:rPr lang="en-US" b="1" dirty="0" err="1"/>
              <a:t>tự</a:t>
            </a:r>
            <a:r>
              <a:rPr lang="en-US" b="1" dirty="0"/>
              <a:t> </a:t>
            </a:r>
            <a:r>
              <a:rPr lang="en-US" b="1" dirty="0" err="1"/>
              <a:t>nào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525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56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2" y="196948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498278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418</TotalTime>
  <Words>1049</Words>
  <Application>Microsoft Macintosh PowerPoint</Application>
  <PresentationFormat>Widescreen</PresentationFormat>
  <Paragraphs>161</Paragraphs>
  <Slides>30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1:  Ôn tập về thực vật</vt:lpstr>
      <vt:lpstr>PowerPoint Presentation</vt:lpstr>
      <vt:lpstr>2. Tìm xem mỗi chú thích phù hợp với số thứ tự nào trong hình.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Trong các cây dưới đây, cây nào có hoa thụ phấn nhờ gió, cây nào có hoa thụ phấn nhờ côn trùng ?</vt:lpstr>
      <vt:lpstr>PowerPoint Presentation</vt:lpstr>
      <vt:lpstr>PowerPoint Presentation</vt:lpstr>
      <vt:lpstr>Hoạt động 2:  Ôn tập về động vật</vt:lpstr>
      <vt:lpstr>4. Tìm xem mỗi tấm phiếu có nội dung dưới đây phù hợp với chỗ …..nào trong câu. </vt:lpstr>
      <vt:lpstr>đực và cái</vt:lpstr>
      <vt:lpstr>5. Trong các động vật dưới đây, động vật nào đẻ trứng, động vật đẻ con?</vt:lpstr>
      <vt:lpstr>PowerPoint Presentation</vt:lpstr>
      <vt:lpstr>Sư tử là động vật đẻ con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Microsoft Office User</cp:lastModifiedBy>
  <cp:revision>41</cp:revision>
  <dcterms:created xsi:type="dcterms:W3CDTF">2020-06-07T10:45:29Z</dcterms:created>
  <dcterms:modified xsi:type="dcterms:W3CDTF">2022-04-17T14:38:17Z</dcterms:modified>
</cp:coreProperties>
</file>