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 id="2147483670" r:id="rId3"/>
    <p:sldMasterId id="2147483682" r:id="rId4"/>
    <p:sldMasterId id="2147483721" r:id="rId5"/>
  </p:sldMasterIdLst>
  <p:notesMasterIdLst>
    <p:notesMasterId r:id="rId33"/>
  </p:notesMasterIdLst>
  <p:sldIdLst>
    <p:sldId id="295" r:id="rId6"/>
    <p:sldId id="257" r:id="rId7"/>
    <p:sldId id="261" r:id="rId8"/>
    <p:sldId id="262" r:id="rId9"/>
    <p:sldId id="258" r:id="rId10"/>
    <p:sldId id="260" r:id="rId11"/>
    <p:sldId id="263" r:id="rId12"/>
    <p:sldId id="265" r:id="rId13"/>
    <p:sldId id="267" r:id="rId14"/>
    <p:sldId id="269" r:id="rId15"/>
    <p:sldId id="270" r:id="rId16"/>
    <p:sldId id="273" r:id="rId17"/>
    <p:sldId id="274" r:id="rId18"/>
    <p:sldId id="275" r:id="rId19"/>
    <p:sldId id="278" r:id="rId20"/>
    <p:sldId id="306" r:id="rId21"/>
    <p:sldId id="307" r:id="rId22"/>
    <p:sldId id="309" r:id="rId23"/>
    <p:sldId id="310" r:id="rId24"/>
    <p:sldId id="311" r:id="rId25"/>
    <p:sldId id="312" r:id="rId26"/>
    <p:sldId id="313" r:id="rId27"/>
    <p:sldId id="271" r:id="rId28"/>
    <p:sldId id="266" r:id="rId29"/>
    <p:sldId id="316" r:id="rId30"/>
    <p:sldId id="318" r:id="rId31"/>
    <p:sldId id="319" r:id="rId32"/>
  </p:sldIdLst>
  <p:sldSz cx="12192000" cy="6858000"/>
  <p:notesSz cx="6858000" cy="9144000"/>
  <p:embeddedFontLst>
    <p:embeddedFont>
      <p:font typeface="#9Slide06 SVNKarlita" pitchFamily="2" charset="-128"/>
      <p:regular r:id="rId34"/>
    </p:embeddedFont>
    <p:embeddedFont>
      <p:font typeface="宋体" panose="02010600030101010101" pitchFamily="2" charset="-122"/>
      <p:regular r:id="rId35"/>
    </p:embeddedFont>
    <p:embeddedFont>
      <p:font typeface="宋体" panose="02010600030101010101" pitchFamily="2" charset="-122"/>
      <p:regular r:id="rId35"/>
    </p:embeddedFont>
    <p:embeddedFont>
      <p:font typeface="#9Slide02 Noi dung dai" panose="02000000000000000000" pitchFamily="2" charset="0"/>
      <p:regular r:id="rId36"/>
    </p:embeddedFont>
    <p:embeddedFont>
      <p:font typeface="#9Slide02 Tieu de dai" panose="02000000000000000000" pitchFamily="2" charset="0"/>
      <p:bold r:id="rId37"/>
    </p:embeddedFont>
    <p:embeddedFont>
      <p:font typeface="#9Slide07 IcielKoni" pitchFamily="2" charset="77"/>
      <p:bold r:id="rId38"/>
    </p:embeddedFont>
    <p:embeddedFont>
      <p:font typeface="#9Slide07 Koni" pitchFamily="2" charset="77"/>
      <p:bold r:id="rId39"/>
    </p:embeddedFont>
    <p:embeddedFont>
      <p:font typeface="#9Slide07 SVNRevolution" panose="02040603050506020204" pitchFamily="18" charset="0"/>
      <p:regular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ED193D"/>
    <a:srgbClr val="006600"/>
    <a:srgbClr val="003300"/>
    <a:srgbClr val="BC171E"/>
    <a:srgbClr val="666932"/>
    <a:srgbClr val="66C9FD"/>
    <a:srgbClr val="F6C992"/>
    <a:srgbClr val="FFD571"/>
    <a:srgbClr val="383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9" autoAdjust="0"/>
    <p:restoredTop sz="94886" autoAdjust="0"/>
  </p:normalViewPr>
  <p:slideViewPr>
    <p:cSldViewPr showGuides="1">
      <p:cViewPr varScale="1">
        <p:scale>
          <a:sx n="97" d="100"/>
          <a:sy n="97" d="100"/>
        </p:scale>
        <p:origin x="648" y="20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01B4B-1B94-4A6A-8BB8-CB0E86A8BE57}" type="datetimeFigureOut">
              <a:rPr lang="en-US" smtClean="0"/>
              <a:t>3/29/22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B48BC-418D-4E36-AE37-2174DDB42FD2}" type="slidenum">
              <a:rPr lang="en-US" smtClean="0"/>
              <a:t>‹#›</a:t>
            </a:fld>
            <a:endParaRPr lang="en-US"/>
          </a:p>
        </p:txBody>
      </p:sp>
    </p:spTree>
    <p:extLst>
      <p:ext uri="{BB962C8B-B14F-4D97-AF65-F5344CB8AC3E}">
        <p14:creationId xmlns:p14="http://schemas.microsoft.com/office/powerpoint/2010/main" val="350592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3</a:t>
            </a:fld>
            <a:endParaRPr lang="en-US"/>
          </a:p>
        </p:txBody>
      </p:sp>
    </p:spTree>
    <p:extLst>
      <p:ext uri="{BB962C8B-B14F-4D97-AF65-F5344CB8AC3E}">
        <p14:creationId xmlns:p14="http://schemas.microsoft.com/office/powerpoint/2010/main" val="263381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4</a:t>
            </a:fld>
            <a:endParaRPr lang="en-US"/>
          </a:p>
        </p:txBody>
      </p:sp>
    </p:spTree>
    <p:extLst>
      <p:ext uri="{BB962C8B-B14F-4D97-AF65-F5344CB8AC3E}">
        <p14:creationId xmlns:p14="http://schemas.microsoft.com/office/powerpoint/2010/main" val="2529813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6</a:t>
            </a:fld>
            <a:endParaRPr lang="en-US"/>
          </a:p>
        </p:txBody>
      </p:sp>
    </p:spTree>
    <p:extLst>
      <p:ext uri="{BB962C8B-B14F-4D97-AF65-F5344CB8AC3E}">
        <p14:creationId xmlns:p14="http://schemas.microsoft.com/office/powerpoint/2010/main" val="151580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7</a:t>
            </a:fld>
            <a:endParaRPr lang="en-US"/>
          </a:p>
        </p:txBody>
      </p:sp>
    </p:spTree>
    <p:extLst>
      <p:ext uri="{BB962C8B-B14F-4D97-AF65-F5344CB8AC3E}">
        <p14:creationId xmlns:p14="http://schemas.microsoft.com/office/powerpoint/2010/main" val="318589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Arial" panose="020B0604020202020204" pitchFamily="34" charset="0"/>
              </a:rPr>
              <a:t>Theo kế hoạch tác chiến được Bộ Chỉ huy chiến dịch thông qua lần cuối cùng (ngày 22/4/1975), đại quân ta nhanh chóng cơ động, hình thành thế bao vây tiến công Sài Gòn từ 5 hướng: Hướng Tây Bắc - Quân đoàn 3; hướng Bắc - Quân đoàn 1; hướng Đông Nam - Quân đoàn 2; hướng Đông - Quân đoàn 4; hướng Tây và Tây Nam - Đoàn 232 và Sư đoàn 8 (Quân khu 8)</a:t>
            </a:r>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12</a:t>
            </a:fld>
            <a:endParaRPr lang="en-US"/>
          </a:p>
        </p:txBody>
      </p:sp>
    </p:spTree>
    <p:extLst>
      <p:ext uri="{BB962C8B-B14F-4D97-AF65-F5344CB8AC3E}">
        <p14:creationId xmlns:p14="http://schemas.microsoft.com/office/powerpoint/2010/main" val="192496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B48BC-418D-4E36-AE37-2174DDB42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40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3/29/22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75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8084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371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016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058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0729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780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933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0451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96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3/29/22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922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930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153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495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135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89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358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0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066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588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3/29/22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402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453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8220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24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173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527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4041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0356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198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61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3/29/22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066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105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000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127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535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618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662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2715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178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823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3/29/22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15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5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43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476C17D-67A4-4632-AB19-C2DCC432BE9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3/29/22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870AF-9C81-48B9-BC29-0D1D42F28ED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3/29/22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9004755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24A956C-A202-4016-8A8D-02207113DB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3/29/22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9149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6900D06-A288-4104-AF24-C324E9A1FF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3/29/22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8808806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89A3CF8-708A-45E7-B759-3CCDC25301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3/29/22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568936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7.svg"/><Relationship Id="rId2" Type="http://schemas.openxmlformats.org/officeDocument/2006/relationships/image" Target="../media/image58.jpeg"/><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2.sv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jpeg"/><Relationship Id="rId1" Type="http://schemas.openxmlformats.org/officeDocument/2006/relationships/slideLayout" Target="../slideLayouts/slideLayout34.xml"/><Relationship Id="rId5" Type="http://schemas.openxmlformats.org/officeDocument/2006/relationships/image" Target="../media/image75.sv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jpeg"/><Relationship Id="rId1" Type="http://schemas.openxmlformats.org/officeDocument/2006/relationships/slideLayout" Target="../slideLayouts/slideLayout34.xml"/><Relationship Id="rId6" Type="http://schemas.openxmlformats.org/officeDocument/2006/relationships/image" Target="../media/image80.png"/><Relationship Id="rId5" Type="http://schemas.openxmlformats.org/officeDocument/2006/relationships/image" Target="../media/image75.sv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8.jpeg"/><Relationship Id="rId1" Type="http://schemas.openxmlformats.org/officeDocument/2006/relationships/slideLayout" Target="../slideLayouts/slideLayout34.xml"/><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2.jpeg"/><Relationship Id="rId1" Type="http://schemas.openxmlformats.org/officeDocument/2006/relationships/slideLayout" Target="../slideLayouts/slideLayout45.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sv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63.png"/><Relationship Id="rId3" Type="http://schemas.openxmlformats.org/officeDocument/2006/relationships/image" Target="../media/image84.png"/><Relationship Id="rId7" Type="http://schemas.openxmlformats.org/officeDocument/2006/relationships/image" Target="../media/image87.svg"/><Relationship Id="rId12" Type="http://schemas.openxmlformats.org/officeDocument/2006/relationships/image" Target="../media/image92.png"/><Relationship Id="rId2" Type="http://schemas.openxmlformats.org/officeDocument/2006/relationships/image" Target="../media/image2.jpeg"/><Relationship Id="rId1" Type="http://schemas.openxmlformats.org/officeDocument/2006/relationships/slideLayout" Target="../slideLayouts/slideLayout45.xml"/><Relationship Id="rId6" Type="http://schemas.openxmlformats.org/officeDocument/2006/relationships/image" Target="../media/image86.png"/><Relationship Id="rId11" Type="http://schemas.openxmlformats.org/officeDocument/2006/relationships/image" Target="../media/image15.svg"/><Relationship Id="rId5" Type="http://schemas.openxmlformats.org/officeDocument/2006/relationships/image" Target="../media/image83.png"/><Relationship Id="rId10" Type="http://schemas.openxmlformats.org/officeDocument/2006/relationships/image" Target="../media/image14.png"/><Relationship Id="rId4" Type="http://schemas.openxmlformats.org/officeDocument/2006/relationships/image" Target="../media/image85.svg"/><Relationship Id="rId9" Type="http://schemas.openxmlformats.org/officeDocument/2006/relationships/image" Target="../media/image89.svg"/><Relationship Id="rId14" Type="http://schemas.openxmlformats.org/officeDocument/2006/relationships/image" Target="../media/image64.svg"/></Relationships>
</file>

<file path=ppt/slides/_rels/slide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jpeg"/><Relationship Id="rId1" Type="http://schemas.openxmlformats.org/officeDocument/2006/relationships/slideLayout" Target="../slideLayouts/slideLayout4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4.jpe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png"/><Relationship Id="rId7" Type="http://schemas.openxmlformats.org/officeDocument/2006/relationships/image" Target="../media/image83.png"/><Relationship Id="rId2" Type="http://schemas.openxmlformats.org/officeDocument/2006/relationships/image" Target="../media/image2.jpeg"/><Relationship Id="rId1" Type="http://schemas.openxmlformats.org/officeDocument/2006/relationships/slideLayout" Target="../slideLayouts/slideLayout45.xml"/><Relationship Id="rId6" Type="http://schemas.openxmlformats.org/officeDocument/2006/relationships/image" Target="../media/image95.png"/><Relationship Id="rId11" Type="http://schemas.openxmlformats.org/officeDocument/2006/relationships/image" Target="../media/image89.svg"/><Relationship Id="rId5" Type="http://schemas.openxmlformats.org/officeDocument/2006/relationships/image" Target="../media/image90.png"/><Relationship Id="rId10" Type="http://schemas.openxmlformats.org/officeDocument/2006/relationships/image" Target="../media/image88.png"/><Relationship Id="rId4" Type="http://schemas.openxmlformats.org/officeDocument/2006/relationships/image" Target="../media/image85.svg"/><Relationship Id="rId9" Type="http://schemas.openxmlformats.org/officeDocument/2006/relationships/image" Target="../media/image87.svg"/></Relationships>
</file>

<file path=ppt/slides/_rels/slide1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84.png"/><Relationship Id="rId7" Type="http://schemas.openxmlformats.org/officeDocument/2006/relationships/image" Target="../media/image83.png"/><Relationship Id="rId2" Type="http://schemas.openxmlformats.org/officeDocument/2006/relationships/image" Target="../media/image2.jpeg"/><Relationship Id="rId1" Type="http://schemas.openxmlformats.org/officeDocument/2006/relationships/slideLayout" Target="../slideLayouts/slideLayout45.xml"/><Relationship Id="rId6" Type="http://schemas.openxmlformats.org/officeDocument/2006/relationships/image" Target="../media/image96.png"/><Relationship Id="rId5" Type="http://schemas.openxmlformats.org/officeDocument/2006/relationships/image" Target="../media/image90.png"/><Relationship Id="rId4" Type="http://schemas.openxmlformats.org/officeDocument/2006/relationships/image" Target="../media/image85.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4.jpeg"/><Relationship Id="rId3" Type="http://schemas.openxmlformats.org/officeDocument/2006/relationships/image" Target="../media/image98.png"/><Relationship Id="rId7" Type="http://schemas.openxmlformats.org/officeDocument/2006/relationships/image" Target="../media/image100.png"/><Relationship Id="rId12" Type="http://schemas.openxmlformats.org/officeDocument/2006/relationships/image" Target="../media/image103.svg"/><Relationship Id="rId2" Type="http://schemas.openxmlformats.org/officeDocument/2006/relationships/image" Target="../media/image2.jpeg"/><Relationship Id="rId1" Type="http://schemas.openxmlformats.org/officeDocument/2006/relationships/slideLayout" Target="../slideLayouts/slideLayout45.xml"/><Relationship Id="rId6" Type="http://schemas.openxmlformats.org/officeDocument/2006/relationships/image" Target="../media/image32.svg"/><Relationship Id="rId11" Type="http://schemas.openxmlformats.org/officeDocument/2006/relationships/image" Target="../media/image102.png"/><Relationship Id="rId5" Type="http://schemas.openxmlformats.org/officeDocument/2006/relationships/image" Target="../media/image31.png"/><Relationship Id="rId10" Type="http://schemas.openxmlformats.org/officeDocument/2006/relationships/image" Target="../media/image28.svg"/><Relationship Id="rId4" Type="http://schemas.openxmlformats.org/officeDocument/2006/relationships/image" Target="../media/image99.svg"/><Relationship Id="rId9" Type="http://schemas.openxmlformats.org/officeDocument/2006/relationships/image" Target="../media/image27.pn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34.png"/><Relationship Id="rId18" Type="http://schemas.openxmlformats.org/officeDocument/2006/relationships/image" Target="../media/image115.svg"/><Relationship Id="rId3" Type="http://schemas.openxmlformats.org/officeDocument/2006/relationships/image" Target="../media/image106.png"/><Relationship Id="rId7" Type="http://schemas.openxmlformats.org/officeDocument/2006/relationships/image" Target="../media/image110.svg"/><Relationship Id="rId12" Type="http://schemas.openxmlformats.org/officeDocument/2006/relationships/image" Target="../media/image32.svg"/><Relationship Id="rId17" Type="http://schemas.openxmlformats.org/officeDocument/2006/relationships/image" Target="../media/image114.png"/><Relationship Id="rId2" Type="http://schemas.openxmlformats.org/officeDocument/2006/relationships/image" Target="../media/image16.jpeg"/><Relationship Id="rId16" Type="http://schemas.openxmlformats.org/officeDocument/2006/relationships/image" Target="../media/image37.svg"/><Relationship Id="rId1" Type="http://schemas.openxmlformats.org/officeDocument/2006/relationships/slideLayout" Target="../slideLayouts/slideLayout45.xml"/><Relationship Id="rId6" Type="http://schemas.openxmlformats.org/officeDocument/2006/relationships/image" Target="../media/image109.png"/><Relationship Id="rId11" Type="http://schemas.openxmlformats.org/officeDocument/2006/relationships/image" Target="../media/image31.png"/><Relationship Id="rId5" Type="http://schemas.openxmlformats.org/officeDocument/2006/relationships/image" Target="../media/image108.svg"/><Relationship Id="rId15" Type="http://schemas.openxmlformats.org/officeDocument/2006/relationships/image" Target="../media/image36.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35.svg"/></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34.png"/><Relationship Id="rId18" Type="http://schemas.openxmlformats.org/officeDocument/2006/relationships/image" Target="../media/image115.svg"/><Relationship Id="rId3" Type="http://schemas.openxmlformats.org/officeDocument/2006/relationships/image" Target="../media/image106.png"/><Relationship Id="rId7" Type="http://schemas.openxmlformats.org/officeDocument/2006/relationships/image" Target="../media/image110.svg"/><Relationship Id="rId12" Type="http://schemas.openxmlformats.org/officeDocument/2006/relationships/image" Target="../media/image32.svg"/><Relationship Id="rId17" Type="http://schemas.openxmlformats.org/officeDocument/2006/relationships/image" Target="../media/image114.png"/><Relationship Id="rId2" Type="http://schemas.openxmlformats.org/officeDocument/2006/relationships/image" Target="../media/image16.jpeg"/><Relationship Id="rId16" Type="http://schemas.openxmlformats.org/officeDocument/2006/relationships/image" Target="../media/image37.svg"/><Relationship Id="rId1" Type="http://schemas.openxmlformats.org/officeDocument/2006/relationships/slideLayout" Target="../slideLayouts/slideLayout45.xml"/><Relationship Id="rId6" Type="http://schemas.openxmlformats.org/officeDocument/2006/relationships/image" Target="../media/image109.png"/><Relationship Id="rId11" Type="http://schemas.openxmlformats.org/officeDocument/2006/relationships/image" Target="../media/image31.png"/><Relationship Id="rId5" Type="http://schemas.openxmlformats.org/officeDocument/2006/relationships/image" Target="../media/image108.svg"/><Relationship Id="rId15" Type="http://schemas.openxmlformats.org/officeDocument/2006/relationships/image" Target="../media/image36.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35.svg"/></Relationships>
</file>

<file path=ppt/slides/_rels/slide2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32.svg"/><Relationship Id="rId18" Type="http://schemas.openxmlformats.org/officeDocument/2006/relationships/image" Target="../media/image114.png"/><Relationship Id="rId26" Type="http://schemas.openxmlformats.org/officeDocument/2006/relationships/image" Target="../media/image129.jpeg"/><Relationship Id="rId3" Type="http://schemas.openxmlformats.org/officeDocument/2006/relationships/image" Target="../media/image34.png"/><Relationship Id="rId21" Type="http://schemas.openxmlformats.org/officeDocument/2006/relationships/image" Target="../media/image124.svg"/><Relationship Id="rId7" Type="http://schemas.openxmlformats.org/officeDocument/2006/relationships/image" Target="../media/image118.png"/><Relationship Id="rId12" Type="http://schemas.openxmlformats.org/officeDocument/2006/relationships/image" Target="../media/image31.png"/><Relationship Id="rId17" Type="http://schemas.openxmlformats.org/officeDocument/2006/relationships/image" Target="../media/image122.svg"/><Relationship Id="rId25" Type="http://schemas.openxmlformats.org/officeDocument/2006/relationships/image" Target="../media/image128.svg"/><Relationship Id="rId2" Type="http://schemas.openxmlformats.org/officeDocument/2006/relationships/image" Target="../media/image16.jpeg"/><Relationship Id="rId16" Type="http://schemas.openxmlformats.org/officeDocument/2006/relationships/image" Target="../media/image121.png"/><Relationship Id="rId20" Type="http://schemas.openxmlformats.org/officeDocument/2006/relationships/image" Target="../media/image123.png"/><Relationship Id="rId1" Type="http://schemas.openxmlformats.org/officeDocument/2006/relationships/slideLayout" Target="../slideLayouts/slideLayout45.xml"/><Relationship Id="rId6" Type="http://schemas.openxmlformats.org/officeDocument/2006/relationships/image" Target="../media/image117.svg"/><Relationship Id="rId11" Type="http://schemas.openxmlformats.org/officeDocument/2006/relationships/image" Target="../media/image120.svg"/><Relationship Id="rId24" Type="http://schemas.openxmlformats.org/officeDocument/2006/relationships/image" Target="../media/image127.png"/><Relationship Id="rId5" Type="http://schemas.openxmlformats.org/officeDocument/2006/relationships/image" Target="../media/image116.png"/><Relationship Id="rId15" Type="http://schemas.openxmlformats.org/officeDocument/2006/relationships/image" Target="../media/image37.svg"/><Relationship Id="rId23" Type="http://schemas.openxmlformats.org/officeDocument/2006/relationships/image" Target="../media/image126.svg"/><Relationship Id="rId10" Type="http://schemas.openxmlformats.org/officeDocument/2006/relationships/image" Target="../media/image119.png"/><Relationship Id="rId19" Type="http://schemas.openxmlformats.org/officeDocument/2006/relationships/image" Target="../media/image115.svg"/><Relationship Id="rId4" Type="http://schemas.openxmlformats.org/officeDocument/2006/relationships/image" Target="../media/image35.svg"/><Relationship Id="rId9" Type="http://schemas.openxmlformats.org/officeDocument/2006/relationships/image" Target="../media/image110.svg"/><Relationship Id="rId14" Type="http://schemas.openxmlformats.org/officeDocument/2006/relationships/image" Target="../media/image36.png"/><Relationship Id="rId22" Type="http://schemas.openxmlformats.org/officeDocument/2006/relationships/image" Target="../media/image125.png"/><Relationship Id="rId27" Type="http://schemas.openxmlformats.org/officeDocument/2006/relationships/image" Target="../media/image130.jpeg"/></Relationships>
</file>

<file path=ppt/slides/_rels/slide2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34.xml"/><Relationship Id="rId5" Type="http://schemas.openxmlformats.org/officeDocument/2006/relationships/image" Target="../media/image134.svg"/><Relationship Id="rId4" Type="http://schemas.openxmlformats.org/officeDocument/2006/relationships/image" Target="../media/image133.png"/></Relationships>
</file>

<file path=ppt/slides/_rels/slide2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21" Type="http://schemas.openxmlformats.org/officeDocument/2006/relationships/image" Target="../media/image13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image" Target="../media/image16.jpeg"/><Relationship Id="rId16" Type="http://schemas.openxmlformats.org/officeDocument/2006/relationships/image" Target="../media/image30.svg"/><Relationship Id="rId20" Type="http://schemas.openxmlformats.org/officeDocument/2006/relationships/image" Target="../media/image136.svg"/><Relationship Id="rId1" Type="http://schemas.openxmlformats.org/officeDocument/2006/relationships/slideLayout" Target="../slideLayouts/slideLayout4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135.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37.png"/><Relationship Id="rId3" Type="http://schemas.openxmlformats.org/officeDocument/2006/relationships/image" Target="../media/image52.jpeg"/><Relationship Id="rId7" Type="http://schemas.openxmlformats.org/officeDocument/2006/relationships/image" Target="../media/image32.svg"/><Relationship Id="rId12" Type="http://schemas.openxmlformats.org/officeDocument/2006/relationships/image" Target="../media/image57.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56.png"/><Relationship Id="rId5" Type="http://schemas.openxmlformats.org/officeDocument/2006/relationships/image" Target="../media/image18.svg"/><Relationship Id="rId10" Type="http://schemas.openxmlformats.org/officeDocument/2006/relationships/image" Target="../media/image55.png"/><Relationship Id="rId4" Type="http://schemas.openxmlformats.org/officeDocument/2006/relationships/image" Target="../media/image17.png"/><Relationship Id="rId9" Type="http://schemas.openxmlformats.org/officeDocument/2006/relationships/image" Target="../media/image54.svg"/></Relationships>
</file>

<file path=ppt/slides/_rels/slide2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21" Type="http://schemas.openxmlformats.org/officeDocument/2006/relationships/image" Target="../media/image13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image" Target="../media/image2.jpeg"/><Relationship Id="rId16" Type="http://schemas.openxmlformats.org/officeDocument/2006/relationships/image" Target="../media/image30.svg"/><Relationship Id="rId20" Type="http://schemas.openxmlformats.org/officeDocument/2006/relationships/image" Target="../media/image139.svg"/><Relationship Id="rId1" Type="http://schemas.openxmlformats.org/officeDocument/2006/relationships/slideLayout" Target="../slideLayouts/slideLayout4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138.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svg"/><Relationship Id="rId3" Type="http://schemas.openxmlformats.org/officeDocument/2006/relationships/slideLayout" Target="../slideLayouts/slideLayout12.xml"/><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6.png"/><Relationship Id="rId2" Type="http://schemas.openxmlformats.org/officeDocument/2006/relationships/audio" Target="../media/media1.wav"/><Relationship Id="rId16" Type="http://schemas.openxmlformats.org/officeDocument/2006/relationships/image" Target="../media/image27.png"/><Relationship Id="rId20" Type="http://schemas.openxmlformats.org/officeDocument/2006/relationships/image" Target="../media/image31.png"/><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svg"/><Relationship Id="rId5" Type="http://schemas.openxmlformats.org/officeDocument/2006/relationships/image" Target="../media/image16.jpeg"/><Relationship Id="rId15" Type="http://schemas.openxmlformats.org/officeDocument/2006/relationships/image" Target="../media/image26.svg"/><Relationship Id="rId23" Type="http://schemas.openxmlformats.org/officeDocument/2006/relationships/image" Target="../media/image34.png"/><Relationship Id="rId28" Type="http://schemas.openxmlformats.org/officeDocument/2006/relationships/image" Target="../media/image39.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notesSlide" Target="../notesSlides/notesSlide1.xml"/><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2.svg"/><Relationship Id="rId18" Type="http://schemas.openxmlformats.org/officeDocument/2006/relationships/image" Target="../media/image31.png"/><Relationship Id="rId3" Type="http://schemas.openxmlformats.org/officeDocument/2006/relationships/image" Target="../media/image16.jpeg"/><Relationship Id="rId21" Type="http://schemas.openxmlformats.org/officeDocument/2006/relationships/image" Target="../media/image35.svg"/><Relationship Id="rId7" Type="http://schemas.openxmlformats.org/officeDocument/2006/relationships/image" Target="../media/image20.svg"/><Relationship Id="rId12" Type="http://schemas.openxmlformats.org/officeDocument/2006/relationships/image" Target="../media/image21.png"/><Relationship Id="rId17" Type="http://schemas.openxmlformats.org/officeDocument/2006/relationships/image" Target="../media/image43.svg"/><Relationship Id="rId25" Type="http://schemas.openxmlformats.org/officeDocument/2006/relationships/image" Target="../media/image39.svg"/><Relationship Id="rId2" Type="http://schemas.openxmlformats.org/officeDocument/2006/relationships/notesSlide" Target="../notesSlides/notesSlide2.xml"/><Relationship Id="rId16" Type="http://schemas.openxmlformats.org/officeDocument/2006/relationships/image" Target="../media/image42.png"/><Relationship Id="rId20"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8.svg"/><Relationship Id="rId24" Type="http://schemas.openxmlformats.org/officeDocument/2006/relationships/image" Target="../media/image38.png"/><Relationship Id="rId5" Type="http://schemas.openxmlformats.org/officeDocument/2006/relationships/image" Target="../media/image24.svg"/><Relationship Id="rId15" Type="http://schemas.openxmlformats.org/officeDocument/2006/relationships/image" Target="../media/image41.svg"/><Relationship Id="rId23" Type="http://schemas.openxmlformats.org/officeDocument/2006/relationships/image" Target="../media/image37.svg"/><Relationship Id="rId10" Type="http://schemas.openxmlformats.org/officeDocument/2006/relationships/image" Target="../media/image27.png"/><Relationship Id="rId19" Type="http://schemas.openxmlformats.org/officeDocument/2006/relationships/image" Target="../media/image32.svg"/><Relationship Id="rId4" Type="http://schemas.openxmlformats.org/officeDocument/2006/relationships/image" Target="../media/image23.png"/><Relationship Id="rId9" Type="http://schemas.openxmlformats.org/officeDocument/2006/relationships/image" Target="../media/image26.svg"/><Relationship Id="rId14" Type="http://schemas.openxmlformats.org/officeDocument/2006/relationships/image" Target="../media/image40.png"/><Relationship Id="rId22"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7.svg"/><Relationship Id="rId12"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jpeg"/><Relationship Id="rId7" Type="http://schemas.openxmlformats.org/officeDocument/2006/relationships/image" Target="../media/image32.svg"/><Relationship Id="rId12" Type="http://schemas.openxmlformats.org/officeDocument/2006/relationships/image" Target="../media/image57.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56.png"/><Relationship Id="rId5" Type="http://schemas.openxmlformats.org/officeDocument/2006/relationships/image" Target="../media/image18.svg"/><Relationship Id="rId10" Type="http://schemas.openxmlformats.org/officeDocument/2006/relationships/image" Target="../media/image55.png"/><Relationship Id="rId4" Type="http://schemas.openxmlformats.org/officeDocument/2006/relationships/image" Target="../media/image17.png"/><Relationship Id="rId9" Type="http://schemas.openxmlformats.org/officeDocument/2006/relationships/image" Target="../media/image54.sv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notesSlide" Target="../notesSlides/notesSlide4.xml"/><Relationship Id="rId16" Type="http://schemas.openxmlformats.org/officeDocument/2006/relationships/image" Target="../media/image15.sv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jpeg"/><Relationship Id="rId1" Type="http://schemas.openxmlformats.org/officeDocument/2006/relationships/slideLayout" Target="../slideLayouts/slideLayout34.xml"/><Relationship Id="rId6" Type="http://schemas.openxmlformats.org/officeDocument/2006/relationships/image" Target="../media/image62.svg"/><Relationship Id="rId11" Type="http://schemas.openxmlformats.org/officeDocument/2006/relationships/image" Target="../media/image67.sv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sv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7.svg"/><Relationship Id="rId2" Type="http://schemas.openxmlformats.org/officeDocument/2006/relationships/image" Target="../media/image58.jpeg"/><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2.sv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sp>
        <p:nvSpPr>
          <p:cNvPr id="6" name="Rectangle 5">
            <a:extLst>
              <a:ext uri="{FF2B5EF4-FFF2-40B4-BE49-F238E27FC236}">
                <a16:creationId xmlns:a16="http://schemas.microsoft.com/office/drawing/2014/main" id="{0BCD6D11-BD08-4FC8-A57A-7F7C6D646760}"/>
              </a:ext>
            </a:extLst>
          </p:cNvPr>
          <p:cNvSpPr>
            <a:spLocks noChangeArrowheads="1"/>
          </p:cNvSpPr>
          <p:nvPr/>
        </p:nvSpPr>
        <p:spPr bwMode="auto">
          <a:xfrm>
            <a:off x="1838325" y="1129830"/>
            <a:ext cx="8077200" cy="1915909"/>
          </a:xfrm>
          <a:prstGeom prst="rect">
            <a:avLst/>
          </a:prstGeom>
          <a:noFill/>
          <a:ln>
            <a:noFill/>
          </a:ln>
          <a:effectLst/>
        </p:spPr>
        <p:txBody>
          <a:bodyPr wrap="square" lIns="68580" tIns="34290" rIns="68580" bIns="34290" anchor="ctr">
            <a:spAutoFit/>
          </a:bodyPr>
          <a:ls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algn="ctr" defTabSz="685834">
              <a:defRPr/>
            </a:pPr>
            <a:r>
              <a:rPr lang="en-US" altLang="en-US" sz="2400" b="1" dirty="0">
                <a:solidFill>
                  <a:srgbClr val="0070C0"/>
                </a:solidFill>
                <a:latin typeface="Times New Roman" panose="02020603050405020304" pitchFamily="18" charset="0"/>
                <a:cs typeface="Times New Roman" panose="02020603050405020304" pitchFamily="18" charset="0"/>
              </a:rPr>
              <a:t>PHÒNG GIÁO DỤC &amp; ĐÀO TẠO QUẬN LONG BIÊN</a:t>
            </a:r>
          </a:p>
          <a:p>
            <a:pPr algn="ctr" defTabSz="685834">
              <a:defRPr/>
            </a:pPr>
            <a:r>
              <a:rPr lang="en-US" altLang="en-US" sz="2400" b="1" dirty="0">
                <a:solidFill>
                  <a:srgbClr val="0070C0"/>
                </a:solidFill>
                <a:latin typeface="Times New Roman" panose="02020603050405020304" pitchFamily="18" charset="0"/>
                <a:cs typeface="Times New Roman" panose="02020603050405020304" pitchFamily="18" charset="0"/>
              </a:rPr>
              <a:t>TRƯỜNG TIỂU HỌC PHÚC LỢI</a:t>
            </a:r>
          </a:p>
          <a:p>
            <a:pPr algn="ctr" defTabSz="685834">
              <a:defRPr/>
            </a:pPr>
            <a:r>
              <a:rPr lang="en-US" altLang="en-US" sz="2400" b="1" dirty="0">
                <a:solidFill>
                  <a:srgbClr val="0070C0"/>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CE298C33-95EC-4323-80B1-587AD462A3AF}"/>
              </a:ext>
            </a:extLst>
          </p:cNvPr>
          <p:cNvSpPr>
            <a:spLocks noChangeArrowheads="1"/>
          </p:cNvSpPr>
          <p:nvPr/>
        </p:nvSpPr>
        <p:spPr bwMode="auto">
          <a:xfrm>
            <a:off x="1514475" y="2406134"/>
            <a:ext cx="9029700" cy="2285241"/>
          </a:xfrm>
          <a:prstGeom prst="rect">
            <a:avLst/>
          </a:prstGeom>
          <a:noFill/>
          <a:ln>
            <a:noFill/>
          </a:ln>
          <a:effectLst/>
        </p:spPr>
        <p:txBody>
          <a:bodyPr wrap="square" lIns="68580" tIns="34290" rIns="68580" bIns="34290" anchor="ctr">
            <a:spAutoFit/>
          </a:bodyPr>
          <a:ls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algn="ctr" defTabSz="685834">
              <a:defRPr/>
            </a:pPr>
            <a:r>
              <a:rPr lang="en-US" altLang="en-US" sz="3600" b="1" dirty="0">
                <a:solidFill>
                  <a:srgbClr val="0070C0"/>
                </a:solidFill>
                <a:latin typeface="Times New Roman" panose="02020603050405020304" pitchFamily="18" charset="0"/>
                <a:cs typeface="Times New Roman" panose="02020603050405020304" pitchFamily="18" charset="0"/>
              </a:rPr>
              <a:t>                                                     </a:t>
            </a:r>
          </a:p>
          <a:p>
            <a:pPr algn="ctr" defTabSz="685834">
              <a:defRPr/>
            </a:pPr>
            <a:r>
              <a:rPr lang="en-US" altLang="en-US" sz="3600" b="1" dirty="0">
                <a:solidFill>
                  <a:srgbClr val="0070C0"/>
                </a:solidFill>
                <a:latin typeface="Times New Roman" panose="02020603050405020304" pitchFamily="18" charset="0"/>
                <a:cs typeface="Times New Roman" panose="02020603050405020304" pitchFamily="18" charset="0"/>
              </a:rPr>
              <a:t>CHÀO ĐÓN CÁC EM HỌC SINH</a:t>
            </a:r>
          </a:p>
          <a:p>
            <a:pPr algn="ctr" defTabSz="685834">
              <a:defRPr/>
            </a:pPr>
            <a:r>
              <a:rPr lang="en-US" altLang="en-US" sz="3600" b="1" dirty="0">
                <a:solidFill>
                  <a:srgbClr val="0070C0"/>
                </a:solidFill>
                <a:latin typeface="Times New Roman" panose="02020603050405020304" pitchFamily="18" charset="0"/>
                <a:cs typeface="Times New Roman" panose="02020603050405020304" pitchFamily="18" charset="0"/>
              </a:rPr>
              <a:t>ĐẾN VỚI TIẾT HỌC HÔM NAY</a:t>
            </a:r>
          </a:p>
          <a:p>
            <a:pPr algn="ctr" defTabSz="685834">
              <a:defRPr/>
            </a:pPr>
            <a:r>
              <a:rPr lang="en-US" altLang="en-US" sz="36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17000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4" name="Group 4"/>
          <p:cNvGrpSpPr/>
          <p:nvPr/>
        </p:nvGrpSpPr>
        <p:grpSpPr>
          <a:xfrm>
            <a:off x="-2551310" y="0"/>
            <a:ext cx="3967241" cy="6858000"/>
            <a:chOff x="0" y="0"/>
            <a:chExt cx="7934481" cy="14105745"/>
          </a:xfrm>
        </p:grpSpPr>
        <p:sp>
          <p:nvSpPr>
            <p:cNvPr id="5" name="AutoShape 5"/>
            <p:cNvSpPr/>
            <p:nvPr/>
          </p:nvSpPr>
          <p:spPr>
            <a:xfrm>
              <a:off x="0" y="0"/>
              <a:ext cx="7934481" cy="14105745"/>
            </a:xfrm>
            <a:prstGeom prst="rect">
              <a:avLst/>
            </a:prstGeom>
            <a:solidFill>
              <a:srgbClr val="FDFCF5"/>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85632" y="3085632"/>
              <a:ext cx="14105745" cy="7934481"/>
            </a:xfrm>
            <a:prstGeom prst="rect">
              <a:avLst/>
            </a:prstGeom>
          </p:spPr>
        </p:pic>
      </p:grpSp>
      <p:pic>
        <p:nvPicPr>
          <p:cNvPr id="12" name="Picture 12"/>
          <p:cNvPicPr>
            <a:picLocks noChangeAspect="1"/>
          </p:cNvPicPr>
          <p:nvPr/>
        </p:nvPicPr>
        <p:blipFill>
          <a:blip r:embed="rId5"/>
          <a:srcRect/>
          <a:stretch>
            <a:fillRect/>
          </a:stretch>
        </p:blipFill>
        <p:spPr>
          <a:xfrm>
            <a:off x="1415931" y="762397"/>
            <a:ext cx="1272959" cy="76218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6219" y="497003"/>
            <a:ext cx="1019872" cy="1027579"/>
          </a:xfrm>
          <a:prstGeom prst="rect">
            <a:avLst/>
          </a:prstGeom>
        </p:spPr>
      </p:pic>
      <p:pic>
        <p:nvPicPr>
          <p:cNvPr id="17" name="Picture 16">
            <a:extLst>
              <a:ext uri="{FF2B5EF4-FFF2-40B4-BE49-F238E27FC236}">
                <a16:creationId xmlns:a16="http://schemas.microsoft.com/office/drawing/2014/main" id="{DB969376-46C1-4B34-870D-AB8374F39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238" y="3795068"/>
            <a:ext cx="3372177" cy="3062932"/>
          </a:xfrm>
          <a:prstGeom prst="rect">
            <a:avLst/>
          </a:prstGeom>
        </p:spPr>
      </p:pic>
      <p:pic>
        <p:nvPicPr>
          <p:cNvPr id="19" name="Picture 18">
            <a:extLst>
              <a:ext uri="{FF2B5EF4-FFF2-40B4-BE49-F238E27FC236}">
                <a16:creationId xmlns:a16="http://schemas.microsoft.com/office/drawing/2014/main" id="{6F7DE42F-DFF0-4362-94FD-BF2085F25070}"/>
              </a:ext>
            </a:extLst>
          </p:cNvPr>
          <p:cNvPicPr>
            <a:picLocks noChangeAspect="1"/>
          </p:cNvPicPr>
          <p:nvPr/>
        </p:nvPicPr>
        <p:blipFill rotWithShape="1">
          <a:blip r:embed="rId9">
            <a:extLst>
              <a:ext uri="{28A0092B-C50C-407E-A947-70E740481C1C}">
                <a14:useLocalDpi xmlns:a14="http://schemas.microsoft.com/office/drawing/2010/main" val="0"/>
              </a:ext>
            </a:extLst>
          </a:blip>
          <a:srcRect l="7892" t="18169" r="8920" b="14324"/>
          <a:stretch/>
        </p:blipFill>
        <p:spPr>
          <a:xfrm>
            <a:off x="3305021" y="-4917"/>
            <a:ext cx="7848600" cy="6565828"/>
          </a:xfrm>
          <a:prstGeom prst="rect">
            <a:avLst/>
          </a:prstGeom>
        </p:spPr>
      </p:pic>
      <p:sp>
        <p:nvSpPr>
          <p:cNvPr id="20" name="TextBox 19">
            <a:extLst>
              <a:ext uri="{FF2B5EF4-FFF2-40B4-BE49-F238E27FC236}">
                <a16:creationId xmlns:a16="http://schemas.microsoft.com/office/drawing/2014/main" id="{860DD6B6-E6D3-417B-85C7-2AF3CBF5597A}"/>
              </a:ext>
            </a:extLst>
          </p:cNvPr>
          <p:cNvSpPr txBox="1"/>
          <p:nvPr/>
        </p:nvSpPr>
        <p:spPr>
          <a:xfrm rot="49942">
            <a:off x="3566099" y="1063824"/>
            <a:ext cx="7326443"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Chiến dịch</a:t>
            </a:r>
            <a:b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br>
            <a: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mang tên Hồ Chí Minh</a:t>
            </a:r>
            <a:b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br>
            <a: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bắt đầu lúc</a:t>
            </a:r>
            <a:r>
              <a:rPr kumimoji="0" lang="en-US" sz="44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t> 17 giờ, </a:t>
            </a:r>
            <a:br>
              <a:rPr kumimoji="0" lang="en-US" sz="44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br>
            <a:r>
              <a:rPr kumimoji="0" lang="en-US" sz="44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t>ngày 26/4/1975 nhằm </a:t>
            </a:r>
            <a:br>
              <a:rPr kumimoji="0" lang="en-US" sz="44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br>
            <a:r>
              <a:rPr kumimoji="0" lang="en-US" sz="44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t>giải phóng Sài Gòn.</a:t>
            </a:r>
            <a: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24511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FC6671B-C7ED-4217-BF35-8DE46635D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393" y="4114800"/>
            <a:ext cx="4475145" cy="2909721"/>
          </a:xfrm>
          <a:prstGeom prst="rect">
            <a:avLst/>
          </a:prstGeom>
        </p:spPr>
      </p:pic>
      <p:grpSp>
        <p:nvGrpSpPr>
          <p:cNvPr id="11" name="Group 10">
            <a:extLst>
              <a:ext uri="{FF2B5EF4-FFF2-40B4-BE49-F238E27FC236}">
                <a16:creationId xmlns:a16="http://schemas.microsoft.com/office/drawing/2014/main" id="{D7B8C16D-3BD9-48EE-9B65-00734C8E5A04}"/>
              </a:ext>
            </a:extLst>
          </p:cNvPr>
          <p:cNvGrpSpPr/>
          <p:nvPr/>
        </p:nvGrpSpPr>
        <p:grpSpPr>
          <a:xfrm rot="302852">
            <a:off x="104794" y="1137609"/>
            <a:ext cx="10235224" cy="2294021"/>
            <a:chOff x="4681" y="1170911"/>
            <a:chExt cx="10235224" cy="2512630"/>
          </a:xfrm>
        </p:grpSpPr>
        <p:pic>
          <p:nvPicPr>
            <p:cNvPr id="16" name="Picture 11">
              <a:extLst>
                <a:ext uri="{FF2B5EF4-FFF2-40B4-BE49-F238E27FC236}">
                  <a16:creationId xmlns:a16="http://schemas.microsoft.com/office/drawing/2014/main" id="{38B061CA-6891-43FC-B012-E8EACDBDC8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527" y="1170911"/>
              <a:ext cx="10121378" cy="2512630"/>
            </a:xfrm>
            <a:prstGeom prst="rect">
              <a:avLst/>
            </a:prstGeom>
          </p:spPr>
        </p:pic>
        <p:sp>
          <p:nvSpPr>
            <p:cNvPr id="20" name="TextBox 19">
              <a:extLst>
                <a:ext uri="{FF2B5EF4-FFF2-40B4-BE49-F238E27FC236}">
                  <a16:creationId xmlns:a16="http://schemas.microsoft.com/office/drawing/2014/main" id="{860DD6B6-E6D3-417B-85C7-2AF3CBF5597A}"/>
                </a:ext>
              </a:extLst>
            </p:cNvPr>
            <p:cNvSpPr txBox="1"/>
            <p:nvPr/>
          </p:nvSpPr>
          <p:spPr>
            <a:xfrm rot="49942">
              <a:off x="4681" y="1488459"/>
              <a:ext cx="9910665" cy="1719241"/>
            </a:xfrm>
            <a:prstGeom prst="rect">
              <a:avLst/>
            </a:prstGeom>
            <a:noFill/>
          </p:spPr>
          <p:txBody>
            <a:bodyPr wrap="square" rtlCol="0">
              <a:spAutoFit/>
            </a:bodyPr>
            <a:lstStyle/>
            <a:p>
              <a:pPr lvl="1" algn="ctr"/>
              <a:r>
                <a:rPr kumimoji="0" lang="en-US" sz="4800" b="0" i="0" u="none" strike="noStrike" kern="1200" cap="none" spc="0" normalizeH="0" baseline="0" noProof="0">
                  <a:ln>
                    <a:noFill/>
                  </a:ln>
                  <a:solidFill>
                    <a:schemeClr val="bg1"/>
                  </a:solidFill>
                  <a:effectLst/>
                  <a:uLnTx/>
                  <a:uFillTx/>
                  <a:latin typeface="#9Slide07 IcielKoni" pitchFamily="2" charset="0"/>
                  <a:cs typeface="Arial" panose="020B0604020202020204" pitchFamily="34" charset="0"/>
                </a:rPr>
                <a:t>Quân</a:t>
              </a:r>
              <a:r>
                <a:rPr kumimoji="0" lang="en-US" sz="4800" b="0" i="0" u="none" strike="noStrike" kern="1200" cap="none" spc="0" normalizeH="0" noProof="0">
                  <a:ln>
                    <a:noFill/>
                  </a:ln>
                  <a:solidFill>
                    <a:schemeClr val="bg1"/>
                  </a:solidFill>
                  <a:effectLst/>
                  <a:uLnTx/>
                  <a:uFillTx/>
                  <a:latin typeface="#9Slide07 IcielKoni" pitchFamily="2" charset="0"/>
                  <a:cs typeface="Arial" panose="020B0604020202020204" pitchFamily="34" charset="0"/>
                </a:rPr>
                <a:t> ta tấn công vào Sài Gòn theo mấy mũi tiến công?</a:t>
              </a:r>
              <a:endParaRPr kumimoji="0" lang="en-US" sz="4800" b="0" i="0" u="none" strike="noStrike" kern="1200" cap="none" spc="0" normalizeH="0" baseline="0" noProof="0">
                <a:ln>
                  <a:noFill/>
                </a:ln>
                <a:solidFill>
                  <a:schemeClr val="bg1"/>
                </a:solidFill>
                <a:effectLst/>
                <a:uLnTx/>
                <a:uFillTx/>
                <a:latin typeface="#9Slide07 IcielKoni" pitchFamily="2" charset="0"/>
                <a:cs typeface="Arial" panose="020B0604020202020204" pitchFamily="34" charset="0"/>
              </a:endParaRPr>
            </a:p>
          </p:txBody>
        </p:sp>
      </p:grpSp>
    </p:spTree>
    <p:extLst>
      <p:ext uri="{BB962C8B-B14F-4D97-AF65-F5344CB8AC3E}">
        <p14:creationId xmlns:p14="http://schemas.microsoft.com/office/powerpoint/2010/main" val="4292035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lược đồ chiến dịch hồ chí minh">
            <a:extLst>
              <a:ext uri="{FF2B5EF4-FFF2-40B4-BE49-F238E27FC236}">
                <a16:creationId xmlns:a16="http://schemas.microsoft.com/office/drawing/2014/main" id="{98013275-3F1C-4D85-983C-323B64107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4">
            <a:extLst>
              <a:ext uri="{FF2B5EF4-FFF2-40B4-BE49-F238E27FC236}">
                <a16:creationId xmlns:a16="http://schemas.microsoft.com/office/drawing/2014/main" id="{6BC967DE-3775-43FA-9F9B-0E5C2DCFC44B}"/>
              </a:ext>
            </a:extLst>
          </p:cNvPr>
          <p:cNvSpPr>
            <a:spLocks noChangeArrowheads="1"/>
          </p:cNvSpPr>
          <p:nvPr/>
        </p:nvSpPr>
        <p:spPr bwMode="auto">
          <a:xfrm>
            <a:off x="3962400" y="2743200"/>
            <a:ext cx="1143992" cy="1066800"/>
          </a:xfrm>
          <a:prstGeom prst="ellipse">
            <a:avLst/>
          </a:prstGeom>
          <a:noFill/>
          <a:ln w="57150">
            <a:solidFill>
              <a:srgbClr val="FFFF00"/>
            </a:solidFill>
            <a:round/>
            <a:headEnd/>
            <a:tailEnd/>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zh-CN"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Rectangular Callout 48">
            <a:extLst>
              <a:ext uri="{FF2B5EF4-FFF2-40B4-BE49-F238E27FC236}">
                <a16:creationId xmlns:a16="http://schemas.microsoft.com/office/drawing/2014/main" id="{18C50691-2238-4BB7-875E-0676166EDC44}"/>
              </a:ext>
            </a:extLst>
          </p:cNvPr>
          <p:cNvSpPr/>
          <p:nvPr/>
        </p:nvSpPr>
        <p:spPr>
          <a:xfrm>
            <a:off x="89747" y="164692"/>
            <a:ext cx="2732932" cy="825907"/>
          </a:xfrm>
          <a:custGeom>
            <a:avLst/>
            <a:gdLst>
              <a:gd name="connsiteX0" fmla="*/ 0 w 2732932"/>
              <a:gd name="connsiteY0" fmla="*/ 0 h 825907"/>
              <a:gd name="connsiteX1" fmla="*/ 1594210 w 2732932"/>
              <a:gd name="connsiteY1" fmla="*/ 0 h 825907"/>
              <a:gd name="connsiteX2" fmla="*/ 1594210 w 2732932"/>
              <a:gd name="connsiteY2" fmla="*/ 0 h 825907"/>
              <a:gd name="connsiteX3" fmla="*/ 2277443 w 2732932"/>
              <a:gd name="connsiteY3" fmla="*/ 0 h 825907"/>
              <a:gd name="connsiteX4" fmla="*/ 2732932 w 2732932"/>
              <a:gd name="connsiteY4" fmla="*/ 0 h 825907"/>
              <a:gd name="connsiteX5" fmla="*/ 2732932 w 2732932"/>
              <a:gd name="connsiteY5" fmla="*/ 481779 h 825907"/>
              <a:gd name="connsiteX6" fmla="*/ 2948916 w 2732932"/>
              <a:gd name="connsiteY6" fmla="*/ 747669 h 825907"/>
              <a:gd name="connsiteX7" fmla="*/ 2732932 w 2732932"/>
              <a:gd name="connsiteY7" fmla="*/ 688256 h 825907"/>
              <a:gd name="connsiteX8" fmla="*/ 2732932 w 2732932"/>
              <a:gd name="connsiteY8" fmla="*/ 825907 h 825907"/>
              <a:gd name="connsiteX9" fmla="*/ 2277443 w 2732932"/>
              <a:gd name="connsiteY9" fmla="*/ 825907 h 825907"/>
              <a:gd name="connsiteX10" fmla="*/ 1594210 w 2732932"/>
              <a:gd name="connsiteY10" fmla="*/ 825907 h 825907"/>
              <a:gd name="connsiteX11" fmla="*/ 1594210 w 2732932"/>
              <a:gd name="connsiteY11" fmla="*/ 825907 h 825907"/>
              <a:gd name="connsiteX12" fmla="*/ 0 w 2732932"/>
              <a:gd name="connsiteY12" fmla="*/ 825907 h 825907"/>
              <a:gd name="connsiteX13" fmla="*/ 0 w 2732932"/>
              <a:gd name="connsiteY13" fmla="*/ 688256 h 825907"/>
              <a:gd name="connsiteX14" fmla="*/ 0 w 2732932"/>
              <a:gd name="connsiteY14" fmla="*/ 481779 h 825907"/>
              <a:gd name="connsiteX15" fmla="*/ 0 w 2732932"/>
              <a:gd name="connsiteY15" fmla="*/ 481779 h 825907"/>
              <a:gd name="connsiteX16" fmla="*/ 0 w 2732932"/>
              <a:gd name="connsiteY16" fmla="*/ 0 h 82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2932" h="825907" fill="none" extrusionOk="0">
                <a:moveTo>
                  <a:pt x="0" y="0"/>
                </a:moveTo>
                <a:cubicBezTo>
                  <a:pt x="203752" y="-108637"/>
                  <a:pt x="1030001" y="-27701"/>
                  <a:pt x="1594210" y="0"/>
                </a:cubicBezTo>
                <a:lnTo>
                  <a:pt x="1594210" y="0"/>
                </a:lnTo>
                <a:cubicBezTo>
                  <a:pt x="1670894" y="-19161"/>
                  <a:pt x="2059692" y="6855"/>
                  <a:pt x="2277443" y="0"/>
                </a:cubicBezTo>
                <a:cubicBezTo>
                  <a:pt x="2488554" y="-8659"/>
                  <a:pt x="2582452" y="36804"/>
                  <a:pt x="2732932" y="0"/>
                </a:cubicBezTo>
                <a:cubicBezTo>
                  <a:pt x="2758202" y="109184"/>
                  <a:pt x="2751084" y="332021"/>
                  <a:pt x="2732932" y="481779"/>
                </a:cubicBezTo>
                <a:cubicBezTo>
                  <a:pt x="2763726" y="509474"/>
                  <a:pt x="2910293" y="673536"/>
                  <a:pt x="2948916" y="747669"/>
                </a:cubicBezTo>
                <a:cubicBezTo>
                  <a:pt x="2896993" y="713551"/>
                  <a:pt x="2749870" y="712228"/>
                  <a:pt x="2732932" y="688256"/>
                </a:cubicBezTo>
                <a:cubicBezTo>
                  <a:pt x="2732668" y="709775"/>
                  <a:pt x="2727796" y="757585"/>
                  <a:pt x="2732932" y="825907"/>
                </a:cubicBezTo>
                <a:cubicBezTo>
                  <a:pt x="2667059" y="836233"/>
                  <a:pt x="2353552" y="853417"/>
                  <a:pt x="2277443" y="825907"/>
                </a:cubicBezTo>
                <a:cubicBezTo>
                  <a:pt x="2023732" y="857365"/>
                  <a:pt x="1904914" y="777068"/>
                  <a:pt x="1594210" y="825907"/>
                </a:cubicBezTo>
                <a:lnTo>
                  <a:pt x="1594210" y="825907"/>
                </a:lnTo>
                <a:cubicBezTo>
                  <a:pt x="827890" y="824591"/>
                  <a:pt x="449893" y="777141"/>
                  <a:pt x="0" y="825907"/>
                </a:cubicBezTo>
                <a:cubicBezTo>
                  <a:pt x="-8464" y="780926"/>
                  <a:pt x="10729" y="739993"/>
                  <a:pt x="0" y="688256"/>
                </a:cubicBezTo>
                <a:cubicBezTo>
                  <a:pt x="7239" y="657017"/>
                  <a:pt x="16203" y="526666"/>
                  <a:pt x="0" y="481779"/>
                </a:cubicBezTo>
                <a:lnTo>
                  <a:pt x="0" y="481779"/>
                </a:lnTo>
                <a:cubicBezTo>
                  <a:pt x="-4852" y="243055"/>
                  <a:pt x="-36927" y="159635"/>
                  <a:pt x="0" y="0"/>
                </a:cubicBezTo>
                <a:close/>
              </a:path>
              <a:path w="2732932" h="825907" stroke="0" extrusionOk="0">
                <a:moveTo>
                  <a:pt x="0" y="0"/>
                </a:moveTo>
                <a:cubicBezTo>
                  <a:pt x="293011" y="-20748"/>
                  <a:pt x="1180488" y="56818"/>
                  <a:pt x="1594210" y="0"/>
                </a:cubicBezTo>
                <a:lnTo>
                  <a:pt x="1594210" y="0"/>
                </a:lnTo>
                <a:cubicBezTo>
                  <a:pt x="1761429" y="61257"/>
                  <a:pt x="2013967" y="-60577"/>
                  <a:pt x="2277443" y="0"/>
                </a:cubicBezTo>
                <a:cubicBezTo>
                  <a:pt x="2438636" y="-1349"/>
                  <a:pt x="2565040" y="28155"/>
                  <a:pt x="2732932" y="0"/>
                </a:cubicBezTo>
                <a:cubicBezTo>
                  <a:pt x="2749896" y="122649"/>
                  <a:pt x="2690226" y="327640"/>
                  <a:pt x="2732932" y="481779"/>
                </a:cubicBezTo>
                <a:cubicBezTo>
                  <a:pt x="2835424" y="570723"/>
                  <a:pt x="2929544" y="680455"/>
                  <a:pt x="2948916" y="747669"/>
                </a:cubicBezTo>
                <a:cubicBezTo>
                  <a:pt x="2884831" y="741983"/>
                  <a:pt x="2828018" y="726492"/>
                  <a:pt x="2732932" y="688256"/>
                </a:cubicBezTo>
                <a:cubicBezTo>
                  <a:pt x="2735965" y="714307"/>
                  <a:pt x="2735310" y="795893"/>
                  <a:pt x="2732932" y="825907"/>
                </a:cubicBezTo>
                <a:cubicBezTo>
                  <a:pt x="2645386" y="817502"/>
                  <a:pt x="2500202" y="863590"/>
                  <a:pt x="2277443" y="825907"/>
                </a:cubicBezTo>
                <a:cubicBezTo>
                  <a:pt x="1966419" y="852107"/>
                  <a:pt x="1813776" y="778844"/>
                  <a:pt x="1594210" y="825907"/>
                </a:cubicBezTo>
                <a:lnTo>
                  <a:pt x="1594210" y="825907"/>
                </a:lnTo>
                <a:cubicBezTo>
                  <a:pt x="1343081" y="830344"/>
                  <a:pt x="242509" y="694703"/>
                  <a:pt x="0" y="825907"/>
                </a:cubicBezTo>
                <a:cubicBezTo>
                  <a:pt x="8833" y="769148"/>
                  <a:pt x="9972" y="726327"/>
                  <a:pt x="0" y="688256"/>
                </a:cubicBezTo>
                <a:cubicBezTo>
                  <a:pt x="-7270" y="646716"/>
                  <a:pt x="6894" y="578054"/>
                  <a:pt x="0" y="481779"/>
                </a:cubicBezTo>
                <a:lnTo>
                  <a:pt x="0" y="481779"/>
                </a:lnTo>
                <a:cubicBezTo>
                  <a:pt x="12542" y="417359"/>
                  <a:pt x="-26709" y="237241"/>
                  <a:pt x="0" y="0"/>
                </a:cubicBezTo>
                <a:close/>
              </a:path>
            </a:pathLst>
          </a:custGeom>
          <a:solidFill>
            <a:srgbClr val="FFFFFF"/>
          </a:solidFill>
          <a:ln>
            <a:solidFill>
              <a:srgbClr val="000099"/>
            </a:solidFill>
            <a:extLst>
              <a:ext uri="{C807C97D-BFC1-408E-A445-0C87EB9F89A2}">
                <ask:lineSketchStyleProps xmlns="" xmlns:ask="http://schemas.microsoft.com/office/drawing/2018/sketchyshapes" sd="388870048">
                  <a:prstGeom prst="wedgeRectCallout">
                    <a:avLst>
                      <a:gd name="adj1" fmla="val 57903"/>
                      <a:gd name="adj2" fmla="val 40527"/>
                    </a:avLst>
                  </a:prstGeom>
                  <ask:type>
                    <ask:lineSketchCurved/>
                  </ask:type>
                </ask:lineSketchStyleProps>
              </a:ext>
            </a:extLst>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rgbClr val="002060"/>
              </a:solidFill>
              <a:latin typeface="Times New Roman" pitchFamily="18" charset="0"/>
              <a:cs typeface="Times New Roman" pitchFamily="18" charset="0"/>
            </a:endParaRPr>
          </a:p>
          <a:p>
            <a:pPr algn="ctr">
              <a:defRPr/>
            </a:pPr>
            <a:r>
              <a:rPr lang="en-US" sz="2400" b="1">
                <a:solidFill>
                  <a:srgbClr val="0070C0"/>
                </a:solidFill>
                <a:latin typeface="+mj-lt"/>
                <a:cs typeface="Times New Roman" pitchFamily="18" charset="0"/>
              </a:rPr>
              <a:t>Hướng Tây Bắc -Quân đoàn 3</a:t>
            </a:r>
            <a:endParaRPr lang="en-US" sz="2400" b="1" dirty="0">
              <a:solidFill>
                <a:srgbClr val="0070C0"/>
              </a:solidFill>
              <a:latin typeface="+mj-lt"/>
              <a:cs typeface="Times New Roman" pitchFamily="18" charset="0"/>
            </a:endParaRPr>
          </a:p>
          <a:p>
            <a:pPr>
              <a:defRPr/>
            </a:pPr>
            <a:endParaRPr lang="en-US" sz="2400" dirty="0">
              <a:solidFill>
                <a:prstClr val="white"/>
              </a:solidFill>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1D7D8542-64CE-4E27-B8E5-76EC118376D3}"/>
              </a:ext>
            </a:extLst>
          </p:cNvPr>
          <p:cNvGrpSpPr/>
          <p:nvPr/>
        </p:nvGrpSpPr>
        <p:grpSpPr>
          <a:xfrm>
            <a:off x="7239000" y="103914"/>
            <a:ext cx="5031658" cy="578756"/>
            <a:chOff x="7086601" y="107044"/>
            <a:chExt cx="5105400" cy="578756"/>
          </a:xfrm>
        </p:grpSpPr>
        <p:pic>
          <p:nvPicPr>
            <p:cNvPr id="10" name="Picture 12">
              <a:extLst>
                <a:ext uri="{FF2B5EF4-FFF2-40B4-BE49-F238E27FC236}">
                  <a16:creationId xmlns:a16="http://schemas.microsoft.com/office/drawing/2014/main" id="{F9A34F02-D115-42E9-823A-254AAB8920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86601" y="107044"/>
              <a:ext cx="5105400" cy="578756"/>
            </a:xfrm>
            <a:prstGeom prst="rect">
              <a:avLst/>
            </a:prstGeom>
          </p:spPr>
        </p:pic>
        <p:sp>
          <p:nvSpPr>
            <p:cNvPr id="12" name="TextBox 11">
              <a:extLst>
                <a:ext uri="{FF2B5EF4-FFF2-40B4-BE49-F238E27FC236}">
                  <a16:creationId xmlns:a16="http://schemas.microsoft.com/office/drawing/2014/main" id="{BD370993-6827-47A8-8E0B-355B621B3DD0}"/>
                </a:ext>
              </a:extLst>
            </p:cNvPr>
            <p:cNvSpPr txBox="1"/>
            <p:nvPr/>
          </p:nvSpPr>
          <p:spPr>
            <a:xfrm>
              <a:off x="7239000" y="167822"/>
              <a:ext cx="4770884" cy="457200"/>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99"/>
                  </a:solidFill>
                  <a:effectLst/>
                  <a:uLnTx/>
                  <a:uFillTx/>
                  <a:latin typeface="Calibri"/>
                  <a:ea typeface="+mn-ea"/>
                  <a:cs typeface="Arial" panose="020B0604020202020204" pitchFamily="34" charset="0"/>
                </a:rPr>
                <a:t>LƯỢC ĐỒ CHIẾN DỊCH HỒ CHÍ MINH</a:t>
              </a:r>
            </a:p>
          </p:txBody>
        </p:sp>
      </p:grpSp>
      <p:pic>
        <p:nvPicPr>
          <p:cNvPr id="14" name="Picture 13">
            <a:extLst>
              <a:ext uri="{FF2B5EF4-FFF2-40B4-BE49-F238E27FC236}">
                <a16:creationId xmlns:a16="http://schemas.microsoft.com/office/drawing/2014/main" id="{5649A029-A779-429E-A20B-A3825BEB631E}"/>
              </a:ext>
            </a:extLst>
          </p:cNvPr>
          <p:cNvPicPr>
            <a:picLocks noChangeAspect="1"/>
          </p:cNvPicPr>
          <p:nvPr/>
        </p:nvPicPr>
        <p:blipFill>
          <a:blip r:embed="rId6"/>
          <a:stretch>
            <a:fillRect/>
          </a:stretch>
        </p:blipFill>
        <p:spPr>
          <a:xfrm rot="8828215">
            <a:off x="4281136" y="762832"/>
            <a:ext cx="2238029" cy="2238029"/>
          </a:xfrm>
          <a:prstGeom prst="rect">
            <a:avLst/>
          </a:prstGeom>
        </p:spPr>
      </p:pic>
      <p:pic>
        <p:nvPicPr>
          <p:cNvPr id="16" name="Picture 15">
            <a:extLst>
              <a:ext uri="{FF2B5EF4-FFF2-40B4-BE49-F238E27FC236}">
                <a16:creationId xmlns:a16="http://schemas.microsoft.com/office/drawing/2014/main" id="{5A19EC2C-2F82-4710-90AC-59D2AD0FF45B}"/>
              </a:ext>
            </a:extLst>
          </p:cNvPr>
          <p:cNvPicPr>
            <a:picLocks noChangeAspect="1"/>
          </p:cNvPicPr>
          <p:nvPr/>
        </p:nvPicPr>
        <p:blipFill>
          <a:blip r:embed="rId6"/>
          <a:stretch>
            <a:fillRect/>
          </a:stretch>
        </p:blipFill>
        <p:spPr>
          <a:xfrm rot="12187305" flipH="1">
            <a:off x="3353726" y="722390"/>
            <a:ext cx="2012750" cy="2012750"/>
          </a:xfrm>
          <a:prstGeom prst="rect">
            <a:avLst/>
          </a:prstGeom>
        </p:spPr>
      </p:pic>
      <p:pic>
        <p:nvPicPr>
          <p:cNvPr id="17" name="Picture 16">
            <a:extLst>
              <a:ext uri="{FF2B5EF4-FFF2-40B4-BE49-F238E27FC236}">
                <a16:creationId xmlns:a16="http://schemas.microsoft.com/office/drawing/2014/main" id="{21B89D7A-D665-4049-840A-4FA60845CAAC}"/>
              </a:ext>
            </a:extLst>
          </p:cNvPr>
          <p:cNvPicPr>
            <a:picLocks noChangeAspect="1"/>
          </p:cNvPicPr>
          <p:nvPr/>
        </p:nvPicPr>
        <p:blipFill>
          <a:blip r:embed="rId6"/>
          <a:stretch>
            <a:fillRect/>
          </a:stretch>
        </p:blipFill>
        <p:spPr>
          <a:xfrm rot="12749134">
            <a:off x="6955980" y="1576781"/>
            <a:ext cx="2734437" cy="2734437"/>
          </a:xfrm>
          <a:prstGeom prst="rect">
            <a:avLst/>
          </a:prstGeom>
        </p:spPr>
      </p:pic>
      <p:sp>
        <p:nvSpPr>
          <p:cNvPr id="18" name="Rectangular Callout 45">
            <a:extLst>
              <a:ext uri="{FF2B5EF4-FFF2-40B4-BE49-F238E27FC236}">
                <a16:creationId xmlns:a16="http://schemas.microsoft.com/office/drawing/2014/main" id="{732751E7-8AF9-4BC4-9A35-AF710C5A7D97}"/>
              </a:ext>
            </a:extLst>
          </p:cNvPr>
          <p:cNvSpPr/>
          <p:nvPr/>
        </p:nvSpPr>
        <p:spPr>
          <a:xfrm>
            <a:off x="9350449" y="3626422"/>
            <a:ext cx="2677504" cy="813617"/>
          </a:xfrm>
          <a:custGeom>
            <a:avLst/>
            <a:gdLst>
              <a:gd name="connsiteX0" fmla="*/ 0 w 2677504"/>
              <a:gd name="connsiteY0" fmla="*/ 0 h 813617"/>
              <a:gd name="connsiteX1" fmla="*/ 446251 w 2677504"/>
              <a:gd name="connsiteY1" fmla="*/ 0 h 813617"/>
              <a:gd name="connsiteX2" fmla="*/ 466368 w 2677504"/>
              <a:gd name="connsiteY2" fmla="*/ -668403 h 813617"/>
              <a:gd name="connsiteX3" fmla="*/ 771520 w 2677504"/>
              <a:gd name="connsiteY3" fmla="*/ -354254 h 813617"/>
              <a:gd name="connsiteX4" fmla="*/ 1115627 w 2677504"/>
              <a:gd name="connsiteY4" fmla="*/ 0 h 813617"/>
              <a:gd name="connsiteX5" fmla="*/ 1620634 w 2677504"/>
              <a:gd name="connsiteY5" fmla="*/ 0 h 813617"/>
              <a:gd name="connsiteX6" fmla="*/ 2094403 w 2677504"/>
              <a:gd name="connsiteY6" fmla="*/ 0 h 813617"/>
              <a:gd name="connsiteX7" fmla="*/ 2677504 w 2677504"/>
              <a:gd name="connsiteY7" fmla="*/ 0 h 813617"/>
              <a:gd name="connsiteX8" fmla="*/ 2677504 w 2677504"/>
              <a:gd name="connsiteY8" fmla="*/ 135603 h 813617"/>
              <a:gd name="connsiteX9" fmla="*/ 2677504 w 2677504"/>
              <a:gd name="connsiteY9" fmla="*/ 135603 h 813617"/>
              <a:gd name="connsiteX10" fmla="*/ 2677504 w 2677504"/>
              <a:gd name="connsiteY10" fmla="*/ 339007 h 813617"/>
              <a:gd name="connsiteX11" fmla="*/ 2677504 w 2677504"/>
              <a:gd name="connsiteY11" fmla="*/ 813617 h 813617"/>
              <a:gd name="connsiteX12" fmla="*/ 2141260 w 2677504"/>
              <a:gd name="connsiteY12" fmla="*/ 813617 h 813617"/>
              <a:gd name="connsiteX13" fmla="*/ 1667490 w 2677504"/>
              <a:gd name="connsiteY13" fmla="*/ 813617 h 813617"/>
              <a:gd name="connsiteX14" fmla="*/ 1115627 w 2677504"/>
              <a:gd name="connsiteY14" fmla="*/ 813617 h 813617"/>
              <a:gd name="connsiteX15" fmla="*/ 446251 w 2677504"/>
              <a:gd name="connsiteY15" fmla="*/ 813617 h 813617"/>
              <a:gd name="connsiteX16" fmla="*/ 446251 w 2677504"/>
              <a:gd name="connsiteY16" fmla="*/ 813617 h 813617"/>
              <a:gd name="connsiteX17" fmla="*/ 0 w 2677504"/>
              <a:gd name="connsiteY17" fmla="*/ 813617 h 813617"/>
              <a:gd name="connsiteX18" fmla="*/ 0 w 2677504"/>
              <a:gd name="connsiteY18" fmla="*/ 339007 h 813617"/>
              <a:gd name="connsiteX19" fmla="*/ 0 w 2677504"/>
              <a:gd name="connsiteY19" fmla="*/ 135603 h 813617"/>
              <a:gd name="connsiteX20" fmla="*/ 0 w 2677504"/>
              <a:gd name="connsiteY20" fmla="*/ 135603 h 813617"/>
              <a:gd name="connsiteX21" fmla="*/ 0 w 2677504"/>
              <a:gd name="connsiteY21"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7504" h="813617" fill="none" extrusionOk="0">
                <a:moveTo>
                  <a:pt x="0" y="0"/>
                </a:moveTo>
                <a:cubicBezTo>
                  <a:pt x="193046" y="-16089"/>
                  <a:pt x="236662" y="15470"/>
                  <a:pt x="446251" y="0"/>
                </a:cubicBezTo>
                <a:cubicBezTo>
                  <a:pt x="434853" y="-286313"/>
                  <a:pt x="472905" y="-472419"/>
                  <a:pt x="466368" y="-668403"/>
                </a:cubicBezTo>
                <a:cubicBezTo>
                  <a:pt x="556632" y="-570141"/>
                  <a:pt x="644427" y="-478130"/>
                  <a:pt x="771520" y="-354254"/>
                </a:cubicBezTo>
                <a:cubicBezTo>
                  <a:pt x="898612" y="-230378"/>
                  <a:pt x="1025937" y="-69671"/>
                  <a:pt x="1115627" y="0"/>
                </a:cubicBezTo>
                <a:cubicBezTo>
                  <a:pt x="1230220" y="-22665"/>
                  <a:pt x="1460331" y="13572"/>
                  <a:pt x="1620634" y="0"/>
                </a:cubicBezTo>
                <a:cubicBezTo>
                  <a:pt x="1780937" y="-13572"/>
                  <a:pt x="1995468" y="-7220"/>
                  <a:pt x="2094403" y="0"/>
                </a:cubicBezTo>
                <a:cubicBezTo>
                  <a:pt x="2193338" y="7220"/>
                  <a:pt x="2399584" y="-20905"/>
                  <a:pt x="2677504" y="0"/>
                </a:cubicBezTo>
                <a:cubicBezTo>
                  <a:pt x="2675802" y="43662"/>
                  <a:pt x="2675955" y="76770"/>
                  <a:pt x="2677504" y="135603"/>
                </a:cubicBezTo>
                <a:lnTo>
                  <a:pt x="2677504" y="135603"/>
                </a:lnTo>
                <a:cubicBezTo>
                  <a:pt x="2681008" y="218698"/>
                  <a:pt x="2669261" y="257615"/>
                  <a:pt x="2677504" y="339007"/>
                </a:cubicBezTo>
                <a:cubicBezTo>
                  <a:pt x="2662160" y="547075"/>
                  <a:pt x="2674470" y="600290"/>
                  <a:pt x="2677504" y="813617"/>
                </a:cubicBezTo>
                <a:cubicBezTo>
                  <a:pt x="2532784" y="826382"/>
                  <a:pt x="2290395" y="812865"/>
                  <a:pt x="2141260" y="813617"/>
                </a:cubicBezTo>
                <a:cubicBezTo>
                  <a:pt x="1992125" y="814369"/>
                  <a:pt x="1789073" y="835573"/>
                  <a:pt x="1667490" y="813617"/>
                </a:cubicBezTo>
                <a:cubicBezTo>
                  <a:pt x="1545907" y="791662"/>
                  <a:pt x="1275567" y="793051"/>
                  <a:pt x="1115627" y="813617"/>
                </a:cubicBezTo>
                <a:cubicBezTo>
                  <a:pt x="827620" y="839032"/>
                  <a:pt x="743458" y="840793"/>
                  <a:pt x="446251" y="813617"/>
                </a:cubicBezTo>
                <a:lnTo>
                  <a:pt x="446251" y="813617"/>
                </a:lnTo>
                <a:cubicBezTo>
                  <a:pt x="352046" y="835575"/>
                  <a:pt x="165523" y="826782"/>
                  <a:pt x="0" y="813617"/>
                </a:cubicBezTo>
                <a:cubicBezTo>
                  <a:pt x="-10996" y="700278"/>
                  <a:pt x="17409" y="514170"/>
                  <a:pt x="0" y="339007"/>
                </a:cubicBezTo>
                <a:cubicBezTo>
                  <a:pt x="6068" y="286770"/>
                  <a:pt x="8399" y="196270"/>
                  <a:pt x="0" y="135603"/>
                </a:cubicBezTo>
                <a:lnTo>
                  <a:pt x="0" y="135603"/>
                </a:lnTo>
                <a:cubicBezTo>
                  <a:pt x="-1146" y="93106"/>
                  <a:pt x="5980" y="50339"/>
                  <a:pt x="0" y="0"/>
                </a:cubicBezTo>
                <a:close/>
              </a:path>
              <a:path w="2677504" h="813617" stroke="0" extrusionOk="0">
                <a:moveTo>
                  <a:pt x="0" y="0"/>
                </a:moveTo>
                <a:cubicBezTo>
                  <a:pt x="206344" y="-16290"/>
                  <a:pt x="223202" y="-8201"/>
                  <a:pt x="446251" y="0"/>
                </a:cubicBezTo>
                <a:cubicBezTo>
                  <a:pt x="445763" y="-206043"/>
                  <a:pt x="435771" y="-457450"/>
                  <a:pt x="466368" y="-668403"/>
                </a:cubicBezTo>
                <a:cubicBezTo>
                  <a:pt x="575347" y="-559143"/>
                  <a:pt x="686579" y="-429848"/>
                  <a:pt x="790998" y="-334202"/>
                </a:cubicBezTo>
                <a:cubicBezTo>
                  <a:pt x="895417" y="-238555"/>
                  <a:pt x="969450" y="-136607"/>
                  <a:pt x="1115627" y="0"/>
                </a:cubicBezTo>
                <a:cubicBezTo>
                  <a:pt x="1370932" y="15335"/>
                  <a:pt x="1505358" y="-25116"/>
                  <a:pt x="1636253" y="0"/>
                </a:cubicBezTo>
                <a:cubicBezTo>
                  <a:pt x="1767148" y="25116"/>
                  <a:pt x="1956464" y="1602"/>
                  <a:pt x="2188116" y="0"/>
                </a:cubicBezTo>
                <a:cubicBezTo>
                  <a:pt x="2419768" y="-1602"/>
                  <a:pt x="2526469" y="-15540"/>
                  <a:pt x="2677504" y="0"/>
                </a:cubicBezTo>
                <a:cubicBezTo>
                  <a:pt x="2675271" y="67670"/>
                  <a:pt x="2679426" y="81705"/>
                  <a:pt x="2677504" y="135603"/>
                </a:cubicBezTo>
                <a:lnTo>
                  <a:pt x="2677504" y="135603"/>
                </a:lnTo>
                <a:cubicBezTo>
                  <a:pt x="2681715" y="234327"/>
                  <a:pt x="2669999" y="252905"/>
                  <a:pt x="2677504" y="339007"/>
                </a:cubicBezTo>
                <a:cubicBezTo>
                  <a:pt x="2696884" y="475959"/>
                  <a:pt x="2671602" y="655173"/>
                  <a:pt x="2677504" y="813617"/>
                </a:cubicBezTo>
                <a:cubicBezTo>
                  <a:pt x="2539212" y="809768"/>
                  <a:pt x="2298921" y="829147"/>
                  <a:pt x="2125641" y="813617"/>
                </a:cubicBezTo>
                <a:cubicBezTo>
                  <a:pt x="1952361" y="798087"/>
                  <a:pt x="1782846" y="796679"/>
                  <a:pt x="1605015" y="813617"/>
                </a:cubicBezTo>
                <a:cubicBezTo>
                  <a:pt x="1427184" y="830555"/>
                  <a:pt x="1354199" y="792092"/>
                  <a:pt x="1115627" y="813617"/>
                </a:cubicBezTo>
                <a:cubicBezTo>
                  <a:pt x="833777" y="803356"/>
                  <a:pt x="734686" y="840315"/>
                  <a:pt x="446251" y="813617"/>
                </a:cubicBezTo>
                <a:lnTo>
                  <a:pt x="446251" y="813617"/>
                </a:lnTo>
                <a:cubicBezTo>
                  <a:pt x="298117" y="795305"/>
                  <a:pt x="110894" y="793688"/>
                  <a:pt x="0" y="813617"/>
                </a:cubicBezTo>
                <a:cubicBezTo>
                  <a:pt x="20668" y="657001"/>
                  <a:pt x="-20576" y="472265"/>
                  <a:pt x="0" y="339007"/>
                </a:cubicBezTo>
                <a:cubicBezTo>
                  <a:pt x="-2654" y="238890"/>
                  <a:pt x="-4622" y="231595"/>
                  <a:pt x="0" y="135603"/>
                </a:cubicBezTo>
                <a:lnTo>
                  <a:pt x="0" y="135603"/>
                </a:lnTo>
                <a:cubicBezTo>
                  <a:pt x="2106" y="77861"/>
                  <a:pt x="-3986" y="36721"/>
                  <a:pt x="0" y="0"/>
                </a:cubicBezTo>
                <a:close/>
              </a:path>
            </a:pathLst>
          </a:custGeom>
          <a:solidFill>
            <a:srgbClr val="FFFFFF"/>
          </a:solidFill>
          <a:ln>
            <a:solidFill>
              <a:srgbClr val="000099"/>
            </a:solidFill>
            <a:extLst>
              <a:ext uri="{C807C97D-BFC1-408E-A445-0C87EB9F89A2}">
                <ask:lineSketchStyleProps xmlns="" xmlns:ask="http://schemas.microsoft.com/office/drawing/2018/sketchyshapes" sd="536252192">
                  <a:prstGeom prst="wedgeRectCallout">
                    <a:avLst>
                      <a:gd name="adj1" fmla="val -32582"/>
                      <a:gd name="adj2" fmla="val -132152"/>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cs typeface="Times New Roman" pitchFamily="18" charset="0"/>
              </a:rPr>
              <a:t>Hướng Đông Nam - </a:t>
            </a:r>
            <a:br>
              <a:rPr lang="en-US" sz="2400" b="1">
                <a:solidFill>
                  <a:srgbClr val="0070C0"/>
                </a:solidFill>
                <a:cs typeface="Times New Roman" pitchFamily="18" charset="0"/>
              </a:rPr>
            </a:br>
            <a:r>
              <a:rPr lang="en-US" sz="2400" b="1">
                <a:solidFill>
                  <a:srgbClr val="0070C0"/>
                </a:solidFill>
                <a:cs typeface="Times New Roman" pitchFamily="18" charset="0"/>
              </a:rPr>
              <a:t>Quân đoàn 2</a:t>
            </a:r>
            <a:endParaRPr lang="en-US" sz="2400" dirty="0">
              <a:solidFill>
                <a:srgbClr val="0070C0"/>
              </a:solidFill>
              <a:cs typeface="Times New Roman" pitchFamily="18" charset="0"/>
            </a:endParaRPr>
          </a:p>
        </p:txBody>
      </p:sp>
      <p:pic>
        <p:nvPicPr>
          <p:cNvPr id="19" name="Picture 18">
            <a:extLst>
              <a:ext uri="{FF2B5EF4-FFF2-40B4-BE49-F238E27FC236}">
                <a16:creationId xmlns:a16="http://schemas.microsoft.com/office/drawing/2014/main" id="{DBE4176D-0533-4D0E-A4D4-1EF3787F6D0C}"/>
              </a:ext>
            </a:extLst>
          </p:cNvPr>
          <p:cNvPicPr>
            <a:picLocks noChangeAspect="1"/>
          </p:cNvPicPr>
          <p:nvPr/>
        </p:nvPicPr>
        <p:blipFill>
          <a:blip r:embed="rId6"/>
          <a:stretch>
            <a:fillRect/>
          </a:stretch>
        </p:blipFill>
        <p:spPr>
          <a:xfrm rot="12430540">
            <a:off x="6651986" y="1135439"/>
            <a:ext cx="2483058" cy="2483058"/>
          </a:xfrm>
          <a:prstGeom prst="rect">
            <a:avLst/>
          </a:prstGeom>
        </p:spPr>
      </p:pic>
      <p:sp>
        <p:nvSpPr>
          <p:cNvPr id="20" name="Rectangular Callout 45">
            <a:extLst>
              <a:ext uri="{FF2B5EF4-FFF2-40B4-BE49-F238E27FC236}">
                <a16:creationId xmlns:a16="http://schemas.microsoft.com/office/drawing/2014/main" id="{D83F882E-200A-4D6C-AFC0-9882C325BC2B}"/>
              </a:ext>
            </a:extLst>
          </p:cNvPr>
          <p:cNvSpPr/>
          <p:nvPr/>
        </p:nvSpPr>
        <p:spPr>
          <a:xfrm>
            <a:off x="9926346" y="1391919"/>
            <a:ext cx="2174597" cy="813617"/>
          </a:xfrm>
          <a:custGeom>
            <a:avLst/>
            <a:gdLst>
              <a:gd name="connsiteX0" fmla="*/ 0 w 2174597"/>
              <a:gd name="connsiteY0" fmla="*/ 0 h 813617"/>
              <a:gd name="connsiteX1" fmla="*/ 362433 w 2174597"/>
              <a:gd name="connsiteY1" fmla="*/ 0 h 813617"/>
              <a:gd name="connsiteX2" fmla="*/ 362433 w 2174597"/>
              <a:gd name="connsiteY2" fmla="*/ 0 h 813617"/>
              <a:gd name="connsiteX3" fmla="*/ 906082 w 2174597"/>
              <a:gd name="connsiteY3" fmla="*/ 0 h 813617"/>
              <a:gd name="connsiteX4" fmla="*/ 1540340 w 2174597"/>
              <a:gd name="connsiteY4" fmla="*/ 0 h 813617"/>
              <a:gd name="connsiteX5" fmla="*/ 2174597 w 2174597"/>
              <a:gd name="connsiteY5" fmla="*/ 0 h 813617"/>
              <a:gd name="connsiteX6" fmla="*/ 2174597 w 2174597"/>
              <a:gd name="connsiteY6" fmla="*/ 135603 h 813617"/>
              <a:gd name="connsiteX7" fmla="*/ 2174597 w 2174597"/>
              <a:gd name="connsiteY7" fmla="*/ 135603 h 813617"/>
              <a:gd name="connsiteX8" fmla="*/ 2174597 w 2174597"/>
              <a:gd name="connsiteY8" fmla="*/ 339007 h 813617"/>
              <a:gd name="connsiteX9" fmla="*/ 2174597 w 2174597"/>
              <a:gd name="connsiteY9" fmla="*/ 813617 h 813617"/>
              <a:gd name="connsiteX10" fmla="*/ 1527654 w 2174597"/>
              <a:gd name="connsiteY10" fmla="*/ 813617 h 813617"/>
              <a:gd name="connsiteX11" fmla="*/ 906082 w 2174597"/>
              <a:gd name="connsiteY11" fmla="*/ 813617 h 813617"/>
              <a:gd name="connsiteX12" fmla="*/ 362433 w 2174597"/>
              <a:gd name="connsiteY12" fmla="*/ 813617 h 813617"/>
              <a:gd name="connsiteX13" fmla="*/ 362433 w 2174597"/>
              <a:gd name="connsiteY13" fmla="*/ 813617 h 813617"/>
              <a:gd name="connsiteX14" fmla="*/ 0 w 2174597"/>
              <a:gd name="connsiteY14" fmla="*/ 813617 h 813617"/>
              <a:gd name="connsiteX15" fmla="*/ 0 w 2174597"/>
              <a:gd name="connsiteY15" fmla="*/ 339007 h 813617"/>
              <a:gd name="connsiteX16" fmla="*/ -355025 w 2174597"/>
              <a:gd name="connsiteY16" fmla="*/ 304992 h 813617"/>
              <a:gd name="connsiteX17" fmla="*/ 0 w 2174597"/>
              <a:gd name="connsiteY17" fmla="*/ 135603 h 813617"/>
              <a:gd name="connsiteX18" fmla="*/ 0 w 2174597"/>
              <a:gd name="connsiteY18"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4597" h="813617" fill="none" extrusionOk="0">
                <a:moveTo>
                  <a:pt x="0" y="0"/>
                </a:moveTo>
                <a:cubicBezTo>
                  <a:pt x="154285" y="5218"/>
                  <a:pt x="252737" y="-6409"/>
                  <a:pt x="362433" y="0"/>
                </a:cubicBezTo>
                <a:lnTo>
                  <a:pt x="362433" y="0"/>
                </a:lnTo>
                <a:cubicBezTo>
                  <a:pt x="552926" y="-21049"/>
                  <a:pt x="706878" y="9168"/>
                  <a:pt x="906082" y="0"/>
                </a:cubicBezTo>
                <a:cubicBezTo>
                  <a:pt x="1173688" y="28136"/>
                  <a:pt x="1308965" y="-10752"/>
                  <a:pt x="1540340" y="0"/>
                </a:cubicBezTo>
                <a:cubicBezTo>
                  <a:pt x="1771715" y="10752"/>
                  <a:pt x="1902899" y="27949"/>
                  <a:pt x="2174597" y="0"/>
                </a:cubicBezTo>
                <a:cubicBezTo>
                  <a:pt x="2172643" y="38302"/>
                  <a:pt x="2168132" y="73578"/>
                  <a:pt x="2174597" y="135603"/>
                </a:cubicBezTo>
                <a:lnTo>
                  <a:pt x="2174597" y="135603"/>
                </a:lnTo>
                <a:cubicBezTo>
                  <a:pt x="2167754" y="196783"/>
                  <a:pt x="2169975" y="285953"/>
                  <a:pt x="2174597" y="339007"/>
                </a:cubicBezTo>
                <a:cubicBezTo>
                  <a:pt x="2193424" y="493077"/>
                  <a:pt x="2190480" y="613594"/>
                  <a:pt x="2174597" y="813617"/>
                </a:cubicBezTo>
                <a:cubicBezTo>
                  <a:pt x="1947291" y="804888"/>
                  <a:pt x="1823149" y="813897"/>
                  <a:pt x="1527654" y="813617"/>
                </a:cubicBezTo>
                <a:cubicBezTo>
                  <a:pt x="1232159" y="813337"/>
                  <a:pt x="1190228" y="806232"/>
                  <a:pt x="906082" y="813617"/>
                </a:cubicBezTo>
                <a:cubicBezTo>
                  <a:pt x="792366" y="806587"/>
                  <a:pt x="488685" y="787944"/>
                  <a:pt x="362433" y="813617"/>
                </a:cubicBezTo>
                <a:lnTo>
                  <a:pt x="362433" y="813617"/>
                </a:lnTo>
                <a:cubicBezTo>
                  <a:pt x="229347" y="813820"/>
                  <a:pt x="164514" y="795612"/>
                  <a:pt x="0" y="813617"/>
                </a:cubicBezTo>
                <a:cubicBezTo>
                  <a:pt x="-3632" y="693542"/>
                  <a:pt x="7581" y="450938"/>
                  <a:pt x="0" y="339007"/>
                </a:cubicBezTo>
                <a:cubicBezTo>
                  <a:pt x="-127864" y="343753"/>
                  <a:pt x="-273025" y="298790"/>
                  <a:pt x="-355025" y="304992"/>
                </a:cubicBezTo>
                <a:cubicBezTo>
                  <a:pt x="-186722" y="239018"/>
                  <a:pt x="-152864" y="207803"/>
                  <a:pt x="0" y="135603"/>
                </a:cubicBezTo>
                <a:cubicBezTo>
                  <a:pt x="2894" y="87167"/>
                  <a:pt x="-5307" y="65405"/>
                  <a:pt x="0" y="0"/>
                </a:cubicBezTo>
                <a:close/>
              </a:path>
              <a:path w="2174597" h="813617" stroke="0" extrusionOk="0">
                <a:moveTo>
                  <a:pt x="0" y="0"/>
                </a:moveTo>
                <a:cubicBezTo>
                  <a:pt x="77545" y="-5567"/>
                  <a:pt x="235589" y="17313"/>
                  <a:pt x="362433" y="0"/>
                </a:cubicBezTo>
                <a:lnTo>
                  <a:pt x="362433" y="0"/>
                </a:lnTo>
                <a:cubicBezTo>
                  <a:pt x="604708" y="-13061"/>
                  <a:pt x="664383" y="18930"/>
                  <a:pt x="906082" y="0"/>
                </a:cubicBezTo>
                <a:cubicBezTo>
                  <a:pt x="1041062" y="24009"/>
                  <a:pt x="1384292" y="22614"/>
                  <a:pt x="1540340" y="0"/>
                </a:cubicBezTo>
                <a:cubicBezTo>
                  <a:pt x="1696388" y="-22614"/>
                  <a:pt x="2021595" y="24125"/>
                  <a:pt x="2174597" y="0"/>
                </a:cubicBezTo>
                <a:cubicBezTo>
                  <a:pt x="2180296" y="45487"/>
                  <a:pt x="2177573" y="69338"/>
                  <a:pt x="2174597" y="135603"/>
                </a:cubicBezTo>
                <a:lnTo>
                  <a:pt x="2174597" y="135603"/>
                </a:lnTo>
                <a:cubicBezTo>
                  <a:pt x="2166185" y="207522"/>
                  <a:pt x="2164638" y="273666"/>
                  <a:pt x="2174597" y="339007"/>
                </a:cubicBezTo>
                <a:cubicBezTo>
                  <a:pt x="2150959" y="557042"/>
                  <a:pt x="2190199" y="659004"/>
                  <a:pt x="2174597" y="813617"/>
                </a:cubicBezTo>
                <a:cubicBezTo>
                  <a:pt x="1900938" y="835098"/>
                  <a:pt x="1716026" y="825406"/>
                  <a:pt x="1578395" y="813617"/>
                </a:cubicBezTo>
                <a:cubicBezTo>
                  <a:pt x="1440764" y="801828"/>
                  <a:pt x="1156643" y="793550"/>
                  <a:pt x="906082" y="813617"/>
                </a:cubicBezTo>
                <a:cubicBezTo>
                  <a:pt x="730670" y="830664"/>
                  <a:pt x="495093" y="798895"/>
                  <a:pt x="362433" y="813617"/>
                </a:cubicBezTo>
                <a:lnTo>
                  <a:pt x="362433" y="813617"/>
                </a:lnTo>
                <a:cubicBezTo>
                  <a:pt x="259045" y="814184"/>
                  <a:pt x="82093" y="812412"/>
                  <a:pt x="0" y="813617"/>
                </a:cubicBezTo>
                <a:cubicBezTo>
                  <a:pt x="-16637" y="685408"/>
                  <a:pt x="12704" y="493160"/>
                  <a:pt x="0" y="339007"/>
                </a:cubicBezTo>
                <a:cubicBezTo>
                  <a:pt x="-77280" y="319013"/>
                  <a:pt x="-280230" y="325150"/>
                  <a:pt x="-355025" y="304992"/>
                </a:cubicBezTo>
                <a:cubicBezTo>
                  <a:pt x="-201357" y="232054"/>
                  <a:pt x="-155635" y="227226"/>
                  <a:pt x="0" y="135603"/>
                </a:cubicBezTo>
                <a:cubicBezTo>
                  <a:pt x="251" y="98609"/>
                  <a:pt x="-3777" y="46589"/>
                  <a:pt x="0" y="0"/>
                </a:cubicBezTo>
                <a:close/>
              </a:path>
            </a:pathLst>
          </a:custGeom>
          <a:solidFill>
            <a:srgbClr val="FFFFFF"/>
          </a:solidFill>
          <a:ln>
            <a:solidFill>
              <a:srgbClr val="000099"/>
            </a:solidFill>
            <a:extLst>
              <a:ext uri="{C807C97D-BFC1-408E-A445-0C87EB9F89A2}">
                <ask:lineSketchStyleProps xmlns="" xmlns:ask="http://schemas.microsoft.com/office/drawing/2018/sketchyshapes" sd="536252192">
                  <a:prstGeom prst="wedgeRectCallout">
                    <a:avLst>
                      <a:gd name="adj1" fmla="val -66326"/>
                      <a:gd name="adj2" fmla="val -12514"/>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cs typeface="Times New Roman" pitchFamily="18" charset="0"/>
              </a:rPr>
              <a:t>Hướng Đông - </a:t>
            </a:r>
            <a:br>
              <a:rPr lang="en-US" sz="2400" b="1">
                <a:solidFill>
                  <a:srgbClr val="0070C0"/>
                </a:solidFill>
                <a:cs typeface="Times New Roman" pitchFamily="18" charset="0"/>
              </a:rPr>
            </a:br>
            <a:r>
              <a:rPr lang="en-US" sz="2400" b="1">
                <a:solidFill>
                  <a:srgbClr val="0070C0"/>
                </a:solidFill>
                <a:cs typeface="Times New Roman" pitchFamily="18" charset="0"/>
              </a:rPr>
              <a:t>Quân đoàn 4</a:t>
            </a:r>
            <a:endParaRPr lang="en-US" sz="2400" dirty="0">
              <a:solidFill>
                <a:srgbClr val="0070C0"/>
              </a:solidFill>
              <a:cs typeface="Times New Roman" pitchFamily="18" charset="0"/>
            </a:endParaRPr>
          </a:p>
        </p:txBody>
      </p:sp>
      <p:pic>
        <p:nvPicPr>
          <p:cNvPr id="21" name="Picture 20">
            <a:extLst>
              <a:ext uri="{FF2B5EF4-FFF2-40B4-BE49-F238E27FC236}">
                <a16:creationId xmlns:a16="http://schemas.microsoft.com/office/drawing/2014/main" id="{3DD30367-04E1-4465-98B7-654777DB4E2C}"/>
              </a:ext>
            </a:extLst>
          </p:cNvPr>
          <p:cNvPicPr>
            <a:picLocks noChangeAspect="1"/>
          </p:cNvPicPr>
          <p:nvPr/>
        </p:nvPicPr>
        <p:blipFill>
          <a:blip r:embed="rId6"/>
          <a:stretch>
            <a:fillRect/>
          </a:stretch>
        </p:blipFill>
        <p:spPr>
          <a:xfrm rot="8485425" flipH="1">
            <a:off x="1812479" y="2217445"/>
            <a:ext cx="2118310" cy="2118310"/>
          </a:xfrm>
          <a:prstGeom prst="rect">
            <a:avLst/>
          </a:prstGeom>
        </p:spPr>
      </p:pic>
      <p:sp>
        <p:nvSpPr>
          <p:cNvPr id="23" name="Rectangular Callout 48">
            <a:extLst>
              <a:ext uri="{FF2B5EF4-FFF2-40B4-BE49-F238E27FC236}">
                <a16:creationId xmlns:a16="http://schemas.microsoft.com/office/drawing/2014/main" id="{17BC65B4-B933-4BFC-8CEC-D071EB0294FA}"/>
              </a:ext>
            </a:extLst>
          </p:cNvPr>
          <p:cNvSpPr/>
          <p:nvPr/>
        </p:nvSpPr>
        <p:spPr>
          <a:xfrm>
            <a:off x="94663" y="2057399"/>
            <a:ext cx="3418661" cy="984717"/>
          </a:xfrm>
          <a:custGeom>
            <a:avLst/>
            <a:gdLst>
              <a:gd name="connsiteX0" fmla="*/ 0 w 3418661"/>
              <a:gd name="connsiteY0" fmla="*/ 0 h 984717"/>
              <a:gd name="connsiteX1" fmla="*/ 569777 w 3418661"/>
              <a:gd name="connsiteY1" fmla="*/ 0 h 984717"/>
              <a:gd name="connsiteX2" fmla="*/ 569777 w 3418661"/>
              <a:gd name="connsiteY2" fmla="*/ 0 h 984717"/>
              <a:gd name="connsiteX3" fmla="*/ 1424442 w 3418661"/>
              <a:gd name="connsiteY3" fmla="*/ 0 h 984717"/>
              <a:gd name="connsiteX4" fmla="*/ 3418661 w 3418661"/>
              <a:gd name="connsiteY4" fmla="*/ 0 h 984717"/>
              <a:gd name="connsiteX5" fmla="*/ 3418661 w 3418661"/>
              <a:gd name="connsiteY5" fmla="*/ 574418 h 984717"/>
              <a:gd name="connsiteX6" fmla="*/ 3418661 w 3418661"/>
              <a:gd name="connsiteY6" fmla="*/ 574418 h 984717"/>
              <a:gd name="connsiteX7" fmla="*/ 3418661 w 3418661"/>
              <a:gd name="connsiteY7" fmla="*/ 820598 h 984717"/>
              <a:gd name="connsiteX8" fmla="*/ 3418661 w 3418661"/>
              <a:gd name="connsiteY8" fmla="*/ 984717 h 984717"/>
              <a:gd name="connsiteX9" fmla="*/ 1424442 w 3418661"/>
              <a:gd name="connsiteY9" fmla="*/ 984717 h 984717"/>
              <a:gd name="connsiteX10" fmla="*/ 1240632 w 3418661"/>
              <a:gd name="connsiteY10" fmla="*/ 1152562 h 984717"/>
              <a:gd name="connsiteX11" fmla="*/ 569777 w 3418661"/>
              <a:gd name="connsiteY11" fmla="*/ 984717 h 984717"/>
              <a:gd name="connsiteX12" fmla="*/ 0 w 3418661"/>
              <a:gd name="connsiteY12" fmla="*/ 984717 h 984717"/>
              <a:gd name="connsiteX13" fmla="*/ 0 w 3418661"/>
              <a:gd name="connsiteY13" fmla="*/ 820598 h 984717"/>
              <a:gd name="connsiteX14" fmla="*/ 0 w 3418661"/>
              <a:gd name="connsiteY14" fmla="*/ 574418 h 984717"/>
              <a:gd name="connsiteX15" fmla="*/ 0 w 3418661"/>
              <a:gd name="connsiteY15" fmla="*/ 574418 h 984717"/>
              <a:gd name="connsiteX16" fmla="*/ 0 w 3418661"/>
              <a:gd name="connsiteY16" fmla="*/ 0 h 9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8661" h="984717" fill="none" extrusionOk="0">
                <a:moveTo>
                  <a:pt x="0" y="0"/>
                </a:moveTo>
                <a:cubicBezTo>
                  <a:pt x="186865" y="20227"/>
                  <a:pt x="460866" y="-13209"/>
                  <a:pt x="569777" y="0"/>
                </a:cubicBezTo>
                <a:lnTo>
                  <a:pt x="569777" y="0"/>
                </a:lnTo>
                <a:cubicBezTo>
                  <a:pt x="721003" y="-67581"/>
                  <a:pt x="1161125" y="-46954"/>
                  <a:pt x="1424442" y="0"/>
                </a:cubicBezTo>
                <a:cubicBezTo>
                  <a:pt x="2088841" y="116724"/>
                  <a:pt x="2894206" y="73680"/>
                  <a:pt x="3418661" y="0"/>
                </a:cubicBezTo>
                <a:cubicBezTo>
                  <a:pt x="3424486" y="212477"/>
                  <a:pt x="3430809" y="367074"/>
                  <a:pt x="3418661" y="574418"/>
                </a:cubicBezTo>
                <a:lnTo>
                  <a:pt x="3418661" y="574418"/>
                </a:lnTo>
                <a:cubicBezTo>
                  <a:pt x="3404552" y="682743"/>
                  <a:pt x="3405121" y="736464"/>
                  <a:pt x="3418661" y="820598"/>
                </a:cubicBezTo>
                <a:cubicBezTo>
                  <a:pt x="3431848" y="892252"/>
                  <a:pt x="3416620" y="932941"/>
                  <a:pt x="3418661" y="984717"/>
                </a:cubicBezTo>
                <a:cubicBezTo>
                  <a:pt x="2971491" y="1095327"/>
                  <a:pt x="1863586" y="847585"/>
                  <a:pt x="1424442" y="984717"/>
                </a:cubicBezTo>
                <a:cubicBezTo>
                  <a:pt x="1329415" y="1042518"/>
                  <a:pt x="1292387" y="1115386"/>
                  <a:pt x="1240632" y="1152562"/>
                </a:cubicBezTo>
                <a:cubicBezTo>
                  <a:pt x="1047908" y="1047093"/>
                  <a:pt x="791979" y="1091295"/>
                  <a:pt x="569777" y="984717"/>
                </a:cubicBezTo>
                <a:cubicBezTo>
                  <a:pt x="365610" y="1029118"/>
                  <a:pt x="96452" y="972317"/>
                  <a:pt x="0" y="984717"/>
                </a:cubicBezTo>
                <a:cubicBezTo>
                  <a:pt x="9675" y="918759"/>
                  <a:pt x="-7271" y="852909"/>
                  <a:pt x="0" y="820598"/>
                </a:cubicBezTo>
                <a:cubicBezTo>
                  <a:pt x="10551" y="788086"/>
                  <a:pt x="13488" y="616193"/>
                  <a:pt x="0" y="574418"/>
                </a:cubicBezTo>
                <a:lnTo>
                  <a:pt x="0" y="574418"/>
                </a:lnTo>
                <a:cubicBezTo>
                  <a:pt x="8346" y="426365"/>
                  <a:pt x="26546" y="265700"/>
                  <a:pt x="0" y="0"/>
                </a:cubicBezTo>
                <a:close/>
              </a:path>
              <a:path w="3418661" h="984717" stroke="0" extrusionOk="0">
                <a:moveTo>
                  <a:pt x="0" y="0"/>
                </a:moveTo>
                <a:cubicBezTo>
                  <a:pt x="270452" y="11837"/>
                  <a:pt x="364601" y="-45845"/>
                  <a:pt x="569777" y="0"/>
                </a:cubicBezTo>
                <a:lnTo>
                  <a:pt x="569777" y="0"/>
                </a:lnTo>
                <a:cubicBezTo>
                  <a:pt x="728927" y="32115"/>
                  <a:pt x="1295728" y="56279"/>
                  <a:pt x="1424442" y="0"/>
                </a:cubicBezTo>
                <a:cubicBezTo>
                  <a:pt x="1639236" y="-41395"/>
                  <a:pt x="2449844" y="-12679"/>
                  <a:pt x="3418661" y="0"/>
                </a:cubicBezTo>
                <a:cubicBezTo>
                  <a:pt x="3384055" y="252474"/>
                  <a:pt x="3435061" y="401664"/>
                  <a:pt x="3418661" y="574418"/>
                </a:cubicBezTo>
                <a:lnTo>
                  <a:pt x="3418661" y="574418"/>
                </a:lnTo>
                <a:cubicBezTo>
                  <a:pt x="3411859" y="631664"/>
                  <a:pt x="3417670" y="748937"/>
                  <a:pt x="3418661" y="820598"/>
                </a:cubicBezTo>
                <a:cubicBezTo>
                  <a:pt x="3417236" y="879358"/>
                  <a:pt x="3419947" y="910385"/>
                  <a:pt x="3418661" y="984717"/>
                </a:cubicBezTo>
                <a:cubicBezTo>
                  <a:pt x="2641323" y="1149525"/>
                  <a:pt x="1902765" y="1052695"/>
                  <a:pt x="1424442" y="984717"/>
                </a:cubicBezTo>
                <a:cubicBezTo>
                  <a:pt x="1351059" y="1040971"/>
                  <a:pt x="1305148" y="1079323"/>
                  <a:pt x="1240632" y="1152562"/>
                </a:cubicBezTo>
                <a:cubicBezTo>
                  <a:pt x="1180860" y="1082116"/>
                  <a:pt x="796806" y="1045611"/>
                  <a:pt x="569777" y="984717"/>
                </a:cubicBezTo>
                <a:cubicBezTo>
                  <a:pt x="492328" y="1000655"/>
                  <a:pt x="122772" y="985692"/>
                  <a:pt x="0" y="984717"/>
                </a:cubicBezTo>
                <a:cubicBezTo>
                  <a:pt x="-9203" y="942228"/>
                  <a:pt x="5883" y="840017"/>
                  <a:pt x="0" y="820598"/>
                </a:cubicBezTo>
                <a:cubicBezTo>
                  <a:pt x="-962" y="753628"/>
                  <a:pt x="-19217" y="608980"/>
                  <a:pt x="0" y="574418"/>
                </a:cubicBezTo>
                <a:lnTo>
                  <a:pt x="0" y="574418"/>
                </a:lnTo>
                <a:cubicBezTo>
                  <a:pt x="-6759" y="399185"/>
                  <a:pt x="51677" y="152356"/>
                  <a:pt x="0" y="0"/>
                </a:cubicBezTo>
                <a:close/>
              </a:path>
            </a:pathLst>
          </a:custGeom>
          <a:solidFill>
            <a:srgbClr val="FFFFFF"/>
          </a:solidFill>
          <a:ln>
            <a:solidFill>
              <a:srgbClr val="000099"/>
            </a:solidFill>
            <a:extLst>
              <a:ext uri="{C807C97D-BFC1-408E-A445-0C87EB9F89A2}">
                <ask:lineSketchStyleProps xmlns="" xmlns:ask="http://schemas.microsoft.com/office/drawing/2018/sketchyshapes" sd="388870048">
                  <a:prstGeom prst="wedgeRectCallout">
                    <a:avLst>
                      <a:gd name="adj1" fmla="val -13710"/>
                      <a:gd name="adj2" fmla="val 67045"/>
                    </a:avLst>
                  </a:prstGeom>
                  <ask:type>
                    <ask:lineSketchCurved/>
                  </ask:type>
                </ask:lineSketchStyleProps>
              </a:ext>
            </a:extLst>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rgbClr val="002060"/>
              </a:solidFill>
              <a:latin typeface="Times New Roman" pitchFamily="18" charset="0"/>
              <a:cs typeface="Times New Roman" pitchFamily="18" charset="0"/>
            </a:endParaRPr>
          </a:p>
          <a:p>
            <a:pPr algn="ctr">
              <a:defRPr/>
            </a:pPr>
            <a:r>
              <a:rPr lang="en-US" sz="2400" b="1">
                <a:solidFill>
                  <a:srgbClr val="0070C0"/>
                </a:solidFill>
                <a:latin typeface="+mj-lt"/>
                <a:cs typeface="Times New Roman" pitchFamily="18" charset="0"/>
              </a:rPr>
              <a:t>Hướng Tây - Tây Nam</a:t>
            </a:r>
          </a:p>
          <a:p>
            <a:pPr algn="ctr">
              <a:defRPr/>
            </a:pPr>
            <a:r>
              <a:rPr lang="en-US" sz="2400" b="1">
                <a:solidFill>
                  <a:srgbClr val="0070C0"/>
                </a:solidFill>
                <a:latin typeface="+mj-lt"/>
                <a:cs typeface="Times New Roman" pitchFamily="18" charset="0"/>
              </a:rPr>
              <a:t>Đoàn 232 và </a:t>
            </a:r>
            <a:r>
              <a:rPr lang="en-US" sz="2400" b="1">
                <a:solidFill>
                  <a:srgbClr val="0070C0"/>
                </a:solidFill>
                <a:cs typeface="Times New Roman" pitchFamily="18" charset="0"/>
              </a:rPr>
              <a:t>Sư đoàn 8 </a:t>
            </a:r>
            <a:endParaRPr lang="en-US" sz="2400" b="1" dirty="0">
              <a:solidFill>
                <a:srgbClr val="0070C0"/>
              </a:solidFill>
              <a:latin typeface="+mj-lt"/>
              <a:cs typeface="Times New Roman" pitchFamily="18" charset="0"/>
            </a:endParaRPr>
          </a:p>
          <a:p>
            <a:pPr>
              <a:defRPr/>
            </a:pPr>
            <a:endParaRPr lang="en-US" sz="2400" dirty="0">
              <a:solidFill>
                <a:prstClr val="white"/>
              </a:solidFill>
              <a:latin typeface="Times New Roman" pitchFamily="18" charset="0"/>
              <a:cs typeface="Times New Roman" pitchFamily="18" charset="0"/>
            </a:endParaRPr>
          </a:p>
        </p:txBody>
      </p:sp>
      <p:pic>
        <p:nvPicPr>
          <p:cNvPr id="25" name="Picture 24">
            <a:extLst>
              <a:ext uri="{FF2B5EF4-FFF2-40B4-BE49-F238E27FC236}">
                <a16:creationId xmlns:a16="http://schemas.microsoft.com/office/drawing/2014/main" id="{63671D27-217B-4C17-B8EA-FC597D38E7E2}"/>
              </a:ext>
            </a:extLst>
          </p:cNvPr>
          <p:cNvPicPr>
            <a:picLocks noChangeAspect="1"/>
          </p:cNvPicPr>
          <p:nvPr/>
        </p:nvPicPr>
        <p:blipFill>
          <a:blip r:embed="rId6"/>
          <a:stretch>
            <a:fillRect/>
          </a:stretch>
        </p:blipFill>
        <p:spPr>
          <a:xfrm rot="13481333" flipH="1" flipV="1">
            <a:off x="1726676" y="4213424"/>
            <a:ext cx="1305974" cy="1305974"/>
          </a:xfrm>
          <a:prstGeom prst="rect">
            <a:avLst/>
          </a:prstGeom>
        </p:spPr>
      </p:pic>
      <p:sp>
        <p:nvSpPr>
          <p:cNvPr id="6" name="Rectangular Callout 45">
            <a:extLst>
              <a:ext uri="{FF2B5EF4-FFF2-40B4-BE49-F238E27FC236}">
                <a16:creationId xmlns:a16="http://schemas.microsoft.com/office/drawing/2014/main" id="{380BD509-FAAE-4A55-8C7B-37B4D17D9609}"/>
              </a:ext>
            </a:extLst>
          </p:cNvPr>
          <p:cNvSpPr/>
          <p:nvPr/>
        </p:nvSpPr>
        <p:spPr>
          <a:xfrm>
            <a:off x="7102095" y="130476"/>
            <a:ext cx="4925858" cy="813617"/>
          </a:xfrm>
          <a:custGeom>
            <a:avLst/>
            <a:gdLst>
              <a:gd name="connsiteX0" fmla="*/ 0 w 4925858"/>
              <a:gd name="connsiteY0" fmla="*/ 0 h 813617"/>
              <a:gd name="connsiteX1" fmla="*/ 385859 w 4925858"/>
              <a:gd name="connsiteY1" fmla="*/ 0 h 813617"/>
              <a:gd name="connsiteX2" fmla="*/ 820976 w 4925858"/>
              <a:gd name="connsiteY2" fmla="*/ 0 h 813617"/>
              <a:gd name="connsiteX3" fmla="*/ 820976 w 4925858"/>
              <a:gd name="connsiteY3" fmla="*/ 0 h 813617"/>
              <a:gd name="connsiteX4" fmla="*/ 1412079 w 4925858"/>
              <a:gd name="connsiteY4" fmla="*/ 0 h 813617"/>
              <a:gd name="connsiteX5" fmla="*/ 2052441 w 4925858"/>
              <a:gd name="connsiteY5" fmla="*/ 0 h 813617"/>
              <a:gd name="connsiteX6" fmla="*/ 2684593 w 4925858"/>
              <a:gd name="connsiteY6" fmla="*/ 0 h 813617"/>
              <a:gd name="connsiteX7" fmla="*/ 3201808 w 4925858"/>
              <a:gd name="connsiteY7" fmla="*/ 0 h 813617"/>
              <a:gd name="connsiteX8" fmla="*/ 3747757 w 4925858"/>
              <a:gd name="connsiteY8" fmla="*/ 0 h 813617"/>
              <a:gd name="connsiteX9" fmla="*/ 4379909 w 4925858"/>
              <a:gd name="connsiteY9" fmla="*/ 0 h 813617"/>
              <a:gd name="connsiteX10" fmla="*/ 4925858 w 4925858"/>
              <a:gd name="connsiteY10" fmla="*/ 0 h 813617"/>
              <a:gd name="connsiteX11" fmla="*/ 4925858 w 4925858"/>
              <a:gd name="connsiteY11" fmla="*/ 474610 h 813617"/>
              <a:gd name="connsiteX12" fmla="*/ 4925858 w 4925858"/>
              <a:gd name="connsiteY12" fmla="*/ 474610 h 813617"/>
              <a:gd name="connsiteX13" fmla="*/ 4925858 w 4925858"/>
              <a:gd name="connsiteY13" fmla="*/ 678014 h 813617"/>
              <a:gd name="connsiteX14" fmla="*/ 4925858 w 4925858"/>
              <a:gd name="connsiteY14" fmla="*/ 813617 h 813617"/>
              <a:gd name="connsiteX15" fmla="*/ 4293706 w 4925858"/>
              <a:gd name="connsiteY15" fmla="*/ 813617 h 813617"/>
              <a:gd name="connsiteX16" fmla="*/ 3690289 w 4925858"/>
              <a:gd name="connsiteY16" fmla="*/ 813617 h 813617"/>
              <a:gd name="connsiteX17" fmla="*/ 3173074 w 4925858"/>
              <a:gd name="connsiteY17" fmla="*/ 813617 h 813617"/>
              <a:gd name="connsiteX18" fmla="*/ 2684593 w 4925858"/>
              <a:gd name="connsiteY18" fmla="*/ 813617 h 813617"/>
              <a:gd name="connsiteX19" fmla="*/ 2052441 w 4925858"/>
              <a:gd name="connsiteY19" fmla="*/ 813617 h 813617"/>
              <a:gd name="connsiteX20" fmla="*/ 1473652 w 4925858"/>
              <a:gd name="connsiteY20" fmla="*/ 813617 h 813617"/>
              <a:gd name="connsiteX21" fmla="*/ 820976 w 4925858"/>
              <a:gd name="connsiteY21" fmla="*/ 813617 h 813617"/>
              <a:gd name="connsiteX22" fmla="*/ 820976 w 4925858"/>
              <a:gd name="connsiteY22" fmla="*/ 813617 h 813617"/>
              <a:gd name="connsiteX23" fmla="*/ 394068 w 4925858"/>
              <a:gd name="connsiteY23" fmla="*/ 813617 h 813617"/>
              <a:gd name="connsiteX24" fmla="*/ 0 w 4925858"/>
              <a:gd name="connsiteY24" fmla="*/ 813617 h 813617"/>
              <a:gd name="connsiteX25" fmla="*/ 0 w 4925858"/>
              <a:gd name="connsiteY25" fmla="*/ 678014 h 813617"/>
              <a:gd name="connsiteX26" fmla="*/ -362961 w 4925858"/>
              <a:gd name="connsiteY26" fmla="*/ 653249 h 813617"/>
              <a:gd name="connsiteX27" fmla="*/ -711688 w 4925858"/>
              <a:gd name="connsiteY27" fmla="*/ 629455 h 813617"/>
              <a:gd name="connsiteX28" fmla="*/ -348727 w 4925858"/>
              <a:gd name="connsiteY28" fmla="*/ 550484 h 813617"/>
              <a:gd name="connsiteX29" fmla="*/ 0 w 4925858"/>
              <a:gd name="connsiteY29" fmla="*/ 474610 h 813617"/>
              <a:gd name="connsiteX30" fmla="*/ 0 w 4925858"/>
              <a:gd name="connsiteY30"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25858" h="813617" fill="none" extrusionOk="0">
                <a:moveTo>
                  <a:pt x="0" y="0"/>
                </a:moveTo>
                <a:cubicBezTo>
                  <a:pt x="118422" y="2289"/>
                  <a:pt x="251484" y="-1925"/>
                  <a:pt x="385859" y="0"/>
                </a:cubicBezTo>
                <a:cubicBezTo>
                  <a:pt x="520234" y="1925"/>
                  <a:pt x="646566" y="3797"/>
                  <a:pt x="820976" y="0"/>
                </a:cubicBezTo>
                <a:lnTo>
                  <a:pt x="820976" y="0"/>
                </a:lnTo>
                <a:cubicBezTo>
                  <a:pt x="1088811" y="-17533"/>
                  <a:pt x="1194041" y="-11732"/>
                  <a:pt x="1412079" y="0"/>
                </a:cubicBezTo>
                <a:cubicBezTo>
                  <a:pt x="1630117" y="11732"/>
                  <a:pt x="1858250" y="-7322"/>
                  <a:pt x="2052441" y="0"/>
                </a:cubicBezTo>
                <a:cubicBezTo>
                  <a:pt x="2227497" y="-24260"/>
                  <a:pt x="2415962" y="10708"/>
                  <a:pt x="2684593" y="0"/>
                </a:cubicBezTo>
                <a:cubicBezTo>
                  <a:pt x="2953224" y="-10708"/>
                  <a:pt x="3070713" y="3486"/>
                  <a:pt x="3201808" y="0"/>
                </a:cubicBezTo>
                <a:cubicBezTo>
                  <a:pt x="3332904" y="-3486"/>
                  <a:pt x="3608996" y="-15888"/>
                  <a:pt x="3747757" y="0"/>
                </a:cubicBezTo>
                <a:cubicBezTo>
                  <a:pt x="3886518" y="15888"/>
                  <a:pt x="4099735" y="-26325"/>
                  <a:pt x="4379909" y="0"/>
                </a:cubicBezTo>
                <a:cubicBezTo>
                  <a:pt x="4660083" y="26325"/>
                  <a:pt x="4812188" y="414"/>
                  <a:pt x="4925858" y="0"/>
                </a:cubicBezTo>
                <a:cubicBezTo>
                  <a:pt x="4922465" y="163467"/>
                  <a:pt x="4922952" y="293841"/>
                  <a:pt x="4925858" y="474610"/>
                </a:cubicBezTo>
                <a:lnTo>
                  <a:pt x="4925858" y="474610"/>
                </a:lnTo>
                <a:cubicBezTo>
                  <a:pt x="4918518" y="569634"/>
                  <a:pt x="4930206" y="581601"/>
                  <a:pt x="4925858" y="678014"/>
                </a:cubicBezTo>
                <a:cubicBezTo>
                  <a:pt x="4930474" y="714391"/>
                  <a:pt x="4926200" y="757769"/>
                  <a:pt x="4925858" y="813617"/>
                </a:cubicBezTo>
                <a:cubicBezTo>
                  <a:pt x="4623886" y="838906"/>
                  <a:pt x="4572045" y="825274"/>
                  <a:pt x="4293706" y="813617"/>
                </a:cubicBezTo>
                <a:cubicBezTo>
                  <a:pt x="4015367" y="801960"/>
                  <a:pt x="3971511" y="841943"/>
                  <a:pt x="3690289" y="813617"/>
                </a:cubicBezTo>
                <a:cubicBezTo>
                  <a:pt x="3409067" y="785291"/>
                  <a:pt x="3294257" y="838546"/>
                  <a:pt x="3173074" y="813617"/>
                </a:cubicBezTo>
                <a:cubicBezTo>
                  <a:pt x="3051892" y="788688"/>
                  <a:pt x="2831362" y="817134"/>
                  <a:pt x="2684593" y="813617"/>
                </a:cubicBezTo>
                <a:cubicBezTo>
                  <a:pt x="2537824" y="810100"/>
                  <a:pt x="2237906" y="787952"/>
                  <a:pt x="2052441" y="813617"/>
                </a:cubicBezTo>
                <a:cubicBezTo>
                  <a:pt x="1848373" y="818362"/>
                  <a:pt x="1592951" y="830282"/>
                  <a:pt x="1473652" y="813617"/>
                </a:cubicBezTo>
                <a:cubicBezTo>
                  <a:pt x="1354353" y="796952"/>
                  <a:pt x="1082632" y="837929"/>
                  <a:pt x="820976" y="813617"/>
                </a:cubicBezTo>
                <a:lnTo>
                  <a:pt x="820976" y="813617"/>
                </a:lnTo>
                <a:cubicBezTo>
                  <a:pt x="675023" y="815208"/>
                  <a:pt x="515390" y="802238"/>
                  <a:pt x="394068" y="813617"/>
                </a:cubicBezTo>
                <a:cubicBezTo>
                  <a:pt x="272746" y="824996"/>
                  <a:pt x="138678" y="832952"/>
                  <a:pt x="0" y="813617"/>
                </a:cubicBezTo>
                <a:cubicBezTo>
                  <a:pt x="3655" y="757265"/>
                  <a:pt x="3904" y="710744"/>
                  <a:pt x="0" y="678014"/>
                </a:cubicBezTo>
                <a:cubicBezTo>
                  <a:pt x="-145437" y="671584"/>
                  <a:pt x="-280044" y="645616"/>
                  <a:pt x="-362961" y="653249"/>
                </a:cubicBezTo>
                <a:cubicBezTo>
                  <a:pt x="-445878" y="660882"/>
                  <a:pt x="-575350" y="640695"/>
                  <a:pt x="-711688" y="629455"/>
                </a:cubicBezTo>
                <a:cubicBezTo>
                  <a:pt x="-532513" y="600081"/>
                  <a:pt x="-439952" y="581936"/>
                  <a:pt x="-348727" y="550484"/>
                </a:cubicBezTo>
                <a:cubicBezTo>
                  <a:pt x="-257502" y="519032"/>
                  <a:pt x="-76447" y="485820"/>
                  <a:pt x="0" y="474610"/>
                </a:cubicBezTo>
                <a:cubicBezTo>
                  <a:pt x="19436" y="279192"/>
                  <a:pt x="9491" y="99866"/>
                  <a:pt x="0" y="0"/>
                </a:cubicBezTo>
                <a:close/>
              </a:path>
              <a:path w="4925858" h="813617" stroke="0" extrusionOk="0">
                <a:moveTo>
                  <a:pt x="0" y="0"/>
                </a:moveTo>
                <a:cubicBezTo>
                  <a:pt x="131553" y="7878"/>
                  <a:pt x="265289" y="19011"/>
                  <a:pt x="426908" y="0"/>
                </a:cubicBezTo>
                <a:cubicBezTo>
                  <a:pt x="588527" y="-19011"/>
                  <a:pt x="715272" y="9420"/>
                  <a:pt x="820976" y="0"/>
                </a:cubicBezTo>
                <a:lnTo>
                  <a:pt x="820976" y="0"/>
                </a:lnTo>
                <a:cubicBezTo>
                  <a:pt x="968315" y="-7056"/>
                  <a:pt x="1224115" y="-27845"/>
                  <a:pt x="1399765" y="0"/>
                </a:cubicBezTo>
                <a:cubicBezTo>
                  <a:pt x="1575415" y="27845"/>
                  <a:pt x="1851970" y="-16389"/>
                  <a:pt x="2052441" y="0"/>
                </a:cubicBezTo>
                <a:cubicBezTo>
                  <a:pt x="2177937" y="-23529"/>
                  <a:pt x="2366637" y="-6669"/>
                  <a:pt x="2540922" y="0"/>
                </a:cubicBezTo>
                <a:cubicBezTo>
                  <a:pt x="2715207" y="6669"/>
                  <a:pt x="2890037" y="5878"/>
                  <a:pt x="3144339" y="0"/>
                </a:cubicBezTo>
                <a:cubicBezTo>
                  <a:pt x="3398641" y="-5878"/>
                  <a:pt x="3503358" y="18305"/>
                  <a:pt x="3661555" y="0"/>
                </a:cubicBezTo>
                <a:cubicBezTo>
                  <a:pt x="3819752" y="-18305"/>
                  <a:pt x="4039358" y="22241"/>
                  <a:pt x="4150035" y="0"/>
                </a:cubicBezTo>
                <a:cubicBezTo>
                  <a:pt x="4260712" y="-22241"/>
                  <a:pt x="4611507" y="11360"/>
                  <a:pt x="4925858" y="0"/>
                </a:cubicBezTo>
                <a:cubicBezTo>
                  <a:pt x="4942051" y="101659"/>
                  <a:pt x="4925823" y="360865"/>
                  <a:pt x="4925858" y="474610"/>
                </a:cubicBezTo>
                <a:lnTo>
                  <a:pt x="4925858" y="474610"/>
                </a:lnTo>
                <a:cubicBezTo>
                  <a:pt x="4934190" y="517310"/>
                  <a:pt x="4916260" y="600745"/>
                  <a:pt x="4925858" y="678014"/>
                </a:cubicBezTo>
                <a:cubicBezTo>
                  <a:pt x="4923871" y="740522"/>
                  <a:pt x="4921739" y="748273"/>
                  <a:pt x="4925858" y="813617"/>
                </a:cubicBezTo>
                <a:cubicBezTo>
                  <a:pt x="4718105" y="837089"/>
                  <a:pt x="4575708" y="789236"/>
                  <a:pt x="4322440" y="813617"/>
                </a:cubicBezTo>
                <a:cubicBezTo>
                  <a:pt x="4069172" y="837998"/>
                  <a:pt x="3901579" y="839991"/>
                  <a:pt x="3747757" y="813617"/>
                </a:cubicBezTo>
                <a:cubicBezTo>
                  <a:pt x="3593935" y="787243"/>
                  <a:pt x="3414433" y="806461"/>
                  <a:pt x="3173074" y="813617"/>
                </a:cubicBezTo>
                <a:cubicBezTo>
                  <a:pt x="2931715" y="820773"/>
                  <a:pt x="2802729" y="786960"/>
                  <a:pt x="2627124" y="813617"/>
                </a:cubicBezTo>
                <a:cubicBezTo>
                  <a:pt x="2451519" y="840275"/>
                  <a:pt x="2284864" y="792118"/>
                  <a:pt x="2052441" y="813617"/>
                </a:cubicBezTo>
                <a:cubicBezTo>
                  <a:pt x="1848897" y="796748"/>
                  <a:pt x="1679077" y="837152"/>
                  <a:pt x="1473652" y="813617"/>
                </a:cubicBezTo>
                <a:cubicBezTo>
                  <a:pt x="1268227" y="790082"/>
                  <a:pt x="989288" y="815485"/>
                  <a:pt x="820976" y="813617"/>
                </a:cubicBezTo>
                <a:lnTo>
                  <a:pt x="820976" y="813617"/>
                </a:lnTo>
                <a:cubicBezTo>
                  <a:pt x="687397" y="795536"/>
                  <a:pt x="584393" y="831263"/>
                  <a:pt x="402278" y="813617"/>
                </a:cubicBezTo>
                <a:cubicBezTo>
                  <a:pt x="220163" y="795971"/>
                  <a:pt x="132963" y="826770"/>
                  <a:pt x="0" y="813617"/>
                </a:cubicBezTo>
                <a:cubicBezTo>
                  <a:pt x="-4088" y="761502"/>
                  <a:pt x="-6060" y="707654"/>
                  <a:pt x="0" y="678014"/>
                </a:cubicBezTo>
                <a:cubicBezTo>
                  <a:pt x="-129604" y="660002"/>
                  <a:pt x="-276713" y="669028"/>
                  <a:pt x="-348727" y="654220"/>
                </a:cubicBezTo>
                <a:cubicBezTo>
                  <a:pt x="-420741" y="639412"/>
                  <a:pt x="-638401" y="643753"/>
                  <a:pt x="-711688" y="629455"/>
                </a:cubicBezTo>
                <a:cubicBezTo>
                  <a:pt x="-616839" y="607305"/>
                  <a:pt x="-509671" y="598231"/>
                  <a:pt x="-355844" y="552033"/>
                </a:cubicBezTo>
                <a:cubicBezTo>
                  <a:pt x="-202017" y="505834"/>
                  <a:pt x="-143674" y="499524"/>
                  <a:pt x="0" y="474610"/>
                </a:cubicBezTo>
                <a:cubicBezTo>
                  <a:pt x="11288" y="375844"/>
                  <a:pt x="4797" y="222071"/>
                  <a:pt x="0" y="0"/>
                </a:cubicBezTo>
                <a:close/>
              </a:path>
            </a:pathLst>
          </a:custGeom>
          <a:solidFill>
            <a:srgbClr val="FFFFFF"/>
          </a:solidFill>
          <a:ln>
            <a:solidFill>
              <a:srgbClr val="000099"/>
            </a:solidFill>
            <a:extLst>
              <a:ext uri="{C807C97D-BFC1-408E-A445-0C87EB9F89A2}">
                <ask:lineSketchStyleProps xmlns="" xmlns:ask="http://schemas.microsoft.com/office/drawing/2018/sketchyshapes" sd="536252192">
                  <a:prstGeom prst="wedgeRectCallout">
                    <a:avLst>
                      <a:gd name="adj1" fmla="val -64448"/>
                      <a:gd name="adj2" fmla="val 27365"/>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cs typeface="Times New Roman" pitchFamily="18" charset="0"/>
              </a:rPr>
              <a:t>Hướng Bắc - Quân đoàn 1</a:t>
            </a:r>
            <a:endParaRPr lang="en-US" sz="2400" dirty="0">
              <a:solidFill>
                <a:srgbClr val="0070C0"/>
              </a:solidFill>
              <a:cs typeface="Times New Roman" pitchFamily="18" charset="0"/>
            </a:endParaRPr>
          </a:p>
        </p:txBody>
      </p:sp>
    </p:spTree>
    <p:extLst>
      <p:ext uri="{BB962C8B-B14F-4D97-AF65-F5344CB8AC3E}">
        <p14:creationId xmlns:p14="http://schemas.microsoft.com/office/powerpoint/2010/main" val="1815618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repeatCount="300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repeatCount="300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repeatCount="300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repeatCount="300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repeatCount="300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500"/>
                                        <p:tgtEl>
                                          <p:spTgt spid="1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repeatCount="300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up)">
                                      <p:cBhvr>
                                        <p:cTn id="62" dur="500"/>
                                        <p:tgtEl>
                                          <p:spTgt spid="21"/>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Effect transition="in" filter="fade">
                                      <p:cBhvr>
                                        <p:cTn id="67" dur="500"/>
                                        <p:tgtEl>
                                          <p:spTgt spid="23"/>
                                        </p:tgtEl>
                                      </p:cBhvr>
                                    </p:animEffect>
                                  </p:childTnLst>
                                </p:cTn>
                              </p:par>
                              <p:par>
                                <p:cTn id="68" presetID="22" presetClass="entr" presetSubtype="1" repeatCount="300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up)">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animBg="1"/>
      <p:bldP spid="18" grpId="0" animBg="1"/>
      <p:bldP spid="20" grpId="0" animBg="1"/>
      <p:bldP spid="2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FC6671B-C7ED-4217-BF35-8DE46635D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 y="3995632"/>
            <a:ext cx="4475145" cy="2909721"/>
          </a:xfrm>
          <a:prstGeom prst="rect">
            <a:avLst/>
          </a:prstGeom>
        </p:spPr>
      </p:pic>
      <p:grpSp>
        <p:nvGrpSpPr>
          <p:cNvPr id="11" name="Group 10">
            <a:extLst>
              <a:ext uri="{FF2B5EF4-FFF2-40B4-BE49-F238E27FC236}">
                <a16:creationId xmlns:a16="http://schemas.microsoft.com/office/drawing/2014/main" id="{D7B8C16D-3BD9-48EE-9B65-00734C8E5A04}"/>
              </a:ext>
            </a:extLst>
          </p:cNvPr>
          <p:cNvGrpSpPr/>
          <p:nvPr/>
        </p:nvGrpSpPr>
        <p:grpSpPr>
          <a:xfrm rot="21354597">
            <a:off x="223102" y="369116"/>
            <a:ext cx="11745796" cy="1893349"/>
            <a:chOff x="118527" y="1170911"/>
            <a:chExt cx="10121378" cy="2512630"/>
          </a:xfrm>
        </p:grpSpPr>
        <p:pic>
          <p:nvPicPr>
            <p:cNvPr id="16" name="Picture 11">
              <a:extLst>
                <a:ext uri="{FF2B5EF4-FFF2-40B4-BE49-F238E27FC236}">
                  <a16:creationId xmlns:a16="http://schemas.microsoft.com/office/drawing/2014/main" id="{38B061CA-6891-43FC-B012-E8EACDBDC8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527" y="1170911"/>
              <a:ext cx="10121378" cy="2512630"/>
            </a:xfrm>
            <a:prstGeom prst="rect">
              <a:avLst/>
            </a:prstGeom>
          </p:spPr>
        </p:pic>
        <p:sp>
          <p:nvSpPr>
            <p:cNvPr id="20" name="TextBox 19">
              <a:extLst>
                <a:ext uri="{FF2B5EF4-FFF2-40B4-BE49-F238E27FC236}">
                  <a16:creationId xmlns:a16="http://schemas.microsoft.com/office/drawing/2014/main" id="{860DD6B6-E6D3-417B-85C7-2AF3CBF5597A}"/>
                </a:ext>
              </a:extLst>
            </p:cNvPr>
            <p:cNvSpPr txBox="1"/>
            <p:nvPr/>
          </p:nvSpPr>
          <p:spPr>
            <a:xfrm rot="49942">
              <a:off x="123204" y="1799525"/>
              <a:ext cx="9921695" cy="1020647"/>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9Slide07 IcielKoni" pitchFamily="2" charset="0"/>
                  <a:ea typeface="+mn-ea"/>
                  <a:cs typeface="Arial" panose="020B0604020202020204" pitchFamily="34" charset="0"/>
                </a:rPr>
                <a:t>Lữ đoàn xe tăng 203 có nhiệm vụ gì?</a:t>
              </a:r>
            </a:p>
          </p:txBody>
        </p:sp>
      </p:grpSp>
      <p:pic>
        <p:nvPicPr>
          <p:cNvPr id="3" name="Picture 2">
            <a:extLst>
              <a:ext uri="{FF2B5EF4-FFF2-40B4-BE49-F238E27FC236}">
                <a16:creationId xmlns:a16="http://schemas.microsoft.com/office/drawing/2014/main" id="{47F435B6-BF47-4025-88DE-70578255F9A2}"/>
              </a:ext>
            </a:extLst>
          </p:cNvPr>
          <p:cNvPicPr>
            <a:picLocks noChangeAspect="1"/>
          </p:cNvPicPr>
          <p:nvPr/>
        </p:nvPicPr>
        <p:blipFill>
          <a:blip r:embed="rId6"/>
          <a:stretch>
            <a:fillRect/>
          </a:stretch>
        </p:blipFill>
        <p:spPr>
          <a:xfrm rot="21347940">
            <a:off x="4724400" y="2221451"/>
            <a:ext cx="6515100" cy="4286936"/>
          </a:xfrm>
          <a:custGeom>
            <a:avLst/>
            <a:gdLst>
              <a:gd name="connsiteX0" fmla="*/ 0 w 6515100"/>
              <a:gd name="connsiteY0" fmla="*/ 0 h 4286936"/>
              <a:gd name="connsiteX1" fmla="*/ 396829 w 6515100"/>
              <a:gd name="connsiteY1" fmla="*/ 0 h 4286936"/>
              <a:gd name="connsiteX2" fmla="*/ 858809 w 6515100"/>
              <a:gd name="connsiteY2" fmla="*/ 0 h 4286936"/>
              <a:gd name="connsiteX3" fmla="*/ 1255637 w 6515100"/>
              <a:gd name="connsiteY3" fmla="*/ 0 h 4286936"/>
              <a:gd name="connsiteX4" fmla="*/ 1978221 w 6515100"/>
              <a:gd name="connsiteY4" fmla="*/ 0 h 4286936"/>
              <a:gd name="connsiteX5" fmla="*/ 2700805 w 6515100"/>
              <a:gd name="connsiteY5" fmla="*/ 0 h 4286936"/>
              <a:gd name="connsiteX6" fmla="*/ 3162785 w 6515100"/>
              <a:gd name="connsiteY6" fmla="*/ 0 h 4286936"/>
              <a:gd name="connsiteX7" fmla="*/ 3559614 w 6515100"/>
              <a:gd name="connsiteY7" fmla="*/ 0 h 4286936"/>
              <a:gd name="connsiteX8" fmla="*/ 4021594 w 6515100"/>
              <a:gd name="connsiteY8" fmla="*/ 0 h 4286936"/>
              <a:gd name="connsiteX9" fmla="*/ 4548724 w 6515100"/>
              <a:gd name="connsiteY9" fmla="*/ 0 h 4286936"/>
              <a:gd name="connsiteX10" fmla="*/ 5271308 w 6515100"/>
              <a:gd name="connsiteY10" fmla="*/ 0 h 4286936"/>
              <a:gd name="connsiteX11" fmla="*/ 5668137 w 6515100"/>
              <a:gd name="connsiteY11" fmla="*/ 0 h 4286936"/>
              <a:gd name="connsiteX12" fmla="*/ 6515100 w 6515100"/>
              <a:gd name="connsiteY12" fmla="*/ 0 h 4286936"/>
              <a:gd name="connsiteX13" fmla="*/ 6515100 w 6515100"/>
              <a:gd name="connsiteY13" fmla="*/ 621606 h 4286936"/>
              <a:gd name="connsiteX14" fmla="*/ 6515100 w 6515100"/>
              <a:gd name="connsiteY14" fmla="*/ 1114603 h 4286936"/>
              <a:gd name="connsiteX15" fmla="*/ 6515100 w 6515100"/>
              <a:gd name="connsiteY15" fmla="*/ 1693340 h 4286936"/>
              <a:gd name="connsiteX16" fmla="*/ 6515100 w 6515100"/>
              <a:gd name="connsiteY16" fmla="*/ 2100599 h 4286936"/>
              <a:gd name="connsiteX17" fmla="*/ 6515100 w 6515100"/>
              <a:gd name="connsiteY17" fmla="*/ 2550727 h 4286936"/>
              <a:gd name="connsiteX18" fmla="*/ 6515100 w 6515100"/>
              <a:gd name="connsiteY18" fmla="*/ 2957986 h 4286936"/>
              <a:gd name="connsiteX19" fmla="*/ 6515100 w 6515100"/>
              <a:gd name="connsiteY19" fmla="*/ 3536722 h 4286936"/>
              <a:gd name="connsiteX20" fmla="*/ 6515100 w 6515100"/>
              <a:gd name="connsiteY20" fmla="*/ 4286936 h 4286936"/>
              <a:gd name="connsiteX21" fmla="*/ 5857667 w 6515100"/>
              <a:gd name="connsiteY21" fmla="*/ 4286936 h 4286936"/>
              <a:gd name="connsiteX22" fmla="*/ 5460838 w 6515100"/>
              <a:gd name="connsiteY22" fmla="*/ 4286936 h 4286936"/>
              <a:gd name="connsiteX23" fmla="*/ 5064010 w 6515100"/>
              <a:gd name="connsiteY23" fmla="*/ 4286936 h 4286936"/>
              <a:gd name="connsiteX24" fmla="*/ 4667181 w 6515100"/>
              <a:gd name="connsiteY24" fmla="*/ 4286936 h 4286936"/>
              <a:gd name="connsiteX25" fmla="*/ 4140050 w 6515100"/>
              <a:gd name="connsiteY25" fmla="*/ 4286936 h 4286936"/>
              <a:gd name="connsiteX26" fmla="*/ 3417466 w 6515100"/>
              <a:gd name="connsiteY26" fmla="*/ 4286936 h 4286936"/>
              <a:gd name="connsiteX27" fmla="*/ 2825184 w 6515100"/>
              <a:gd name="connsiteY27" fmla="*/ 4286936 h 4286936"/>
              <a:gd name="connsiteX28" fmla="*/ 2232902 w 6515100"/>
              <a:gd name="connsiteY28" fmla="*/ 4286936 h 4286936"/>
              <a:gd name="connsiteX29" fmla="*/ 1770923 w 6515100"/>
              <a:gd name="connsiteY29" fmla="*/ 4286936 h 4286936"/>
              <a:gd name="connsiteX30" fmla="*/ 1113490 w 6515100"/>
              <a:gd name="connsiteY30" fmla="*/ 4286936 h 4286936"/>
              <a:gd name="connsiteX31" fmla="*/ 651510 w 6515100"/>
              <a:gd name="connsiteY31" fmla="*/ 4286936 h 4286936"/>
              <a:gd name="connsiteX32" fmla="*/ 0 w 6515100"/>
              <a:gd name="connsiteY32" fmla="*/ 4286936 h 4286936"/>
              <a:gd name="connsiteX33" fmla="*/ 0 w 6515100"/>
              <a:gd name="connsiteY33" fmla="*/ 3793938 h 4286936"/>
              <a:gd name="connsiteX34" fmla="*/ 0 w 6515100"/>
              <a:gd name="connsiteY34" fmla="*/ 3343810 h 4286936"/>
              <a:gd name="connsiteX35" fmla="*/ 0 w 6515100"/>
              <a:gd name="connsiteY35" fmla="*/ 2936551 h 4286936"/>
              <a:gd name="connsiteX36" fmla="*/ 0 w 6515100"/>
              <a:gd name="connsiteY36" fmla="*/ 2357815 h 4286936"/>
              <a:gd name="connsiteX37" fmla="*/ 0 w 6515100"/>
              <a:gd name="connsiteY37" fmla="*/ 1950556 h 4286936"/>
              <a:gd name="connsiteX38" fmla="*/ 0 w 6515100"/>
              <a:gd name="connsiteY38" fmla="*/ 1500428 h 4286936"/>
              <a:gd name="connsiteX39" fmla="*/ 0 w 6515100"/>
              <a:gd name="connsiteY39" fmla="*/ 878822 h 4286936"/>
              <a:gd name="connsiteX40" fmla="*/ 0 w 6515100"/>
              <a:gd name="connsiteY40" fmla="*/ 0 h 428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515100" h="4286936" fill="none" extrusionOk="0">
                <a:moveTo>
                  <a:pt x="0" y="0"/>
                </a:moveTo>
                <a:cubicBezTo>
                  <a:pt x="147368" y="-5190"/>
                  <a:pt x="313425" y="23209"/>
                  <a:pt x="396829" y="0"/>
                </a:cubicBezTo>
                <a:cubicBezTo>
                  <a:pt x="480233" y="-23209"/>
                  <a:pt x="670048" y="42477"/>
                  <a:pt x="858809" y="0"/>
                </a:cubicBezTo>
                <a:cubicBezTo>
                  <a:pt x="1047570" y="-42477"/>
                  <a:pt x="1103535" y="7970"/>
                  <a:pt x="1255637" y="0"/>
                </a:cubicBezTo>
                <a:cubicBezTo>
                  <a:pt x="1407739" y="-7970"/>
                  <a:pt x="1815636" y="80145"/>
                  <a:pt x="1978221" y="0"/>
                </a:cubicBezTo>
                <a:cubicBezTo>
                  <a:pt x="2140806" y="-80145"/>
                  <a:pt x="2370763" y="36976"/>
                  <a:pt x="2700805" y="0"/>
                </a:cubicBezTo>
                <a:cubicBezTo>
                  <a:pt x="3030847" y="-36976"/>
                  <a:pt x="2996884" y="52605"/>
                  <a:pt x="3162785" y="0"/>
                </a:cubicBezTo>
                <a:cubicBezTo>
                  <a:pt x="3328686" y="-52605"/>
                  <a:pt x="3407097" y="19905"/>
                  <a:pt x="3559614" y="0"/>
                </a:cubicBezTo>
                <a:cubicBezTo>
                  <a:pt x="3712131" y="-19905"/>
                  <a:pt x="3916935" y="28747"/>
                  <a:pt x="4021594" y="0"/>
                </a:cubicBezTo>
                <a:cubicBezTo>
                  <a:pt x="4126253" y="-28747"/>
                  <a:pt x="4300016" y="55518"/>
                  <a:pt x="4548724" y="0"/>
                </a:cubicBezTo>
                <a:cubicBezTo>
                  <a:pt x="4797432" y="-55518"/>
                  <a:pt x="5109735" y="7185"/>
                  <a:pt x="5271308" y="0"/>
                </a:cubicBezTo>
                <a:cubicBezTo>
                  <a:pt x="5432881" y="-7185"/>
                  <a:pt x="5532844" y="13395"/>
                  <a:pt x="5668137" y="0"/>
                </a:cubicBezTo>
                <a:cubicBezTo>
                  <a:pt x="5803430" y="-13395"/>
                  <a:pt x="6133686" y="36726"/>
                  <a:pt x="6515100" y="0"/>
                </a:cubicBezTo>
                <a:cubicBezTo>
                  <a:pt x="6560220" y="162163"/>
                  <a:pt x="6488458" y="472246"/>
                  <a:pt x="6515100" y="621606"/>
                </a:cubicBezTo>
                <a:cubicBezTo>
                  <a:pt x="6541742" y="770966"/>
                  <a:pt x="6489594" y="976376"/>
                  <a:pt x="6515100" y="1114603"/>
                </a:cubicBezTo>
                <a:cubicBezTo>
                  <a:pt x="6540606" y="1252830"/>
                  <a:pt x="6507512" y="1560876"/>
                  <a:pt x="6515100" y="1693340"/>
                </a:cubicBezTo>
                <a:cubicBezTo>
                  <a:pt x="6522688" y="1825804"/>
                  <a:pt x="6500246" y="1908434"/>
                  <a:pt x="6515100" y="2100599"/>
                </a:cubicBezTo>
                <a:cubicBezTo>
                  <a:pt x="6529954" y="2292764"/>
                  <a:pt x="6489331" y="2458281"/>
                  <a:pt x="6515100" y="2550727"/>
                </a:cubicBezTo>
                <a:cubicBezTo>
                  <a:pt x="6540869" y="2643173"/>
                  <a:pt x="6490143" y="2848033"/>
                  <a:pt x="6515100" y="2957986"/>
                </a:cubicBezTo>
                <a:cubicBezTo>
                  <a:pt x="6540057" y="3067939"/>
                  <a:pt x="6487335" y="3324863"/>
                  <a:pt x="6515100" y="3536722"/>
                </a:cubicBezTo>
                <a:cubicBezTo>
                  <a:pt x="6542865" y="3748581"/>
                  <a:pt x="6492197" y="4008439"/>
                  <a:pt x="6515100" y="4286936"/>
                </a:cubicBezTo>
                <a:cubicBezTo>
                  <a:pt x="6289802" y="4339667"/>
                  <a:pt x="6144747" y="4283682"/>
                  <a:pt x="5857667" y="4286936"/>
                </a:cubicBezTo>
                <a:cubicBezTo>
                  <a:pt x="5570587" y="4290190"/>
                  <a:pt x="5640599" y="4246692"/>
                  <a:pt x="5460838" y="4286936"/>
                </a:cubicBezTo>
                <a:cubicBezTo>
                  <a:pt x="5281077" y="4327180"/>
                  <a:pt x="5249732" y="4245115"/>
                  <a:pt x="5064010" y="4286936"/>
                </a:cubicBezTo>
                <a:cubicBezTo>
                  <a:pt x="4878288" y="4328757"/>
                  <a:pt x="4832599" y="4285177"/>
                  <a:pt x="4667181" y="4286936"/>
                </a:cubicBezTo>
                <a:cubicBezTo>
                  <a:pt x="4501763" y="4288695"/>
                  <a:pt x="4295536" y="4251473"/>
                  <a:pt x="4140050" y="4286936"/>
                </a:cubicBezTo>
                <a:cubicBezTo>
                  <a:pt x="3984564" y="4322399"/>
                  <a:pt x="3710551" y="4224772"/>
                  <a:pt x="3417466" y="4286936"/>
                </a:cubicBezTo>
                <a:cubicBezTo>
                  <a:pt x="3124381" y="4349100"/>
                  <a:pt x="3068779" y="4281187"/>
                  <a:pt x="2825184" y="4286936"/>
                </a:cubicBezTo>
                <a:cubicBezTo>
                  <a:pt x="2581589" y="4292685"/>
                  <a:pt x="2353191" y="4271719"/>
                  <a:pt x="2232902" y="4286936"/>
                </a:cubicBezTo>
                <a:cubicBezTo>
                  <a:pt x="2112613" y="4302153"/>
                  <a:pt x="1979018" y="4250637"/>
                  <a:pt x="1770923" y="4286936"/>
                </a:cubicBezTo>
                <a:cubicBezTo>
                  <a:pt x="1562828" y="4323235"/>
                  <a:pt x="1323772" y="4247341"/>
                  <a:pt x="1113490" y="4286936"/>
                </a:cubicBezTo>
                <a:cubicBezTo>
                  <a:pt x="903208" y="4326531"/>
                  <a:pt x="749535" y="4286922"/>
                  <a:pt x="651510" y="4286936"/>
                </a:cubicBezTo>
                <a:cubicBezTo>
                  <a:pt x="553485" y="4286950"/>
                  <a:pt x="223610" y="4275335"/>
                  <a:pt x="0" y="4286936"/>
                </a:cubicBezTo>
                <a:cubicBezTo>
                  <a:pt x="-4192" y="4072148"/>
                  <a:pt x="33512" y="3915412"/>
                  <a:pt x="0" y="3793938"/>
                </a:cubicBezTo>
                <a:cubicBezTo>
                  <a:pt x="-33512" y="3672464"/>
                  <a:pt x="36079" y="3513986"/>
                  <a:pt x="0" y="3343810"/>
                </a:cubicBezTo>
                <a:cubicBezTo>
                  <a:pt x="-36079" y="3173634"/>
                  <a:pt x="4247" y="3110768"/>
                  <a:pt x="0" y="2936551"/>
                </a:cubicBezTo>
                <a:cubicBezTo>
                  <a:pt x="-4247" y="2762334"/>
                  <a:pt x="64657" y="2591922"/>
                  <a:pt x="0" y="2357815"/>
                </a:cubicBezTo>
                <a:cubicBezTo>
                  <a:pt x="-64657" y="2123708"/>
                  <a:pt x="43978" y="2032516"/>
                  <a:pt x="0" y="1950556"/>
                </a:cubicBezTo>
                <a:cubicBezTo>
                  <a:pt x="-43978" y="1868596"/>
                  <a:pt x="8176" y="1689498"/>
                  <a:pt x="0" y="1500428"/>
                </a:cubicBezTo>
                <a:cubicBezTo>
                  <a:pt x="-8176" y="1311358"/>
                  <a:pt x="39037" y="1026447"/>
                  <a:pt x="0" y="878822"/>
                </a:cubicBezTo>
                <a:cubicBezTo>
                  <a:pt x="-39037" y="731197"/>
                  <a:pt x="23263" y="381426"/>
                  <a:pt x="0" y="0"/>
                </a:cubicBezTo>
                <a:close/>
              </a:path>
              <a:path w="6515100" h="4286936" stroke="0" extrusionOk="0">
                <a:moveTo>
                  <a:pt x="0" y="0"/>
                </a:moveTo>
                <a:cubicBezTo>
                  <a:pt x="295475" y="-37238"/>
                  <a:pt x="391835" y="51065"/>
                  <a:pt x="657433" y="0"/>
                </a:cubicBezTo>
                <a:cubicBezTo>
                  <a:pt x="923031" y="-51065"/>
                  <a:pt x="1161979" y="40602"/>
                  <a:pt x="1314866" y="0"/>
                </a:cubicBezTo>
                <a:cubicBezTo>
                  <a:pt x="1467753" y="-40602"/>
                  <a:pt x="1716858" y="2831"/>
                  <a:pt x="1972298" y="0"/>
                </a:cubicBezTo>
                <a:cubicBezTo>
                  <a:pt x="2227738" y="-2831"/>
                  <a:pt x="2190768" y="9770"/>
                  <a:pt x="2369127" y="0"/>
                </a:cubicBezTo>
                <a:cubicBezTo>
                  <a:pt x="2547486" y="-9770"/>
                  <a:pt x="2664350" y="48249"/>
                  <a:pt x="2831107" y="0"/>
                </a:cubicBezTo>
                <a:cubicBezTo>
                  <a:pt x="2997864" y="-48249"/>
                  <a:pt x="3171866" y="3362"/>
                  <a:pt x="3423389" y="0"/>
                </a:cubicBezTo>
                <a:cubicBezTo>
                  <a:pt x="3674912" y="-3362"/>
                  <a:pt x="3719298" y="1133"/>
                  <a:pt x="3820218" y="0"/>
                </a:cubicBezTo>
                <a:cubicBezTo>
                  <a:pt x="3921138" y="-1133"/>
                  <a:pt x="4133749" y="25482"/>
                  <a:pt x="4217047" y="0"/>
                </a:cubicBezTo>
                <a:cubicBezTo>
                  <a:pt x="4300345" y="-25482"/>
                  <a:pt x="4563516" y="58020"/>
                  <a:pt x="4744177" y="0"/>
                </a:cubicBezTo>
                <a:cubicBezTo>
                  <a:pt x="4924838" y="-58020"/>
                  <a:pt x="5032571" y="28461"/>
                  <a:pt x="5271308" y="0"/>
                </a:cubicBezTo>
                <a:cubicBezTo>
                  <a:pt x="5510045" y="-28461"/>
                  <a:pt x="5537737" y="19906"/>
                  <a:pt x="5733288" y="0"/>
                </a:cubicBezTo>
                <a:cubicBezTo>
                  <a:pt x="5928839" y="-19906"/>
                  <a:pt x="6299003" y="82278"/>
                  <a:pt x="6515100" y="0"/>
                </a:cubicBezTo>
                <a:cubicBezTo>
                  <a:pt x="6529011" y="238023"/>
                  <a:pt x="6489426" y="250682"/>
                  <a:pt x="6515100" y="492998"/>
                </a:cubicBezTo>
                <a:cubicBezTo>
                  <a:pt x="6540774" y="735314"/>
                  <a:pt x="6474697" y="762221"/>
                  <a:pt x="6515100" y="943126"/>
                </a:cubicBezTo>
                <a:cubicBezTo>
                  <a:pt x="6555503" y="1124031"/>
                  <a:pt x="6506893" y="1250737"/>
                  <a:pt x="6515100" y="1436124"/>
                </a:cubicBezTo>
                <a:cubicBezTo>
                  <a:pt x="6523307" y="1621511"/>
                  <a:pt x="6446307" y="1891986"/>
                  <a:pt x="6515100" y="2014860"/>
                </a:cubicBezTo>
                <a:cubicBezTo>
                  <a:pt x="6583893" y="2137734"/>
                  <a:pt x="6501477" y="2502539"/>
                  <a:pt x="6515100" y="2636466"/>
                </a:cubicBezTo>
                <a:cubicBezTo>
                  <a:pt x="6528723" y="2770393"/>
                  <a:pt x="6465117" y="2983930"/>
                  <a:pt x="6515100" y="3215202"/>
                </a:cubicBezTo>
                <a:cubicBezTo>
                  <a:pt x="6565083" y="3446474"/>
                  <a:pt x="6512063" y="3561481"/>
                  <a:pt x="6515100" y="3751069"/>
                </a:cubicBezTo>
                <a:cubicBezTo>
                  <a:pt x="6518137" y="3940657"/>
                  <a:pt x="6504458" y="4087520"/>
                  <a:pt x="6515100" y="4286936"/>
                </a:cubicBezTo>
                <a:cubicBezTo>
                  <a:pt x="6175090" y="4361270"/>
                  <a:pt x="6142660" y="4207834"/>
                  <a:pt x="5792516" y="4286936"/>
                </a:cubicBezTo>
                <a:cubicBezTo>
                  <a:pt x="5442372" y="4366038"/>
                  <a:pt x="5492375" y="4237660"/>
                  <a:pt x="5330536" y="4286936"/>
                </a:cubicBezTo>
                <a:cubicBezTo>
                  <a:pt x="5168697" y="4336212"/>
                  <a:pt x="5021383" y="4268300"/>
                  <a:pt x="4933708" y="4286936"/>
                </a:cubicBezTo>
                <a:cubicBezTo>
                  <a:pt x="4846033" y="4305572"/>
                  <a:pt x="4590292" y="4258396"/>
                  <a:pt x="4471728" y="4286936"/>
                </a:cubicBezTo>
                <a:cubicBezTo>
                  <a:pt x="4353164" y="4315476"/>
                  <a:pt x="4176118" y="4242133"/>
                  <a:pt x="4074899" y="4286936"/>
                </a:cubicBezTo>
                <a:cubicBezTo>
                  <a:pt x="3973680" y="4331739"/>
                  <a:pt x="3595840" y="4213853"/>
                  <a:pt x="3417466" y="4286936"/>
                </a:cubicBezTo>
                <a:cubicBezTo>
                  <a:pt x="3239092" y="4360019"/>
                  <a:pt x="3137392" y="4269099"/>
                  <a:pt x="2955486" y="4286936"/>
                </a:cubicBezTo>
                <a:cubicBezTo>
                  <a:pt x="2773580" y="4304773"/>
                  <a:pt x="2469171" y="4226166"/>
                  <a:pt x="2232902" y="4286936"/>
                </a:cubicBezTo>
                <a:cubicBezTo>
                  <a:pt x="1996633" y="4347706"/>
                  <a:pt x="1796391" y="4241061"/>
                  <a:pt x="1575470" y="4286936"/>
                </a:cubicBezTo>
                <a:cubicBezTo>
                  <a:pt x="1354549" y="4332811"/>
                  <a:pt x="1347846" y="4263859"/>
                  <a:pt x="1178641" y="4286936"/>
                </a:cubicBezTo>
                <a:cubicBezTo>
                  <a:pt x="1009436" y="4310013"/>
                  <a:pt x="837918" y="4244707"/>
                  <a:pt x="521208" y="4286936"/>
                </a:cubicBezTo>
                <a:cubicBezTo>
                  <a:pt x="204498" y="4329165"/>
                  <a:pt x="219201" y="4264713"/>
                  <a:pt x="0" y="4286936"/>
                </a:cubicBezTo>
                <a:cubicBezTo>
                  <a:pt x="-22198" y="4132304"/>
                  <a:pt x="34955" y="4035227"/>
                  <a:pt x="0" y="3879677"/>
                </a:cubicBezTo>
                <a:cubicBezTo>
                  <a:pt x="-34955" y="3724127"/>
                  <a:pt x="13570" y="3523351"/>
                  <a:pt x="0" y="3386679"/>
                </a:cubicBezTo>
                <a:cubicBezTo>
                  <a:pt x="-13570" y="3250007"/>
                  <a:pt x="18675" y="3179657"/>
                  <a:pt x="0" y="2979421"/>
                </a:cubicBezTo>
                <a:cubicBezTo>
                  <a:pt x="-18675" y="2779185"/>
                  <a:pt x="32804" y="2663647"/>
                  <a:pt x="0" y="2529292"/>
                </a:cubicBezTo>
                <a:cubicBezTo>
                  <a:pt x="-32804" y="2394937"/>
                  <a:pt x="38502" y="2207900"/>
                  <a:pt x="0" y="1993425"/>
                </a:cubicBezTo>
                <a:cubicBezTo>
                  <a:pt x="-38502" y="1778950"/>
                  <a:pt x="34580" y="1762496"/>
                  <a:pt x="0" y="1586166"/>
                </a:cubicBezTo>
                <a:cubicBezTo>
                  <a:pt x="-34580" y="1409836"/>
                  <a:pt x="30077" y="1254842"/>
                  <a:pt x="0" y="1050299"/>
                </a:cubicBezTo>
                <a:cubicBezTo>
                  <a:pt x="-30077" y="845756"/>
                  <a:pt x="14349" y="784808"/>
                  <a:pt x="0" y="600171"/>
                </a:cubicBezTo>
                <a:cubicBezTo>
                  <a:pt x="-14349" y="415534"/>
                  <a:pt x="47437" y="187684"/>
                  <a:pt x="0" y="0"/>
                </a:cubicBezTo>
                <a:close/>
              </a:path>
            </a:pathLst>
          </a:custGeom>
          <a:ln>
            <a:solidFill>
              <a:schemeClr val="tx1"/>
            </a:solidFill>
            <a:extLst>
              <a:ext uri="{C807C97D-BFC1-408E-A445-0C87EB9F89A2}">
                <ask:lineSketchStyleProps xmlns="" xmlns:ask="http://schemas.microsoft.com/office/drawing/2018/sketchyshapes" sd="1742492364">
                  <a:prstGeom prst="rect">
                    <a:avLst/>
                  </a:prstGeom>
                  <ask:type>
                    <ask:lineSketchScribble/>
                  </ask:type>
                </ask:lineSketchStyleProps>
              </a:ext>
            </a:extLst>
          </a:ln>
        </p:spPr>
      </p:pic>
    </p:spTree>
    <p:extLst>
      <p:ext uri="{BB962C8B-B14F-4D97-AF65-F5344CB8AC3E}">
        <p14:creationId xmlns:p14="http://schemas.microsoft.com/office/powerpoint/2010/main" val="131377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B9A4F19-4C44-4814-8193-F47BA65E1F80}"/>
              </a:ext>
            </a:extLst>
          </p:cNvPr>
          <p:cNvPicPr>
            <a:picLocks noChangeAspect="1"/>
          </p:cNvPicPr>
          <p:nvPr/>
        </p:nvPicPr>
        <p:blipFill>
          <a:blip r:embed="rId3"/>
          <a:stretch>
            <a:fillRect/>
          </a:stretch>
        </p:blipFill>
        <p:spPr>
          <a:xfrm>
            <a:off x="818642" y="3388342"/>
            <a:ext cx="5048758" cy="3228767"/>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B3564912-9F43-4C45-9EF4-4479CA3A15AA}"/>
              </a:ext>
            </a:extLst>
          </p:cNvPr>
          <p:cNvPicPr>
            <a:picLocks noChangeAspect="1"/>
          </p:cNvPicPr>
          <p:nvPr/>
        </p:nvPicPr>
        <p:blipFill>
          <a:blip r:embed="rId4"/>
          <a:stretch>
            <a:fillRect/>
          </a:stretch>
        </p:blipFill>
        <p:spPr>
          <a:xfrm>
            <a:off x="6096000" y="3409335"/>
            <a:ext cx="5181439" cy="3241057"/>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98A346B7-C7DE-4BF0-8F67-BE12805E185C}"/>
              </a:ext>
            </a:extLst>
          </p:cNvPr>
          <p:cNvPicPr>
            <a:picLocks noChangeAspect="1"/>
          </p:cNvPicPr>
          <p:nvPr/>
        </p:nvPicPr>
        <p:blipFill>
          <a:blip r:embed="rId5"/>
          <a:stretch>
            <a:fillRect/>
          </a:stretch>
        </p:blipFill>
        <p:spPr>
          <a:xfrm>
            <a:off x="818642" y="228601"/>
            <a:ext cx="10632945" cy="3159741"/>
          </a:xfrm>
          <a:prstGeom prst="rect">
            <a:avLst/>
          </a:prstGeom>
        </p:spPr>
      </p:pic>
      <p:sp>
        <p:nvSpPr>
          <p:cNvPr id="14" name="TextBox 13">
            <a:extLst>
              <a:ext uri="{FF2B5EF4-FFF2-40B4-BE49-F238E27FC236}">
                <a16:creationId xmlns:a16="http://schemas.microsoft.com/office/drawing/2014/main" id="{E6AF9DE7-A8CB-4D66-A734-BB0016F165B5}"/>
              </a:ext>
            </a:extLst>
          </p:cNvPr>
          <p:cNvSpPr txBox="1"/>
          <p:nvPr/>
        </p:nvSpPr>
        <p:spPr>
          <a:xfrm>
            <a:off x="779527" y="381000"/>
            <a:ext cx="10632945" cy="2308324"/>
          </a:xfrm>
          <a:prstGeom prst="rect">
            <a:avLst/>
          </a:prstGeom>
          <a:noFill/>
        </p:spPr>
        <p:txBody>
          <a:bodyPr wrap="square">
            <a:spAutoFit/>
          </a:bodyPr>
          <a:lstStyle/>
          <a:p>
            <a:pPr algn="ctr"/>
            <a:r>
              <a:rPr lang="en-US" sz="3600" b="1">
                <a:solidFill>
                  <a:srgbClr val="BC171E"/>
                </a:solidFill>
                <a:latin typeface="Arial" panose="020B0604020202020204" pitchFamily="34" charset="0"/>
                <a:cs typeface="Arial" panose="020B0604020202020204" pitchFamily="34" charset="0"/>
              </a:rPr>
              <a:t>Tại mũi tiến công phía Đông, l</a:t>
            </a:r>
            <a:r>
              <a:rPr lang="vi-VN" sz="3600" b="1">
                <a:solidFill>
                  <a:srgbClr val="BC171E"/>
                </a:solidFill>
                <a:latin typeface="Arial" panose="020B0604020202020204" pitchFamily="34" charset="0"/>
                <a:cs typeface="Arial" panose="020B0604020202020204" pitchFamily="34" charset="0"/>
              </a:rPr>
              <a:t>ữ đoàn xe tăng 203 </a:t>
            </a:r>
            <a:r>
              <a:rPr lang="en-US" sz="3600" b="1">
                <a:solidFill>
                  <a:srgbClr val="BC171E"/>
                </a:solidFill>
                <a:latin typeface="Arial" panose="020B0604020202020204" pitchFamily="34" charset="0"/>
                <a:cs typeface="Arial" panose="020B0604020202020204" pitchFamily="34" charset="0"/>
              </a:rPr>
              <a:t>dẫn đầu </a:t>
            </a:r>
            <a:r>
              <a:rPr lang="vi-VN" sz="3600" b="1">
                <a:solidFill>
                  <a:srgbClr val="BC171E"/>
                </a:solidFill>
                <a:latin typeface="Arial" panose="020B0604020202020204" pitchFamily="34" charset="0"/>
                <a:cs typeface="Arial" panose="020B0604020202020204" pitchFamily="34" charset="0"/>
              </a:rPr>
              <a:t>được giao nhiệm vụ phối hợp với các đơn vị bạn cắm lá cờ cách mạng trên nóc Dinh Độc Lập.</a:t>
            </a:r>
            <a:endParaRPr lang="en-US" sz="3600" b="1">
              <a:solidFill>
                <a:srgbClr val="BC17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413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2133600" y="0"/>
            <a:ext cx="3956985"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40" name="Picture 4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833375" flipV="1">
            <a:off x="10069323" y="4919740"/>
            <a:ext cx="2077183" cy="3626829"/>
          </a:xfrm>
          <a:prstGeom prst="rect">
            <a:avLst/>
          </a:prstGeom>
        </p:spPr>
      </p:pic>
      <p:pic>
        <p:nvPicPr>
          <p:cNvPr id="41" name="Picture 4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49083" y="5562600"/>
            <a:ext cx="480107" cy="656557"/>
          </a:xfrm>
          <a:prstGeom prst="rect">
            <a:avLst/>
          </a:prstGeom>
        </p:spPr>
      </p:pic>
      <p:pic>
        <p:nvPicPr>
          <p:cNvPr id="42" name="Picture 4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0095699" y="5334000"/>
            <a:ext cx="639737" cy="874855"/>
          </a:xfrm>
          <a:prstGeom prst="rect">
            <a:avLst/>
          </a:prstGeom>
        </p:spPr>
      </p:pic>
      <p:pic>
        <p:nvPicPr>
          <p:cNvPr id="63" name="Picture 62">
            <a:extLst>
              <a:ext uri="{FF2B5EF4-FFF2-40B4-BE49-F238E27FC236}">
                <a16:creationId xmlns:a16="http://schemas.microsoft.com/office/drawing/2014/main" id="{BE2A59CE-EA6C-447D-A64B-910FA70D94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2402" y="1949874"/>
            <a:ext cx="6571973" cy="4984326"/>
          </a:xfrm>
          <a:prstGeom prst="rect">
            <a:avLst/>
          </a:prstGeom>
        </p:spPr>
      </p:pic>
      <p:pic>
        <p:nvPicPr>
          <p:cNvPr id="65" name="Picture 64">
            <a:extLst>
              <a:ext uri="{FF2B5EF4-FFF2-40B4-BE49-F238E27FC236}">
                <a16:creationId xmlns:a16="http://schemas.microsoft.com/office/drawing/2014/main" id="{C9B38A48-C60A-4939-B62C-BC80D26ECE3B}"/>
              </a:ext>
            </a:extLst>
          </p:cNvPr>
          <p:cNvPicPr>
            <a:picLocks noChangeAspect="1"/>
          </p:cNvPicPr>
          <p:nvPr/>
        </p:nvPicPr>
        <p:blipFill rotWithShape="1">
          <a:blip r:embed="rId10">
            <a:extLst>
              <a:ext uri="{28A0092B-C50C-407E-A947-70E740481C1C}">
                <a14:useLocalDpi xmlns:a14="http://schemas.microsoft.com/office/drawing/2010/main" val="0"/>
              </a:ext>
            </a:extLst>
          </a:blip>
          <a:srcRect b="39018"/>
          <a:stretch/>
        </p:blipFill>
        <p:spPr>
          <a:xfrm>
            <a:off x="2209800" y="-14393"/>
            <a:ext cx="9982200" cy="2543972"/>
          </a:xfrm>
          <a:prstGeom prst="rect">
            <a:avLst/>
          </a:prstGeom>
        </p:spPr>
      </p:pic>
      <p:sp>
        <p:nvSpPr>
          <p:cNvPr id="61" name="TextBox 60">
            <a:extLst>
              <a:ext uri="{FF2B5EF4-FFF2-40B4-BE49-F238E27FC236}">
                <a16:creationId xmlns:a16="http://schemas.microsoft.com/office/drawing/2014/main" id="{5E0947C2-0464-49EC-BD38-D628D617A963}"/>
              </a:ext>
            </a:extLst>
          </p:cNvPr>
          <p:cNvSpPr txBox="1"/>
          <p:nvPr/>
        </p:nvSpPr>
        <p:spPr>
          <a:xfrm rot="161045">
            <a:off x="3106863" y="479181"/>
            <a:ext cx="8188076" cy="1200329"/>
          </a:xfrm>
          <a:prstGeom prst="rect">
            <a:avLst/>
          </a:prstGeom>
          <a:noFill/>
        </p:spPr>
        <p:txBody>
          <a:bodyPr wrap="square">
            <a:spAutoFit/>
          </a:bodyPr>
          <a:lstStyle/>
          <a:p>
            <a:pPr algn="ctr"/>
            <a:r>
              <a:rPr lang="en-US" sz="3600">
                <a:solidFill>
                  <a:srgbClr val="002060"/>
                </a:solidFill>
                <a:latin typeface="#9Slide07 Koni" pitchFamily="2" charset="0"/>
              </a:rPr>
              <a:t>Thuật lại cảnh xe tăng quân ta tiến vào Dinh Độc Lập.</a:t>
            </a:r>
          </a:p>
        </p:txBody>
      </p:sp>
      <p:sp>
        <p:nvSpPr>
          <p:cNvPr id="66" name="TextBox 65">
            <a:extLst>
              <a:ext uri="{FF2B5EF4-FFF2-40B4-BE49-F238E27FC236}">
                <a16:creationId xmlns:a16="http://schemas.microsoft.com/office/drawing/2014/main" id="{C0C8DDA9-4E82-4D62-8977-04CB4490D1DF}"/>
              </a:ext>
            </a:extLst>
          </p:cNvPr>
          <p:cNvSpPr txBox="1"/>
          <p:nvPr/>
        </p:nvSpPr>
        <p:spPr>
          <a:xfrm rot="161045">
            <a:off x="3373854" y="2264198"/>
            <a:ext cx="2345594" cy="954107"/>
          </a:xfrm>
          <a:prstGeom prst="rect">
            <a:avLst/>
          </a:prstGeom>
          <a:noFill/>
        </p:spPr>
        <p:txBody>
          <a:bodyPr wrap="square">
            <a:spAutoFit/>
          </a:bodyPr>
          <a:lstStyle/>
          <a:p>
            <a:pPr algn="ctr"/>
            <a:r>
              <a:rPr lang="en-US" sz="2800">
                <a:solidFill>
                  <a:srgbClr val="666932"/>
                </a:solidFill>
                <a:latin typeface="#9Slide07 Koni" pitchFamily="2" charset="0"/>
              </a:rPr>
              <a:t>Thảo luận</a:t>
            </a:r>
            <a:br>
              <a:rPr lang="en-US" sz="2800">
                <a:solidFill>
                  <a:srgbClr val="666932"/>
                </a:solidFill>
                <a:latin typeface="#9Slide07 Koni" pitchFamily="2" charset="0"/>
              </a:rPr>
            </a:br>
            <a:r>
              <a:rPr lang="en-US" sz="2800">
                <a:solidFill>
                  <a:srgbClr val="666932"/>
                </a:solidFill>
                <a:latin typeface="#9Slide07 Koni" pitchFamily="2" charset="0"/>
              </a:rPr>
              <a:t> nhóm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0" y="0"/>
            <a:ext cx="3755258"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13" name="Picture 12">
            <a:extLst>
              <a:ext uri="{FF2B5EF4-FFF2-40B4-BE49-F238E27FC236}">
                <a16:creationId xmlns:a16="http://schemas.microsoft.com/office/drawing/2014/main" id="{12DC8076-617D-4AF5-8E85-FB8942959D11}"/>
              </a:ext>
            </a:extLst>
          </p:cNvPr>
          <p:cNvPicPr>
            <a:picLocks noChangeAspect="1"/>
          </p:cNvPicPr>
          <p:nvPr/>
        </p:nvPicPr>
        <p:blipFill>
          <a:blip r:embed="rId5"/>
          <a:stretch>
            <a:fillRect/>
          </a:stretch>
        </p:blipFill>
        <p:spPr>
          <a:xfrm>
            <a:off x="4952999" y="1457076"/>
            <a:ext cx="6796975" cy="5144175"/>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33375" flipV="1">
            <a:off x="10069323" y="4919740"/>
            <a:ext cx="2077183" cy="3626829"/>
          </a:xfrm>
          <a:prstGeom prst="rect">
            <a:avLst/>
          </a:prstGeom>
        </p:spPr>
      </p:pic>
      <p:pic>
        <p:nvPicPr>
          <p:cNvPr id="41" name="Picture 4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49083" y="5562600"/>
            <a:ext cx="480107" cy="656557"/>
          </a:xfrm>
          <a:prstGeom prst="rect">
            <a:avLst/>
          </a:prstGeom>
        </p:spPr>
      </p:pic>
      <p:pic>
        <p:nvPicPr>
          <p:cNvPr id="42" name="Picture 4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095699" y="5334000"/>
            <a:ext cx="639737" cy="874855"/>
          </a:xfrm>
          <a:prstGeom prst="rect">
            <a:avLst/>
          </a:prstGeom>
        </p:spPr>
      </p:pic>
      <p:sp>
        <p:nvSpPr>
          <p:cNvPr id="17" name="TextBox 16">
            <a:extLst>
              <a:ext uri="{FF2B5EF4-FFF2-40B4-BE49-F238E27FC236}">
                <a16:creationId xmlns:a16="http://schemas.microsoft.com/office/drawing/2014/main" id="{DDE02583-157D-4F53-8BEB-4886452D44E6}"/>
              </a:ext>
            </a:extLst>
          </p:cNvPr>
          <p:cNvSpPr txBox="1"/>
          <p:nvPr/>
        </p:nvSpPr>
        <p:spPr>
          <a:xfrm>
            <a:off x="5946544" y="1538500"/>
            <a:ext cx="551651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a:ea typeface="+mn-ea"/>
                <a:cs typeface="+mn-cs"/>
              </a:rPr>
              <a:t>Xe tăng 843 do đồng chí Bùi Quang Thận đi đầu húc vào cổng phụ và bị kẹt lại.</a:t>
            </a:r>
          </a:p>
        </p:txBody>
      </p:sp>
      <p:pic>
        <p:nvPicPr>
          <p:cNvPr id="20" name="Picture 9">
            <a:extLst>
              <a:ext uri="{FF2B5EF4-FFF2-40B4-BE49-F238E27FC236}">
                <a16:creationId xmlns:a16="http://schemas.microsoft.com/office/drawing/2014/main" id="{E8734317-26C9-4471-88DE-B63EC94DBC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64281">
            <a:off x="5356840" y="1487822"/>
            <a:ext cx="739906" cy="1036646"/>
          </a:xfrm>
          <a:prstGeom prst="rect">
            <a:avLst/>
          </a:prstGeom>
        </p:spPr>
      </p:pic>
      <p:sp>
        <p:nvSpPr>
          <p:cNvPr id="21" name="TextBox 20">
            <a:extLst>
              <a:ext uri="{FF2B5EF4-FFF2-40B4-BE49-F238E27FC236}">
                <a16:creationId xmlns:a16="http://schemas.microsoft.com/office/drawing/2014/main" id="{842642EA-0358-45AC-954D-21431C5C7CEC}"/>
              </a:ext>
            </a:extLst>
          </p:cNvPr>
          <p:cNvSpPr txBox="1"/>
          <p:nvPr/>
        </p:nvSpPr>
        <p:spPr>
          <a:xfrm>
            <a:off x="6031735" y="3508186"/>
            <a:ext cx="5516513" cy="2308324"/>
          </a:xfrm>
          <a:prstGeom prst="rect">
            <a:avLst/>
          </a:prstGeom>
          <a:noFill/>
        </p:spPr>
        <p:txBody>
          <a:bodyPr wrap="square">
            <a:spAutoFit/>
          </a:bodyPr>
          <a:lstStyle/>
          <a:p>
            <a:pPr lvl="0" algn="just">
              <a:defRPr/>
            </a:pPr>
            <a:r>
              <a:rPr lang="en-US" sz="3600">
                <a:solidFill>
                  <a:prstClr val="black"/>
                </a:solidFill>
              </a:rPr>
              <a:t>Xe tăng 390 do đồng chí Vũ Đăng Toàn chỉ huy  húc thẳng cổng chính, tiến vào Dinh Độc Lập.</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9">
            <a:extLst>
              <a:ext uri="{FF2B5EF4-FFF2-40B4-BE49-F238E27FC236}">
                <a16:creationId xmlns:a16="http://schemas.microsoft.com/office/drawing/2014/main" id="{80AE4E44-58F4-4E78-A077-3F436939C0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64281">
            <a:off x="5447148" y="3214972"/>
            <a:ext cx="671245" cy="940449"/>
          </a:xfrm>
          <a:prstGeom prst="rect">
            <a:avLst/>
          </a:prstGeom>
        </p:spPr>
      </p:pic>
      <p:sp>
        <p:nvSpPr>
          <p:cNvPr id="25" name="TextBox 24">
            <a:extLst>
              <a:ext uri="{FF2B5EF4-FFF2-40B4-BE49-F238E27FC236}">
                <a16:creationId xmlns:a16="http://schemas.microsoft.com/office/drawing/2014/main" id="{4026B1DA-4317-4C07-8EE6-3FE581107CAF}"/>
              </a:ext>
            </a:extLst>
          </p:cNvPr>
          <p:cNvSpPr txBox="1"/>
          <p:nvPr/>
        </p:nvSpPr>
        <p:spPr>
          <a:xfrm>
            <a:off x="1986813" y="595385"/>
            <a:ext cx="9926591" cy="646331"/>
          </a:xfrm>
          <a:prstGeom prst="rect">
            <a:avLst/>
          </a:prstGeom>
          <a:noFill/>
        </p:spPr>
        <p:txBody>
          <a:bodyPr wrap="square">
            <a:spAutoFit/>
          </a:bodyPr>
          <a:lstStyle/>
          <a:p>
            <a:pPr algn="ctr"/>
            <a:r>
              <a:rPr lang="en-US" sz="3600">
                <a:solidFill>
                  <a:srgbClr val="C00000"/>
                </a:solidFill>
                <a:latin typeface="#9Slide07 Koni" pitchFamily="2" charset="0"/>
              </a:rPr>
              <a:t>Cảnh xe tăng quân ta tiến vào Dinh Độc Lập.</a:t>
            </a:r>
          </a:p>
        </p:txBody>
      </p:sp>
      <p:pic>
        <p:nvPicPr>
          <p:cNvPr id="10" name="Picture 9">
            <a:extLst>
              <a:ext uri="{FF2B5EF4-FFF2-40B4-BE49-F238E27FC236}">
                <a16:creationId xmlns:a16="http://schemas.microsoft.com/office/drawing/2014/main" id="{7158817B-72D3-4A3E-A0F3-74E3D8BCD767}"/>
              </a:ext>
            </a:extLst>
          </p:cNvPr>
          <p:cNvPicPr>
            <a:picLocks noChangeAspect="1"/>
          </p:cNvPicPr>
          <p:nvPr/>
        </p:nvPicPr>
        <p:blipFill>
          <a:blip r:embed="rId12"/>
          <a:stretch>
            <a:fillRect/>
          </a:stretch>
        </p:blipFill>
        <p:spPr>
          <a:xfrm rot="21168705">
            <a:off x="262642" y="2125974"/>
            <a:ext cx="4836725" cy="3495415"/>
          </a:xfrm>
          <a:prstGeom prst="rect">
            <a:avLst/>
          </a:prstGeom>
        </p:spPr>
      </p:pic>
      <p:pic>
        <p:nvPicPr>
          <p:cNvPr id="27" name="Picture 7">
            <a:extLst>
              <a:ext uri="{FF2B5EF4-FFF2-40B4-BE49-F238E27FC236}">
                <a16:creationId xmlns:a16="http://schemas.microsoft.com/office/drawing/2014/main" id="{52F7773F-157B-4FFE-BFB8-7A7A3F0799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99499">
            <a:off x="75286" y="5762431"/>
            <a:ext cx="1252298" cy="320749"/>
          </a:xfrm>
          <a:prstGeom prst="rect">
            <a:avLst/>
          </a:prstGeom>
        </p:spPr>
      </p:pic>
      <p:pic>
        <p:nvPicPr>
          <p:cNvPr id="28" name="Picture 7">
            <a:extLst>
              <a:ext uri="{FF2B5EF4-FFF2-40B4-BE49-F238E27FC236}">
                <a16:creationId xmlns:a16="http://schemas.microsoft.com/office/drawing/2014/main" id="{D47CA5D7-A552-4B08-92BC-3534B218E7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99499">
            <a:off x="4083049" y="1780660"/>
            <a:ext cx="1252298" cy="320749"/>
          </a:xfrm>
          <a:prstGeom prst="rect">
            <a:avLst/>
          </a:prstGeom>
        </p:spPr>
      </p:pic>
    </p:spTree>
    <p:extLst>
      <p:ext uri="{BB962C8B-B14F-4D97-AF65-F5344CB8AC3E}">
        <p14:creationId xmlns:p14="http://schemas.microsoft.com/office/powerpoint/2010/main" val="231763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outVertical)">
                                      <p:cBhvr>
                                        <p:cTn id="14" dur="500"/>
                                        <p:tgtEl>
                                          <p:spTgt spid="27"/>
                                        </p:tgtEl>
                                      </p:cBhvr>
                                    </p:animEffect>
                                  </p:childTnLst>
                                </p:cTn>
                              </p:par>
                              <p:par>
                                <p:cTn id="15" presetID="16" presetClass="entr" presetSubtype="37"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out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CF1645F-4319-4549-9545-A12ECB9718AB}"/>
              </a:ext>
            </a:extLst>
          </p:cNvPr>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2050" name="Picture 2" descr=" Chuyện đời thường - Người cắm cờ trên Dinh Độc Lập - ảnh 5">
            <a:extLst>
              <a:ext uri="{FF2B5EF4-FFF2-40B4-BE49-F238E27FC236}">
                <a16:creationId xmlns:a16="http://schemas.microsoft.com/office/drawing/2014/main" id="{E823E9EA-8949-4745-A2AA-F8F25A73B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9" y="3183273"/>
            <a:ext cx="5457491" cy="35762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có liên quan">
            <a:extLst>
              <a:ext uri="{FF2B5EF4-FFF2-40B4-BE49-F238E27FC236}">
                <a16:creationId xmlns:a16="http://schemas.microsoft.com/office/drawing/2014/main" id="{86BB16D4-1B50-4E4E-9B4F-88176294F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
            <a:ext cx="6571585" cy="675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4AAA749-D783-4038-A4CC-B1A4293DC9B6}"/>
              </a:ext>
            </a:extLst>
          </p:cNvPr>
          <p:cNvSpPr txBox="1"/>
          <p:nvPr/>
        </p:nvSpPr>
        <p:spPr>
          <a:xfrm>
            <a:off x="556559" y="859478"/>
            <a:ext cx="4868324" cy="2062103"/>
          </a:xfrm>
          <a:prstGeom prst="rect">
            <a:avLst/>
          </a:prstGeom>
          <a:noFill/>
        </p:spPr>
        <p:txBody>
          <a:bodyPr wrap="square">
            <a:spAutoFit/>
          </a:bodyPr>
          <a:lstStyle/>
          <a:p>
            <a:pPr lvl="0" algn="just">
              <a:defRPr/>
            </a:pPr>
            <a:r>
              <a:rPr lang="en-US" sz="3200">
                <a:solidFill>
                  <a:prstClr val="black"/>
                </a:solidFill>
              </a:rPr>
              <a:t>Đồng chí Bùi Quang Thận nhanh chóng tiến đến toà nhà và cắm cờ giải phóng trên nóc Dinh Độc Lập.</a:t>
            </a:r>
            <a:endParaRPr kumimoji="0" lang="en-US" sz="3200" b="0" i="0" u="none" strike="noStrike" kern="1200" cap="none" spc="0" normalizeH="0" baseline="0" noProof="0">
              <a:ln>
                <a:noFill/>
              </a:ln>
              <a:solidFill>
                <a:prstClr val="black"/>
              </a:solidFill>
              <a:effectLst/>
              <a:uLnTx/>
              <a:uFillTx/>
              <a:latin typeface="Calibri"/>
            </a:endParaRPr>
          </a:p>
        </p:txBody>
      </p:sp>
      <p:pic>
        <p:nvPicPr>
          <p:cNvPr id="5" name="Picture 9">
            <a:extLst>
              <a:ext uri="{FF2B5EF4-FFF2-40B4-BE49-F238E27FC236}">
                <a16:creationId xmlns:a16="http://schemas.microsoft.com/office/drawing/2014/main" id="{A496B70F-5BEE-4255-AB55-8C3CF6D730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595226">
            <a:off x="-183755" y="760258"/>
            <a:ext cx="1078720" cy="910129"/>
          </a:xfrm>
          <a:prstGeom prst="rect">
            <a:avLst/>
          </a:prstGeom>
        </p:spPr>
      </p:pic>
    </p:spTree>
    <p:extLst>
      <p:ext uri="{BB962C8B-B14F-4D97-AF65-F5344CB8AC3E}">
        <p14:creationId xmlns:p14="http://schemas.microsoft.com/office/powerpoint/2010/main" val="2509253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outVertical)">
                                      <p:cBhvr>
                                        <p:cTn id="16" dur="10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2133600" y="0"/>
            <a:ext cx="3956985"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63" name="Picture 62">
            <a:extLst>
              <a:ext uri="{FF2B5EF4-FFF2-40B4-BE49-F238E27FC236}">
                <a16:creationId xmlns:a16="http://schemas.microsoft.com/office/drawing/2014/main" id="{BE2A59CE-EA6C-447D-A64B-910FA70D9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403" y="2397324"/>
            <a:ext cx="5981998" cy="4536876"/>
          </a:xfrm>
          <a:prstGeom prst="rect">
            <a:avLst/>
          </a:prstGeom>
        </p:spPr>
      </p:pic>
      <p:pic>
        <p:nvPicPr>
          <p:cNvPr id="65" name="Picture 64">
            <a:extLst>
              <a:ext uri="{FF2B5EF4-FFF2-40B4-BE49-F238E27FC236}">
                <a16:creationId xmlns:a16="http://schemas.microsoft.com/office/drawing/2014/main" id="{C9B38A48-C60A-4939-B62C-BC80D26ECE3B}"/>
              </a:ext>
            </a:extLst>
          </p:cNvPr>
          <p:cNvPicPr>
            <a:picLocks noChangeAspect="1"/>
          </p:cNvPicPr>
          <p:nvPr/>
        </p:nvPicPr>
        <p:blipFill>
          <a:blip r:embed="rId6">
            <a:extLst>
              <a:ext uri="{28A0092B-C50C-407E-A947-70E740481C1C}">
                <a14:useLocalDpi xmlns:a14="http://schemas.microsoft.com/office/drawing/2010/main" val="0"/>
              </a:ext>
            </a:extLst>
          </a:blip>
          <a:srcRect t="1940" b="1940"/>
          <a:stretch/>
        </p:blipFill>
        <p:spPr>
          <a:xfrm rot="21134470">
            <a:off x="1604282" y="-587444"/>
            <a:ext cx="10491073" cy="3682498"/>
          </a:xfrm>
          <a:prstGeom prst="rect">
            <a:avLst/>
          </a:prstGeom>
        </p:spPr>
      </p:pic>
      <p:sp>
        <p:nvSpPr>
          <p:cNvPr id="61" name="TextBox 60">
            <a:extLst>
              <a:ext uri="{FF2B5EF4-FFF2-40B4-BE49-F238E27FC236}">
                <a16:creationId xmlns:a16="http://schemas.microsoft.com/office/drawing/2014/main" id="{5E0947C2-0464-49EC-BD38-D628D617A963}"/>
              </a:ext>
            </a:extLst>
          </p:cNvPr>
          <p:cNvSpPr txBox="1"/>
          <p:nvPr/>
        </p:nvSpPr>
        <p:spPr>
          <a:xfrm rot="176555">
            <a:off x="2387155" y="629887"/>
            <a:ext cx="888183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9Slide07 Koni" pitchFamily="2" charset="0"/>
                <a:ea typeface="+mn-ea"/>
                <a:cs typeface="+mn-cs"/>
              </a:rPr>
              <a:t>Sự</a:t>
            </a:r>
            <a:r>
              <a:rPr kumimoji="0" lang="en-US" sz="3600" b="0" i="0" u="none" strike="noStrike" kern="1200" cap="none" spc="0" normalizeH="0" noProof="0">
                <a:ln>
                  <a:noFill/>
                </a:ln>
                <a:solidFill>
                  <a:schemeClr val="bg1"/>
                </a:solidFill>
                <a:effectLst/>
                <a:uLnTx/>
                <a:uFillTx/>
                <a:latin typeface="#9Slide07 Koni" pitchFamily="2" charset="0"/>
                <a:ea typeface="+mn-ea"/>
                <a:cs typeface="+mn-cs"/>
              </a:rPr>
              <a:t>  kiện quân ta tiến vào Dinh Độc Lập chứng tỏ điều gì?</a:t>
            </a:r>
            <a:endParaRPr kumimoji="0" lang="en-US" sz="3600" b="0" i="0" u="none" strike="noStrike" kern="1200" cap="none" spc="0" normalizeH="0" baseline="0" noProof="0">
              <a:ln>
                <a:noFill/>
              </a:ln>
              <a:solidFill>
                <a:schemeClr val="bg1"/>
              </a:solidFill>
              <a:effectLst/>
              <a:uLnTx/>
              <a:uFillTx/>
              <a:latin typeface="#9Slide07 Koni" pitchFamily="2" charset="0"/>
              <a:ea typeface="+mn-ea"/>
              <a:cs typeface="+mn-cs"/>
            </a:endParaRPr>
          </a:p>
        </p:txBody>
      </p:sp>
      <p:sp>
        <p:nvSpPr>
          <p:cNvPr id="66" name="TextBox 65">
            <a:extLst>
              <a:ext uri="{FF2B5EF4-FFF2-40B4-BE49-F238E27FC236}">
                <a16:creationId xmlns:a16="http://schemas.microsoft.com/office/drawing/2014/main" id="{C0C8DDA9-4E82-4D62-8977-04CB4490D1DF}"/>
              </a:ext>
            </a:extLst>
          </p:cNvPr>
          <p:cNvSpPr txBox="1"/>
          <p:nvPr/>
        </p:nvSpPr>
        <p:spPr>
          <a:xfrm rot="161045">
            <a:off x="3273567" y="2584713"/>
            <a:ext cx="234559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Thảo luận</a:t>
            </a:r>
            <a:b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b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 nhóm</a:t>
            </a:r>
          </a:p>
        </p:txBody>
      </p:sp>
      <p:pic>
        <p:nvPicPr>
          <p:cNvPr id="13" name="Picture 12">
            <a:extLst>
              <a:ext uri="{FF2B5EF4-FFF2-40B4-BE49-F238E27FC236}">
                <a16:creationId xmlns:a16="http://schemas.microsoft.com/office/drawing/2014/main" id="{1C624BE7-D6C8-46CE-9526-4F2B97051BCA}"/>
              </a:ext>
            </a:extLst>
          </p:cNvPr>
          <p:cNvPicPr>
            <a:picLocks noChangeAspect="1"/>
          </p:cNvPicPr>
          <p:nvPr/>
        </p:nvPicPr>
        <p:blipFill>
          <a:blip r:embed="rId7"/>
          <a:stretch>
            <a:fillRect/>
          </a:stretch>
        </p:blipFill>
        <p:spPr>
          <a:xfrm>
            <a:off x="762810" y="2556067"/>
            <a:ext cx="11271623" cy="4066440"/>
          </a:xfrm>
          <a:prstGeom prst="rect">
            <a:avLst/>
          </a:prstGeom>
        </p:spPr>
      </p:pic>
      <p:pic>
        <p:nvPicPr>
          <p:cNvPr id="40" name="Picture 4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33375" flipV="1">
            <a:off x="10069323" y="4919740"/>
            <a:ext cx="2077183" cy="3626829"/>
          </a:xfrm>
          <a:prstGeom prst="rect">
            <a:avLst/>
          </a:prstGeom>
        </p:spPr>
      </p:pic>
      <p:pic>
        <p:nvPicPr>
          <p:cNvPr id="41" name="Picture 4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49083" y="5562600"/>
            <a:ext cx="480107" cy="656557"/>
          </a:xfrm>
          <a:prstGeom prst="rect">
            <a:avLst/>
          </a:prstGeom>
        </p:spPr>
      </p:pic>
      <p:pic>
        <p:nvPicPr>
          <p:cNvPr id="42" name="Picture 4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095699" y="5334000"/>
            <a:ext cx="639737" cy="874855"/>
          </a:xfrm>
          <a:prstGeom prst="rect">
            <a:avLst/>
          </a:prstGeom>
        </p:spPr>
      </p:pic>
      <p:sp>
        <p:nvSpPr>
          <p:cNvPr id="14" name="TextBox 13">
            <a:extLst>
              <a:ext uri="{FF2B5EF4-FFF2-40B4-BE49-F238E27FC236}">
                <a16:creationId xmlns:a16="http://schemas.microsoft.com/office/drawing/2014/main" id="{655E198B-F853-4362-8552-51DE7C8ABBA5}"/>
              </a:ext>
            </a:extLst>
          </p:cNvPr>
          <p:cNvSpPr txBox="1"/>
          <p:nvPr/>
        </p:nvSpPr>
        <p:spPr>
          <a:xfrm>
            <a:off x="1100840" y="2881495"/>
            <a:ext cx="10595561" cy="2800767"/>
          </a:xfrm>
          <a:prstGeom prst="rect">
            <a:avLst/>
          </a:prstGeom>
          <a:noFill/>
        </p:spPr>
        <p:txBody>
          <a:bodyPr wrap="square">
            <a:spAutoFit/>
          </a:bodyPr>
          <a:lstStyle/>
          <a:p>
            <a:pPr lvl="0" algn="ctr">
              <a:defRPr/>
            </a:pPr>
            <a:r>
              <a:rPr lang="en-US" sz="4400">
                <a:solidFill>
                  <a:prstClr val="black"/>
                </a:solidFill>
              </a:rPr>
              <a:t>Sự kiện quân ta tiến vào Dinh Độc Lập - cơ quan cao cấp của chính quyền Sài Gòn chứng tỏ quân địch đã chính thức thua trận, </a:t>
            </a:r>
            <a:br>
              <a:rPr lang="en-US" sz="4400">
                <a:solidFill>
                  <a:prstClr val="black"/>
                </a:solidFill>
              </a:rPr>
            </a:br>
            <a:r>
              <a:rPr lang="en-US" sz="4400">
                <a:solidFill>
                  <a:prstClr val="black"/>
                </a:solidFill>
              </a:rPr>
              <a:t>cách mạng thành công.</a:t>
            </a:r>
            <a:endParaRPr kumimoji="0" lang="en-US" sz="4400" b="0" i="0" u="none" strike="noStrike" kern="1200" cap="none" spc="0" normalizeH="0" baseline="0" noProof="0">
              <a:ln>
                <a:noFill/>
              </a:ln>
              <a:solidFill>
                <a:prstClr val="black"/>
              </a:solidFill>
              <a:effectLst/>
              <a:uLnTx/>
              <a:uFillTx/>
              <a:latin typeface="Calibri"/>
            </a:endParaRPr>
          </a:p>
        </p:txBody>
      </p:sp>
    </p:spTree>
    <p:extLst>
      <p:ext uri="{BB962C8B-B14F-4D97-AF65-F5344CB8AC3E}">
        <p14:creationId xmlns:p14="http://schemas.microsoft.com/office/powerpoint/2010/main" val="3961970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2"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66" grpId="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2197214" y="0"/>
            <a:ext cx="3956985"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63" name="Picture 62">
            <a:extLst>
              <a:ext uri="{FF2B5EF4-FFF2-40B4-BE49-F238E27FC236}">
                <a16:creationId xmlns:a16="http://schemas.microsoft.com/office/drawing/2014/main" id="{BE2A59CE-EA6C-447D-A64B-910FA70D9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461" y="2365235"/>
            <a:ext cx="5981998" cy="4536876"/>
          </a:xfrm>
          <a:prstGeom prst="rect">
            <a:avLst/>
          </a:prstGeom>
        </p:spPr>
      </p:pic>
      <p:pic>
        <p:nvPicPr>
          <p:cNvPr id="65" name="Picture 64">
            <a:extLst>
              <a:ext uri="{FF2B5EF4-FFF2-40B4-BE49-F238E27FC236}">
                <a16:creationId xmlns:a16="http://schemas.microsoft.com/office/drawing/2014/main" id="{C9B38A48-C60A-4939-B62C-BC80D26ECE3B}"/>
              </a:ext>
            </a:extLst>
          </p:cNvPr>
          <p:cNvPicPr>
            <a:picLocks noChangeAspect="1"/>
          </p:cNvPicPr>
          <p:nvPr/>
        </p:nvPicPr>
        <p:blipFill rotWithShape="1">
          <a:blip r:embed="rId6">
            <a:extLst>
              <a:ext uri="{28A0092B-C50C-407E-A947-70E740481C1C}">
                <a14:useLocalDpi xmlns:a14="http://schemas.microsoft.com/office/drawing/2010/main" val="0"/>
              </a:ext>
            </a:extLst>
          </a:blip>
          <a:srcRect l="29077" t="5099" r="26788" b="72763"/>
          <a:stretch/>
        </p:blipFill>
        <p:spPr>
          <a:xfrm>
            <a:off x="1485271" y="-350834"/>
            <a:ext cx="11626848" cy="2373052"/>
          </a:xfrm>
          <a:prstGeom prst="rect">
            <a:avLst/>
          </a:prstGeom>
        </p:spPr>
      </p:pic>
      <p:sp>
        <p:nvSpPr>
          <p:cNvPr id="61" name="TextBox 60">
            <a:extLst>
              <a:ext uri="{FF2B5EF4-FFF2-40B4-BE49-F238E27FC236}">
                <a16:creationId xmlns:a16="http://schemas.microsoft.com/office/drawing/2014/main" id="{5E0947C2-0464-49EC-BD38-D628D617A963}"/>
              </a:ext>
            </a:extLst>
          </p:cNvPr>
          <p:cNvSpPr txBox="1"/>
          <p:nvPr/>
        </p:nvSpPr>
        <p:spPr>
          <a:xfrm>
            <a:off x="2793848" y="378047"/>
            <a:ext cx="829807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3300"/>
                </a:solidFill>
                <a:latin typeface="#9Slide07 Koni" pitchFamily="2" charset="0"/>
              </a:rPr>
              <a:t>Tại sao Dương Văn Minh phải ra lệnh đầu hàng không điều kiện?</a:t>
            </a:r>
            <a:endParaRPr kumimoji="0" lang="en-US" sz="3600" b="0" i="0" u="none" strike="noStrike" kern="1200" cap="none" spc="0" normalizeH="0" baseline="0" noProof="0">
              <a:ln>
                <a:noFill/>
              </a:ln>
              <a:solidFill>
                <a:srgbClr val="003300"/>
              </a:solidFill>
              <a:effectLst/>
              <a:uLnTx/>
              <a:uFillTx/>
              <a:latin typeface="#9Slide07 Koni" pitchFamily="2" charset="0"/>
            </a:endParaRPr>
          </a:p>
        </p:txBody>
      </p:sp>
      <p:sp>
        <p:nvSpPr>
          <p:cNvPr id="66" name="TextBox 65">
            <a:extLst>
              <a:ext uri="{FF2B5EF4-FFF2-40B4-BE49-F238E27FC236}">
                <a16:creationId xmlns:a16="http://schemas.microsoft.com/office/drawing/2014/main" id="{C0C8DDA9-4E82-4D62-8977-04CB4490D1DF}"/>
              </a:ext>
            </a:extLst>
          </p:cNvPr>
          <p:cNvSpPr txBox="1"/>
          <p:nvPr/>
        </p:nvSpPr>
        <p:spPr>
          <a:xfrm rot="161045">
            <a:off x="7336680" y="2666914"/>
            <a:ext cx="234559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Thảo luận</a:t>
            </a:r>
            <a:b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b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 nhóm</a:t>
            </a:r>
          </a:p>
        </p:txBody>
      </p:sp>
      <p:pic>
        <p:nvPicPr>
          <p:cNvPr id="13" name="Picture 12">
            <a:extLst>
              <a:ext uri="{FF2B5EF4-FFF2-40B4-BE49-F238E27FC236}">
                <a16:creationId xmlns:a16="http://schemas.microsoft.com/office/drawing/2014/main" id="{1C624BE7-D6C8-46CE-9526-4F2B97051BCA}"/>
              </a:ext>
            </a:extLst>
          </p:cNvPr>
          <p:cNvPicPr>
            <a:picLocks noChangeAspect="1"/>
          </p:cNvPicPr>
          <p:nvPr/>
        </p:nvPicPr>
        <p:blipFill>
          <a:blip r:embed="rId7"/>
          <a:stretch>
            <a:fillRect/>
          </a:stretch>
        </p:blipFill>
        <p:spPr>
          <a:xfrm>
            <a:off x="6128290" y="1905000"/>
            <a:ext cx="5906143" cy="4623985"/>
          </a:xfrm>
          <a:prstGeom prst="rect">
            <a:avLst/>
          </a:prstGeom>
        </p:spPr>
      </p:pic>
      <p:sp>
        <p:nvSpPr>
          <p:cNvPr id="14" name="TextBox 13">
            <a:extLst>
              <a:ext uri="{FF2B5EF4-FFF2-40B4-BE49-F238E27FC236}">
                <a16:creationId xmlns:a16="http://schemas.microsoft.com/office/drawing/2014/main" id="{655E198B-F853-4362-8552-51DE7C8ABBA5}"/>
              </a:ext>
            </a:extLst>
          </p:cNvPr>
          <p:cNvSpPr txBox="1"/>
          <p:nvPr/>
        </p:nvSpPr>
        <p:spPr>
          <a:xfrm>
            <a:off x="6234307" y="2120956"/>
            <a:ext cx="569410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a:rPr>
              <a:t>Vì lúc đó quân đội chính quyền Sài Gòn rệu rã, bị quân đội Việt Nam đánh tan. Mĩ cũng tuyên bố thất bại và rút quân khỏi miền Nam </a:t>
            </a:r>
            <a:br>
              <a:rPr lang="en-US" sz="3600">
                <a:solidFill>
                  <a:prstClr val="black"/>
                </a:solidFill>
                <a:latin typeface="Calibri"/>
              </a:rPr>
            </a:br>
            <a:r>
              <a:rPr lang="en-US" sz="3600">
                <a:solidFill>
                  <a:prstClr val="black"/>
                </a:solidFill>
                <a:latin typeface="Calibri"/>
              </a:rPr>
              <a:t>Việt Nam. </a:t>
            </a:r>
            <a:endParaRPr kumimoji="0" lang="en-US" sz="3600" b="0" i="0" u="none" strike="noStrike" kern="1200" cap="none" spc="0" normalizeH="0" baseline="0" noProof="0">
              <a:ln>
                <a:noFill/>
              </a:ln>
              <a:solidFill>
                <a:prstClr val="black"/>
              </a:solidFill>
              <a:effectLst/>
              <a:uLnTx/>
              <a:uFillTx/>
              <a:latin typeface="Calibri"/>
            </a:endParaRPr>
          </a:p>
        </p:txBody>
      </p:sp>
      <p:pic>
        <p:nvPicPr>
          <p:cNvPr id="15" name="Picture 2" descr="Hình ảnh có liên quan">
            <a:extLst>
              <a:ext uri="{FF2B5EF4-FFF2-40B4-BE49-F238E27FC236}">
                <a16:creationId xmlns:a16="http://schemas.microsoft.com/office/drawing/2014/main" id="{977F071A-8C73-4E5D-86B7-B0CA6FB5B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842102"/>
            <a:ext cx="5811719" cy="45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EC3365EA-6389-4812-B56B-B9E4DFF19F19}"/>
              </a:ext>
            </a:extLst>
          </p:cNvPr>
          <p:cNvSpPr/>
          <p:nvPr/>
        </p:nvSpPr>
        <p:spPr>
          <a:xfrm>
            <a:off x="2744443" y="3074192"/>
            <a:ext cx="953848" cy="2180190"/>
          </a:xfrm>
          <a:prstGeom prst="roundRect">
            <a:avLst>
              <a:gd name="adj" fmla="val 3442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603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3"/>
                                        </p:tgtEl>
                                        <p:attrNameLst>
                                          <p:attrName>style.visibility</p:attrName>
                                        </p:attrNameLst>
                                      </p:cBhvr>
                                      <p:to>
                                        <p:strVal val="hidden"/>
                                      </p:to>
                                    </p:set>
                                  </p:childTnLst>
                                </p:cTn>
                              </p:par>
                              <p:par>
                                <p:cTn id="31" presetID="2" presetClass="entr" presetSubtype="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66" grpId="1"/>
      <p:bldP spid="14"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0813"/>
          <a:stretch>
            <a:fillRect/>
          </a:stretch>
        </p:blipFill>
        <p:spPr>
          <a:xfrm rot="-74756">
            <a:off x="10141593" y="2607618"/>
            <a:ext cx="370663" cy="3366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08704" y="72944"/>
            <a:ext cx="3436439" cy="2740560"/>
          </a:xfrm>
          <a:prstGeom prst="rect">
            <a:avLst/>
          </a:prstGeom>
        </p:spPr>
      </p:pic>
      <p:pic>
        <p:nvPicPr>
          <p:cNvPr id="23" name="Picture 3">
            <a:extLst>
              <a:ext uri="{FF2B5EF4-FFF2-40B4-BE49-F238E27FC236}">
                <a16:creationId xmlns:a16="http://schemas.microsoft.com/office/drawing/2014/main" id="{A277FCE8-4567-4DDB-9EF3-6E45E56EFE27}"/>
              </a:ext>
            </a:extLst>
          </p:cNvPr>
          <p:cNvPicPr>
            <a:picLocks noChangeAspect="1"/>
          </p:cNvPicPr>
          <p:nvPr/>
        </p:nvPicPr>
        <p:blipFill>
          <a:blip r:embed="rId7"/>
          <a:srcRect/>
          <a:stretch>
            <a:fillRect/>
          </a:stretch>
        </p:blipFill>
        <p:spPr>
          <a:xfrm rot="1674037">
            <a:off x="8846091" y="3411444"/>
            <a:ext cx="1883391" cy="349585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499" b="30850"/>
          <a:stretch>
            <a:fillRect/>
          </a:stretch>
        </p:blipFill>
        <p:spPr>
          <a:xfrm rot="130501">
            <a:off x="2525093" y="168382"/>
            <a:ext cx="7141812" cy="6505739"/>
          </a:xfrm>
          <a:prstGeom prst="rect">
            <a:avLst/>
          </a:prstGeom>
        </p:spPr>
      </p:pic>
      <p:sp>
        <p:nvSpPr>
          <p:cNvPr id="13" name="TextBox 13"/>
          <p:cNvSpPr txBox="1"/>
          <p:nvPr/>
        </p:nvSpPr>
        <p:spPr>
          <a:xfrm rot="-82698">
            <a:off x="3500099" y="2044952"/>
            <a:ext cx="5191802" cy="1692771"/>
          </a:xfrm>
          <a:prstGeom prst="rect">
            <a:avLst/>
          </a:prstGeom>
        </p:spPr>
        <p:txBody>
          <a:bodyPr wrap="square" lIns="0" tIns="0" rIns="0" bIns="0" rtlCol="0" anchor="t">
            <a:spAutoFit/>
          </a:bodyPr>
          <a:lstStyle/>
          <a:p>
            <a:pPr algn="ctr" defTabSz="609630">
              <a:lnSpc>
                <a:spcPct val="150000"/>
              </a:lnSpc>
            </a:pPr>
            <a:r>
              <a:rPr lang="en-US" sz="8000" spc="160">
                <a:solidFill>
                  <a:srgbClr val="FF7C80"/>
                </a:solidFill>
                <a:latin typeface="#9Slide06 SVNKarlita" pitchFamily="2" charset="-128"/>
                <a:ea typeface="#9Slide06 SVNKarlita" pitchFamily="2" charset="-128"/>
                <a:cs typeface="#9Slide06 SVNKarlita" pitchFamily="2" charset="-128"/>
              </a:rPr>
              <a:t>KHỞI ĐỘNG</a:t>
            </a:r>
            <a:endParaRPr lang="en-US" sz="8000" spc="37">
              <a:solidFill>
                <a:srgbClr val="FF7C80"/>
              </a:solidFill>
              <a:latin typeface="#9Slide06 SVNKarlita" pitchFamily="2" charset="-128"/>
              <a:ea typeface="#9Slide06 SVNKarlita" pitchFamily="2" charset="-128"/>
              <a:cs typeface="#9Slide06 SVNKarlita" pitchFamily="2" charset="-128"/>
            </a:endParaRP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4756">
            <a:off x="5030427" y="3944998"/>
            <a:ext cx="2632479" cy="14149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959887">
            <a:off x="8191068" y="3640604"/>
            <a:ext cx="835273" cy="50429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0478">
            <a:off x="3018675" y="4933630"/>
            <a:ext cx="2539247" cy="1579094"/>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27631" y="4628978"/>
            <a:ext cx="1505365" cy="210909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2" presetClass="entr" presetSubtype="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1356473" y="225608"/>
            <a:ext cx="9562742" cy="1553805"/>
            <a:chOff x="0" y="0"/>
            <a:chExt cx="12573026" cy="4320406"/>
          </a:xfrm>
        </p:grpSpPr>
        <p:sp>
          <p:nvSpPr>
            <p:cNvPr id="4" name="Freeform 4"/>
            <p:cNvSpPr/>
            <p:nvPr/>
          </p:nvSpPr>
          <p:spPr>
            <a:xfrm>
              <a:off x="0" y="-4073"/>
              <a:ext cx="12579417" cy="4327009"/>
            </a:xfrm>
            <a:custGeom>
              <a:avLst/>
              <a:gdLst/>
              <a:ahLst/>
              <a:cxnLst/>
              <a:rect l="l" t="t" r="r" b="b"/>
              <a:pathLst>
                <a:path w="12579417" h="4327009">
                  <a:moveTo>
                    <a:pt x="11951639" y="4272531"/>
                  </a:moveTo>
                  <a:cubicBezTo>
                    <a:pt x="11951639" y="4272531"/>
                    <a:pt x="11220764" y="4327009"/>
                    <a:pt x="9514655" y="4324387"/>
                  </a:cubicBezTo>
                  <a:cubicBezTo>
                    <a:pt x="4625319"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573802" y="15681"/>
                    <a:pt x="7711793" y="7673"/>
                  </a:cubicBezTo>
                  <a:cubicBezTo>
                    <a:pt x="11001836" y="0"/>
                    <a:pt x="11718570" y="6979"/>
                    <a:pt x="11718570" y="6979"/>
                  </a:cubicBezTo>
                  <a:cubicBezTo>
                    <a:pt x="12086878" y="14458"/>
                    <a:pt x="12225138" y="42638"/>
                    <a:pt x="12422877" y="165219"/>
                  </a:cubicBezTo>
                  <a:cubicBezTo>
                    <a:pt x="12573895" y="258836"/>
                    <a:pt x="12579417" y="476157"/>
                    <a:pt x="12570276" y="3206214"/>
                  </a:cubicBezTo>
                  <a:lnTo>
                    <a:pt x="12570276" y="3206247"/>
                  </a:lnTo>
                  <a:cubicBezTo>
                    <a:pt x="12570275" y="4073881"/>
                    <a:pt x="12527491" y="4222469"/>
                    <a:pt x="11951639" y="4272531"/>
                  </a:cubicBezTo>
                  <a:close/>
                </a:path>
              </a:pathLst>
            </a:custGeom>
            <a:solidFill>
              <a:srgbClr val="FFF3E4"/>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41138" y="171552"/>
            <a:ext cx="433292" cy="39754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71617" y="1389111"/>
            <a:ext cx="433292" cy="39754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8598" y="6455786"/>
            <a:ext cx="7605845" cy="42782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833" y="5624953"/>
            <a:ext cx="1858199" cy="1289125"/>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44615" y="6455786"/>
            <a:ext cx="7605845" cy="427829"/>
          </a:xfrm>
          <a:prstGeom prst="rect">
            <a:avLst/>
          </a:prstGeom>
        </p:spPr>
      </p:pic>
      <p:sp>
        <p:nvSpPr>
          <p:cNvPr id="13" name="TextBox 13"/>
          <p:cNvSpPr txBox="1"/>
          <p:nvPr/>
        </p:nvSpPr>
        <p:spPr>
          <a:xfrm>
            <a:off x="1241138" y="246010"/>
            <a:ext cx="9779246" cy="1308307"/>
          </a:xfrm>
          <a:prstGeom prst="rect">
            <a:avLst/>
          </a:prstGeom>
        </p:spPr>
        <p:txBody>
          <a:bodyPr wrap="square" lIns="0" tIns="0" rIns="0" bIns="0" rtlCol="0" anchor="t">
            <a:spAutoFit/>
          </a:bodyPr>
          <a:lstStyle/>
          <a:p>
            <a:pPr algn="ctr" defTabSz="609630">
              <a:lnSpc>
                <a:spcPct val="125000"/>
              </a:lnSpc>
            </a:pPr>
            <a:r>
              <a:rPr lang="en-US" sz="3600" spc="239">
                <a:solidFill>
                  <a:srgbClr val="646B3C"/>
                </a:solidFill>
                <a:latin typeface="#9Slide07 Koni" pitchFamily="2" charset="0"/>
              </a:rPr>
              <a:t>Giờ phút thiêng liêng khi </a:t>
            </a:r>
            <a:br>
              <a:rPr lang="en-US" sz="3600" spc="239">
                <a:solidFill>
                  <a:srgbClr val="646B3C"/>
                </a:solidFill>
                <a:latin typeface="#9Slide07 Koni" pitchFamily="2" charset="0"/>
              </a:rPr>
            </a:br>
            <a:r>
              <a:rPr lang="en-US" sz="3600" spc="239">
                <a:solidFill>
                  <a:srgbClr val="646B3C"/>
                </a:solidFill>
                <a:latin typeface="#9Slide07 Koni" pitchFamily="2" charset="0"/>
              </a:rPr>
              <a:t>quân ta chiến thắng là lúc nào?</a:t>
            </a:r>
          </a:p>
        </p:txBody>
      </p:sp>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279322">
            <a:off x="-792581" y="-278103"/>
            <a:ext cx="2833367" cy="96334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10117925" y="-304126"/>
            <a:ext cx="3311969" cy="1126069"/>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59169">
            <a:off x="11356782" y="4213051"/>
            <a:ext cx="834253" cy="459597"/>
          </a:xfrm>
          <a:prstGeom prst="rect">
            <a:avLst/>
          </a:prstGeom>
        </p:spPr>
      </p:pic>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1487" y="2014456"/>
            <a:ext cx="987084" cy="543794"/>
          </a:xfrm>
          <a:prstGeom prst="rect">
            <a:avLst/>
          </a:prstGeom>
        </p:spPr>
      </p:pic>
      <p:pic>
        <p:nvPicPr>
          <p:cNvPr id="22" name="Picture 2" descr="C:\Users\Thu Tam\Documents\30-04-1975.jpg">
            <a:extLst>
              <a:ext uri="{FF2B5EF4-FFF2-40B4-BE49-F238E27FC236}">
                <a16:creationId xmlns:a16="http://schemas.microsoft.com/office/drawing/2014/main" id="{B8B74B83-98A1-4CA6-BEF7-4CAE74B15BD4}"/>
              </a:ext>
            </a:extLst>
          </p:cNvPr>
          <p:cNvPicPr>
            <a:picLocks noChangeAspect="1" noChangeArrowheads="1"/>
          </p:cNvPicPr>
          <p:nvPr/>
        </p:nvPicPr>
        <p:blipFill>
          <a:blip r:embed="rId13"/>
          <a:srcRect l="5899" r="4141"/>
          <a:stretch>
            <a:fillRect/>
          </a:stretch>
        </p:blipFill>
        <p:spPr bwMode="auto">
          <a:xfrm>
            <a:off x="1719457" y="2260258"/>
            <a:ext cx="3073764" cy="4009257"/>
          </a:xfrm>
          <a:prstGeom prst="rect">
            <a:avLst/>
          </a:prstGeom>
          <a:noFill/>
        </p:spPr>
      </p:pic>
      <p:pic>
        <p:nvPicPr>
          <p:cNvPr id="27" name="Picture 26">
            <a:extLst>
              <a:ext uri="{FF2B5EF4-FFF2-40B4-BE49-F238E27FC236}">
                <a16:creationId xmlns:a16="http://schemas.microsoft.com/office/drawing/2014/main" id="{B106804A-C604-4CA4-B41B-FE7CB4F1C774}"/>
              </a:ext>
            </a:extLst>
          </p:cNvPr>
          <p:cNvPicPr>
            <a:picLocks noChangeAspect="1"/>
          </p:cNvPicPr>
          <p:nvPr/>
        </p:nvPicPr>
        <p:blipFill rotWithShape="1">
          <a:blip r:embed="rId14">
            <a:extLst>
              <a:ext uri="{28A0092B-C50C-407E-A947-70E740481C1C}">
                <a14:useLocalDpi xmlns:a14="http://schemas.microsoft.com/office/drawing/2010/main" val="0"/>
              </a:ext>
            </a:extLst>
          </a:blip>
          <a:srcRect t="68517" r="-3905"/>
          <a:stretch/>
        </p:blipFill>
        <p:spPr>
          <a:xfrm>
            <a:off x="4814755" y="1988799"/>
            <a:ext cx="7605845" cy="3192801"/>
          </a:xfrm>
          <a:prstGeom prst="rect">
            <a:avLst/>
          </a:prstGeom>
        </p:spPr>
      </p:pic>
      <p:sp>
        <p:nvSpPr>
          <p:cNvPr id="23" name="TextBox 22">
            <a:extLst>
              <a:ext uri="{FF2B5EF4-FFF2-40B4-BE49-F238E27FC236}">
                <a16:creationId xmlns:a16="http://schemas.microsoft.com/office/drawing/2014/main" id="{2E360AB5-10C4-444E-9634-2E680FEFF7C8}"/>
              </a:ext>
            </a:extLst>
          </p:cNvPr>
          <p:cNvSpPr txBox="1"/>
          <p:nvPr/>
        </p:nvSpPr>
        <p:spPr>
          <a:xfrm>
            <a:off x="5030564" y="3366136"/>
            <a:ext cx="678043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rPr>
              <a:t>11</a:t>
            </a:r>
            <a:r>
              <a:rPr kumimoji="0" lang="en-US" sz="3000" b="1" i="0" u="none" strike="noStrike" kern="1200" cap="none" spc="0" normalizeH="0" noProof="0">
                <a:ln>
                  <a:noFill/>
                </a:ln>
                <a:solidFill>
                  <a:srgbClr val="FF0000"/>
                </a:solidFill>
                <a:effectLst/>
                <a:uLnTx/>
                <a:uFillTx/>
                <a:latin typeface="Calibri"/>
              </a:rPr>
              <a:t> giờ 30 phút ngày 30/4/1975, thời khắc quân ta giải phóng Sài Gòn, kết thúc chiến dịch Hồ Chí Minh. </a:t>
            </a:r>
            <a:endParaRPr kumimoji="0" lang="en-US" sz="3000" b="1" i="0" u="none" strike="noStrike" kern="1200" cap="none" spc="0" normalizeH="0" baseline="0" noProof="0">
              <a:ln>
                <a:noFill/>
              </a:ln>
              <a:solidFill>
                <a:srgbClr val="FF0000"/>
              </a:solidFill>
              <a:effectLst/>
              <a:uLnTx/>
              <a:uFillTx/>
              <a:latin typeface="Calibri"/>
            </a:endParaRPr>
          </a:p>
        </p:txBody>
      </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14635" y="5624953"/>
            <a:ext cx="1858199" cy="12891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53"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910884" y="3706005"/>
            <a:ext cx="1058801" cy="112042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2210" flipH="1">
            <a:off x="4062531" y="5610814"/>
            <a:ext cx="979994" cy="8713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7513" flipH="1" flipV="1">
            <a:off x="5114247" y="-894621"/>
            <a:ext cx="1459556" cy="129767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9086" t="9333" b="31146"/>
          <a:stretch>
            <a:fillRect/>
          </a:stretch>
        </p:blipFill>
        <p:spPr>
          <a:xfrm rot="5400000">
            <a:off x="3857050" y="-374456"/>
            <a:ext cx="4477901" cy="870029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02985" y="1505336"/>
            <a:ext cx="1522593" cy="389979"/>
          </a:xfrm>
          <a:prstGeom prst="rect">
            <a:avLst/>
          </a:prstGeom>
        </p:spPr>
      </p:pic>
      <p:pic>
        <p:nvPicPr>
          <p:cNvPr id="9" name="Picture 9"/>
          <p:cNvPicPr>
            <a:picLocks noChangeAspect="1"/>
          </p:cNvPicPr>
          <p:nvPr/>
        </p:nvPicPr>
        <p:blipFill rotWithShape="1">
          <a:blip r:embed="rId10">
            <a:extLst>
              <a:ext uri="{28A0092B-C50C-407E-A947-70E740481C1C}">
                <a14:useLocalDpi xmlns:a14="http://schemas.microsoft.com/office/drawing/2010/main" val="0"/>
              </a:ext>
            </a:extLst>
          </a:blip>
          <a:srcRect t="46863" r="68281"/>
          <a:stretch/>
        </p:blipFill>
        <p:spPr>
          <a:xfrm rot="452594">
            <a:off x="9814779" y="4951874"/>
            <a:ext cx="1422467" cy="13404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53"/>
          <a:stretch>
            <a:fillRect/>
          </a:stretch>
        </p:blipFill>
        <p:spPr>
          <a:xfrm>
            <a:off x="935844" y="1118096"/>
            <a:ext cx="3108684" cy="178894"/>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90328">
            <a:off x="392226" y="703076"/>
            <a:ext cx="335817" cy="341404"/>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9470147" y="377420"/>
            <a:ext cx="310862" cy="31603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287552" y="5346144"/>
            <a:ext cx="418166" cy="425122"/>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11945406" y="3436897"/>
            <a:ext cx="335817" cy="34140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012731"/>
            <a:ext cx="1122744" cy="99822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6812" flipH="1">
            <a:off x="-749977" y="2286061"/>
            <a:ext cx="1269964" cy="1129113"/>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758794" y="-315778"/>
            <a:ext cx="747406" cy="631558"/>
          </a:xfrm>
          <a:prstGeom prst="rect">
            <a:avLst/>
          </a:prstGeom>
        </p:spPr>
      </p:pic>
      <p:pic>
        <p:nvPicPr>
          <p:cNvPr id="21" name="Picture 2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358074" y="-315778"/>
            <a:ext cx="918210" cy="775887"/>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89244">
            <a:off x="6921134" y="648638"/>
            <a:ext cx="661749" cy="559178"/>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21546" flipV="1">
            <a:off x="11444757" y="6246466"/>
            <a:ext cx="1005025" cy="849247"/>
          </a:xfrm>
          <a:prstGeom prst="rect">
            <a:avLst/>
          </a:prstGeom>
        </p:spPr>
      </p:pic>
      <p:pic>
        <p:nvPicPr>
          <p:cNvPr id="24" name="Picture 2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8216">
            <a:off x="850566" y="6443689"/>
            <a:ext cx="868350" cy="733756"/>
          </a:xfrm>
          <a:prstGeom prst="rect">
            <a:avLst/>
          </a:prstGeom>
        </p:spPr>
      </p:pic>
      <p:pic>
        <p:nvPicPr>
          <p:cNvPr id="25" name="Picture 2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90328">
            <a:off x="7423130" y="6517544"/>
            <a:ext cx="440138" cy="447460"/>
          </a:xfrm>
          <a:prstGeom prst="rect">
            <a:avLst/>
          </a:prstGeom>
        </p:spPr>
      </p:pic>
      <p:sp>
        <p:nvSpPr>
          <p:cNvPr id="26" name="TextBox 13">
            <a:extLst>
              <a:ext uri="{FF2B5EF4-FFF2-40B4-BE49-F238E27FC236}">
                <a16:creationId xmlns:a16="http://schemas.microsoft.com/office/drawing/2014/main" id="{F08B9027-C8D1-4C11-A92F-AC92F47E3404}"/>
              </a:ext>
            </a:extLst>
          </p:cNvPr>
          <p:cNvSpPr txBox="1"/>
          <p:nvPr/>
        </p:nvSpPr>
        <p:spPr>
          <a:xfrm>
            <a:off x="1955208" y="2171006"/>
            <a:ext cx="8281584" cy="2693301"/>
          </a:xfrm>
          <a:prstGeom prst="rect">
            <a:avLst/>
          </a:prstGeom>
        </p:spPr>
        <p:txBody>
          <a:bodyPr wrap="square" lIns="0" tIns="0" rIns="0" bIns="0" rtlCol="0" anchor="t">
            <a:spAutoFit/>
          </a:bodyPr>
          <a:lstStyle/>
          <a:p>
            <a:pPr algn="ctr" defTabSz="609630">
              <a:lnSpc>
                <a:spcPct val="125000"/>
              </a:lnSpc>
            </a:pPr>
            <a:r>
              <a:rPr lang="en-US" sz="3600" spc="239">
                <a:solidFill>
                  <a:srgbClr val="646B3C"/>
                </a:solidFill>
                <a:latin typeface="#9Slide07 Koni" pitchFamily="2" charset="0"/>
              </a:rPr>
              <a:t>Chúng ta hãy cùng nhìn lại thời khắc lịch sử ngày 30/4/1975, hòa chung niềm hạnh phúc dâng trào của quân và dân Việt Nam nhé!</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2000"/>
                            </p:stCondLst>
                            <p:childTnLst>
                              <p:par>
                                <p:cTn id="18" presetID="22" presetClass="entr" presetSubtype="8" fill="hold" grpId="0" nodeType="afterEffect">
                                  <p:stCondLst>
                                    <p:cond delay="0"/>
                                  </p:stCondLst>
                                  <p:iterate type="wd">
                                    <p:tmPct val="10000"/>
                                  </p:iterate>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flipH="1">
            <a:off x="10157742" y="3245118"/>
            <a:ext cx="1586122" cy="167843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2210" flipH="1">
            <a:off x="4062531" y="5610814"/>
            <a:ext cx="979994" cy="8713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7513" flipH="1" flipV="1">
            <a:off x="5114247" y="-894621"/>
            <a:ext cx="1459556" cy="129767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9086" t="9333" b="31146"/>
          <a:stretch>
            <a:fillRect/>
          </a:stretch>
        </p:blipFill>
        <p:spPr>
          <a:xfrm rot="5400000">
            <a:off x="3857050" y="-374456"/>
            <a:ext cx="4477901" cy="870029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0731" y="1612198"/>
            <a:ext cx="1522593" cy="389979"/>
          </a:xfrm>
          <a:prstGeom prst="rect">
            <a:avLst/>
          </a:prstGeom>
        </p:spPr>
      </p:pic>
      <p:pic>
        <p:nvPicPr>
          <p:cNvPr id="9" name="Picture 9"/>
          <p:cNvPicPr>
            <a:picLocks noChangeAspect="1"/>
          </p:cNvPicPr>
          <p:nvPr/>
        </p:nvPicPr>
        <p:blipFill rotWithShape="1">
          <a:blip r:embed="rId10">
            <a:extLst>
              <a:ext uri="{28A0092B-C50C-407E-A947-70E740481C1C}">
                <a14:useLocalDpi xmlns:a14="http://schemas.microsoft.com/office/drawing/2010/main" val="0"/>
              </a:ext>
            </a:extLst>
          </a:blip>
          <a:srcRect t="46863" r="68281"/>
          <a:stretch/>
        </p:blipFill>
        <p:spPr>
          <a:xfrm rot="452594">
            <a:off x="1176465" y="5246905"/>
            <a:ext cx="1422467" cy="13404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53"/>
          <a:stretch>
            <a:fillRect/>
          </a:stretch>
        </p:blipFill>
        <p:spPr>
          <a:xfrm>
            <a:off x="935844" y="1118096"/>
            <a:ext cx="3108684" cy="178894"/>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90328">
            <a:off x="392226" y="703076"/>
            <a:ext cx="335817" cy="341404"/>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9470147" y="377420"/>
            <a:ext cx="310862" cy="31603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287552" y="5346144"/>
            <a:ext cx="418166" cy="425122"/>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11945406" y="3436897"/>
            <a:ext cx="335817" cy="34140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012731"/>
            <a:ext cx="1122744" cy="99822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6812" flipH="1">
            <a:off x="-749977" y="2286061"/>
            <a:ext cx="1269964" cy="1129113"/>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758794" y="-315778"/>
            <a:ext cx="747406" cy="631558"/>
          </a:xfrm>
          <a:prstGeom prst="rect">
            <a:avLst/>
          </a:prstGeom>
        </p:spPr>
      </p:pic>
      <p:pic>
        <p:nvPicPr>
          <p:cNvPr id="21" name="Picture 2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358074" y="-315778"/>
            <a:ext cx="918210" cy="775887"/>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89244">
            <a:off x="6921134" y="648638"/>
            <a:ext cx="661749" cy="559178"/>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21546" flipV="1">
            <a:off x="11444757" y="6246466"/>
            <a:ext cx="1005025" cy="849247"/>
          </a:xfrm>
          <a:prstGeom prst="rect">
            <a:avLst/>
          </a:prstGeom>
        </p:spPr>
      </p:pic>
      <p:pic>
        <p:nvPicPr>
          <p:cNvPr id="24" name="Picture 2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8216">
            <a:off x="850566" y="6443689"/>
            <a:ext cx="868350" cy="733756"/>
          </a:xfrm>
          <a:prstGeom prst="rect">
            <a:avLst/>
          </a:prstGeom>
        </p:spPr>
      </p:pic>
      <p:pic>
        <p:nvPicPr>
          <p:cNvPr id="25" name="Picture 2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90328">
            <a:off x="7423130" y="6517544"/>
            <a:ext cx="440138" cy="447460"/>
          </a:xfrm>
          <a:prstGeom prst="rect">
            <a:avLst/>
          </a:prstGeom>
        </p:spPr>
      </p:pic>
      <p:sp>
        <p:nvSpPr>
          <p:cNvPr id="26" name="TextBox 13">
            <a:extLst>
              <a:ext uri="{FF2B5EF4-FFF2-40B4-BE49-F238E27FC236}">
                <a16:creationId xmlns:a16="http://schemas.microsoft.com/office/drawing/2014/main" id="{F08B9027-C8D1-4C11-A92F-AC92F47E3404}"/>
              </a:ext>
            </a:extLst>
          </p:cNvPr>
          <p:cNvSpPr txBox="1"/>
          <p:nvPr/>
        </p:nvSpPr>
        <p:spPr>
          <a:xfrm>
            <a:off x="1776392" y="1883909"/>
            <a:ext cx="8574546" cy="3334695"/>
          </a:xfrm>
          <a:prstGeom prst="rect">
            <a:avLst/>
          </a:prstGeom>
        </p:spPr>
        <p:txBody>
          <a:bodyPr wrap="square" lIns="0" tIns="0" rIns="0" bIns="0" rtlCol="0" anchor="t">
            <a:spAutoFit/>
          </a:bodyPr>
          <a:lstStyle/>
          <a:p>
            <a:pPr marL="0" marR="0" lvl="0" indent="0" algn="ctr" defTabSz="609630" rtl="0" eaLnBrk="1" fontAlgn="auto" latinLnBrk="0" hangingPunct="1">
              <a:lnSpc>
                <a:spcPct val="125000"/>
              </a:lnSpc>
              <a:spcBef>
                <a:spcPts val="0"/>
              </a:spcBef>
              <a:spcAft>
                <a:spcPts val="0"/>
              </a:spcAft>
              <a:buClrTx/>
              <a:buSzTx/>
              <a:buFontTx/>
              <a:buNone/>
              <a:tabLst/>
              <a:defRPr/>
            </a:pPr>
            <a:r>
              <a:rPr kumimoji="0" lang="en-US" sz="6000" b="0" i="0" u="none" strike="noStrike" kern="1200" cap="none" spc="239" normalizeH="0" baseline="0" noProof="0">
                <a:ln>
                  <a:noFill/>
                </a:ln>
                <a:solidFill>
                  <a:srgbClr val="ED193D"/>
                </a:solidFill>
                <a:effectLst/>
                <a:uLnTx/>
                <a:uFillTx/>
                <a:latin typeface="#9Slide07 Koni" pitchFamily="2" charset="0"/>
                <a:ea typeface="+mn-ea"/>
                <a:cs typeface="+mn-cs"/>
              </a:rPr>
              <a:t>Em hãy</a:t>
            </a:r>
            <a: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t> nêu ý nghĩa của chiến dịch </a:t>
            </a:r>
            <a:b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br>
            <a: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t>lịch sử Hồ Chí Minh ?</a:t>
            </a:r>
            <a:endParaRPr kumimoji="0" lang="en-US" sz="6000" b="0" i="0" u="none" strike="noStrike" kern="1200" cap="none" spc="239" normalizeH="0" baseline="0" noProof="0">
              <a:ln>
                <a:noFill/>
              </a:ln>
              <a:solidFill>
                <a:srgbClr val="ED193D"/>
              </a:solidFill>
              <a:effectLst/>
              <a:uLnTx/>
              <a:uFillTx/>
              <a:latin typeface="#9Slide07 Koni" pitchFamily="2" charset="0"/>
              <a:ea typeface="+mn-ea"/>
              <a:cs typeface="+mn-cs"/>
            </a:endParaRPr>
          </a:p>
        </p:txBody>
      </p:sp>
    </p:spTree>
    <p:extLst>
      <p:ext uri="{BB962C8B-B14F-4D97-AF65-F5344CB8AC3E}">
        <p14:creationId xmlns:p14="http://schemas.microsoft.com/office/powerpoint/2010/main" val="50870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2000"/>
                            </p:stCondLst>
                            <p:childTnLst>
                              <p:par>
                                <p:cTn id="18" presetID="22" presetClass="entr" presetSubtype="8" fill="hold" grpId="0" nodeType="afterEffect">
                                  <p:stCondLst>
                                    <p:cond delay="0"/>
                                  </p:stCondLst>
                                  <p:iterate type="wd">
                                    <p:tmPct val="10000"/>
                                  </p:iterate>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218180" y="5709142"/>
            <a:ext cx="440138" cy="4474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37513" flipH="1" flipV="1">
            <a:off x="5114247" y="-894621"/>
            <a:ext cx="1459556" cy="1297678"/>
          </a:xfrm>
          <a:prstGeom prst="rect">
            <a:avLst/>
          </a:prstGeom>
        </p:spPr>
      </p:pic>
      <p:pic>
        <p:nvPicPr>
          <p:cNvPr id="5" name="Picture 5"/>
          <p:cNvPicPr>
            <a:picLocks noChangeAspect="1"/>
          </p:cNvPicPr>
          <p:nvPr/>
        </p:nvPicPr>
        <p:blipFill>
          <a:blip r:embed="rId7"/>
          <a:srcRect/>
          <a:stretch>
            <a:fillRect/>
          </a:stretch>
        </p:blipFill>
        <p:spPr>
          <a:xfrm>
            <a:off x="11097824" y="2944483"/>
            <a:ext cx="1058801" cy="112042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1742" t="9333" b="31010"/>
          <a:stretch>
            <a:fillRect/>
          </a:stretch>
        </p:blipFill>
        <p:spPr>
          <a:xfrm rot="5400000">
            <a:off x="4111403" y="-2438915"/>
            <a:ext cx="4187197" cy="106023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70923" y="573694"/>
            <a:ext cx="1522593" cy="38997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2728882" y="6637764"/>
            <a:ext cx="3367118" cy="193766"/>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19667" y="773477"/>
            <a:ext cx="335817" cy="34140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8771647" y="376879"/>
            <a:ext cx="310862" cy="3160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11945406" y="3436897"/>
            <a:ext cx="335817" cy="341404"/>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94128" y="1012731"/>
            <a:ext cx="1122744" cy="998221"/>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41597" flipH="1">
            <a:off x="-749977" y="2286061"/>
            <a:ext cx="1269964" cy="1129113"/>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758794" y="-315778"/>
            <a:ext cx="747406" cy="631558"/>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358074" y="-315778"/>
            <a:ext cx="918210" cy="775887"/>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089244">
            <a:off x="3313791" y="801737"/>
            <a:ext cx="661749" cy="559178"/>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421546" flipV="1">
            <a:off x="11444757" y="6246466"/>
            <a:ext cx="1005025" cy="849247"/>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36952" y="5579358"/>
            <a:ext cx="418166" cy="425122"/>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6096000" y="6629400"/>
            <a:ext cx="3367118" cy="193766"/>
          </a:xfrm>
          <a:prstGeom prst="rect">
            <a:avLst/>
          </a:prstGeom>
        </p:spPr>
      </p:pic>
      <p:pic>
        <p:nvPicPr>
          <p:cNvPr id="23" name="Picture 2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671637">
            <a:off x="164582" y="4765108"/>
            <a:ext cx="891026" cy="476294"/>
          </a:xfrm>
          <a:prstGeom prst="rect">
            <a:avLst/>
          </a:prstGeom>
        </p:spPr>
      </p:pic>
      <p:pic>
        <p:nvPicPr>
          <p:cNvPr id="26" name="Picture 2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956974" y="4242413"/>
            <a:ext cx="1563431" cy="84035"/>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0261" flipH="1">
            <a:off x="945647" y="6430152"/>
            <a:ext cx="1111119" cy="987886"/>
          </a:xfrm>
          <a:prstGeom prst="rect">
            <a:avLst/>
          </a:prstGeom>
        </p:spPr>
      </p:pic>
      <p:sp>
        <p:nvSpPr>
          <p:cNvPr id="28" name="TextBox 27">
            <a:extLst>
              <a:ext uri="{FF2B5EF4-FFF2-40B4-BE49-F238E27FC236}">
                <a16:creationId xmlns:a16="http://schemas.microsoft.com/office/drawing/2014/main" id="{090158CB-68E6-4099-9E01-415FD58FACC4}"/>
              </a:ext>
            </a:extLst>
          </p:cNvPr>
          <p:cNvSpPr txBox="1"/>
          <p:nvPr/>
        </p:nvSpPr>
        <p:spPr>
          <a:xfrm>
            <a:off x="956992" y="2638237"/>
            <a:ext cx="10351082" cy="1200329"/>
          </a:xfrm>
          <a:prstGeom prst="rect">
            <a:avLst/>
          </a:prstGeom>
          <a:noFill/>
        </p:spPr>
        <p:txBody>
          <a:bodyPr wrap="square">
            <a:spAutoFit/>
          </a:bodyPr>
          <a:lstStyle/>
          <a:p>
            <a:pPr eaLnBrk="1" hangingPunct="1"/>
            <a:r>
              <a:rPr lang="en-US" altLang="zh-CN" sz="3600" b="1">
                <a:solidFill>
                  <a:srgbClr val="ED193D"/>
                </a:solidFill>
                <a:latin typeface="+mj-lt"/>
                <a:ea typeface="SimSun" panose="02010600030101010101" pitchFamily="2" charset="-122"/>
              </a:rPr>
              <a:t>- Từ đây, hai miền Nam- Bắc được thống nhất, </a:t>
            </a:r>
            <a:r>
              <a:rPr kumimoji="0" lang="en-US" sz="3600" b="1" i="0" u="none" strike="noStrike" kern="1200" cap="none" spc="0" normalizeH="0" noProof="0">
                <a:ln>
                  <a:noFill/>
                </a:ln>
                <a:solidFill>
                  <a:srgbClr val="ED193D"/>
                </a:solidFill>
                <a:effectLst/>
                <a:uLnTx/>
                <a:uFillTx/>
                <a:latin typeface="Calibri"/>
              </a:rPr>
              <a:t>đất nước được độc lập, tự do...</a:t>
            </a:r>
            <a:endParaRPr lang="en-US" altLang="zh-CN" sz="3600" b="1">
              <a:solidFill>
                <a:srgbClr val="ED193D"/>
              </a:solidFill>
              <a:latin typeface="+mj-lt"/>
              <a:ea typeface="SimSun" panose="02010600030101010101" pitchFamily="2" charset="-122"/>
            </a:endParaRPr>
          </a:p>
        </p:txBody>
      </p:sp>
      <p:pic>
        <p:nvPicPr>
          <p:cNvPr id="29" name="Picture 2" descr="Hình ảnh có liên quan">
            <a:extLst>
              <a:ext uri="{FF2B5EF4-FFF2-40B4-BE49-F238E27FC236}">
                <a16:creationId xmlns:a16="http://schemas.microsoft.com/office/drawing/2014/main" id="{1C632E61-AFA3-4653-9CFB-D2A8C258A40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95711" y="3989599"/>
            <a:ext cx="5062734" cy="29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Hình ảnh có liên quan">
            <a:extLst>
              <a:ext uri="{FF2B5EF4-FFF2-40B4-BE49-F238E27FC236}">
                <a16:creationId xmlns:a16="http://schemas.microsoft.com/office/drawing/2014/main" id="{328D8020-EBE6-49A0-A1BB-CC0004C737B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97633" y="4005285"/>
            <a:ext cx="5198367" cy="29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7032432D-6665-47CE-B1CA-132247EE5D81}"/>
              </a:ext>
            </a:extLst>
          </p:cNvPr>
          <p:cNvSpPr txBox="1"/>
          <p:nvPr/>
        </p:nvSpPr>
        <p:spPr>
          <a:xfrm>
            <a:off x="1091741" y="940039"/>
            <a:ext cx="10224743"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ED193D"/>
                </a:solidFill>
                <a:effectLst/>
                <a:uLnTx/>
                <a:uFillTx/>
                <a:latin typeface="Calibri"/>
                <a:ea typeface="SimSun" panose="02010600030101010101" pitchFamily="2" charset="-122"/>
                <a:cs typeface="+mn-cs"/>
              </a:rPr>
              <a:t>- Chiến thắng đã đánh tan quân xâm lược Mĩ và quân đội Sài Gòn, giải phóng hoàn toàn miền Nam, chấm dứt 21 năm chiến tranh.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47"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3BE1ED-3151-466A-B776-23ED63EAB725}"/>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2" descr="Kết quả hình ảnh cho dinh độc lập">
            <a:extLst>
              <a:ext uri="{FF2B5EF4-FFF2-40B4-BE49-F238E27FC236}">
                <a16:creationId xmlns:a16="http://schemas.microsoft.com/office/drawing/2014/main" id="{26B230DD-84D7-4738-B900-6EBE5A5F9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966" y="1904999"/>
            <a:ext cx="8838067" cy="480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59BC9CA6-1EDA-4F54-B428-60229F9BD98C}"/>
              </a:ext>
            </a:extLst>
          </p:cNvPr>
          <p:cNvGrpSpPr/>
          <p:nvPr/>
        </p:nvGrpSpPr>
        <p:grpSpPr>
          <a:xfrm>
            <a:off x="1059829" y="0"/>
            <a:ext cx="9912971" cy="1904999"/>
            <a:chOff x="1059829" y="0"/>
            <a:chExt cx="9912971" cy="1904999"/>
          </a:xfrm>
        </p:grpSpPr>
        <p:pic>
          <p:nvPicPr>
            <p:cNvPr id="6" name="Picture 3">
              <a:extLst>
                <a:ext uri="{FF2B5EF4-FFF2-40B4-BE49-F238E27FC236}">
                  <a16:creationId xmlns:a16="http://schemas.microsoft.com/office/drawing/2014/main" id="{34869FC4-5EA4-47BE-BCBB-8E956A6A78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829" y="0"/>
              <a:ext cx="9912971" cy="1904999"/>
            </a:xfrm>
            <a:prstGeom prst="rect">
              <a:avLst/>
            </a:prstGeom>
          </p:spPr>
        </p:pic>
        <p:sp>
          <p:nvSpPr>
            <p:cNvPr id="7" name="TextBox 6">
              <a:extLst>
                <a:ext uri="{FF2B5EF4-FFF2-40B4-BE49-F238E27FC236}">
                  <a16:creationId xmlns:a16="http://schemas.microsoft.com/office/drawing/2014/main" id="{BD9A1975-1EAE-4905-B29B-973CF703F92C}"/>
                </a:ext>
              </a:extLst>
            </p:cNvPr>
            <p:cNvSpPr txBox="1"/>
            <p:nvPr/>
          </p:nvSpPr>
          <p:spPr>
            <a:xfrm>
              <a:off x="1205257" y="366003"/>
              <a:ext cx="97675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schemeClr val="bg1"/>
                  </a:solidFill>
                  <a:latin typeface="#9Slide07 IcielKoni" pitchFamily="2" charset="0"/>
                  <a:ea typeface="SimSun" panose="02010600030101010101" pitchFamily="2" charset="-122"/>
                </a:rPr>
                <a:t>Dinh Độc Lập ngày nay vẫn còn là một chứng nhân lịch sử hào hùng.</a:t>
              </a:r>
              <a:endParaRPr kumimoji="0" lang="en-US" altLang="zh-CN" sz="3600" b="1" i="0" u="none" strike="noStrike" kern="1200" cap="none" spc="0" normalizeH="0" baseline="0" noProof="0">
                <a:ln>
                  <a:noFill/>
                </a:ln>
                <a:solidFill>
                  <a:schemeClr val="bg1"/>
                </a:solidFill>
                <a:effectLst/>
                <a:uLnTx/>
                <a:uFillTx/>
                <a:latin typeface="#9Slide07 IcielKoni" pitchFamily="2" charset="0"/>
                <a:ea typeface="SimSun" panose="02010600030101010101" pitchFamily="2" charset="-122"/>
              </a:endParaRPr>
            </a:p>
          </p:txBody>
        </p:sp>
      </p:grpSp>
      <p:grpSp>
        <p:nvGrpSpPr>
          <p:cNvPr id="9" name="Group 8">
            <a:extLst>
              <a:ext uri="{FF2B5EF4-FFF2-40B4-BE49-F238E27FC236}">
                <a16:creationId xmlns:a16="http://schemas.microsoft.com/office/drawing/2014/main" id="{5217C14A-056E-47C2-BFE0-EE206A8D12E6}"/>
              </a:ext>
            </a:extLst>
          </p:cNvPr>
          <p:cNvGrpSpPr/>
          <p:nvPr/>
        </p:nvGrpSpPr>
        <p:grpSpPr>
          <a:xfrm>
            <a:off x="1059828" y="13667"/>
            <a:ext cx="9926915" cy="1904999"/>
            <a:chOff x="1059829" y="0"/>
            <a:chExt cx="9926915" cy="1904999"/>
          </a:xfrm>
        </p:grpSpPr>
        <p:pic>
          <p:nvPicPr>
            <p:cNvPr id="10" name="Picture 3">
              <a:extLst>
                <a:ext uri="{FF2B5EF4-FFF2-40B4-BE49-F238E27FC236}">
                  <a16:creationId xmlns:a16="http://schemas.microsoft.com/office/drawing/2014/main" id="{CE6D5445-DD64-44BD-8668-7A2C783302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829" y="0"/>
              <a:ext cx="9912971" cy="1904999"/>
            </a:xfrm>
            <a:prstGeom prst="rect">
              <a:avLst/>
            </a:prstGeom>
          </p:spPr>
        </p:pic>
        <p:sp>
          <p:nvSpPr>
            <p:cNvPr id="11" name="TextBox 10">
              <a:extLst>
                <a:ext uri="{FF2B5EF4-FFF2-40B4-BE49-F238E27FC236}">
                  <a16:creationId xmlns:a16="http://schemas.microsoft.com/office/drawing/2014/main" id="{F488A4CA-FF9E-4DEE-B939-78FE817273AD}"/>
                </a:ext>
              </a:extLst>
            </p:cNvPr>
            <p:cNvSpPr txBox="1"/>
            <p:nvPr/>
          </p:nvSpPr>
          <p:spPr>
            <a:xfrm>
              <a:off x="1219201" y="273839"/>
              <a:ext cx="97675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schemeClr val="bg1"/>
                  </a:solidFill>
                  <a:latin typeface="#9Slide07 IcielKoni" pitchFamily="2" charset="0"/>
                  <a:ea typeface="SimSun" panose="02010600030101010101" pitchFamily="2" charset="-122"/>
                </a:rPr>
                <a:t>Em nghĩ gì về trách nhiệm của thế hệ chúng ta với đất nước ?</a:t>
              </a:r>
              <a:endParaRPr kumimoji="0" lang="en-US" altLang="zh-CN" sz="3600" b="1" i="0" u="none" strike="noStrike" kern="1200" cap="none" spc="0" normalizeH="0" baseline="0" noProof="0">
                <a:ln>
                  <a:noFill/>
                </a:ln>
                <a:solidFill>
                  <a:schemeClr val="bg1"/>
                </a:solidFill>
                <a:effectLst/>
                <a:uLnTx/>
                <a:uFillTx/>
                <a:latin typeface="#9Slide07 IcielKoni" pitchFamily="2" charset="0"/>
                <a:ea typeface="SimSun" panose="02010600030101010101" pitchFamily="2" charset="-122"/>
              </a:endParaRPr>
            </a:p>
          </p:txBody>
        </p:sp>
      </p:grpSp>
    </p:spTree>
    <p:extLst>
      <p:ext uri="{BB962C8B-B14F-4D97-AF65-F5344CB8AC3E}">
        <p14:creationId xmlns:p14="http://schemas.microsoft.com/office/powerpoint/2010/main" val="42871300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1269034" y="1050330"/>
            <a:ext cx="9883128"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0" y="1239573"/>
            <a:ext cx="433292" cy="39754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89674" y="1224694"/>
            <a:ext cx="433292" cy="397545"/>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625" y="3252857"/>
            <a:ext cx="236649" cy="21900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7476" y="1806723"/>
            <a:ext cx="236649" cy="219008"/>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8354" y="5201816"/>
            <a:ext cx="195749" cy="181157"/>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0120">
            <a:off x="10874654" y="-36327"/>
            <a:ext cx="1111977" cy="1120379"/>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279322">
            <a:off x="-792581" y="-278103"/>
            <a:ext cx="2833367" cy="963345"/>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52162" y="4247206"/>
            <a:ext cx="236649" cy="219008"/>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4268" y="3670456"/>
            <a:ext cx="195749" cy="181157"/>
          </a:xfrm>
          <a:prstGeom prst="rect">
            <a:avLst/>
          </a:prstGeom>
        </p:spPr>
      </p:pic>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04542" y="-82671"/>
            <a:ext cx="243163" cy="225036"/>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03399">
            <a:off x="9124793" y="4103402"/>
            <a:ext cx="179560" cy="372145"/>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flipH="1">
            <a:off x="10117925" y="-304126"/>
            <a:ext cx="3311969" cy="1126069"/>
          </a:xfrm>
          <a:prstGeom prst="rect">
            <a:avLst/>
          </a:prstGeom>
        </p:spPr>
      </p:pic>
      <p:pic>
        <p:nvPicPr>
          <p:cNvPr id="27" name="Picture 2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0754" y="6449328"/>
            <a:ext cx="7605845" cy="427829"/>
          </a:xfrm>
          <a:prstGeom prst="rect">
            <a:avLst/>
          </a:prstGeom>
        </p:spPr>
      </p:pic>
      <p:pic>
        <p:nvPicPr>
          <p:cNvPr id="28" name="Picture 2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44615" y="6474942"/>
            <a:ext cx="7605845" cy="427829"/>
          </a:xfrm>
          <a:prstGeom prst="rect">
            <a:avLst/>
          </a:prstGeom>
        </p:spPr>
      </p:pic>
      <p:pic>
        <p:nvPicPr>
          <p:cNvPr id="29" name="Picture 7">
            <a:extLst>
              <a:ext uri="{FF2B5EF4-FFF2-40B4-BE49-F238E27FC236}">
                <a16:creationId xmlns:a16="http://schemas.microsoft.com/office/drawing/2014/main" id="{805228A5-BC57-4219-A580-534036CC1BF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1470">
            <a:off x="4558630" y="393200"/>
            <a:ext cx="3311981" cy="1077899"/>
          </a:xfrm>
          <a:prstGeom prst="rect">
            <a:avLst/>
          </a:prstGeom>
        </p:spPr>
      </p:pic>
      <p:sp>
        <p:nvSpPr>
          <p:cNvPr id="30" name="TextBox 29">
            <a:extLst>
              <a:ext uri="{FF2B5EF4-FFF2-40B4-BE49-F238E27FC236}">
                <a16:creationId xmlns:a16="http://schemas.microsoft.com/office/drawing/2014/main" id="{1A3A86C3-AF0C-463A-A27E-FDB252777EA8}"/>
              </a:ext>
            </a:extLst>
          </p:cNvPr>
          <p:cNvSpPr txBox="1"/>
          <p:nvPr/>
        </p:nvSpPr>
        <p:spPr>
          <a:xfrm>
            <a:off x="5080685" y="605834"/>
            <a:ext cx="2030630" cy="584775"/>
          </a:xfrm>
          <a:prstGeom prst="rect">
            <a:avLst/>
          </a:prstGeom>
          <a:noFill/>
        </p:spPr>
        <p:txBody>
          <a:bodyPr wrap="square" rtlCol="0">
            <a:spAutoFit/>
          </a:bodyPr>
          <a:lstStyle/>
          <a:p>
            <a:pPr algn="ctr"/>
            <a:r>
              <a:rPr lang="en-US" sz="3200">
                <a:solidFill>
                  <a:schemeClr val="bg1"/>
                </a:solidFill>
                <a:latin typeface="#9Slide07 IcielKoni" pitchFamily="2" charset="0"/>
              </a:rPr>
              <a:t>CỦNG CỐ</a:t>
            </a:r>
          </a:p>
        </p:txBody>
      </p:sp>
      <p:sp>
        <p:nvSpPr>
          <p:cNvPr id="32" name="TextBox 31">
            <a:extLst>
              <a:ext uri="{FF2B5EF4-FFF2-40B4-BE49-F238E27FC236}">
                <a16:creationId xmlns:a16="http://schemas.microsoft.com/office/drawing/2014/main" id="{D2E87EE2-0A64-4148-88DB-E9B9825C7188}"/>
              </a:ext>
            </a:extLst>
          </p:cNvPr>
          <p:cNvSpPr txBox="1"/>
          <p:nvPr/>
        </p:nvSpPr>
        <p:spPr>
          <a:xfrm>
            <a:off x="1374820" y="1695278"/>
            <a:ext cx="9394952" cy="2800767"/>
          </a:xfrm>
          <a:prstGeom prst="rect">
            <a:avLst/>
          </a:prstGeom>
          <a:noFill/>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1200" cap="none" spc="0" normalizeH="0" baseline="0" noProof="0">
                <a:ln>
                  <a:noFill/>
                </a:ln>
                <a:solidFill>
                  <a:srgbClr val="000099"/>
                </a:solidFill>
                <a:effectLst/>
                <a:uLnTx/>
                <a:uFillTx/>
                <a:ea typeface="+mn-ea"/>
                <a:cs typeface="+mn-cs"/>
              </a:rPr>
              <a:t>Ngày 30 – 4 – 1975, quân ta giải phóng Sài Gòn, kết thúc chiến dịch Hồ Chí Minh lịch sử. Đất nước được thống nhất và độc lập.</a:t>
            </a:r>
            <a:endParaRPr kumimoji="0" lang="en-US" sz="4400" b="0" i="0" u="none" strike="noStrike" kern="1200" cap="none" spc="0" normalizeH="0" baseline="0" noProof="0" dirty="0">
              <a:ln>
                <a:noFill/>
              </a:ln>
              <a:solidFill>
                <a:srgbClr val="000099"/>
              </a:solidFill>
              <a:effectLst/>
              <a:uLnTx/>
              <a:uFillTx/>
              <a:ea typeface="+mn-ea"/>
              <a:cs typeface="+mn-cs"/>
            </a:endParaRPr>
          </a:p>
        </p:txBody>
      </p:sp>
      <p:pic>
        <p:nvPicPr>
          <p:cNvPr id="36" name="Picture 35">
            <a:extLst>
              <a:ext uri="{FF2B5EF4-FFF2-40B4-BE49-F238E27FC236}">
                <a16:creationId xmlns:a16="http://schemas.microsoft.com/office/drawing/2014/main" id="{6FDFC1F4-C508-45E0-BA6C-03F1C1CA6EFC}"/>
              </a:ext>
            </a:extLst>
          </p:cNvPr>
          <p:cNvPicPr>
            <a:picLocks noChangeAspect="1"/>
          </p:cNvPicPr>
          <p:nvPr/>
        </p:nvPicPr>
        <p:blipFill rotWithShape="1">
          <a:blip r:embed="rId21">
            <a:extLst>
              <a:ext uri="{28A0092B-C50C-407E-A947-70E740481C1C}">
                <a14:useLocalDpi xmlns:a14="http://schemas.microsoft.com/office/drawing/2010/main" val="0"/>
              </a:ext>
            </a:extLst>
          </a:blip>
          <a:srcRect l="16788" t="15201" r="59135" b="30169"/>
          <a:stretch/>
        </p:blipFill>
        <p:spPr>
          <a:xfrm rot="1149289">
            <a:off x="9759041" y="4568816"/>
            <a:ext cx="1647676" cy="21029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5722"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4817" y="881599"/>
            <a:ext cx="685673" cy="62910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8408" y="849970"/>
            <a:ext cx="685673" cy="62910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53"/>
          <a:stretch>
            <a:fillRect/>
          </a:stretch>
        </p:blipFill>
        <p:spPr>
          <a:xfrm>
            <a:off x="2719403" y="1692119"/>
            <a:ext cx="6753194" cy="388623"/>
          </a:xfrm>
          <a:prstGeom prst="rect">
            <a:avLst/>
          </a:prstGeom>
        </p:spPr>
      </p:pic>
      <p:grpSp>
        <p:nvGrpSpPr>
          <p:cNvPr id="6" name="Group 6"/>
          <p:cNvGrpSpPr/>
          <p:nvPr/>
        </p:nvGrpSpPr>
        <p:grpSpPr>
          <a:xfrm>
            <a:off x="1604555" y="2264375"/>
            <a:ext cx="10150725" cy="1837747"/>
            <a:chOff x="-30110" y="22550"/>
            <a:chExt cx="4023229" cy="3186970"/>
          </a:xfrm>
        </p:grpSpPr>
        <p:sp>
          <p:nvSpPr>
            <p:cNvPr id="7" name="Freeform 7"/>
            <p:cNvSpPr/>
            <p:nvPr/>
          </p:nvSpPr>
          <p:spPr>
            <a:xfrm>
              <a:off x="-30110" y="22550"/>
              <a:ext cx="4023229" cy="3186970"/>
            </a:xfrm>
            <a:custGeom>
              <a:avLst/>
              <a:gdLst/>
              <a:ahLst/>
              <a:cxnLst/>
              <a:rect l="l" t="t" r="r" b="b"/>
              <a:pathLst>
                <a:path w="4023229" h="3186969">
                  <a:moveTo>
                    <a:pt x="3395451" y="3132491"/>
                  </a:moveTo>
                  <a:cubicBezTo>
                    <a:pt x="3395451" y="3132491"/>
                    <a:pt x="2664577" y="3186969"/>
                    <a:pt x="2186437" y="3184347"/>
                  </a:cubicBezTo>
                  <a:cubicBezTo>
                    <a:pt x="1748324"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64497" y="15681"/>
                    <a:pt x="2024890" y="7673"/>
                  </a:cubicBezTo>
                  <a:cubicBezTo>
                    <a:pt x="2445649" y="0"/>
                    <a:pt x="3162382" y="6979"/>
                    <a:pt x="3162382" y="6979"/>
                  </a:cubicBezTo>
                  <a:cubicBezTo>
                    <a:pt x="3530690" y="14458"/>
                    <a:pt x="3668950" y="42638"/>
                    <a:pt x="3866690" y="165219"/>
                  </a:cubicBezTo>
                  <a:cubicBezTo>
                    <a:pt x="4017707" y="258836"/>
                    <a:pt x="4023229" y="476157"/>
                    <a:pt x="4014089" y="2267547"/>
                  </a:cubicBezTo>
                  <a:lnTo>
                    <a:pt x="4014089" y="2267568"/>
                  </a:lnTo>
                  <a:cubicBezTo>
                    <a:pt x="4014088" y="2933841"/>
                    <a:pt x="3971304" y="3082429"/>
                    <a:pt x="3395451" y="3132491"/>
                  </a:cubicBezTo>
                  <a:close/>
                </a:path>
              </a:pathLst>
            </a:custGeom>
            <a:solidFill>
              <a:srgbClr val="FFF3E4"/>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BACC6">
                    <a:lumMod val="50000"/>
                  </a:srgbClr>
                </a:solidFill>
                <a:effectLst/>
                <a:uLnTx/>
                <a:uFillTx/>
                <a:latin typeface="Calibri"/>
                <a:ea typeface="+mn-ea"/>
                <a:cs typeface="+mn-cs"/>
              </a:endParaRPr>
            </a:p>
          </p:txBody>
        </p:sp>
      </p:grpSp>
      <p:grpSp>
        <p:nvGrpSpPr>
          <p:cNvPr id="38" name="Group 37">
            <a:extLst>
              <a:ext uri="{FF2B5EF4-FFF2-40B4-BE49-F238E27FC236}">
                <a16:creationId xmlns:a16="http://schemas.microsoft.com/office/drawing/2014/main" id="{014E392D-ACF5-46C1-9B5D-8E1D88A47425}"/>
              </a:ext>
            </a:extLst>
          </p:cNvPr>
          <p:cNvGrpSpPr/>
          <p:nvPr/>
        </p:nvGrpSpPr>
        <p:grpSpPr>
          <a:xfrm>
            <a:off x="-210111" y="2805120"/>
            <a:ext cx="2019055" cy="756256"/>
            <a:chOff x="8120969" y="2920098"/>
            <a:chExt cx="2107519" cy="574973"/>
          </a:xfrm>
        </p:grpSpPr>
        <p:pic>
          <p:nvPicPr>
            <p:cNvPr id="33" name="Picture 3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0939" y="2920098"/>
              <a:ext cx="1307580" cy="574973"/>
            </a:xfrm>
            <a:prstGeom prst="rect">
              <a:avLst/>
            </a:prstGeom>
          </p:spPr>
        </p:pic>
        <p:sp>
          <p:nvSpPr>
            <p:cNvPr id="34" name="TextBox 34"/>
            <p:cNvSpPr txBox="1"/>
            <p:nvPr/>
          </p:nvSpPr>
          <p:spPr>
            <a:xfrm>
              <a:off x="8120969" y="3167772"/>
              <a:ext cx="2107519" cy="324674"/>
            </a:xfrm>
            <a:prstGeom prst="rect">
              <a:avLst/>
            </a:prstGeom>
          </p:spPr>
          <p:txBody>
            <a:bodyPr lIns="0" tIns="0" rIns="0" bIns="0" rtlCol="0" anchor="t">
              <a:spAutoFit/>
            </a:bodyPr>
            <a:lstStyle/>
            <a:p>
              <a:pPr marL="0" marR="0" lvl="0" indent="0" algn="ctr" defTabSz="609630" rtl="0" eaLnBrk="1" fontAlgn="auto" latinLnBrk="0" hangingPunct="1">
                <a:lnSpc>
                  <a:spcPts val="3039"/>
                </a:lnSpc>
                <a:spcBef>
                  <a:spcPts val="0"/>
                </a:spcBef>
                <a:spcAft>
                  <a:spcPts val="0"/>
                </a:spcAft>
                <a:buClrTx/>
                <a:buSzTx/>
                <a:buFontTx/>
                <a:buNone/>
                <a:tabLst/>
                <a:defRPr/>
              </a:pPr>
              <a:r>
                <a:rPr kumimoji="0" lang="en-US" sz="3600" b="0" i="0" u="none" strike="noStrike" kern="1200" cap="none" spc="202" normalizeH="0" baseline="0" noProof="0">
                  <a:ln>
                    <a:noFill/>
                  </a:ln>
                  <a:solidFill>
                    <a:srgbClr val="4BACC6">
                      <a:lumMod val="50000"/>
                    </a:srgbClr>
                  </a:solidFill>
                  <a:effectLst/>
                  <a:uLnTx/>
                  <a:uFillTx/>
                  <a:latin typeface="#9Slide06 SVNKarlita" pitchFamily="2" charset="-128"/>
                  <a:ea typeface="#9Slide06 SVNKarlita" pitchFamily="2" charset="-128"/>
                  <a:cs typeface="#9Slide06 SVNKarlita" pitchFamily="2" charset="-128"/>
                </a:rPr>
                <a:t>1</a:t>
              </a:r>
            </a:p>
          </p:txBody>
        </p:sp>
      </p:grpSp>
      <p:sp>
        <p:nvSpPr>
          <p:cNvPr id="36" name="TextBox 36"/>
          <p:cNvSpPr txBox="1"/>
          <p:nvPr/>
        </p:nvSpPr>
        <p:spPr>
          <a:xfrm>
            <a:off x="2317064" y="1013017"/>
            <a:ext cx="7556129" cy="666849"/>
          </a:xfrm>
          <a:prstGeom prst="rect">
            <a:avLst/>
          </a:prstGeom>
        </p:spPr>
        <p:txBody>
          <a:bodyPr lIns="0" tIns="0" rIns="0" bIns="0" rtlCol="0" anchor="t">
            <a:spAutoFit/>
          </a:bodyPr>
          <a:lstStyle/>
          <a:p>
            <a:pPr marL="0" marR="0" lvl="0" indent="0" algn="ctr" defTabSz="609630" rtl="0" eaLnBrk="1" fontAlgn="auto" latinLnBrk="0" hangingPunct="1">
              <a:lnSpc>
                <a:spcPts val="4800"/>
              </a:lnSpc>
              <a:spcBef>
                <a:spcPts val="0"/>
              </a:spcBef>
              <a:spcAft>
                <a:spcPts val="0"/>
              </a:spcAft>
              <a:buClrTx/>
              <a:buSzTx/>
              <a:buFontTx/>
              <a:buNone/>
              <a:tabLst/>
              <a:defRPr/>
            </a:pPr>
            <a:r>
              <a:rPr kumimoji="0" lang="en-US" sz="5400" b="0" i="0" u="none" strike="noStrike" kern="1200" cap="none" spc="160" normalizeH="0" baseline="0" noProof="0">
                <a:ln>
                  <a:noFill/>
                </a:ln>
                <a:solidFill>
                  <a:srgbClr val="BC171E"/>
                </a:solidFill>
                <a:effectLst/>
                <a:uLnTx/>
                <a:uFillTx/>
                <a:latin typeface="#9Slide06 SVNKarlita" pitchFamily="2" charset="-128"/>
                <a:ea typeface="#9Slide06 SVNKarlita" pitchFamily="2" charset="-128"/>
                <a:cs typeface="#9Slide06 SVNKarlita" pitchFamily="2" charset="-128"/>
              </a:rPr>
              <a:t>MỤC TIÊU</a:t>
            </a:r>
          </a:p>
        </p:txBody>
      </p:sp>
      <p:grpSp>
        <p:nvGrpSpPr>
          <p:cNvPr id="45" name="Group 44">
            <a:extLst>
              <a:ext uri="{FF2B5EF4-FFF2-40B4-BE49-F238E27FC236}">
                <a16:creationId xmlns:a16="http://schemas.microsoft.com/office/drawing/2014/main" id="{0F93B666-E44F-49E4-8312-53D07F8EEB13}"/>
              </a:ext>
            </a:extLst>
          </p:cNvPr>
          <p:cNvGrpSpPr/>
          <p:nvPr/>
        </p:nvGrpSpPr>
        <p:grpSpPr>
          <a:xfrm>
            <a:off x="1673357" y="4686631"/>
            <a:ext cx="10013120" cy="1491647"/>
            <a:chOff x="1145155" y="-160451"/>
            <a:chExt cx="10150725" cy="2221992"/>
          </a:xfrm>
        </p:grpSpPr>
        <p:sp>
          <p:nvSpPr>
            <p:cNvPr id="42" name="Freeform 7">
              <a:extLst>
                <a:ext uri="{FF2B5EF4-FFF2-40B4-BE49-F238E27FC236}">
                  <a16:creationId xmlns:a16="http://schemas.microsoft.com/office/drawing/2014/main" id="{38DB2E0A-5F43-47A9-84EC-FA83ED99C3CD}"/>
                </a:ext>
              </a:extLst>
            </p:cNvPr>
            <p:cNvSpPr/>
            <p:nvPr/>
          </p:nvSpPr>
          <p:spPr>
            <a:xfrm>
              <a:off x="1145155" y="-160451"/>
              <a:ext cx="10150725" cy="2221992"/>
            </a:xfrm>
            <a:custGeom>
              <a:avLst/>
              <a:gdLst/>
              <a:ahLst/>
              <a:cxnLst/>
              <a:rect l="l" t="t" r="r" b="b"/>
              <a:pathLst>
                <a:path w="4023229" h="3186969">
                  <a:moveTo>
                    <a:pt x="3395451" y="3132491"/>
                  </a:moveTo>
                  <a:cubicBezTo>
                    <a:pt x="3395451" y="3132491"/>
                    <a:pt x="2664577" y="3186969"/>
                    <a:pt x="2186437" y="3184347"/>
                  </a:cubicBezTo>
                  <a:cubicBezTo>
                    <a:pt x="1748324"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64497" y="15681"/>
                    <a:pt x="2024890" y="7673"/>
                  </a:cubicBezTo>
                  <a:cubicBezTo>
                    <a:pt x="2445649" y="0"/>
                    <a:pt x="3162382" y="6979"/>
                    <a:pt x="3162382" y="6979"/>
                  </a:cubicBezTo>
                  <a:cubicBezTo>
                    <a:pt x="3530690" y="14458"/>
                    <a:pt x="3668950" y="42638"/>
                    <a:pt x="3866690" y="165219"/>
                  </a:cubicBezTo>
                  <a:cubicBezTo>
                    <a:pt x="4017707" y="258836"/>
                    <a:pt x="4023229" y="476157"/>
                    <a:pt x="4014089" y="2267547"/>
                  </a:cubicBezTo>
                  <a:lnTo>
                    <a:pt x="4014089" y="2267568"/>
                  </a:lnTo>
                  <a:cubicBezTo>
                    <a:pt x="4014088" y="2933841"/>
                    <a:pt x="3971304" y="3082429"/>
                    <a:pt x="3395451" y="3132491"/>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p>
          </p:txBody>
        </p:sp>
        <p:sp>
          <p:nvSpPr>
            <p:cNvPr id="44" name="TextBox 43">
              <a:extLst>
                <a:ext uri="{FF2B5EF4-FFF2-40B4-BE49-F238E27FC236}">
                  <a16:creationId xmlns:a16="http://schemas.microsoft.com/office/drawing/2014/main" id="{249F54BC-57F7-484B-8831-07C2233C58C6}"/>
                </a:ext>
              </a:extLst>
            </p:cNvPr>
            <p:cNvSpPr txBox="1"/>
            <p:nvPr/>
          </p:nvSpPr>
          <p:spPr>
            <a:xfrm>
              <a:off x="1379981" y="84352"/>
              <a:ext cx="9480521" cy="17880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Học sinh nêu được ý nghĩa ngày 30 - 4 - 1975 là mốc lịch sử quan trọng, c</a:t>
              </a:r>
              <a:r>
                <a:rPr kumimoji="0" lang="vi-VN"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hiến dịch </a:t>
              </a:r>
              <a:r>
                <a:rPr kumimoji="0" lang="en-US"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Hồ Chí Minh </a:t>
              </a:r>
              <a:r>
                <a:rPr kumimoji="0" lang="vi-VN"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toàn thắng, </a:t>
              </a:r>
              <a:r>
                <a:rPr kumimoji="0" lang="en-US"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giải phóng miền Nam, thống nhất đất nước.</a:t>
              </a:r>
              <a:endParaRPr kumimoji="0" lang="vi-VN"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grpSp>
      <p:sp>
        <p:nvSpPr>
          <p:cNvPr id="47" name="TextBox 46">
            <a:extLst>
              <a:ext uri="{FF2B5EF4-FFF2-40B4-BE49-F238E27FC236}">
                <a16:creationId xmlns:a16="http://schemas.microsoft.com/office/drawing/2014/main" id="{D2410E45-604B-4D98-961C-114A3652BBD5}"/>
              </a:ext>
            </a:extLst>
          </p:cNvPr>
          <p:cNvSpPr txBox="1"/>
          <p:nvPr/>
        </p:nvSpPr>
        <p:spPr>
          <a:xfrm>
            <a:off x="1905000" y="2427562"/>
            <a:ext cx="9632154"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5968"/>
                </a:solidFill>
                <a:effectLst/>
                <a:uLnTx/>
                <a:uFillTx/>
                <a:latin typeface="Arial" panose="020B0604020202020204" pitchFamily="34" charset="0"/>
                <a:ea typeface="+mn-ea"/>
                <a:cs typeface="+mn-cs"/>
              </a:rPr>
              <a:t>Học sinh nắm được c</a:t>
            </a:r>
            <a:r>
              <a:rPr kumimoji="0" lang="vi-VN" sz="2400" b="0" i="0" u="none" strike="noStrike" kern="1200" cap="none" spc="0" normalizeH="0" baseline="0" noProof="0">
                <a:ln>
                  <a:noFill/>
                </a:ln>
                <a:solidFill>
                  <a:srgbClr val="215968"/>
                </a:solidFill>
                <a:effectLst/>
                <a:uLnTx/>
                <a:uFillTx/>
                <a:latin typeface="Arial" panose="020B0604020202020204" pitchFamily="34" charset="0"/>
                <a:ea typeface="+mn-ea"/>
                <a:cs typeface="+mn-cs"/>
              </a:rPr>
              <a:t>hiến dịch </a:t>
            </a:r>
            <a:r>
              <a:rPr kumimoji="0" lang="en-US" sz="2400" b="0" i="0" u="none" strike="noStrike" kern="1200" cap="none" spc="0" normalizeH="0" baseline="0" noProof="0">
                <a:ln>
                  <a:noFill/>
                </a:ln>
                <a:solidFill>
                  <a:srgbClr val="215968"/>
                </a:solidFill>
                <a:effectLst/>
                <a:uLnTx/>
                <a:uFillTx/>
                <a:latin typeface="Arial" panose="020B0604020202020204" pitchFamily="34" charset="0"/>
                <a:ea typeface="+mn-ea"/>
                <a:cs typeface="+mn-cs"/>
              </a:rPr>
              <a:t>Hồ Chí Minh là</a:t>
            </a:r>
            <a:r>
              <a:rPr kumimoji="0" lang="vi-VN" sz="2400" b="0" i="0" u="none" strike="noStrike" kern="1200" cap="none" spc="0" normalizeH="0" baseline="0" noProof="0">
                <a:ln>
                  <a:noFill/>
                </a:ln>
                <a:solidFill>
                  <a:srgbClr val="215968"/>
                </a:solidFill>
                <a:effectLst/>
                <a:uLnTx/>
                <a:uFillTx/>
                <a:latin typeface="Arial" panose="020B0604020202020204" pitchFamily="34" charset="0"/>
                <a:ea typeface="+mn-ea"/>
                <a:cs typeface="+mn-cs"/>
              </a:rPr>
              <a:t> chiến dịch cuối cùng của cuộc kháng chiến chống Mĩ cứu nước, đỉnh cao của cuộc Tổng tiến công giải phóng miền Nam bắt đầu ngày 26 / 4 /1975 và kết thúc bằng sự kiện quân ta đánh chiếm Dinh Độc Lập</a:t>
            </a:r>
            <a:r>
              <a:rPr kumimoji="0" lang="en-US" sz="2400" b="0" i="0" u="none" strike="noStrike" kern="1200" cap="none" spc="0" normalizeH="0" baseline="0" noProof="0">
                <a:ln>
                  <a:noFill/>
                </a:ln>
                <a:solidFill>
                  <a:srgbClr val="215968"/>
                </a:solidFill>
                <a:effectLst/>
                <a:uLnTx/>
                <a:uFillTx/>
                <a:latin typeface="Arial" panose="020B0604020202020204" pitchFamily="34" charset="0"/>
                <a:ea typeface="+mn-ea"/>
                <a:cs typeface="+mn-cs"/>
              </a:rPr>
              <a:t>.</a:t>
            </a:r>
            <a:endParaRPr kumimoji="0" lang="vi-VN" sz="2400" b="0" i="0" u="none" strike="noStrike" kern="1200" cap="none" spc="0" normalizeH="0" baseline="0" noProof="0">
              <a:ln>
                <a:noFill/>
              </a:ln>
              <a:solidFill>
                <a:srgbClr val="215968"/>
              </a:solidFill>
              <a:effectLst/>
              <a:uLnTx/>
              <a:uFillTx/>
              <a:latin typeface="Arial" panose="020B0604020202020204" pitchFamily="34" charset="0"/>
              <a:ea typeface="+mn-ea"/>
              <a:cs typeface="+mn-cs"/>
            </a:endParaRPr>
          </a:p>
        </p:txBody>
      </p:sp>
      <p:pic>
        <p:nvPicPr>
          <p:cNvPr id="48" name="Picture 18">
            <a:extLst>
              <a:ext uri="{FF2B5EF4-FFF2-40B4-BE49-F238E27FC236}">
                <a16:creationId xmlns:a16="http://schemas.microsoft.com/office/drawing/2014/main" id="{F54943AC-775B-41B9-81E9-20AF9E0A1B01}"/>
              </a:ext>
            </a:extLst>
          </p:cNvPr>
          <p:cNvPicPr>
            <a:picLocks noChangeAspect="1"/>
          </p:cNvPicPr>
          <p:nvPr/>
        </p:nvPicPr>
        <p:blipFill>
          <a:blip r:embed="rId10"/>
          <a:srcRect/>
          <a:stretch>
            <a:fillRect/>
          </a:stretch>
        </p:blipFill>
        <p:spPr>
          <a:xfrm rot="2779403">
            <a:off x="10897346" y="5057237"/>
            <a:ext cx="1549420" cy="1507780"/>
          </a:xfrm>
          <a:prstGeom prst="rect">
            <a:avLst/>
          </a:prstGeom>
        </p:spPr>
      </p:pic>
      <p:grpSp>
        <p:nvGrpSpPr>
          <p:cNvPr id="37" name="Group 36">
            <a:extLst>
              <a:ext uri="{FF2B5EF4-FFF2-40B4-BE49-F238E27FC236}">
                <a16:creationId xmlns:a16="http://schemas.microsoft.com/office/drawing/2014/main" id="{EAC17822-0463-4C9E-B40C-E2FF24CFB4FE}"/>
              </a:ext>
            </a:extLst>
          </p:cNvPr>
          <p:cNvGrpSpPr/>
          <p:nvPr/>
        </p:nvGrpSpPr>
        <p:grpSpPr>
          <a:xfrm>
            <a:off x="232533" y="5076050"/>
            <a:ext cx="1183940" cy="712807"/>
            <a:chOff x="4528916" y="2958151"/>
            <a:chExt cx="2903418" cy="544391"/>
          </a:xfrm>
          <a:solidFill>
            <a:srgbClr val="00B050"/>
          </a:solidFill>
        </p:grpSpPr>
        <p:pic>
          <p:nvPicPr>
            <p:cNvPr id="26" name="Picture 2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28916" y="2958151"/>
              <a:ext cx="2903418" cy="544391"/>
            </a:xfrm>
            <a:prstGeom prst="rect">
              <a:avLst/>
            </a:prstGeom>
          </p:spPr>
        </p:pic>
        <p:sp>
          <p:nvSpPr>
            <p:cNvPr id="27" name="TextBox 27"/>
            <p:cNvSpPr txBox="1"/>
            <p:nvPr/>
          </p:nvSpPr>
          <p:spPr>
            <a:xfrm>
              <a:off x="5116152" y="3134490"/>
              <a:ext cx="1728943" cy="326143"/>
            </a:xfrm>
            <a:prstGeom prst="rect">
              <a:avLst/>
            </a:prstGeom>
            <a:grpFill/>
          </p:spPr>
          <p:txBody>
            <a:bodyPr lIns="0" tIns="0" rIns="0" bIns="0" rtlCol="0" anchor="t">
              <a:spAutoFit/>
            </a:bodyPr>
            <a:lstStyle/>
            <a:p>
              <a:pPr marL="0" marR="0" lvl="0" indent="0" algn="ctr" defTabSz="609630" rtl="0" eaLnBrk="1" fontAlgn="auto" latinLnBrk="0" hangingPunct="1">
                <a:lnSpc>
                  <a:spcPts val="3039"/>
                </a:lnSpc>
                <a:spcBef>
                  <a:spcPts val="0"/>
                </a:spcBef>
                <a:spcAft>
                  <a:spcPts val="0"/>
                </a:spcAft>
                <a:buClrTx/>
                <a:buSzTx/>
                <a:buFontTx/>
                <a:buNone/>
                <a:tabLst/>
                <a:defRPr/>
              </a:pPr>
              <a:r>
                <a:rPr kumimoji="0" lang="en-US" sz="3600" b="0" i="0" u="none" strike="noStrike" kern="1200" cap="none" spc="202" normalizeH="0" baseline="0" noProof="0">
                  <a:ln>
                    <a:noFill/>
                  </a:ln>
                  <a:solidFill>
                    <a:srgbClr val="FFF3E4"/>
                  </a:solidFill>
                  <a:effectLst/>
                  <a:uLnTx/>
                  <a:uFillTx/>
                  <a:latin typeface="#9Slide06 SVNKarlita" pitchFamily="2" charset="-128"/>
                  <a:ea typeface="#9Slide06 SVNKarlita" pitchFamily="2" charset="-128"/>
                  <a:cs typeface="#9Slide06 SVNKarlita" pitchFamily="2" charset="-128"/>
                </a:rPr>
                <a:t>2</a:t>
              </a:r>
            </a:p>
          </p:txBody>
        </p:sp>
      </p:grpSp>
      <p:pic>
        <p:nvPicPr>
          <p:cNvPr id="49" name="Picture 16">
            <a:extLst>
              <a:ext uri="{FF2B5EF4-FFF2-40B4-BE49-F238E27FC236}">
                <a16:creationId xmlns:a16="http://schemas.microsoft.com/office/drawing/2014/main" id="{6DB07526-D64B-42CD-B2FE-E94780805D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43200" y="6254036"/>
            <a:ext cx="11408768" cy="641743"/>
          </a:xfrm>
          <a:prstGeom prst="rect">
            <a:avLst/>
          </a:prstGeom>
        </p:spPr>
      </p:pic>
      <p:pic>
        <p:nvPicPr>
          <p:cNvPr id="50" name="Picture 17">
            <a:extLst>
              <a:ext uri="{FF2B5EF4-FFF2-40B4-BE49-F238E27FC236}">
                <a16:creationId xmlns:a16="http://schemas.microsoft.com/office/drawing/2014/main" id="{913488AF-E99F-4B5F-8976-B3C69F551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19853" y="6292457"/>
            <a:ext cx="11408768" cy="641743"/>
          </a:xfrm>
          <a:prstGeom prst="rect">
            <a:avLst/>
          </a:prstGeom>
        </p:spPr>
      </p:pic>
      <p:pic>
        <p:nvPicPr>
          <p:cNvPr id="9" name="Picture 8">
            <a:extLst>
              <a:ext uri="{FF2B5EF4-FFF2-40B4-BE49-F238E27FC236}">
                <a16:creationId xmlns:a16="http://schemas.microsoft.com/office/drawing/2014/main" id="{B45D2B62-B2E4-4B28-955E-A10036BD90F7}"/>
              </a:ext>
            </a:extLst>
          </p:cNvPr>
          <p:cNvPicPr>
            <a:picLocks noChangeAspect="1"/>
          </p:cNvPicPr>
          <p:nvPr/>
        </p:nvPicPr>
        <p:blipFill rotWithShape="1">
          <a:blip r:embed="rId13">
            <a:extLst>
              <a:ext uri="{28A0092B-C50C-407E-A947-70E740481C1C}">
                <a14:useLocalDpi xmlns:a14="http://schemas.microsoft.com/office/drawing/2010/main" val="0"/>
              </a:ext>
            </a:extLst>
          </a:blip>
          <a:srcRect l="13245" t="15834" r="58460" b="31583"/>
          <a:stretch/>
        </p:blipFill>
        <p:spPr>
          <a:xfrm>
            <a:off x="173070" y="2264375"/>
            <a:ext cx="1426962" cy="1491647"/>
          </a:xfrm>
          <a:prstGeom prst="rect">
            <a:avLst/>
          </a:prstGeom>
        </p:spPr>
      </p:pic>
      <p:pic>
        <p:nvPicPr>
          <p:cNvPr id="24" name="Picture 23">
            <a:extLst>
              <a:ext uri="{FF2B5EF4-FFF2-40B4-BE49-F238E27FC236}">
                <a16:creationId xmlns:a16="http://schemas.microsoft.com/office/drawing/2014/main" id="{DFD21484-196D-4773-B042-12C9DAD60F16}"/>
              </a:ext>
            </a:extLst>
          </p:cNvPr>
          <p:cNvPicPr>
            <a:picLocks noChangeAspect="1"/>
          </p:cNvPicPr>
          <p:nvPr/>
        </p:nvPicPr>
        <p:blipFill rotWithShape="1">
          <a:blip r:embed="rId13">
            <a:extLst>
              <a:ext uri="{28A0092B-C50C-407E-A947-70E740481C1C}">
                <a14:useLocalDpi xmlns:a14="http://schemas.microsoft.com/office/drawing/2010/main" val="0"/>
              </a:ext>
            </a:extLst>
          </a:blip>
          <a:srcRect l="13245" t="15834" r="58460" b="31583"/>
          <a:stretch/>
        </p:blipFill>
        <p:spPr>
          <a:xfrm>
            <a:off x="173070" y="4567096"/>
            <a:ext cx="1426962" cy="1491647"/>
          </a:xfrm>
          <a:prstGeom prst="rect">
            <a:avLst/>
          </a:prstGeom>
        </p:spPr>
      </p:pic>
    </p:spTree>
    <p:extLst>
      <p:ext uri="{BB962C8B-B14F-4D97-AF65-F5344CB8AC3E}">
        <p14:creationId xmlns:p14="http://schemas.microsoft.com/office/powerpoint/2010/main" val="536155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7"/>
                                        </p:tgtEl>
                                        <p:attrNameLst>
                                          <p:attrName>style.visibility</p:attrName>
                                        </p:attrNameLst>
                                      </p:cBhvr>
                                      <p:to>
                                        <p:strVal val="hidden"/>
                                      </p:to>
                                    </p:set>
                                  </p:childTnLst>
                                </p:cTn>
                              </p:par>
                              <p:par>
                                <p:cTn id="16" presetID="53" presetClass="entr" presetSubtype="16"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6A7C6B4E-4247-47D4-9F88-FCF5B8D06B8C}"/>
              </a:ext>
            </a:extLst>
          </p:cNvPr>
          <p:cNvPicPr>
            <a:picLocks noChangeAspect="1"/>
          </p:cNvPicPr>
          <p:nvPr/>
        </p:nvPicPr>
        <p:blipFill>
          <a:blip r:embed="rId2"/>
          <a:srcRect l="7929" t="14522" r="8438" b="14913"/>
          <a:stretch>
            <a:fillRect/>
          </a:stretch>
        </p:blipFill>
        <p:spPr>
          <a:xfrm>
            <a:off x="-2020869" y="-520206"/>
            <a:ext cx="16679796" cy="9382385"/>
          </a:xfrm>
          <a:prstGeom prst="rect">
            <a:avLst/>
          </a:prstGeom>
        </p:spPr>
      </p:pic>
      <p:grpSp>
        <p:nvGrpSpPr>
          <p:cNvPr id="3" name="Group 3"/>
          <p:cNvGrpSpPr/>
          <p:nvPr/>
        </p:nvGrpSpPr>
        <p:grpSpPr>
          <a:xfrm>
            <a:off x="1269034" y="1050330"/>
            <a:ext cx="9883128"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0" y="1239573"/>
            <a:ext cx="433292" cy="39754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89674" y="1224694"/>
            <a:ext cx="433292" cy="397545"/>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625" y="3252857"/>
            <a:ext cx="236649" cy="21900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7476" y="1806723"/>
            <a:ext cx="236649" cy="219008"/>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8354" y="5201816"/>
            <a:ext cx="195749" cy="181157"/>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0120">
            <a:off x="10874654" y="-36327"/>
            <a:ext cx="1111977" cy="1120379"/>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279322">
            <a:off x="-792581" y="-278103"/>
            <a:ext cx="2833367" cy="963345"/>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52162" y="4247206"/>
            <a:ext cx="236649" cy="219008"/>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4268" y="3670456"/>
            <a:ext cx="195749" cy="181157"/>
          </a:xfrm>
          <a:prstGeom prst="rect">
            <a:avLst/>
          </a:prstGeom>
        </p:spPr>
      </p:pic>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04542" y="-82671"/>
            <a:ext cx="243163" cy="225036"/>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03399">
            <a:off x="9124793" y="4103402"/>
            <a:ext cx="179560" cy="372145"/>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flipH="1">
            <a:off x="10117925" y="-304126"/>
            <a:ext cx="3311969" cy="1126069"/>
          </a:xfrm>
          <a:prstGeom prst="rect">
            <a:avLst/>
          </a:prstGeom>
        </p:spPr>
      </p:pic>
      <p:pic>
        <p:nvPicPr>
          <p:cNvPr id="27" name="Picture 2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0754" y="6449328"/>
            <a:ext cx="7605845" cy="427829"/>
          </a:xfrm>
          <a:prstGeom prst="rect">
            <a:avLst/>
          </a:prstGeom>
        </p:spPr>
      </p:pic>
      <p:pic>
        <p:nvPicPr>
          <p:cNvPr id="28" name="Picture 2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44615" y="6474942"/>
            <a:ext cx="7605845" cy="427829"/>
          </a:xfrm>
          <a:prstGeom prst="rect">
            <a:avLst/>
          </a:prstGeom>
        </p:spPr>
      </p:pic>
      <p:pic>
        <p:nvPicPr>
          <p:cNvPr id="29" name="Picture 7">
            <a:extLst>
              <a:ext uri="{FF2B5EF4-FFF2-40B4-BE49-F238E27FC236}">
                <a16:creationId xmlns:a16="http://schemas.microsoft.com/office/drawing/2014/main" id="{805228A5-BC57-4219-A580-534036CC1BF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1470">
            <a:off x="4558630" y="393200"/>
            <a:ext cx="3311981" cy="1077899"/>
          </a:xfrm>
          <a:prstGeom prst="rect">
            <a:avLst/>
          </a:prstGeom>
        </p:spPr>
      </p:pic>
      <p:sp>
        <p:nvSpPr>
          <p:cNvPr id="30" name="TextBox 29">
            <a:extLst>
              <a:ext uri="{FF2B5EF4-FFF2-40B4-BE49-F238E27FC236}">
                <a16:creationId xmlns:a16="http://schemas.microsoft.com/office/drawing/2014/main" id="{1A3A86C3-AF0C-463A-A27E-FDB252777EA8}"/>
              </a:ext>
            </a:extLst>
          </p:cNvPr>
          <p:cNvSpPr txBox="1"/>
          <p:nvPr/>
        </p:nvSpPr>
        <p:spPr>
          <a:xfrm>
            <a:off x="5080685" y="605834"/>
            <a:ext cx="2030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9Slide07 IcielKoni" pitchFamily="2" charset="0"/>
              </a:rPr>
              <a:t>DẶN DÒ</a:t>
            </a:r>
            <a:endParaRPr kumimoji="0" lang="en-US" sz="3200" b="0" i="0" u="none" strike="noStrike" kern="1200" cap="none" spc="0" normalizeH="0" baseline="0" noProof="0">
              <a:ln>
                <a:noFill/>
              </a:ln>
              <a:solidFill>
                <a:prstClr val="white"/>
              </a:solidFill>
              <a:effectLst/>
              <a:uLnTx/>
              <a:uFillTx/>
              <a:latin typeface="#9Slide07 IcielKoni" pitchFamily="2" charset="0"/>
              <a:ea typeface="+mn-ea"/>
              <a:cs typeface="+mn-cs"/>
            </a:endParaRPr>
          </a:p>
        </p:txBody>
      </p:sp>
      <p:sp>
        <p:nvSpPr>
          <p:cNvPr id="32" name="TextBox 31">
            <a:extLst>
              <a:ext uri="{FF2B5EF4-FFF2-40B4-BE49-F238E27FC236}">
                <a16:creationId xmlns:a16="http://schemas.microsoft.com/office/drawing/2014/main" id="{D2E87EE2-0A64-4148-88DB-E9B9825C7188}"/>
              </a:ext>
            </a:extLst>
          </p:cNvPr>
          <p:cNvSpPr txBox="1"/>
          <p:nvPr/>
        </p:nvSpPr>
        <p:spPr>
          <a:xfrm>
            <a:off x="1424508" y="2220457"/>
            <a:ext cx="10187029" cy="2462213"/>
          </a:xfrm>
          <a:prstGeom prst="rect">
            <a:avLst/>
          </a:prstGeom>
          <a:noFill/>
        </p:spPr>
        <p:txBody>
          <a:bodyPr wrap="square">
            <a:spAutoFit/>
          </a:bodyPr>
          <a:lstStyle/>
          <a:p>
            <a:pPr marL="0" marR="0" lvl="0" indent="0" defTabSz="914400" rtl="0" eaLnBrk="0" fontAlgn="auto" latinLnBrk="0" hangingPunct="0">
              <a:lnSpc>
                <a:spcPct val="100000"/>
              </a:lnSpc>
              <a:spcBef>
                <a:spcPct val="50000"/>
              </a:spcBef>
              <a:spcAft>
                <a:spcPts val="0"/>
              </a:spcAft>
              <a:buClrTx/>
              <a:buSzTx/>
              <a:buFontTx/>
              <a:buNone/>
              <a:tabLst/>
              <a:defRPr/>
            </a:pPr>
            <a:r>
              <a:rPr lang="en-US" sz="4400">
                <a:solidFill>
                  <a:srgbClr val="0070C0"/>
                </a:solidFill>
                <a:latin typeface="Calibri"/>
              </a:rPr>
              <a:t>- Học ghi nhớ trang 57.</a:t>
            </a:r>
          </a:p>
          <a:p>
            <a:pPr marL="0" marR="0" lvl="0" indent="0"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a:ea typeface="+mn-ea"/>
                <a:cs typeface="+mn-cs"/>
              </a:rPr>
              <a:t>-</a:t>
            </a:r>
            <a:r>
              <a:rPr kumimoji="0" lang="en-US" sz="4400" b="0" i="0" u="none" strike="noStrike" kern="1200" cap="none" spc="0" normalizeH="0" noProof="0">
                <a:ln>
                  <a:noFill/>
                </a:ln>
                <a:solidFill>
                  <a:srgbClr val="0070C0"/>
                </a:solidFill>
                <a:effectLst/>
                <a:uLnTx/>
                <a:uFillTx/>
                <a:latin typeface="Calibri"/>
                <a:ea typeface="+mn-ea"/>
                <a:cs typeface="+mn-cs"/>
              </a:rPr>
              <a:t> Chuẩn bị bài 27: Hoàn thành thống nhất đất nước.</a:t>
            </a:r>
            <a:endParaRPr kumimoji="0" lang="en-US" sz="44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6FDFC1F4-C508-45E0-BA6C-03F1C1CA6EFC}"/>
              </a:ext>
            </a:extLst>
          </p:cNvPr>
          <p:cNvPicPr>
            <a:picLocks noChangeAspect="1"/>
          </p:cNvPicPr>
          <p:nvPr/>
        </p:nvPicPr>
        <p:blipFill rotWithShape="1">
          <a:blip r:embed="rId21">
            <a:extLst>
              <a:ext uri="{28A0092B-C50C-407E-A947-70E740481C1C}">
                <a14:useLocalDpi xmlns:a14="http://schemas.microsoft.com/office/drawing/2010/main" val="0"/>
              </a:ext>
            </a:extLst>
          </a:blip>
          <a:srcRect l="16788" t="15201" r="59135" b="30169"/>
          <a:stretch/>
        </p:blipFill>
        <p:spPr>
          <a:xfrm rot="1149289">
            <a:off x="9759041" y="4568816"/>
            <a:ext cx="1647676" cy="2102917"/>
          </a:xfrm>
          <a:prstGeom prst="rect">
            <a:avLst/>
          </a:prstGeom>
        </p:spPr>
      </p:pic>
    </p:spTree>
    <p:extLst>
      <p:ext uri="{BB962C8B-B14F-4D97-AF65-F5344CB8AC3E}">
        <p14:creationId xmlns:p14="http://schemas.microsoft.com/office/powerpoint/2010/main" val="422983706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7929" t="14522" r="8438" b="14913"/>
          <a:stretch>
            <a:fillRect/>
          </a:stretch>
        </p:blipFill>
        <p:spPr>
          <a:xfrm>
            <a:off x="-54406" y="0"/>
            <a:ext cx="12246405" cy="6858000"/>
          </a:xfrm>
          <a:prstGeom prst="rect">
            <a:avLst/>
          </a:prstGeom>
        </p:spPr>
      </p:pic>
      <p:grpSp>
        <p:nvGrpSpPr>
          <p:cNvPr id="3" name="Group 3"/>
          <p:cNvGrpSpPr/>
          <p:nvPr/>
        </p:nvGrpSpPr>
        <p:grpSpPr>
          <a:xfrm>
            <a:off x="1326182" y="993707"/>
            <a:ext cx="9888657"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sp>
        <p:nvSpPr>
          <p:cNvPr id="6" name="Freeform 6"/>
          <p:cNvSpPr/>
          <p:nvPr/>
        </p:nvSpPr>
        <p:spPr>
          <a:xfrm>
            <a:off x="2129540" y="2469608"/>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sp>
        <p:nvSpPr>
          <p:cNvPr id="29" name="Freeform 6">
            <a:extLst>
              <a:ext uri="{FF2B5EF4-FFF2-40B4-BE49-F238E27FC236}">
                <a16:creationId xmlns:a16="http://schemas.microsoft.com/office/drawing/2014/main" id="{56C1F112-40BA-4209-ADD3-60C5410429B6}"/>
              </a:ext>
            </a:extLst>
          </p:cNvPr>
          <p:cNvSpPr/>
          <p:nvPr/>
        </p:nvSpPr>
        <p:spPr>
          <a:xfrm>
            <a:off x="7180328" y="2432615"/>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sp>
      <p:sp>
        <p:nvSpPr>
          <p:cNvPr id="30" name="Freeform 6">
            <a:extLst>
              <a:ext uri="{FF2B5EF4-FFF2-40B4-BE49-F238E27FC236}">
                <a16:creationId xmlns:a16="http://schemas.microsoft.com/office/drawing/2014/main" id="{FE08CBF0-44CB-400E-9BFB-CFDD78B046B2}"/>
              </a:ext>
            </a:extLst>
          </p:cNvPr>
          <p:cNvSpPr/>
          <p:nvPr/>
        </p:nvSpPr>
        <p:spPr>
          <a:xfrm>
            <a:off x="2147737" y="4065984"/>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sp>
        <p:nvSpPr>
          <p:cNvPr id="31" name="Freeform 6">
            <a:extLst>
              <a:ext uri="{FF2B5EF4-FFF2-40B4-BE49-F238E27FC236}">
                <a16:creationId xmlns:a16="http://schemas.microsoft.com/office/drawing/2014/main" id="{088C765F-5001-4EA3-B88E-9D8CA9D92B70}"/>
              </a:ext>
            </a:extLst>
          </p:cNvPr>
          <p:cNvSpPr/>
          <p:nvPr/>
        </p:nvSpPr>
        <p:spPr>
          <a:xfrm>
            <a:off x="7152002" y="4040051"/>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1639" y="1241848"/>
            <a:ext cx="768205" cy="70482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87234" y="1168882"/>
            <a:ext cx="704716" cy="64657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358" y="3252857"/>
            <a:ext cx="236649" cy="21900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7459" y="1806723"/>
            <a:ext cx="236649" cy="21900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14881" y="3020708"/>
            <a:ext cx="227239" cy="21030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8337" y="5201816"/>
            <a:ext cx="195749" cy="181157"/>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0120">
            <a:off x="10874654" y="128677"/>
            <a:ext cx="1111977" cy="1120379"/>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279322">
            <a:off x="-792581" y="-278103"/>
            <a:ext cx="2833367" cy="963345"/>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52162" y="4247206"/>
            <a:ext cx="236649" cy="219008"/>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24251" y="3670456"/>
            <a:ext cx="195749" cy="181157"/>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04542" y="-82671"/>
            <a:ext cx="243163" cy="225036"/>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603399">
            <a:off x="6057962" y="5945057"/>
            <a:ext cx="179560" cy="372145"/>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800000" flipH="1">
            <a:off x="10109261" y="-270122"/>
            <a:ext cx="3311969" cy="1126069"/>
          </a:xfrm>
          <a:prstGeom prst="rect">
            <a:avLst/>
          </a:prstGeom>
        </p:spPr>
      </p:pic>
      <p:sp>
        <p:nvSpPr>
          <p:cNvPr id="24" name="TextBox 24"/>
          <p:cNvSpPr txBox="1"/>
          <p:nvPr/>
        </p:nvSpPr>
        <p:spPr>
          <a:xfrm>
            <a:off x="2349844" y="1225543"/>
            <a:ext cx="8126009" cy="984885"/>
          </a:xfrm>
          <a:prstGeom prst="rect">
            <a:avLst/>
          </a:prstGeom>
        </p:spPr>
        <p:txBody>
          <a:bodyPr wrap="square" lIns="0" tIns="0" rIns="0" bIns="0" rtlCol="0" anchor="t">
            <a:spAutoFit/>
          </a:bodyPr>
          <a:lstStyle/>
          <a:p>
            <a:pPr algn="ctr" eaLnBrk="0" hangingPunct="0">
              <a:spcBef>
                <a:spcPct val="50000"/>
              </a:spcBef>
              <a:defRPr/>
            </a:pPr>
            <a:r>
              <a:rPr lang="en-US" sz="3200">
                <a:solidFill>
                  <a:srgbClr val="FF6600"/>
                </a:solidFill>
                <a:latin typeface="#9Slide07 Koni" pitchFamily="2" charset="0"/>
                <a:cs typeface="Arial" panose="020B0604020202020204" pitchFamily="34" charset="0"/>
              </a:rPr>
              <a:t>Hiệp định Pa – ri về Việt Nam được kí</a:t>
            </a:r>
            <a:br>
              <a:rPr lang="en-US" sz="3200">
                <a:solidFill>
                  <a:srgbClr val="FF6600"/>
                </a:solidFill>
                <a:latin typeface="#9Slide07 Koni" pitchFamily="2" charset="0"/>
                <a:cs typeface="Arial" panose="020B0604020202020204" pitchFamily="34" charset="0"/>
              </a:rPr>
            </a:br>
            <a:r>
              <a:rPr lang="en-US" sz="3200">
                <a:solidFill>
                  <a:srgbClr val="FF6600"/>
                </a:solidFill>
                <a:latin typeface="#9Slide07 Koni" pitchFamily="2" charset="0"/>
                <a:cs typeface="Arial" panose="020B0604020202020204" pitchFamily="34" charset="0"/>
              </a:rPr>
              <a:t> vào thời gian nào?</a:t>
            </a:r>
            <a:endParaRPr lang="en-US" sz="3200" dirty="0">
              <a:solidFill>
                <a:srgbClr val="FF6600"/>
              </a:solidFill>
              <a:latin typeface="#9Slide07 Koni" pitchFamily="2" charset="0"/>
              <a:cs typeface="Arial" panose="020B0604020202020204" pitchFamily="34" charset="0"/>
            </a:endParaRPr>
          </a:p>
        </p:txBody>
      </p:sp>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12301" y="6294737"/>
            <a:ext cx="7605845" cy="628757"/>
          </a:xfrm>
          <a:prstGeom prst="rect">
            <a:avLst/>
          </a:prstGeom>
        </p:spPr>
      </p:pic>
      <p:pic>
        <p:nvPicPr>
          <p:cNvPr id="28" name="Picture 2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858000" y="6232867"/>
            <a:ext cx="7605845" cy="628757"/>
          </a:xfrm>
          <a:prstGeom prst="rect">
            <a:avLst/>
          </a:prstGeom>
        </p:spPr>
      </p:pic>
      <p:sp>
        <p:nvSpPr>
          <p:cNvPr id="32" name="Text Box 12">
            <a:extLst>
              <a:ext uri="{FF2B5EF4-FFF2-40B4-BE49-F238E27FC236}">
                <a16:creationId xmlns:a16="http://schemas.microsoft.com/office/drawing/2014/main" id="{C119BD7D-A221-41D9-AE31-8B0BD3B769D4}"/>
              </a:ext>
            </a:extLst>
          </p:cNvPr>
          <p:cNvSpPr txBox="1">
            <a:spLocks noChangeArrowheads="1"/>
          </p:cNvSpPr>
          <p:nvPr/>
        </p:nvSpPr>
        <p:spPr bwMode="auto">
          <a:xfrm>
            <a:off x="2013226" y="2752433"/>
            <a:ext cx="3666839"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21/7/1954</a:t>
            </a:r>
            <a:endParaRPr lang="en-US" sz="4000" b="1" dirty="0">
              <a:solidFill>
                <a:srgbClr val="003300"/>
              </a:solidFill>
              <a:latin typeface="#9Slide07 Koni" pitchFamily="2" charset="0"/>
            </a:endParaRPr>
          </a:p>
        </p:txBody>
      </p:sp>
      <p:sp>
        <p:nvSpPr>
          <p:cNvPr id="33" name="Text Box 12">
            <a:extLst>
              <a:ext uri="{FF2B5EF4-FFF2-40B4-BE49-F238E27FC236}">
                <a16:creationId xmlns:a16="http://schemas.microsoft.com/office/drawing/2014/main" id="{BF29EB34-FF69-4C2A-A6E1-6CD342F871E2}"/>
              </a:ext>
            </a:extLst>
          </p:cNvPr>
          <p:cNvSpPr txBox="1">
            <a:spLocks noChangeArrowheads="1"/>
          </p:cNvSpPr>
          <p:nvPr/>
        </p:nvSpPr>
        <p:spPr bwMode="auto">
          <a:xfrm>
            <a:off x="2088317" y="4383475"/>
            <a:ext cx="3491742"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19/5/1959</a:t>
            </a:r>
            <a:endParaRPr lang="en-US" sz="4000" b="1" dirty="0">
              <a:solidFill>
                <a:srgbClr val="003300"/>
              </a:solidFill>
              <a:latin typeface="#9Slide07 Koni" pitchFamily="2" charset="0"/>
            </a:endParaRPr>
          </a:p>
        </p:txBody>
      </p:sp>
      <p:sp>
        <p:nvSpPr>
          <p:cNvPr id="34" name="Text Box 12">
            <a:extLst>
              <a:ext uri="{FF2B5EF4-FFF2-40B4-BE49-F238E27FC236}">
                <a16:creationId xmlns:a16="http://schemas.microsoft.com/office/drawing/2014/main" id="{07E1416F-3355-4C03-B9DA-4A9B88FB46DA}"/>
              </a:ext>
            </a:extLst>
          </p:cNvPr>
          <p:cNvSpPr txBox="1">
            <a:spLocks noChangeArrowheads="1"/>
          </p:cNvSpPr>
          <p:nvPr/>
        </p:nvSpPr>
        <p:spPr bwMode="auto">
          <a:xfrm>
            <a:off x="7080962" y="2666765"/>
            <a:ext cx="3579960"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30/12/1972</a:t>
            </a:r>
            <a:endParaRPr lang="en-US" sz="4000" b="1" dirty="0">
              <a:solidFill>
                <a:srgbClr val="003300"/>
              </a:solidFill>
              <a:latin typeface="#9Slide07 Koni" pitchFamily="2" charset="0"/>
            </a:endParaRPr>
          </a:p>
        </p:txBody>
      </p:sp>
      <p:sp>
        <p:nvSpPr>
          <p:cNvPr id="35" name="Text Box 12">
            <a:extLst>
              <a:ext uri="{FF2B5EF4-FFF2-40B4-BE49-F238E27FC236}">
                <a16:creationId xmlns:a16="http://schemas.microsoft.com/office/drawing/2014/main" id="{E1C75330-ADD9-49E8-AC42-E1AB87CC0EEB}"/>
              </a:ext>
            </a:extLst>
          </p:cNvPr>
          <p:cNvSpPr txBox="1">
            <a:spLocks noChangeArrowheads="1"/>
          </p:cNvSpPr>
          <p:nvPr/>
        </p:nvSpPr>
        <p:spPr bwMode="auto">
          <a:xfrm>
            <a:off x="7510094" y="4326634"/>
            <a:ext cx="2721695"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27/1/1973</a:t>
            </a:r>
            <a:endParaRPr lang="en-US" sz="4000" b="1" dirty="0">
              <a:solidFill>
                <a:srgbClr val="003300"/>
              </a:solidFill>
              <a:latin typeface="#9Slide07 Koni" pitchFamily="2" charset="0"/>
            </a:endParaRPr>
          </a:p>
        </p:txBody>
      </p:sp>
      <p:pic>
        <p:nvPicPr>
          <p:cNvPr id="36" name="win lấy huy hieu sao">
            <a:hlinkClick r:id="" action="ppaction://media"/>
            <a:extLst>
              <a:ext uri="{FF2B5EF4-FFF2-40B4-BE49-F238E27FC236}">
                <a16:creationId xmlns:a16="http://schemas.microsoft.com/office/drawing/2014/main" id="{A2052E24-2CCF-489C-8F17-AC17E5F0CED0}"/>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853937" y="3558786"/>
            <a:ext cx="487363" cy="487363"/>
          </a:xfrm>
          <a:prstGeom prst="rect">
            <a:avLst/>
          </a:prstGeom>
        </p:spPr>
      </p:pic>
      <p:pic>
        <p:nvPicPr>
          <p:cNvPr id="37" name="Picture 15">
            <a:extLst>
              <a:ext uri="{FF2B5EF4-FFF2-40B4-BE49-F238E27FC236}">
                <a16:creationId xmlns:a16="http://schemas.microsoft.com/office/drawing/2014/main" id="{6000CCEC-08CB-45A4-B16C-B991DE231BC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790328">
            <a:off x="5601323" y="263183"/>
            <a:ext cx="660207" cy="671190"/>
          </a:xfrm>
          <a:prstGeom prst="rect">
            <a:avLst/>
          </a:prstGeom>
        </p:spPr>
      </p:pic>
      <p:pic>
        <p:nvPicPr>
          <p:cNvPr id="38" name="Picture 17">
            <a:extLst>
              <a:ext uri="{FF2B5EF4-FFF2-40B4-BE49-F238E27FC236}">
                <a16:creationId xmlns:a16="http://schemas.microsoft.com/office/drawing/2014/main" id="{5823487E-7FEF-4B21-9996-653CA484ACC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1790328">
            <a:off x="11444664" y="5609043"/>
            <a:ext cx="585866" cy="595613"/>
          </a:xfrm>
          <a:prstGeom prst="rect">
            <a:avLst/>
          </a:prstGeom>
        </p:spPr>
      </p:pic>
      <p:pic>
        <p:nvPicPr>
          <p:cNvPr id="39" name="Picture 18">
            <a:extLst>
              <a:ext uri="{FF2B5EF4-FFF2-40B4-BE49-F238E27FC236}">
                <a16:creationId xmlns:a16="http://schemas.microsoft.com/office/drawing/2014/main" id="{F45DE997-48A3-46E2-A2E0-8EB625F9238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1790328">
            <a:off x="441000" y="3471253"/>
            <a:ext cx="636186" cy="646769"/>
          </a:xfrm>
          <a:prstGeom prst="rect">
            <a:avLst/>
          </a:prstGeom>
        </p:spPr>
      </p:pic>
      <p:pic>
        <p:nvPicPr>
          <p:cNvPr id="40" name="Picture 19">
            <a:extLst>
              <a:ext uri="{FF2B5EF4-FFF2-40B4-BE49-F238E27FC236}">
                <a16:creationId xmlns:a16="http://schemas.microsoft.com/office/drawing/2014/main" id="{23B4BBA0-32A8-4D97-AE70-18A892DAEC3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1790328">
            <a:off x="5547669" y="5984641"/>
            <a:ext cx="400070" cy="4067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par>
                                <p:cTn id="32" presetID="3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fltVal val="0"/>
                                          </p:val>
                                        </p:tav>
                                        <p:tav tm="100000">
                                          <p:val>
                                            <p:strVal val="#ppt_w"/>
                                          </p:val>
                                        </p:tav>
                                      </p:tavLst>
                                    </p:anim>
                                    <p:anim calcmode="lin" valueType="num">
                                      <p:cBhvr>
                                        <p:cTn id="35" dur="1000" fill="hold"/>
                                        <p:tgtEl>
                                          <p:spTgt spid="9"/>
                                        </p:tgtEl>
                                        <p:attrNameLst>
                                          <p:attrName>ppt_h</p:attrName>
                                        </p:attrNameLst>
                                      </p:cBhvr>
                                      <p:tavLst>
                                        <p:tav tm="0">
                                          <p:val>
                                            <p:fltVal val="0"/>
                                          </p:val>
                                        </p:tav>
                                        <p:tav tm="100000">
                                          <p:val>
                                            <p:strVal val="#ppt_h"/>
                                          </p:val>
                                        </p:tav>
                                      </p:tavLst>
                                    </p:anim>
                                    <p:anim calcmode="lin" valueType="num">
                                      <p:cBhvr>
                                        <p:cTn id="36" dur="1000" fill="hold"/>
                                        <p:tgtEl>
                                          <p:spTgt spid="9"/>
                                        </p:tgtEl>
                                        <p:attrNameLst>
                                          <p:attrName>style.rotation</p:attrName>
                                        </p:attrNameLst>
                                      </p:cBhvr>
                                      <p:tavLst>
                                        <p:tav tm="0">
                                          <p:val>
                                            <p:fltVal val="90"/>
                                          </p:val>
                                        </p:tav>
                                        <p:tav tm="100000">
                                          <p:val>
                                            <p:fltVal val="0"/>
                                          </p:val>
                                        </p:tav>
                                      </p:tavLst>
                                    </p:anim>
                                    <p:animEffect transition="in" filter="fade">
                                      <p:cBhvr>
                                        <p:cTn id="37" dur="1000"/>
                                        <p:tgtEl>
                                          <p:spTgt spid="9"/>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16" presetClass="entr" presetSubtype="21"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par>
                          <p:cTn id="56" fill="hold">
                            <p:stCondLst>
                              <p:cond delay="3500"/>
                            </p:stCondLst>
                            <p:childTnLst>
                              <p:par>
                                <p:cTn id="57" presetID="23" presetClass="entr" presetSubtype="16"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grpId="0" nodeType="clickEffect">
                                  <p:stCondLst>
                                    <p:cond delay="0"/>
                                  </p:stCondLst>
                                  <p:childTnLst>
                                    <p:animEffect transition="out" filter="fade">
                                      <p:cBhvr>
                                        <p:cTn id="76" dur="1000"/>
                                        <p:tgtEl>
                                          <p:spTgt spid="6"/>
                                        </p:tgtEl>
                                      </p:cBhvr>
                                    </p:animEffect>
                                    <p:anim calcmode="lin" valueType="num">
                                      <p:cBhvr>
                                        <p:cTn id="77" dur="1000"/>
                                        <p:tgtEl>
                                          <p:spTgt spid="6"/>
                                        </p:tgtEl>
                                        <p:attrNameLst>
                                          <p:attrName>ppt_x</p:attrName>
                                        </p:attrNameLst>
                                      </p:cBhvr>
                                      <p:tavLst>
                                        <p:tav tm="0">
                                          <p:val>
                                            <p:strVal val="ppt_x"/>
                                          </p:val>
                                        </p:tav>
                                        <p:tav tm="100000">
                                          <p:val>
                                            <p:strVal val="ppt_x"/>
                                          </p:val>
                                        </p:tav>
                                      </p:tavLst>
                                    </p:anim>
                                    <p:anim calcmode="lin" valueType="num">
                                      <p:cBhvr>
                                        <p:cTn id="78" dur="1000"/>
                                        <p:tgtEl>
                                          <p:spTgt spid="6"/>
                                        </p:tgtEl>
                                        <p:attrNameLst>
                                          <p:attrName>ppt_y</p:attrName>
                                        </p:attrNameLst>
                                      </p:cBhvr>
                                      <p:tavLst>
                                        <p:tav tm="0">
                                          <p:val>
                                            <p:strVal val="ppt_y"/>
                                          </p:val>
                                        </p:tav>
                                        <p:tav tm="100000">
                                          <p:val>
                                            <p:strVal val="ppt_y+.1"/>
                                          </p:val>
                                        </p:tav>
                                      </p:tavLst>
                                    </p:anim>
                                    <p:set>
                                      <p:cBhvr>
                                        <p:cTn id="79" dur="1" fill="hold">
                                          <p:stCondLst>
                                            <p:cond delay="999"/>
                                          </p:stCondLst>
                                        </p:cTn>
                                        <p:tgtEl>
                                          <p:spTgt spid="6"/>
                                        </p:tgtEl>
                                        <p:attrNameLst>
                                          <p:attrName>style.visibility</p:attrName>
                                        </p:attrNameLst>
                                      </p:cBhvr>
                                      <p:to>
                                        <p:strVal val="hidden"/>
                                      </p:to>
                                    </p:set>
                                  </p:childTnLst>
                                </p:cTn>
                              </p:par>
                              <p:par>
                                <p:cTn id="80" presetID="42" presetClass="exit" presetSubtype="0" fill="hold" nodeType="withEffect">
                                  <p:stCondLst>
                                    <p:cond delay="0"/>
                                  </p:stCondLst>
                                  <p:childTnLst>
                                    <p:animEffect transition="out" filter="fade">
                                      <p:cBhvr>
                                        <p:cTn id="81" dur="1000"/>
                                        <p:tgtEl>
                                          <p:spTgt spid="29"/>
                                        </p:tgtEl>
                                      </p:cBhvr>
                                    </p:animEffect>
                                    <p:anim calcmode="lin" valueType="num">
                                      <p:cBhvr>
                                        <p:cTn id="82" dur="1000"/>
                                        <p:tgtEl>
                                          <p:spTgt spid="29"/>
                                        </p:tgtEl>
                                        <p:attrNameLst>
                                          <p:attrName>ppt_x</p:attrName>
                                        </p:attrNameLst>
                                      </p:cBhvr>
                                      <p:tavLst>
                                        <p:tav tm="0">
                                          <p:val>
                                            <p:strVal val="ppt_x"/>
                                          </p:val>
                                        </p:tav>
                                        <p:tav tm="100000">
                                          <p:val>
                                            <p:strVal val="ppt_x"/>
                                          </p:val>
                                        </p:tav>
                                      </p:tavLst>
                                    </p:anim>
                                    <p:anim calcmode="lin" valueType="num">
                                      <p:cBhvr>
                                        <p:cTn id="83" dur="1000"/>
                                        <p:tgtEl>
                                          <p:spTgt spid="29"/>
                                        </p:tgtEl>
                                        <p:attrNameLst>
                                          <p:attrName>ppt_y</p:attrName>
                                        </p:attrNameLst>
                                      </p:cBhvr>
                                      <p:tavLst>
                                        <p:tav tm="0">
                                          <p:val>
                                            <p:strVal val="ppt_y"/>
                                          </p:val>
                                        </p:tav>
                                        <p:tav tm="100000">
                                          <p:val>
                                            <p:strVal val="ppt_y+.1"/>
                                          </p:val>
                                        </p:tav>
                                      </p:tavLst>
                                    </p:anim>
                                    <p:set>
                                      <p:cBhvr>
                                        <p:cTn id="84" dur="1" fill="hold">
                                          <p:stCondLst>
                                            <p:cond delay="999"/>
                                          </p:stCondLst>
                                        </p:cTn>
                                        <p:tgtEl>
                                          <p:spTgt spid="29"/>
                                        </p:tgtEl>
                                        <p:attrNameLst>
                                          <p:attrName>style.visibility</p:attrName>
                                        </p:attrNameLst>
                                      </p:cBhvr>
                                      <p:to>
                                        <p:strVal val="hidden"/>
                                      </p:to>
                                    </p:set>
                                  </p:childTnLst>
                                </p:cTn>
                              </p:par>
                              <p:par>
                                <p:cTn id="85" presetID="42" presetClass="exit" presetSubtype="0" fill="hold" grpId="1" nodeType="withEffect">
                                  <p:stCondLst>
                                    <p:cond delay="0"/>
                                  </p:stCondLst>
                                  <p:childTnLst>
                                    <p:animEffect transition="out" filter="fade">
                                      <p:cBhvr>
                                        <p:cTn id="86" dur="1000"/>
                                        <p:tgtEl>
                                          <p:spTgt spid="30"/>
                                        </p:tgtEl>
                                      </p:cBhvr>
                                    </p:animEffect>
                                    <p:anim calcmode="lin" valueType="num">
                                      <p:cBhvr>
                                        <p:cTn id="87" dur="1000"/>
                                        <p:tgtEl>
                                          <p:spTgt spid="30"/>
                                        </p:tgtEl>
                                        <p:attrNameLst>
                                          <p:attrName>ppt_x</p:attrName>
                                        </p:attrNameLst>
                                      </p:cBhvr>
                                      <p:tavLst>
                                        <p:tav tm="0">
                                          <p:val>
                                            <p:strVal val="ppt_x"/>
                                          </p:val>
                                        </p:tav>
                                        <p:tav tm="100000">
                                          <p:val>
                                            <p:strVal val="ppt_x"/>
                                          </p:val>
                                        </p:tav>
                                      </p:tavLst>
                                    </p:anim>
                                    <p:anim calcmode="lin" valueType="num">
                                      <p:cBhvr>
                                        <p:cTn id="88" dur="1000"/>
                                        <p:tgtEl>
                                          <p:spTgt spid="30"/>
                                        </p:tgtEl>
                                        <p:attrNameLst>
                                          <p:attrName>ppt_y</p:attrName>
                                        </p:attrNameLst>
                                      </p:cBhvr>
                                      <p:tavLst>
                                        <p:tav tm="0">
                                          <p:val>
                                            <p:strVal val="ppt_y"/>
                                          </p:val>
                                        </p:tav>
                                        <p:tav tm="100000">
                                          <p:val>
                                            <p:strVal val="ppt_y+.1"/>
                                          </p:val>
                                        </p:tav>
                                      </p:tavLst>
                                    </p:anim>
                                    <p:set>
                                      <p:cBhvr>
                                        <p:cTn id="89" dur="1" fill="hold">
                                          <p:stCondLst>
                                            <p:cond delay="999"/>
                                          </p:stCondLst>
                                        </p:cTn>
                                        <p:tgtEl>
                                          <p:spTgt spid="30"/>
                                        </p:tgtEl>
                                        <p:attrNameLst>
                                          <p:attrName>style.visibility</p:attrName>
                                        </p:attrNameLst>
                                      </p:cBhvr>
                                      <p:to>
                                        <p:strVal val="hidden"/>
                                      </p:to>
                                    </p:set>
                                  </p:childTnLst>
                                </p:cTn>
                              </p:par>
                              <p:par>
                                <p:cTn id="90" presetID="42" presetClass="exit" presetSubtype="0" fill="hold" grpId="1" nodeType="withEffect">
                                  <p:stCondLst>
                                    <p:cond delay="0"/>
                                  </p:stCondLst>
                                  <p:childTnLst>
                                    <p:animEffect transition="out" filter="fade">
                                      <p:cBhvr>
                                        <p:cTn id="91" dur="1000"/>
                                        <p:tgtEl>
                                          <p:spTgt spid="32"/>
                                        </p:tgtEl>
                                      </p:cBhvr>
                                    </p:animEffect>
                                    <p:anim calcmode="lin" valueType="num">
                                      <p:cBhvr>
                                        <p:cTn id="92" dur="1000"/>
                                        <p:tgtEl>
                                          <p:spTgt spid="32"/>
                                        </p:tgtEl>
                                        <p:attrNameLst>
                                          <p:attrName>ppt_x</p:attrName>
                                        </p:attrNameLst>
                                      </p:cBhvr>
                                      <p:tavLst>
                                        <p:tav tm="0">
                                          <p:val>
                                            <p:strVal val="ppt_x"/>
                                          </p:val>
                                        </p:tav>
                                        <p:tav tm="100000">
                                          <p:val>
                                            <p:strVal val="ppt_x"/>
                                          </p:val>
                                        </p:tav>
                                      </p:tavLst>
                                    </p:anim>
                                    <p:anim calcmode="lin" valueType="num">
                                      <p:cBhvr>
                                        <p:cTn id="93" dur="1000"/>
                                        <p:tgtEl>
                                          <p:spTgt spid="32"/>
                                        </p:tgtEl>
                                        <p:attrNameLst>
                                          <p:attrName>ppt_y</p:attrName>
                                        </p:attrNameLst>
                                      </p:cBhvr>
                                      <p:tavLst>
                                        <p:tav tm="0">
                                          <p:val>
                                            <p:strVal val="ppt_y"/>
                                          </p:val>
                                        </p:tav>
                                        <p:tav tm="100000">
                                          <p:val>
                                            <p:strVal val="ppt_y+.1"/>
                                          </p:val>
                                        </p:tav>
                                      </p:tavLst>
                                    </p:anim>
                                    <p:set>
                                      <p:cBhvr>
                                        <p:cTn id="94" dur="1" fill="hold">
                                          <p:stCondLst>
                                            <p:cond delay="999"/>
                                          </p:stCondLst>
                                        </p:cTn>
                                        <p:tgtEl>
                                          <p:spTgt spid="32"/>
                                        </p:tgtEl>
                                        <p:attrNameLst>
                                          <p:attrName>style.visibility</p:attrName>
                                        </p:attrNameLst>
                                      </p:cBhvr>
                                      <p:to>
                                        <p:strVal val="hidden"/>
                                      </p:to>
                                    </p:set>
                                  </p:childTnLst>
                                </p:cTn>
                              </p:par>
                              <p:par>
                                <p:cTn id="95" presetID="42" presetClass="exit" presetSubtype="0" fill="hold" grpId="1" nodeType="withEffect">
                                  <p:stCondLst>
                                    <p:cond delay="0"/>
                                  </p:stCondLst>
                                  <p:childTnLst>
                                    <p:animEffect transition="out" filter="fade">
                                      <p:cBhvr>
                                        <p:cTn id="96" dur="1000"/>
                                        <p:tgtEl>
                                          <p:spTgt spid="33"/>
                                        </p:tgtEl>
                                      </p:cBhvr>
                                    </p:animEffect>
                                    <p:anim calcmode="lin" valueType="num">
                                      <p:cBhvr>
                                        <p:cTn id="97" dur="1000"/>
                                        <p:tgtEl>
                                          <p:spTgt spid="33"/>
                                        </p:tgtEl>
                                        <p:attrNameLst>
                                          <p:attrName>ppt_x</p:attrName>
                                        </p:attrNameLst>
                                      </p:cBhvr>
                                      <p:tavLst>
                                        <p:tav tm="0">
                                          <p:val>
                                            <p:strVal val="ppt_x"/>
                                          </p:val>
                                        </p:tav>
                                        <p:tav tm="100000">
                                          <p:val>
                                            <p:strVal val="ppt_x"/>
                                          </p:val>
                                        </p:tav>
                                      </p:tavLst>
                                    </p:anim>
                                    <p:anim calcmode="lin" valueType="num">
                                      <p:cBhvr>
                                        <p:cTn id="98" dur="1000"/>
                                        <p:tgtEl>
                                          <p:spTgt spid="33"/>
                                        </p:tgtEl>
                                        <p:attrNameLst>
                                          <p:attrName>ppt_y</p:attrName>
                                        </p:attrNameLst>
                                      </p:cBhvr>
                                      <p:tavLst>
                                        <p:tav tm="0">
                                          <p:val>
                                            <p:strVal val="ppt_y"/>
                                          </p:val>
                                        </p:tav>
                                        <p:tav tm="100000">
                                          <p:val>
                                            <p:strVal val="ppt_y+.1"/>
                                          </p:val>
                                        </p:tav>
                                      </p:tavLst>
                                    </p:anim>
                                    <p:set>
                                      <p:cBhvr>
                                        <p:cTn id="99" dur="1" fill="hold">
                                          <p:stCondLst>
                                            <p:cond delay="999"/>
                                          </p:stCondLst>
                                        </p:cTn>
                                        <p:tgtEl>
                                          <p:spTgt spid="33"/>
                                        </p:tgtEl>
                                        <p:attrNameLst>
                                          <p:attrName>style.visibility</p:attrName>
                                        </p:attrNameLst>
                                      </p:cBhvr>
                                      <p:to>
                                        <p:strVal val="hidden"/>
                                      </p:to>
                                    </p:set>
                                  </p:childTnLst>
                                </p:cTn>
                              </p:par>
                              <p:par>
                                <p:cTn id="100" presetID="42" presetClass="exit" presetSubtype="0" fill="hold" grpId="1" nodeType="withEffect">
                                  <p:stCondLst>
                                    <p:cond delay="0"/>
                                  </p:stCondLst>
                                  <p:childTnLst>
                                    <p:animEffect transition="out" filter="fade">
                                      <p:cBhvr>
                                        <p:cTn id="101" dur="1000"/>
                                        <p:tgtEl>
                                          <p:spTgt spid="34"/>
                                        </p:tgtEl>
                                      </p:cBhvr>
                                    </p:animEffect>
                                    <p:anim calcmode="lin" valueType="num">
                                      <p:cBhvr>
                                        <p:cTn id="102" dur="1000"/>
                                        <p:tgtEl>
                                          <p:spTgt spid="34"/>
                                        </p:tgtEl>
                                        <p:attrNameLst>
                                          <p:attrName>ppt_x</p:attrName>
                                        </p:attrNameLst>
                                      </p:cBhvr>
                                      <p:tavLst>
                                        <p:tav tm="0">
                                          <p:val>
                                            <p:strVal val="ppt_x"/>
                                          </p:val>
                                        </p:tav>
                                        <p:tav tm="100000">
                                          <p:val>
                                            <p:strVal val="ppt_x"/>
                                          </p:val>
                                        </p:tav>
                                      </p:tavLst>
                                    </p:anim>
                                    <p:anim calcmode="lin" valueType="num">
                                      <p:cBhvr>
                                        <p:cTn id="103" dur="1000"/>
                                        <p:tgtEl>
                                          <p:spTgt spid="34"/>
                                        </p:tgtEl>
                                        <p:attrNameLst>
                                          <p:attrName>ppt_y</p:attrName>
                                        </p:attrNameLst>
                                      </p:cBhvr>
                                      <p:tavLst>
                                        <p:tav tm="0">
                                          <p:val>
                                            <p:strVal val="ppt_y"/>
                                          </p:val>
                                        </p:tav>
                                        <p:tav tm="100000">
                                          <p:val>
                                            <p:strVal val="ppt_y+.1"/>
                                          </p:val>
                                        </p:tav>
                                      </p:tavLst>
                                    </p:anim>
                                    <p:set>
                                      <p:cBhvr>
                                        <p:cTn id="104" dur="1" fill="hold">
                                          <p:stCondLst>
                                            <p:cond delay="999"/>
                                          </p:stCondLst>
                                        </p:cTn>
                                        <p:tgtEl>
                                          <p:spTgt spid="34"/>
                                        </p:tgtEl>
                                        <p:attrNameLst>
                                          <p:attrName>style.visibility</p:attrName>
                                        </p:attrNameLst>
                                      </p:cBhvr>
                                      <p:to>
                                        <p:strVal val="hidden"/>
                                      </p:to>
                                    </p:set>
                                  </p:childTnLst>
                                </p:cTn>
                              </p:par>
                              <p:par>
                                <p:cTn id="105" presetID="6" presetClass="emph" presetSubtype="0" fill="hold" grpId="0" nodeType="withEffect">
                                  <p:stCondLst>
                                    <p:cond delay="0"/>
                                  </p:stCondLst>
                                  <p:childTnLst>
                                    <p:animScale>
                                      <p:cBhvr>
                                        <p:cTn id="106" dur="2000" fill="hold"/>
                                        <p:tgtEl>
                                          <p:spTgt spid="31"/>
                                        </p:tgtEl>
                                      </p:cBhvr>
                                      <p:by x="150000" y="150000"/>
                                    </p:animScale>
                                  </p:childTnLst>
                                </p:cTn>
                              </p:par>
                              <p:par>
                                <p:cTn id="107" presetID="6" presetClass="emph" presetSubtype="0" fill="hold" grpId="2" nodeType="withEffect">
                                  <p:stCondLst>
                                    <p:cond delay="0"/>
                                  </p:stCondLst>
                                  <p:childTnLst>
                                    <p:animScale>
                                      <p:cBhvr>
                                        <p:cTn id="108" dur="2000" fill="hold"/>
                                        <p:tgtEl>
                                          <p:spTgt spid="35"/>
                                        </p:tgtEl>
                                      </p:cBhvr>
                                      <p:by x="150000" y="150000"/>
                                    </p:animScale>
                                  </p:childTnLst>
                                </p:cTn>
                              </p:par>
                              <p:par>
                                <p:cTn id="109" presetID="3" presetClass="emph" presetSubtype="2" fill="hold" grpId="1" nodeType="withEffect">
                                  <p:stCondLst>
                                    <p:cond delay="0"/>
                                  </p:stCondLst>
                                  <p:childTnLst>
                                    <p:animClr clrSpc="rgb" dir="cw">
                                      <p:cBhvr override="childStyle">
                                        <p:cTn id="110" dur="500" fill="hold"/>
                                        <p:tgtEl>
                                          <p:spTgt spid="35"/>
                                        </p:tgtEl>
                                        <p:attrNameLst>
                                          <p:attrName>style.color</p:attrName>
                                        </p:attrNameLst>
                                      </p:cBhvr>
                                      <p:to>
                                        <a:srgbClr val="FF0000"/>
                                      </p:to>
                                    </p:animClr>
                                  </p:childTnLst>
                                </p:cTn>
                              </p:par>
                              <p:par>
                                <p:cTn id="111" presetID="1" presetClass="mediacall" presetSubtype="0" fill="hold" nodeType="withEffect">
                                  <p:stCondLst>
                                    <p:cond delay="0"/>
                                  </p:stCondLst>
                                  <p:childTnLst>
                                    <p:cmd type="call" cmd="playFrom(0.0)">
                                      <p:cBhvr>
                                        <p:cTn id="112" dur="2437"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6"/>
                </p:tgtEl>
              </p:cMediaNode>
            </p:audio>
          </p:childTnLst>
        </p:cTn>
      </p:par>
    </p:tnLst>
    <p:bldLst>
      <p:bldP spid="6" grpId="0" animBg="1"/>
      <p:bldP spid="30" grpId="0" animBg="1"/>
      <p:bldP spid="30" grpId="1" animBg="1"/>
      <p:bldP spid="31" grpId="0" animBg="1"/>
      <p:bldP spid="24" grpId="0"/>
      <p:bldP spid="32" grpId="0"/>
      <p:bldP spid="32" grpId="1"/>
      <p:bldP spid="33" grpId="0"/>
      <p:bldP spid="33" grpId="1"/>
      <p:bldP spid="34" grpId="0"/>
      <p:bldP spid="34" grpId="1"/>
      <p:bldP spid="35" grpId="0"/>
      <p:bldP spid="35" grpId="1"/>
      <p:bldP spid="35"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60260" y="5651361"/>
            <a:ext cx="252879" cy="234027"/>
          </a:xfrm>
          <a:prstGeom prst="rect">
            <a:avLst/>
          </a:prstGeom>
        </p:spPr>
      </p:pic>
      <p:grpSp>
        <p:nvGrpSpPr>
          <p:cNvPr id="4" name="Group 4"/>
          <p:cNvGrpSpPr/>
          <p:nvPr/>
        </p:nvGrpSpPr>
        <p:grpSpPr>
          <a:xfrm>
            <a:off x="947239" y="2535187"/>
            <a:ext cx="10297522" cy="3729108"/>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120">
            <a:off x="10874654" y="-36327"/>
            <a:ext cx="1111977" cy="112037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79322">
            <a:off x="-792581" y="-278103"/>
            <a:ext cx="2833367" cy="96334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430642" y="2169706"/>
            <a:ext cx="234481" cy="217001"/>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17097" y="-82671"/>
            <a:ext cx="243163" cy="225036"/>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613372">
            <a:off x="460179" y="1623104"/>
            <a:ext cx="525042" cy="316994"/>
          </a:xfrm>
          <a:prstGeom prst="rect">
            <a:avLst/>
          </a:prstGeom>
        </p:spPr>
      </p:pic>
      <p:sp>
        <p:nvSpPr>
          <p:cNvPr id="19" name="TextBox 19"/>
          <p:cNvSpPr txBox="1"/>
          <p:nvPr/>
        </p:nvSpPr>
        <p:spPr>
          <a:xfrm>
            <a:off x="1129063" y="2806377"/>
            <a:ext cx="9919937" cy="3005631"/>
          </a:xfrm>
          <a:prstGeom prst="rect">
            <a:avLst/>
          </a:prstGeom>
        </p:spPr>
        <p:txBody>
          <a:bodyPr wrap="square" lIns="0" tIns="0" rIns="0" bIns="0" rtlCol="0" anchor="t">
            <a:spAutoFit/>
          </a:bodyPr>
          <a:lstStyle/>
          <a:p>
            <a:pPr algn="just" defTabSz="609630">
              <a:lnSpc>
                <a:spcPts val="4800"/>
              </a:lnSpc>
            </a:pPr>
            <a:r>
              <a:rPr lang="en-US" sz="2800" spc="239">
                <a:solidFill>
                  <a:srgbClr val="006600"/>
                </a:solidFill>
                <a:latin typeface="Arial" panose="020B0604020202020204" pitchFamily="34" charset="0"/>
                <a:cs typeface="Arial" panose="020B0604020202020204" pitchFamily="34" charset="0"/>
              </a:rPr>
              <a:t>	Hiệp định Pa - ri đánh dấu bước phát triển của cách mạng Việt Nam, buộc Đế quốc Mĩ phải rút quân khỏi nước ta. Đây là thuận lợi để nhân dân ta đẩy mạnh đấu tranh, tiến tới giành thắng lợi hoàn toàn,  giải phóng miền Nam, thống nhất đất nước.</a:t>
            </a:r>
          </a:p>
        </p:txBody>
      </p:sp>
      <p:grpSp>
        <p:nvGrpSpPr>
          <p:cNvPr id="23" name="Group 22">
            <a:extLst>
              <a:ext uri="{FF2B5EF4-FFF2-40B4-BE49-F238E27FC236}">
                <a16:creationId xmlns:a16="http://schemas.microsoft.com/office/drawing/2014/main" id="{A304DBBA-AFA0-4980-A299-A58C01509539}"/>
              </a:ext>
            </a:extLst>
          </p:cNvPr>
          <p:cNvGrpSpPr/>
          <p:nvPr/>
        </p:nvGrpSpPr>
        <p:grpSpPr>
          <a:xfrm>
            <a:off x="786654" y="1096591"/>
            <a:ext cx="11031920" cy="1379818"/>
            <a:chOff x="1418376" y="1063718"/>
            <a:chExt cx="10156541" cy="1366581"/>
          </a:xfrm>
        </p:grpSpPr>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18376" y="1063718"/>
              <a:ext cx="10156541" cy="1366581"/>
            </a:xfrm>
            <a:prstGeom prst="rect">
              <a:avLst/>
            </a:prstGeom>
          </p:spPr>
        </p:pic>
        <p:sp>
          <p:nvSpPr>
            <p:cNvPr id="20" name="TextBox 20"/>
            <p:cNvSpPr txBox="1"/>
            <p:nvPr/>
          </p:nvSpPr>
          <p:spPr>
            <a:xfrm>
              <a:off x="1563546" y="1356042"/>
              <a:ext cx="9589818" cy="513565"/>
            </a:xfrm>
            <a:prstGeom prst="rect">
              <a:avLst/>
            </a:prstGeom>
          </p:spPr>
          <p:txBody>
            <a:bodyPr wrap="square" lIns="0" tIns="0" rIns="0" bIns="0" rtlCol="0" anchor="t">
              <a:spAutoFit/>
            </a:bodyPr>
            <a:lstStyle/>
            <a:p>
              <a:pPr algn="ctr" defTabSz="609630">
                <a:lnSpc>
                  <a:spcPts val="4480"/>
                </a:lnSpc>
              </a:pPr>
              <a:r>
                <a:rPr lang="en-US" sz="3200" spc="255">
                  <a:solidFill>
                    <a:srgbClr val="FF0000"/>
                  </a:solidFill>
                  <a:latin typeface="#9Slide07 IcielKoni" pitchFamily="2" charset="0"/>
                  <a:ea typeface="#9Slide06 SVNKarlita" pitchFamily="2" charset="-128"/>
                  <a:cs typeface="#9Slide06 SVNKarlita" pitchFamily="2" charset="-128"/>
                </a:rPr>
                <a:t>Em hãy nêu ý nghĩa của Hiệp định Pa - ri?</a:t>
              </a:r>
            </a:p>
          </p:txBody>
        </p:sp>
      </p:grpSp>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0754" y="6449328"/>
            <a:ext cx="7605845" cy="427829"/>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044615" y="6474942"/>
            <a:ext cx="7605845" cy="42782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flipH="1">
            <a:off x="10117925" y="-304126"/>
            <a:ext cx="3311969" cy="1126069"/>
          </a:xfrm>
          <a:prstGeom prst="rect">
            <a:avLst/>
          </a:prstGeom>
        </p:spPr>
      </p:pic>
      <p:pic>
        <p:nvPicPr>
          <p:cNvPr id="24" name="Picture 15">
            <a:extLst>
              <a:ext uri="{FF2B5EF4-FFF2-40B4-BE49-F238E27FC236}">
                <a16:creationId xmlns:a16="http://schemas.microsoft.com/office/drawing/2014/main" id="{58329FDC-A639-4650-84DF-5B4FACF6C07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790328">
            <a:off x="5511229" y="277931"/>
            <a:ext cx="660207" cy="671190"/>
          </a:xfrm>
          <a:prstGeom prst="rect">
            <a:avLst/>
          </a:prstGeom>
        </p:spPr>
      </p:pic>
      <p:pic>
        <p:nvPicPr>
          <p:cNvPr id="25" name="Picture 17">
            <a:extLst>
              <a:ext uri="{FF2B5EF4-FFF2-40B4-BE49-F238E27FC236}">
                <a16:creationId xmlns:a16="http://schemas.microsoft.com/office/drawing/2014/main" id="{3A23C21F-3EB2-47BE-B319-DE9BC3BA3EA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790328">
            <a:off x="11419916" y="5836680"/>
            <a:ext cx="585866" cy="595613"/>
          </a:xfrm>
          <a:prstGeom prst="rect">
            <a:avLst/>
          </a:prstGeom>
        </p:spPr>
      </p:pic>
      <p:pic>
        <p:nvPicPr>
          <p:cNvPr id="26" name="Picture 18">
            <a:extLst>
              <a:ext uri="{FF2B5EF4-FFF2-40B4-BE49-F238E27FC236}">
                <a16:creationId xmlns:a16="http://schemas.microsoft.com/office/drawing/2014/main" id="{79C2331D-E775-42F6-95FD-A5BC35896B4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1790328">
            <a:off x="208135" y="4075722"/>
            <a:ext cx="636186" cy="646769"/>
          </a:xfrm>
          <a:prstGeom prst="rect">
            <a:avLst/>
          </a:prstGeom>
        </p:spPr>
      </p:pic>
      <p:pic>
        <p:nvPicPr>
          <p:cNvPr id="27" name="Picture 19">
            <a:extLst>
              <a:ext uri="{FF2B5EF4-FFF2-40B4-BE49-F238E27FC236}">
                <a16:creationId xmlns:a16="http://schemas.microsoft.com/office/drawing/2014/main" id="{388765D0-41EB-4CCC-ADC5-B57E879731E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790328">
            <a:off x="11359953" y="2660346"/>
            <a:ext cx="525901" cy="5346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B1479-1A90-482D-8B5D-7564BACF8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32"/>
            <a:ext cx="12192000" cy="7047931"/>
          </a:xfrm>
          <a:prstGeom prst="rect">
            <a:avLst/>
          </a:prstGeom>
        </p:spPr>
      </p:pic>
      <p:pic>
        <p:nvPicPr>
          <p:cNvPr id="6" name="Picture 5">
            <a:extLst>
              <a:ext uri="{FF2B5EF4-FFF2-40B4-BE49-F238E27FC236}">
                <a16:creationId xmlns:a16="http://schemas.microsoft.com/office/drawing/2014/main" id="{9F2319F4-8E38-4C62-96A9-05F2063AD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523" y="3291112"/>
            <a:ext cx="7650905" cy="4303635"/>
          </a:xfrm>
          <a:prstGeom prst="rect">
            <a:avLst/>
          </a:prstGeom>
        </p:spPr>
      </p:pic>
      <p:sp>
        <p:nvSpPr>
          <p:cNvPr id="13" name="TextBox 12">
            <a:extLst>
              <a:ext uri="{FF2B5EF4-FFF2-40B4-BE49-F238E27FC236}">
                <a16:creationId xmlns:a16="http://schemas.microsoft.com/office/drawing/2014/main" id="{6A40297C-3AA3-456A-9BEA-395492D157E8}"/>
              </a:ext>
            </a:extLst>
          </p:cNvPr>
          <p:cNvSpPr txBox="1"/>
          <p:nvPr/>
        </p:nvSpPr>
        <p:spPr>
          <a:xfrm>
            <a:off x="4114798" y="380715"/>
            <a:ext cx="7043377" cy="923330"/>
          </a:xfrm>
          <a:prstGeom prst="rect">
            <a:avLst/>
          </a:prstGeom>
          <a:noFill/>
        </p:spPr>
        <p:txBody>
          <a:bodyPr wrap="square" lIns="0" tIns="0" rIns="0" bIns="0" rtlCol="0">
            <a:spAutoFit/>
          </a:bodyPr>
          <a:lstStyle/>
          <a:p>
            <a:pPr algn="ctr"/>
            <a:r>
              <a:rPr lang="en-US" sz="6000">
                <a:solidFill>
                  <a:schemeClr val="bg1"/>
                </a:solidFill>
                <a:latin typeface="#9Slide07 SVNRevolution" panose="02040603050506020204" pitchFamily="18" charset="0"/>
              </a:rPr>
              <a:t>TIẾN VÀO </a:t>
            </a:r>
          </a:p>
        </p:txBody>
      </p:sp>
      <p:sp>
        <p:nvSpPr>
          <p:cNvPr id="14" name="TextBox 13">
            <a:extLst>
              <a:ext uri="{FF2B5EF4-FFF2-40B4-BE49-F238E27FC236}">
                <a16:creationId xmlns:a16="http://schemas.microsoft.com/office/drawing/2014/main" id="{A0F2ABD0-7C3E-4AD8-BBAA-89DE22D2106D}"/>
              </a:ext>
            </a:extLst>
          </p:cNvPr>
          <p:cNvSpPr txBox="1"/>
          <p:nvPr/>
        </p:nvSpPr>
        <p:spPr>
          <a:xfrm>
            <a:off x="2728297" y="1448694"/>
            <a:ext cx="9816381" cy="1323439"/>
          </a:xfrm>
          <a:prstGeom prst="rect">
            <a:avLst/>
          </a:prstGeom>
          <a:noFill/>
        </p:spPr>
        <p:txBody>
          <a:bodyPr wrap="square">
            <a:spAutoFit/>
          </a:bodyPr>
          <a:lstStyle/>
          <a:p>
            <a:pPr algn="ctr"/>
            <a:r>
              <a:rPr kumimoji="0" lang="en-US" sz="8000" b="0" i="0" u="none" strike="noStrike" kern="1200" cap="none" spc="0" normalizeH="0" baseline="0" noProof="0">
                <a:ln>
                  <a:noFill/>
                </a:ln>
                <a:solidFill>
                  <a:schemeClr val="bg1"/>
                </a:solidFill>
                <a:effectLst/>
                <a:uLnTx/>
                <a:uFillTx/>
                <a:latin typeface="#9Slide07 SVNRevolution" panose="02040603050506020204" pitchFamily="18" charset="0"/>
                <a:ea typeface="+mn-ea"/>
                <a:cs typeface="+mn-cs"/>
              </a:rPr>
              <a:t>DINH ĐỘC LẬP</a:t>
            </a:r>
            <a:endParaRPr lang="en-US" sz="2800">
              <a:solidFill>
                <a:schemeClr val="bg1"/>
              </a:solidFill>
            </a:endParaRPr>
          </a:p>
        </p:txBody>
      </p:sp>
      <p:grpSp>
        <p:nvGrpSpPr>
          <p:cNvPr id="15" name="Group 14">
            <a:extLst>
              <a:ext uri="{FF2B5EF4-FFF2-40B4-BE49-F238E27FC236}">
                <a16:creationId xmlns:a16="http://schemas.microsoft.com/office/drawing/2014/main" id="{953AB2F1-CEBE-48C4-BB25-0537A06E00C2}"/>
              </a:ext>
            </a:extLst>
          </p:cNvPr>
          <p:cNvGrpSpPr/>
          <p:nvPr/>
        </p:nvGrpSpPr>
        <p:grpSpPr>
          <a:xfrm>
            <a:off x="-771490" y="-37532"/>
            <a:ext cx="3100420" cy="4202217"/>
            <a:chOff x="-771490" y="-37532"/>
            <a:chExt cx="3100420" cy="4202217"/>
          </a:xfrm>
        </p:grpSpPr>
        <p:sp>
          <p:nvSpPr>
            <p:cNvPr id="10" name="Rectangle 9">
              <a:extLst>
                <a:ext uri="{FF2B5EF4-FFF2-40B4-BE49-F238E27FC236}">
                  <a16:creationId xmlns:a16="http://schemas.microsoft.com/office/drawing/2014/main" id="{3B1887B2-FEB1-4BCA-8800-1EA5B61212F2}"/>
                </a:ext>
              </a:extLst>
            </p:cNvPr>
            <p:cNvSpPr/>
            <p:nvPr/>
          </p:nvSpPr>
          <p:spPr>
            <a:xfrm rot="5400000">
              <a:off x="-1337384" y="528362"/>
              <a:ext cx="2438400" cy="1306612"/>
            </a:xfrm>
            <a:prstGeom prst="rect">
              <a:avLst/>
            </a:prstGeom>
            <a:solidFill>
              <a:srgbClr val="FFC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F624F-46C6-413D-B3DE-E570AEBC426C}"/>
                </a:ext>
              </a:extLst>
            </p:cNvPr>
            <p:cNvSpPr/>
            <p:nvPr/>
          </p:nvSpPr>
          <p:spPr>
            <a:xfrm rot="5400000">
              <a:off x="-56944" y="565894"/>
              <a:ext cx="2438400" cy="1306612"/>
            </a:xfrm>
            <a:prstGeom prst="rect">
              <a:avLst/>
            </a:prstGeom>
            <a:solidFill>
              <a:srgbClr val="FFD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A0E2C22-7BDC-48A2-91E3-3519B04725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62" y="344368"/>
              <a:ext cx="2333592" cy="3820317"/>
            </a:xfrm>
            <a:prstGeom prst="rect">
              <a:avLst/>
            </a:prstGeom>
          </p:spPr>
        </p:pic>
      </p:grpSp>
      <p:pic>
        <p:nvPicPr>
          <p:cNvPr id="16" name="Picture 5">
            <a:extLst>
              <a:ext uri="{FF2B5EF4-FFF2-40B4-BE49-F238E27FC236}">
                <a16:creationId xmlns:a16="http://schemas.microsoft.com/office/drawing/2014/main" id="{D842704D-FE83-455A-AE43-56F53D9E4D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21313" y="59974"/>
            <a:ext cx="942134" cy="1159226"/>
          </a:xfrm>
          <a:prstGeom prst="rect">
            <a:avLst/>
          </a:prstGeom>
        </p:spPr>
      </p:pic>
      <p:pic>
        <p:nvPicPr>
          <p:cNvPr id="19" name="Picture 18">
            <a:extLst>
              <a:ext uri="{FF2B5EF4-FFF2-40B4-BE49-F238E27FC236}">
                <a16:creationId xmlns:a16="http://schemas.microsoft.com/office/drawing/2014/main" id="{270F0DD4-06D2-45B2-B7B6-EF53EE0A8653}"/>
              </a:ext>
            </a:extLst>
          </p:cNvPr>
          <p:cNvPicPr>
            <a:picLocks noChangeAspect="1"/>
          </p:cNvPicPr>
          <p:nvPr/>
        </p:nvPicPr>
        <p:blipFill rotWithShape="1">
          <a:blip r:embed="rId10">
            <a:extLst>
              <a:ext uri="{28A0092B-C50C-407E-A947-70E740481C1C}">
                <a14:useLocalDpi xmlns:a14="http://schemas.microsoft.com/office/drawing/2010/main" val="0"/>
              </a:ext>
            </a:extLst>
          </a:blip>
          <a:srcRect l="1" t="64315" r="-1959"/>
          <a:stretch/>
        </p:blipFill>
        <p:spPr>
          <a:xfrm flipH="1">
            <a:off x="5538366" y="2689573"/>
            <a:ext cx="6653634" cy="4293306"/>
          </a:xfrm>
          <a:prstGeom prst="rect">
            <a:avLst/>
          </a:prstGeom>
        </p:spPr>
      </p:pic>
      <p:pic>
        <p:nvPicPr>
          <p:cNvPr id="7" name="Picture 6">
            <a:extLst>
              <a:ext uri="{FF2B5EF4-FFF2-40B4-BE49-F238E27FC236}">
                <a16:creationId xmlns:a16="http://schemas.microsoft.com/office/drawing/2014/main" id="{12B7D5E7-693B-4A11-84B3-E160F1C12142}"/>
              </a:ext>
            </a:extLst>
          </p:cNvPr>
          <p:cNvPicPr>
            <a:picLocks noChangeAspect="1"/>
          </p:cNvPicPr>
          <p:nvPr/>
        </p:nvPicPr>
        <p:blipFill>
          <a:blip r:embed="rId11"/>
          <a:stretch>
            <a:fillRect/>
          </a:stretch>
        </p:blipFill>
        <p:spPr>
          <a:xfrm flipH="1">
            <a:off x="4629043" y="2301406"/>
            <a:ext cx="7325577" cy="4751416"/>
          </a:xfrm>
          <a:prstGeom prst="rect">
            <a:avLst/>
          </a:prstGeom>
        </p:spPr>
      </p:pic>
      <p:pic>
        <p:nvPicPr>
          <p:cNvPr id="20" name="Giai-Phong-Mien-Nam-Quan-Khu-7">
            <a:hlinkClick r:id="" action="ppaction://media"/>
            <a:extLst>
              <a:ext uri="{FF2B5EF4-FFF2-40B4-BE49-F238E27FC236}">
                <a16:creationId xmlns:a16="http://schemas.microsoft.com/office/drawing/2014/main" id="{2D1BC307-76C1-490D-94C3-9495F6230C92}"/>
              </a:ext>
            </a:extLst>
          </p:cNvPr>
          <p:cNvPicPr>
            <a:picLocks noChangeAspect="1"/>
          </p:cNvPicPr>
          <p:nvPr>
            <a:audioFile r:link="rId1"/>
            <p:extLst>
              <p:ext uri="{DAA4B4D4-6D71-4841-9C94-3DE7FCFB9230}">
                <p14:media xmlns:p14="http://schemas.microsoft.com/office/powerpoint/2010/main" r:embed="rId2">
                  <p14:trim st="2440" end="154637.5625"/>
                  <p14:bmkLst>
                    <p14:bmk name="Bookmark 1" time="23950.5846"/>
                    <p14:bmk name="Bookmark 2" time="24001.5013"/>
                  </p14:bmkLst>
                </p14:media>
              </p:ext>
            </p:extLst>
          </p:nvPr>
        </p:nvPicPr>
        <p:blipFill>
          <a:blip r:embed="rId12"/>
          <a:stretch>
            <a:fillRect/>
          </a:stretch>
        </p:blipFill>
        <p:spPr>
          <a:xfrm>
            <a:off x="-4093766" y="3962400"/>
            <a:ext cx="1435310" cy="873826"/>
          </a:xfrm>
          <a:prstGeom prst="rect">
            <a:avLst/>
          </a:prstGeom>
        </p:spPr>
      </p:pic>
    </p:spTree>
    <p:extLst>
      <p:ext uri="{BB962C8B-B14F-4D97-AF65-F5344CB8AC3E}">
        <p14:creationId xmlns:p14="http://schemas.microsoft.com/office/powerpoint/2010/main" val="261406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mediacall" presetSubtype="0" fill="hold" nodeType="withEffect">
                                      <p:stCondLst>
                                        <p:cond delay="0"/>
                                      </p:stCondLst>
                                      <p:childTnLst>
                                        <p:cmd type="call" cmd="playFromBookmark(Bookmark 2)">
                                          <p:cBhvr>
                                            <p:cTn id="6" dur="15854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1+#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53" presetClass="entr" presetSubtype="528"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 calcmode="lin" valueType="num">
                                          <p:cBhvr>
                                            <p:cTn id="20"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3">
                                                <p:txEl>
                                                  <p:pRg st="0" end="0"/>
                                                </p:txEl>
                                              </p:spTgt>
                                            </p:tgtEl>
                                          </p:cBhvr>
                                        </p:animEffect>
                                        <p:anim calcmode="lin" valueType="num">
                                          <p:cBhvr>
                                            <p:cTn id="23" dur="75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24" dur="750" fill="hold"/>
                                            <p:tgtEl>
                                              <p:spTgt spid="13">
                                                <p:txEl>
                                                  <p:pRg st="0" end="0"/>
                                                </p:txEl>
                                              </p:spTgt>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53" presetClass="entr" presetSubtype="52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fltVal val="0.5"/>
                                              </p:val>
                                            </p:tav>
                                            <p:tav tm="100000">
                                              <p:val>
                                                <p:strVal val="#ppt_x"/>
                                              </p:val>
                                            </p:tav>
                                          </p:tavLst>
                                        </p:anim>
                                        <p:anim calcmode="lin" valueType="num">
                                          <p:cBhvr>
                                            <p:cTn id="32" dur="1000" fill="hold"/>
                                            <p:tgtEl>
                                              <p:spTgt spid="14"/>
                                            </p:tgtEl>
                                            <p:attrNameLst>
                                              <p:attrName>ppt_y</p:attrName>
                                            </p:attrNameLst>
                                          </p:cBhvr>
                                          <p:tavLst>
                                            <p:tav tm="0">
                                              <p:val>
                                                <p:fltVal val="0.5"/>
                                              </p:val>
                                            </p:tav>
                                            <p:tav tm="100000">
                                              <p:val>
                                                <p:strVal val="#ppt_y"/>
                                              </p:val>
                                            </p:tav>
                                          </p:tavLst>
                                        </p:anim>
                                      </p:childTnLst>
                                    </p:cTn>
                                  </p:par>
                                  <p:par>
                                    <p:cTn id="33" presetID="53" presetClass="entr" presetSubtype="16" fill="hold" nodeType="withEffect">
                                      <p:stCondLst>
                                        <p:cond delay="3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Effect transition="in" filter="fade">
                                          <p:cBhvr>
                                            <p:cTn id="37" dur="1000"/>
                                            <p:tgtEl>
                                              <p:spTgt spid="19"/>
                                            </p:tgtEl>
                                          </p:cBhvr>
                                        </p:animEffect>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1250" fill="hold"/>
                                            <p:tgtEl>
                                              <p:spTgt spid="7"/>
                                            </p:tgtEl>
                                            <p:attrNameLst>
                                              <p:attrName>ppt_x</p:attrName>
                                            </p:attrNameLst>
                                          </p:cBhvr>
                                          <p:tavLst>
                                            <p:tav tm="0">
                                              <p:val>
                                                <p:strVal val="1+#ppt_w/2"/>
                                              </p:val>
                                            </p:tav>
                                            <p:tav tm="100000">
                                              <p:val>
                                                <p:strVal val="#ppt_x"/>
                                              </p:val>
                                            </p:tav>
                                          </p:tavLst>
                                        </p:anim>
                                        <p:anim calcmode="lin" valueType="num">
                                          <p:cBhvr additive="base">
                                            <p:cTn id="41"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2" fill="hold" display="0">
                      <p:stCondLst>
                        <p:cond delay="indefinite"/>
                      </p:stCondLst>
                      <p:endCondLst>
                        <p:cond evt="onStopAudio" delay="0">
                          <p:tgtEl>
                            <p:sldTgt/>
                          </p:tgtEl>
                        </p:cond>
                      </p:endCondLst>
                    </p:cTn>
                    <p:tgtEl>
                      <p:spTgt spid="20"/>
                    </p:tgtEl>
                  </p:cMediaNode>
                </p:audio>
              </p:childTnLst>
            </p:cTn>
          </p:par>
        </p:tnLst>
        <p:bldLst>
          <p:bldP spid="13" grpId="0" build="p"/>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24.002)">
                                          <p:cBhvr>
                                            <p:cTn id="6" dur="15854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1+#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53" presetClass="entr" presetSubtype="528"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 calcmode="lin" valueType="num">
                                          <p:cBhvr>
                                            <p:cTn id="20"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3">
                                                <p:txEl>
                                                  <p:pRg st="0" end="0"/>
                                                </p:txEl>
                                              </p:spTgt>
                                            </p:tgtEl>
                                          </p:cBhvr>
                                        </p:animEffect>
                                        <p:anim calcmode="lin" valueType="num">
                                          <p:cBhvr>
                                            <p:cTn id="23" dur="75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24" dur="750" fill="hold"/>
                                            <p:tgtEl>
                                              <p:spTgt spid="13">
                                                <p:txEl>
                                                  <p:pRg st="0" end="0"/>
                                                </p:txEl>
                                              </p:spTgt>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53" presetClass="entr" presetSubtype="52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fltVal val="0.5"/>
                                              </p:val>
                                            </p:tav>
                                            <p:tav tm="100000">
                                              <p:val>
                                                <p:strVal val="#ppt_x"/>
                                              </p:val>
                                            </p:tav>
                                          </p:tavLst>
                                        </p:anim>
                                        <p:anim calcmode="lin" valueType="num">
                                          <p:cBhvr>
                                            <p:cTn id="32" dur="1000" fill="hold"/>
                                            <p:tgtEl>
                                              <p:spTgt spid="14"/>
                                            </p:tgtEl>
                                            <p:attrNameLst>
                                              <p:attrName>ppt_y</p:attrName>
                                            </p:attrNameLst>
                                          </p:cBhvr>
                                          <p:tavLst>
                                            <p:tav tm="0">
                                              <p:val>
                                                <p:fltVal val="0.5"/>
                                              </p:val>
                                            </p:tav>
                                            <p:tav tm="100000">
                                              <p:val>
                                                <p:strVal val="#ppt_y"/>
                                              </p:val>
                                            </p:tav>
                                          </p:tavLst>
                                        </p:anim>
                                      </p:childTnLst>
                                    </p:cTn>
                                  </p:par>
                                  <p:par>
                                    <p:cTn id="33" presetID="53" presetClass="entr" presetSubtype="16" fill="hold" nodeType="withEffect">
                                      <p:stCondLst>
                                        <p:cond delay="3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Effect transition="in" filter="fade">
                                          <p:cBhvr>
                                            <p:cTn id="37" dur="1000"/>
                                            <p:tgtEl>
                                              <p:spTgt spid="19"/>
                                            </p:tgtEl>
                                          </p:cBhvr>
                                        </p:animEffect>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1250" fill="hold"/>
                                            <p:tgtEl>
                                              <p:spTgt spid="7"/>
                                            </p:tgtEl>
                                            <p:attrNameLst>
                                              <p:attrName>ppt_x</p:attrName>
                                            </p:attrNameLst>
                                          </p:cBhvr>
                                          <p:tavLst>
                                            <p:tav tm="0">
                                              <p:val>
                                                <p:strVal val="1+#ppt_w/2"/>
                                              </p:val>
                                            </p:tav>
                                            <p:tav tm="100000">
                                              <p:val>
                                                <p:strVal val="#ppt_x"/>
                                              </p:val>
                                            </p:tav>
                                          </p:tavLst>
                                        </p:anim>
                                        <p:anim calcmode="lin" valueType="num">
                                          <p:cBhvr additive="base">
                                            <p:cTn id="41"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2" fill="hold" display="0">
                      <p:stCondLst>
                        <p:cond delay="indefinite"/>
                      </p:stCondLst>
                      <p:endCondLst>
                        <p:cond evt="onStopAudio" delay="0">
                          <p:tgtEl>
                            <p:sldTgt/>
                          </p:tgtEl>
                        </p:cond>
                      </p:endCondLst>
                    </p:cTn>
                    <p:tgtEl>
                      <p:spTgt spid="20"/>
                    </p:tgtEl>
                  </p:cMediaNode>
                </p:audio>
              </p:childTnLst>
            </p:cTn>
          </p:par>
        </p:tnLst>
        <p:bldLst>
          <p:bldP spid="13" grpId="0" build="p"/>
          <p:bldP spid="1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5722"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4817" y="881599"/>
            <a:ext cx="685673" cy="62910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8408" y="849970"/>
            <a:ext cx="685673" cy="62910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53"/>
          <a:stretch>
            <a:fillRect/>
          </a:stretch>
        </p:blipFill>
        <p:spPr>
          <a:xfrm>
            <a:off x="2719403" y="1692119"/>
            <a:ext cx="6753194" cy="388623"/>
          </a:xfrm>
          <a:prstGeom prst="rect">
            <a:avLst/>
          </a:prstGeom>
        </p:spPr>
      </p:pic>
      <p:grpSp>
        <p:nvGrpSpPr>
          <p:cNvPr id="6" name="Group 6"/>
          <p:cNvGrpSpPr/>
          <p:nvPr/>
        </p:nvGrpSpPr>
        <p:grpSpPr>
          <a:xfrm>
            <a:off x="1604555" y="2264375"/>
            <a:ext cx="10150725" cy="1837747"/>
            <a:chOff x="-30110" y="22550"/>
            <a:chExt cx="4023229" cy="3186970"/>
          </a:xfrm>
        </p:grpSpPr>
        <p:sp>
          <p:nvSpPr>
            <p:cNvPr id="7" name="Freeform 7"/>
            <p:cNvSpPr/>
            <p:nvPr/>
          </p:nvSpPr>
          <p:spPr>
            <a:xfrm>
              <a:off x="-30110" y="22550"/>
              <a:ext cx="4023229" cy="3186970"/>
            </a:xfrm>
            <a:custGeom>
              <a:avLst/>
              <a:gdLst/>
              <a:ahLst/>
              <a:cxnLst/>
              <a:rect l="l" t="t" r="r" b="b"/>
              <a:pathLst>
                <a:path w="4023229" h="3186969">
                  <a:moveTo>
                    <a:pt x="3395451" y="3132491"/>
                  </a:moveTo>
                  <a:cubicBezTo>
                    <a:pt x="3395451" y="3132491"/>
                    <a:pt x="2664577" y="3186969"/>
                    <a:pt x="2186437" y="3184347"/>
                  </a:cubicBezTo>
                  <a:cubicBezTo>
                    <a:pt x="1748324"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64497" y="15681"/>
                    <a:pt x="2024890" y="7673"/>
                  </a:cubicBezTo>
                  <a:cubicBezTo>
                    <a:pt x="2445649" y="0"/>
                    <a:pt x="3162382" y="6979"/>
                    <a:pt x="3162382" y="6979"/>
                  </a:cubicBezTo>
                  <a:cubicBezTo>
                    <a:pt x="3530690" y="14458"/>
                    <a:pt x="3668950" y="42638"/>
                    <a:pt x="3866690" y="165219"/>
                  </a:cubicBezTo>
                  <a:cubicBezTo>
                    <a:pt x="4017707" y="258836"/>
                    <a:pt x="4023229" y="476157"/>
                    <a:pt x="4014089" y="2267547"/>
                  </a:cubicBezTo>
                  <a:lnTo>
                    <a:pt x="4014089" y="2267568"/>
                  </a:lnTo>
                  <a:cubicBezTo>
                    <a:pt x="4014088" y="2933841"/>
                    <a:pt x="3971304" y="3082429"/>
                    <a:pt x="3395451" y="3132491"/>
                  </a:cubicBezTo>
                  <a:close/>
                </a:path>
              </a:pathLst>
            </a:custGeom>
            <a:solidFill>
              <a:srgbClr val="FFF3E4"/>
            </a:solidFill>
          </p:spPr>
          <p:txBody>
            <a:bodyPr/>
            <a:lstStyle/>
            <a:p>
              <a:pPr algn="just"/>
              <a:endParaRPr lang="en-US" sz="2000">
                <a:solidFill>
                  <a:schemeClr val="accent5">
                    <a:lumMod val="50000"/>
                  </a:schemeClr>
                </a:solidFill>
              </a:endParaRPr>
            </a:p>
          </p:txBody>
        </p:sp>
      </p:grpSp>
      <p:grpSp>
        <p:nvGrpSpPr>
          <p:cNvPr id="38" name="Group 37">
            <a:extLst>
              <a:ext uri="{FF2B5EF4-FFF2-40B4-BE49-F238E27FC236}">
                <a16:creationId xmlns:a16="http://schemas.microsoft.com/office/drawing/2014/main" id="{014E392D-ACF5-46C1-9B5D-8E1D88A47425}"/>
              </a:ext>
            </a:extLst>
          </p:cNvPr>
          <p:cNvGrpSpPr/>
          <p:nvPr/>
        </p:nvGrpSpPr>
        <p:grpSpPr>
          <a:xfrm>
            <a:off x="-210111" y="2805120"/>
            <a:ext cx="2019055" cy="756256"/>
            <a:chOff x="8120969" y="2920098"/>
            <a:chExt cx="2107519" cy="574973"/>
          </a:xfrm>
        </p:grpSpPr>
        <p:pic>
          <p:nvPicPr>
            <p:cNvPr id="33" name="Picture 3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0939" y="2920098"/>
              <a:ext cx="1307580" cy="574973"/>
            </a:xfrm>
            <a:prstGeom prst="rect">
              <a:avLst/>
            </a:prstGeom>
          </p:spPr>
        </p:pic>
        <p:sp>
          <p:nvSpPr>
            <p:cNvPr id="34" name="TextBox 34"/>
            <p:cNvSpPr txBox="1"/>
            <p:nvPr/>
          </p:nvSpPr>
          <p:spPr>
            <a:xfrm>
              <a:off x="8120969" y="3167772"/>
              <a:ext cx="2107519" cy="324674"/>
            </a:xfrm>
            <a:prstGeom prst="rect">
              <a:avLst/>
            </a:prstGeom>
          </p:spPr>
          <p:txBody>
            <a:bodyPr lIns="0" tIns="0" rIns="0" bIns="0" rtlCol="0" anchor="t">
              <a:spAutoFit/>
            </a:bodyPr>
            <a:lstStyle/>
            <a:p>
              <a:pPr algn="ctr" defTabSz="609630">
                <a:lnSpc>
                  <a:spcPts val="3039"/>
                </a:lnSpc>
              </a:pPr>
              <a:r>
                <a:rPr lang="en-US" sz="3600" spc="202">
                  <a:solidFill>
                    <a:schemeClr val="accent5">
                      <a:lumMod val="50000"/>
                    </a:schemeClr>
                  </a:solidFill>
                  <a:latin typeface="#9Slide06 SVNKarlita" pitchFamily="2" charset="-128"/>
                  <a:ea typeface="#9Slide06 SVNKarlita" pitchFamily="2" charset="-128"/>
                  <a:cs typeface="#9Slide06 SVNKarlita" pitchFamily="2" charset="-128"/>
                </a:rPr>
                <a:t>1</a:t>
              </a:r>
            </a:p>
          </p:txBody>
        </p:sp>
      </p:grpSp>
      <p:sp>
        <p:nvSpPr>
          <p:cNvPr id="36" name="TextBox 36"/>
          <p:cNvSpPr txBox="1"/>
          <p:nvPr/>
        </p:nvSpPr>
        <p:spPr>
          <a:xfrm>
            <a:off x="2317064" y="1013017"/>
            <a:ext cx="7556129" cy="666849"/>
          </a:xfrm>
          <a:prstGeom prst="rect">
            <a:avLst/>
          </a:prstGeom>
        </p:spPr>
        <p:txBody>
          <a:bodyPr lIns="0" tIns="0" rIns="0" bIns="0" rtlCol="0" anchor="t">
            <a:spAutoFit/>
          </a:bodyPr>
          <a:lstStyle/>
          <a:p>
            <a:pPr algn="ctr" defTabSz="609630">
              <a:lnSpc>
                <a:spcPts val="4800"/>
              </a:lnSpc>
            </a:pPr>
            <a:r>
              <a:rPr lang="en-US" sz="5400" spc="160">
                <a:solidFill>
                  <a:srgbClr val="BC171E"/>
                </a:solidFill>
                <a:latin typeface="#9Slide06 SVNKarlita" pitchFamily="2" charset="-128"/>
                <a:ea typeface="#9Slide06 SVNKarlita" pitchFamily="2" charset="-128"/>
                <a:cs typeface="#9Slide06 SVNKarlita" pitchFamily="2" charset="-128"/>
              </a:rPr>
              <a:t>MỤC TIÊU</a:t>
            </a:r>
          </a:p>
        </p:txBody>
      </p:sp>
      <p:grpSp>
        <p:nvGrpSpPr>
          <p:cNvPr id="45" name="Group 44">
            <a:extLst>
              <a:ext uri="{FF2B5EF4-FFF2-40B4-BE49-F238E27FC236}">
                <a16:creationId xmlns:a16="http://schemas.microsoft.com/office/drawing/2014/main" id="{0F93B666-E44F-49E4-8312-53D07F8EEB13}"/>
              </a:ext>
            </a:extLst>
          </p:cNvPr>
          <p:cNvGrpSpPr/>
          <p:nvPr/>
        </p:nvGrpSpPr>
        <p:grpSpPr>
          <a:xfrm>
            <a:off x="1673357" y="4686631"/>
            <a:ext cx="10013120" cy="1491647"/>
            <a:chOff x="1145155" y="-160451"/>
            <a:chExt cx="10150725" cy="2221992"/>
          </a:xfrm>
        </p:grpSpPr>
        <p:sp>
          <p:nvSpPr>
            <p:cNvPr id="42" name="Freeform 7">
              <a:extLst>
                <a:ext uri="{FF2B5EF4-FFF2-40B4-BE49-F238E27FC236}">
                  <a16:creationId xmlns:a16="http://schemas.microsoft.com/office/drawing/2014/main" id="{38DB2E0A-5F43-47A9-84EC-FA83ED99C3CD}"/>
                </a:ext>
              </a:extLst>
            </p:cNvPr>
            <p:cNvSpPr/>
            <p:nvPr/>
          </p:nvSpPr>
          <p:spPr>
            <a:xfrm>
              <a:off x="1145155" y="-160451"/>
              <a:ext cx="10150725" cy="2221992"/>
            </a:xfrm>
            <a:custGeom>
              <a:avLst/>
              <a:gdLst/>
              <a:ahLst/>
              <a:cxnLst/>
              <a:rect l="l" t="t" r="r" b="b"/>
              <a:pathLst>
                <a:path w="4023229" h="3186969">
                  <a:moveTo>
                    <a:pt x="3395451" y="3132491"/>
                  </a:moveTo>
                  <a:cubicBezTo>
                    <a:pt x="3395451" y="3132491"/>
                    <a:pt x="2664577" y="3186969"/>
                    <a:pt x="2186437" y="3184347"/>
                  </a:cubicBezTo>
                  <a:cubicBezTo>
                    <a:pt x="1748324"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64497" y="15681"/>
                    <a:pt x="2024890" y="7673"/>
                  </a:cubicBezTo>
                  <a:cubicBezTo>
                    <a:pt x="2445649" y="0"/>
                    <a:pt x="3162382" y="6979"/>
                    <a:pt x="3162382" y="6979"/>
                  </a:cubicBezTo>
                  <a:cubicBezTo>
                    <a:pt x="3530690" y="14458"/>
                    <a:pt x="3668950" y="42638"/>
                    <a:pt x="3866690" y="165219"/>
                  </a:cubicBezTo>
                  <a:cubicBezTo>
                    <a:pt x="4017707" y="258836"/>
                    <a:pt x="4023229" y="476157"/>
                    <a:pt x="4014089" y="2267547"/>
                  </a:cubicBezTo>
                  <a:lnTo>
                    <a:pt x="4014089" y="2267568"/>
                  </a:lnTo>
                  <a:cubicBezTo>
                    <a:pt x="4014088" y="2933841"/>
                    <a:pt x="3971304" y="3082429"/>
                    <a:pt x="3395451" y="3132491"/>
                  </a:cubicBezTo>
                  <a:close/>
                </a:path>
              </a:pathLst>
            </a:custGeom>
            <a:solidFill>
              <a:srgbClr val="FFF3E4"/>
            </a:solidFill>
          </p:spPr>
          <p:txBody>
            <a:bodyPr/>
            <a:lstStyle/>
            <a:p>
              <a:r>
                <a:rPr lang="en-US" sz="3200"/>
                <a:t>  </a:t>
              </a:r>
            </a:p>
          </p:txBody>
        </p:sp>
        <p:sp>
          <p:nvSpPr>
            <p:cNvPr id="44" name="TextBox 43">
              <a:extLst>
                <a:ext uri="{FF2B5EF4-FFF2-40B4-BE49-F238E27FC236}">
                  <a16:creationId xmlns:a16="http://schemas.microsoft.com/office/drawing/2014/main" id="{249F54BC-57F7-484B-8831-07C2233C58C6}"/>
                </a:ext>
              </a:extLst>
            </p:cNvPr>
            <p:cNvSpPr txBox="1"/>
            <p:nvPr/>
          </p:nvSpPr>
          <p:spPr>
            <a:xfrm>
              <a:off x="1379981" y="84352"/>
              <a:ext cx="9480521" cy="1788038"/>
            </a:xfrm>
            <a:prstGeom prst="rect">
              <a:avLst/>
            </a:prstGeom>
            <a:noFill/>
          </p:spPr>
          <p:txBody>
            <a:bodyPr wrap="square">
              <a:spAutoFit/>
            </a:bodyPr>
            <a:lstStyle/>
            <a:p>
              <a:pPr algn="just"/>
              <a:r>
                <a:rPr lang="en-US" sz="2400" b="0" i="0">
                  <a:solidFill>
                    <a:srgbClr val="00B050"/>
                  </a:solidFill>
                  <a:effectLst/>
                  <a:latin typeface="Arial" panose="020B0604020202020204" pitchFamily="34" charset="0"/>
                  <a:cs typeface="Arial" panose="020B0604020202020204" pitchFamily="34" charset="0"/>
                </a:rPr>
                <a:t>Học sinh nêu được ý nghĩa ngày 30 - 4 - 1975 là mốc lịch sử quan trọng, c</a:t>
              </a:r>
              <a:r>
                <a:rPr lang="vi-VN" sz="2400" b="0" i="0">
                  <a:solidFill>
                    <a:srgbClr val="00B050"/>
                  </a:solidFill>
                  <a:effectLst/>
                  <a:latin typeface="Arial" panose="020B0604020202020204" pitchFamily="34" charset="0"/>
                  <a:cs typeface="Arial" panose="020B0604020202020204" pitchFamily="34" charset="0"/>
                </a:rPr>
                <a:t>hiến dịch </a:t>
              </a:r>
              <a:r>
                <a:rPr lang="en-US" sz="2400" b="0" i="0">
                  <a:solidFill>
                    <a:srgbClr val="00B050"/>
                  </a:solidFill>
                  <a:effectLst/>
                  <a:latin typeface="Arial" panose="020B0604020202020204" pitchFamily="34" charset="0"/>
                  <a:cs typeface="Arial" panose="020B0604020202020204" pitchFamily="34" charset="0"/>
                </a:rPr>
                <a:t>Hồ Chí Minh </a:t>
              </a:r>
              <a:r>
                <a:rPr lang="vi-VN" sz="2400" b="0" i="0">
                  <a:solidFill>
                    <a:srgbClr val="00B050"/>
                  </a:solidFill>
                  <a:effectLst/>
                  <a:latin typeface="Arial" panose="020B0604020202020204" pitchFamily="34" charset="0"/>
                  <a:cs typeface="Arial" panose="020B0604020202020204" pitchFamily="34" charset="0"/>
                </a:rPr>
                <a:t>toàn thắng, </a:t>
              </a:r>
              <a:r>
                <a:rPr lang="en-US" sz="2400" b="0" i="0">
                  <a:solidFill>
                    <a:srgbClr val="00B050"/>
                  </a:solidFill>
                  <a:effectLst/>
                  <a:latin typeface="Arial" panose="020B0604020202020204" pitchFamily="34" charset="0"/>
                  <a:cs typeface="Arial" panose="020B0604020202020204" pitchFamily="34" charset="0"/>
                </a:rPr>
                <a:t>giải phóng miền Nam, thống nhất đất nước.</a:t>
              </a:r>
              <a:endParaRPr lang="vi-VN" sz="2400" b="0" i="0">
                <a:solidFill>
                  <a:srgbClr val="00B050"/>
                </a:solidFill>
                <a:effectLst/>
                <a:latin typeface="Arial" panose="020B0604020202020204" pitchFamily="34" charset="0"/>
                <a:cs typeface="Arial" panose="020B0604020202020204" pitchFamily="34" charset="0"/>
              </a:endParaRPr>
            </a:p>
          </p:txBody>
        </p:sp>
      </p:grpSp>
      <p:sp>
        <p:nvSpPr>
          <p:cNvPr id="47" name="TextBox 46">
            <a:extLst>
              <a:ext uri="{FF2B5EF4-FFF2-40B4-BE49-F238E27FC236}">
                <a16:creationId xmlns:a16="http://schemas.microsoft.com/office/drawing/2014/main" id="{D2410E45-604B-4D98-961C-114A3652BBD5}"/>
              </a:ext>
            </a:extLst>
          </p:cNvPr>
          <p:cNvSpPr txBox="1"/>
          <p:nvPr/>
        </p:nvSpPr>
        <p:spPr>
          <a:xfrm>
            <a:off x="1905000" y="2427562"/>
            <a:ext cx="9632154" cy="1569660"/>
          </a:xfrm>
          <a:prstGeom prst="rect">
            <a:avLst/>
          </a:prstGeom>
          <a:noFill/>
        </p:spPr>
        <p:txBody>
          <a:bodyPr wrap="square">
            <a:spAutoFit/>
          </a:bodyPr>
          <a:lstStyle/>
          <a:p>
            <a:pPr algn="just"/>
            <a:r>
              <a:rPr lang="en-US" sz="2400" b="0" i="0">
                <a:solidFill>
                  <a:srgbClr val="215968"/>
                </a:solidFill>
                <a:effectLst/>
                <a:latin typeface="Arial" panose="020B0604020202020204" pitchFamily="34" charset="0"/>
              </a:rPr>
              <a:t>Học sinh nắm được c</a:t>
            </a:r>
            <a:r>
              <a:rPr lang="vi-VN" sz="2400" b="0" i="0">
                <a:solidFill>
                  <a:srgbClr val="215968"/>
                </a:solidFill>
                <a:effectLst/>
                <a:latin typeface="Arial" panose="020B0604020202020204" pitchFamily="34" charset="0"/>
              </a:rPr>
              <a:t>hiến dịch </a:t>
            </a:r>
            <a:r>
              <a:rPr lang="en-US" sz="2400" b="0" i="0">
                <a:solidFill>
                  <a:srgbClr val="215968"/>
                </a:solidFill>
                <a:effectLst/>
                <a:latin typeface="Arial" panose="020B0604020202020204" pitchFamily="34" charset="0"/>
              </a:rPr>
              <a:t>Hồ Chí Minh là</a:t>
            </a:r>
            <a:r>
              <a:rPr lang="vi-VN" sz="2400" b="0" i="0">
                <a:solidFill>
                  <a:srgbClr val="215968"/>
                </a:solidFill>
                <a:effectLst/>
                <a:latin typeface="Arial" panose="020B0604020202020204" pitchFamily="34" charset="0"/>
              </a:rPr>
              <a:t> chiến dịch cuối cùng của cuộc kháng chiến chống Mĩ cứu nước, đỉnh cao của cuộc Tổng tiến công giải phóng miền Nam bắt đầu ngày 26 / 4 /1975 và kết thúc bằng sự kiện quân ta đánh chiếm Dinh Độc Lập</a:t>
            </a:r>
            <a:r>
              <a:rPr lang="en-US" sz="2400" b="0" i="0">
                <a:solidFill>
                  <a:srgbClr val="215968"/>
                </a:solidFill>
                <a:effectLst/>
                <a:latin typeface="Arial" panose="020B0604020202020204" pitchFamily="34" charset="0"/>
              </a:rPr>
              <a:t>.</a:t>
            </a:r>
            <a:endParaRPr lang="vi-VN" sz="2400" b="0" i="0">
              <a:solidFill>
                <a:srgbClr val="215968"/>
              </a:solidFill>
              <a:effectLst/>
              <a:latin typeface="Arial" panose="020B0604020202020204" pitchFamily="34" charset="0"/>
            </a:endParaRPr>
          </a:p>
        </p:txBody>
      </p:sp>
      <p:pic>
        <p:nvPicPr>
          <p:cNvPr id="48" name="Picture 18">
            <a:extLst>
              <a:ext uri="{FF2B5EF4-FFF2-40B4-BE49-F238E27FC236}">
                <a16:creationId xmlns:a16="http://schemas.microsoft.com/office/drawing/2014/main" id="{F54943AC-775B-41B9-81E9-20AF9E0A1B01}"/>
              </a:ext>
            </a:extLst>
          </p:cNvPr>
          <p:cNvPicPr>
            <a:picLocks noChangeAspect="1"/>
          </p:cNvPicPr>
          <p:nvPr/>
        </p:nvPicPr>
        <p:blipFill>
          <a:blip r:embed="rId10"/>
          <a:srcRect/>
          <a:stretch>
            <a:fillRect/>
          </a:stretch>
        </p:blipFill>
        <p:spPr>
          <a:xfrm rot="2779403">
            <a:off x="10897346" y="5057237"/>
            <a:ext cx="1549420" cy="1507780"/>
          </a:xfrm>
          <a:prstGeom prst="rect">
            <a:avLst/>
          </a:prstGeom>
        </p:spPr>
      </p:pic>
      <p:grpSp>
        <p:nvGrpSpPr>
          <p:cNvPr id="37" name="Group 36">
            <a:extLst>
              <a:ext uri="{FF2B5EF4-FFF2-40B4-BE49-F238E27FC236}">
                <a16:creationId xmlns:a16="http://schemas.microsoft.com/office/drawing/2014/main" id="{EAC17822-0463-4C9E-B40C-E2FF24CFB4FE}"/>
              </a:ext>
            </a:extLst>
          </p:cNvPr>
          <p:cNvGrpSpPr/>
          <p:nvPr/>
        </p:nvGrpSpPr>
        <p:grpSpPr>
          <a:xfrm>
            <a:off x="232533" y="5076050"/>
            <a:ext cx="1183940" cy="712807"/>
            <a:chOff x="4528916" y="2958151"/>
            <a:chExt cx="2903418" cy="544391"/>
          </a:xfrm>
          <a:solidFill>
            <a:srgbClr val="00B050"/>
          </a:solidFill>
        </p:grpSpPr>
        <p:pic>
          <p:nvPicPr>
            <p:cNvPr id="26" name="Picture 2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28916" y="2958151"/>
              <a:ext cx="2903418" cy="544391"/>
            </a:xfrm>
            <a:prstGeom prst="rect">
              <a:avLst/>
            </a:prstGeom>
          </p:spPr>
        </p:pic>
        <p:sp>
          <p:nvSpPr>
            <p:cNvPr id="27" name="TextBox 27"/>
            <p:cNvSpPr txBox="1"/>
            <p:nvPr/>
          </p:nvSpPr>
          <p:spPr>
            <a:xfrm>
              <a:off x="5116152" y="3134490"/>
              <a:ext cx="1728943" cy="326143"/>
            </a:xfrm>
            <a:prstGeom prst="rect">
              <a:avLst/>
            </a:prstGeom>
            <a:grpFill/>
          </p:spPr>
          <p:txBody>
            <a:bodyPr lIns="0" tIns="0" rIns="0" bIns="0" rtlCol="0" anchor="t">
              <a:spAutoFit/>
            </a:bodyPr>
            <a:lstStyle/>
            <a:p>
              <a:pPr algn="ctr" defTabSz="609630">
                <a:lnSpc>
                  <a:spcPts val="3039"/>
                </a:lnSpc>
              </a:pPr>
              <a:r>
                <a:rPr lang="en-US" sz="3600" spc="202">
                  <a:solidFill>
                    <a:srgbClr val="FFF3E4"/>
                  </a:solidFill>
                  <a:latin typeface="#9Slide06 SVNKarlita" pitchFamily="2" charset="-128"/>
                  <a:ea typeface="#9Slide06 SVNKarlita" pitchFamily="2" charset="-128"/>
                  <a:cs typeface="#9Slide06 SVNKarlita" pitchFamily="2" charset="-128"/>
                </a:rPr>
                <a:t>2</a:t>
              </a:r>
            </a:p>
          </p:txBody>
        </p:sp>
      </p:grpSp>
      <p:pic>
        <p:nvPicPr>
          <p:cNvPr id="49" name="Picture 16">
            <a:extLst>
              <a:ext uri="{FF2B5EF4-FFF2-40B4-BE49-F238E27FC236}">
                <a16:creationId xmlns:a16="http://schemas.microsoft.com/office/drawing/2014/main" id="{6DB07526-D64B-42CD-B2FE-E94780805D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43200" y="6254036"/>
            <a:ext cx="11408768" cy="641743"/>
          </a:xfrm>
          <a:prstGeom prst="rect">
            <a:avLst/>
          </a:prstGeom>
        </p:spPr>
      </p:pic>
      <p:pic>
        <p:nvPicPr>
          <p:cNvPr id="50" name="Picture 17">
            <a:extLst>
              <a:ext uri="{FF2B5EF4-FFF2-40B4-BE49-F238E27FC236}">
                <a16:creationId xmlns:a16="http://schemas.microsoft.com/office/drawing/2014/main" id="{913488AF-E99F-4B5F-8976-B3C69F551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19853" y="6292457"/>
            <a:ext cx="11408768" cy="6417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1"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750" fill="hold"/>
                                        <p:tgtEl>
                                          <p:spTgt spid="36"/>
                                        </p:tgtEl>
                                        <p:attrNameLst>
                                          <p:attrName>ppt_x</p:attrName>
                                        </p:attrNameLst>
                                      </p:cBhvr>
                                      <p:tavLst>
                                        <p:tav tm="0">
                                          <p:val>
                                            <p:strVal val="#ppt_x"/>
                                          </p:val>
                                        </p:tav>
                                        <p:tav tm="100000">
                                          <p:val>
                                            <p:strVal val="#ppt_x"/>
                                          </p:val>
                                        </p:tav>
                                      </p:tavLst>
                                    </p:anim>
                                    <p:anim calcmode="lin" valueType="num">
                                      <p:cBhvr additive="base">
                                        <p:cTn id="21" dur="750" fill="hold"/>
                                        <p:tgtEl>
                                          <p:spTgt spid="36"/>
                                        </p:tgtEl>
                                        <p:attrNameLst>
                                          <p:attrName>ppt_y</p:attrName>
                                        </p:attrNameLst>
                                      </p:cBhvr>
                                      <p:tavLst>
                                        <p:tav tm="0">
                                          <p:val>
                                            <p:strVal val="0-#ppt_h/2"/>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290">
                                          <p:stCondLst>
                                            <p:cond delay="0"/>
                                          </p:stCondLst>
                                        </p:cTn>
                                        <p:tgtEl>
                                          <p:spTgt spid="38"/>
                                        </p:tgtEl>
                                      </p:cBhvr>
                                    </p:animEffect>
                                    <p:anim calcmode="lin" valueType="num">
                                      <p:cBhvr>
                                        <p:cTn id="32" dur="911"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38"/>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38"/>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38"/>
                                        </p:tgtEl>
                                        <p:attrNameLst>
                                          <p:attrName>ppt_y</p:attrName>
                                        </p:attrNameLst>
                                      </p:cBhvr>
                                      <p:tavLst>
                                        <p:tav tm="0" fmla="#ppt_y-sin(pi*$)/81">
                                          <p:val>
                                            <p:fltVal val="0"/>
                                          </p:val>
                                        </p:tav>
                                        <p:tav tm="100000">
                                          <p:val>
                                            <p:fltVal val="1"/>
                                          </p:val>
                                        </p:tav>
                                      </p:tavLst>
                                    </p:anim>
                                    <p:animScale>
                                      <p:cBhvr>
                                        <p:cTn id="37" dur="13">
                                          <p:stCondLst>
                                            <p:cond delay="325"/>
                                          </p:stCondLst>
                                        </p:cTn>
                                        <p:tgtEl>
                                          <p:spTgt spid="38"/>
                                        </p:tgtEl>
                                      </p:cBhvr>
                                      <p:to x="100000" y="60000"/>
                                    </p:animScale>
                                    <p:animScale>
                                      <p:cBhvr>
                                        <p:cTn id="38" dur="83" decel="50000">
                                          <p:stCondLst>
                                            <p:cond delay="338"/>
                                          </p:stCondLst>
                                        </p:cTn>
                                        <p:tgtEl>
                                          <p:spTgt spid="38"/>
                                        </p:tgtEl>
                                      </p:cBhvr>
                                      <p:to x="100000" y="100000"/>
                                    </p:animScale>
                                    <p:animScale>
                                      <p:cBhvr>
                                        <p:cTn id="39" dur="13">
                                          <p:stCondLst>
                                            <p:cond delay="656"/>
                                          </p:stCondLst>
                                        </p:cTn>
                                        <p:tgtEl>
                                          <p:spTgt spid="38"/>
                                        </p:tgtEl>
                                      </p:cBhvr>
                                      <p:to x="100000" y="80000"/>
                                    </p:animScale>
                                    <p:animScale>
                                      <p:cBhvr>
                                        <p:cTn id="40" dur="83" decel="50000">
                                          <p:stCondLst>
                                            <p:cond delay="669"/>
                                          </p:stCondLst>
                                        </p:cTn>
                                        <p:tgtEl>
                                          <p:spTgt spid="38"/>
                                        </p:tgtEl>
                                      </p:cBhvr>
                                      <p:to x="100000" y="100000"/>
                                    </p:animScale>
                                    <p:animScale>
                                      <p:cBhvr>
                                        <p:cTn id="41" dur="13">
                                          <p:stCondLst>
                                            <p:cond delay="821"/>
                                          </p:stCondLst>
                                        </p:cTn>
                                        <p:tgtEl>
                                          <p:spTgt spid="38"/>
                                        </p:tgtEl>
                                      </p:cBhvr>
                                      <p:to x="100000" y="90000"/>
                                    </p:animScale>
                                    <p:animScale>
                                      <p:cBhvr>
                                        <p:cTn id="42" dur="83" decel="50000">
                                          <p:stCondLst>
                                            <p:cond delay="834"/>
                                          </p:stCondLst>
                                        </p:cTn>
                                        <p:tgtEl>
                                          <p:spTgt spid="38"/>
                                        </p:tgtEl>
                                      </p:cBhvr>
                                      <p:to x="100000" y="100000"/>
                                    </p:animScale>
                                    <p:animScale>
                                      <p:cBhvr>
                                        <p:cTn id="43" dur="13">
                                          <p:stCondLst>
                                            <p:cond delay="904"/>
                                          </p:stCondLst>
                                        </p:cTn>
                                        <p:tgtEl>
                                          <p:spTgt spid="38"/>
                                        </p:tgtEl>
                                      </p:cBhvr>
                                      <p:to x="100000" y="95000"/>
                                    </p:animScale>
                                    <p:animScale>
                                      <p:cBhvr>
                                        <p:cTn id="44" dur="83" decel="50000">
                                          <p:stCondLst>
                                            <p:cond delay="917"/>
                                          </p:stCondLst>
                                        </p:cTn>
                                        <p:tgtEl>
                                          <p:spTgt spid="38"/>
                                        </p:tgtEl>
                                      </p:cBhvr>
                                      <p:to x="100000" y="100000"/>
                                    </p:animScale>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par>
                          <p:cTn id="49" fill="hold">
                            <p:stCondLst>
                              <p:cond delay="1500"/>
                            </p:stCondLst>
                            <p:childTnLst>
                              <p:par>
                                <p:cTn id="50" presetID="1" presetClass="entr" presetSubtype="0"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down)">
                                      <p:cBhvr>
                                        <p:cTn id="56" dur="290">
                                          <p:stCondLst>
                                            <p:cond delay="0"/>
                                          </p:stCondLst>
                                        </p:cTn>
                                        <p:tgtEl>
                                          <p:spTgt spid="37"/>
                                        </p:tgtEl>
                                      </p:cBhvr>
                                    </p:animEffect>
                                    <p:anim calcmode="lin" valueType="num">
                                      <p:cBhvr>
                                        <p:cTn id="57" dur="911"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37"/>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37"/>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37"/>
                                        </p:tgtEl>
                                        <p:attrNameLst>
                                          <p:attrName>ppt_y</p:attrName>
                                        </p:attrNameLst>
                                      </p:cBhvr>
                                      <p:tavLst>
                                        <p:tav tm="0" fmla="#ppt_y-sin(pi*$)/81">
                                          <p:val>
                                            <p:fltVal val="0"/>
                                          </p:val>
                                        </p:tav>
                                        <p:tav tm="100000">
                                          <p:val>
                                            <p:fltVal val="1"/>
                                          </p:val>
                                        </p:tav>
                                      </p:tavLst>
                                    </p:anim>
                                    <p:animScale>
                                      <p:cBhvr>
                                        <p:cTn id="62" dur="13">
                                          <p:stCondLst>
                                            <p:cond delay="325"/>
                                          </p:stCondLst>
                                        </p:cTn>
                                        <p:tgtEl>
                                          <p:spTgt spid="37"/>
                                        </p:tgtEl>
                                      </p:cBhvr>
                                      <p:to x="100000" y="60000"/>
                                    </p:animScale>
                                    <p:animScale>
                                      <p:cBhvr>
                                        <p:cTn id="63" dur="83" decel="50000">
                                          <p:stCondLst>
                                            <p:cond delay="338"/>
                                          </p:stCondLst>
                                        </p:cTn>
                                        <p:tgtEl>
                                          <p:spTgt spid="37"/>
                                        </p:tgtEl>
                                      </p:cBhvr>
                                      <p:to x="100000" y="100000"/>
                                    </p:animScale>
                                    <p:animScale>
                                      <p:cBhvr>
                                        <p:cTn id="64" dur="13">
                                          <p:stCondLst>
                                            <p:cond delay="656"/>
                                          </p:stCondLst>
                                        </p:cTn>
                                        <p:tgtEl>
                                          <p:spTgt spid="37"/>
                                        </p:tgtEl>
                                      </p:cBhvr>
                                      <p:to x="100000" y="80000"/>
                                    </p:animScale>
                                    <p:animScale>
                                      <p:cBhvr>
                                        <p:cTn id="65" dur="83" decel="50000">
                                          <p:stCondLst>
                                            <p:cond delay="669"/>
                                          </p:stCondLst>
                                        </p:cTn>
                                        <p:tgtEl>
                                          <p:spTgt spid="37"/>
                                        </p:tgtEl>
                                      </p:cBhvr>
                                      <p:to x="100000" y="100000"/>
                                    </p:animScale>
                                    <p:animScale>
                                      <p:cBhvr>
                                        <p:cTn id="66" dur="13">
                                          <p:stCondLst>
                                            <p:cond delay="821"/>
                                          </p:stCondLst>
                                        </p:cTn>
                                        <p:tgtEl>
                                          <p:spTgt spid="37"/>
                                        </p:tgtEl>
                                      </p:cBhvr>
                                      <p:to x="100000" y="90000"/>
                                    </p:animScale>
                                    <p:animScale>
                                      <p:cBhvr>
                                        <p:cTn id="67" dur="83" decel="50000">
                                          <p:stCondLst>
                                            <p:cond delay="834"/>
                                          </p:stCondLst>
                                        </p:cTn>
                                        <p:tgtEl>
                                          <p:spTgt spid="37"/>
                                        </p:tgtEl>
                                      </p:cBhvr>
                                      <p:to x="100000" y="100000"/>
                                    </p:animScale>
                                    <p:animScale>
                                      <p:cBhvr>
                                        <p:cTn id="68" dur="13">
                                          <p:stCondLst>
                                            <p:cond delay="904"/>
                                          </p:stCondLst>
                                        </p:cTn>
                                        <p:tgtEl>
                                          <p:spTgt spid="37"/>
                                        </p:tgtEl>
                                      </p:cBhvr>
                                      <p:to x="100000" y="95000"/>
                                    </p:animScale>
                                    <p:animScale>
                                      <p:cBhvr>
                                        <p:cTn id="69" dur="83" decel="50000">
                                          <p:stCondLst>
                                            <p:cond delay="917"/>
                                          </p:stCondLst>
                                        </p:cTn>
                                        <p:tgtEl>
                                          <p:spTgt spid="37"/>
                                        </p:tgtEl>
                                      </p:cBhvr>
                                      <p:to x="100000" y="100000"/>
                                    </p:animScale>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wipe(left)">
                                      <p:cBhvr>
                                        <p:cTn id="7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2192000" cy="6858000"/>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0813"/>
          <a:stretch>
            <a:fillRect/>
          </a:stretch>
        </p:blipFill>
        <p:spPr>
          <a:xfrm rot="-74756">
            <a:off x="10141593" y="2607618"/>
            <a:ext cx="370663" cy="3366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08704" y="72944"/>
            <a:ext cx="3436439" cy="2740560"/>
          </a:xfrm>
          <a:prstGeom prst="rect">
            <a:avLst/>
          </a:prstGeom>
        </p:spPr>
      </p:pic>
      <p:pic>
        <p:nvPicPr>
          <p:cNvPr id="23" name="Picture 3">
            <a:extLst>
              <a:ext uri="{FF2B5EF4-FFF2-40B4-BE49-F238E27FC236}">
                <a16:creationId xmlns:a16="http://schemas.microsoft.com/office/drawing/2014/main" id="{A277FCE8-4567-4DDB-9EF3-6E45E56EFE27}"/>
              </a:ext>
            </a:extLst>
          </p:cNvPr>
          <p:cNvPicPr>
            <a:picLocks noChangeAspect="1"/>
          </p:cNvPicPr>
          <p:nvPr/>
        </p:nvPicPr>
        <p:blipFill>
          <a:blip r:embed="rId8"/>
          <a:srcRect/>
          <a:stretch>
            <a:fillRect/>
          </a:stretch>
        </p:blipFill>
        <p:spPr>
          <a:xfrm rot="19925963" flipH="1">
            <a:off x="1268179" y="3055591"/>
            <a:ext cx="1883391" cy="349585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499" b="30850"/>
          <a:stretch>
            <a:fillRect/>
          </a:stretch>
        </p:blipFill>
        <p:spPr>
          <a:xfrm rot="130501">
            <a:off x="2525094" y="-67808"/>
            <a:ext cx="7141812" cy="6505739"/>
          </a:xfrm>
          <a:prstGeom prst="rect">
            <a:avLst/>
          </a:prstGeom>
        </p:spPr>
      </p:pic>
      <p:sp>
        <p:nvSpPr>
          <p:cNvPr id="13" name="TextBox 13"/>
          <p:cNvSpPr txBox="1"/>
          <p:nvPr/>
        </p:nvSpPr>
        <p:spPr>
          <a:xfrm rot="-82698">
            <a:off x="2867867" y="1902651"/>
            <a:ext cx="5868862" cy="1692771"/>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160" normalizeH="0" baseline="0" noProof="0">
                <a:ln>
                  <a:noFill/>
                </a:ln>
                <a:solidFill>
                  <a:srgbClr val="BC171E"/>
                </a:solidFill>
                <a:effectLst/>
                <a:uLnTx/>
                <a:uFillTx/>
                <a:latin typeface="#9Slide06 SVNKarlita" pitchFamily="2" charset="-128"/>
                <a:ea typeface="#9Slide06 SVNKarlita" pitchFamily="2" charset="-128"/>
                <a:cs typeface="#9Slide06 SVNKarlita" pitchFamily="2" charset="-128"/>
              </a:rPr>
              <a:t>KHÁM</a:t>
            </a:r>
            <a:r>
              <a:rPr kumimoji="0" lang="en-US" sz="8000" b="0" i="0" u="none" strike="noStrike" kern="1200" cap="none" spc="160" normalizeH="0" noProof="0">
                <a:ln>
                  <a:noFill/>
                </a:ln>
                <a:solidFill>
                  <a:srgbClr val="BC171E"/>
                </a:solidFill>
                <a:effectLst/>
                <a:uLnTx/>
                <a:uFillTx/>
                <a:latin typeface="#9Slide06 SVNKarlita" pitchFamily="2" charset="-128"/>
                <a:ea typeface="#9Slide06 SVNKarlita" pitchFamily="2" charset="-128"/>
                <a:cs typeface="#9Slide06 SVNKarlita" pitchFamily="2" charset="-128"/>
              </a:rPr>
              <a:t> PHÁ</a:t>
            </a:r>
            <a:endParaRPr kumimoji="0" lang="en-US" sz="8000" b="0" i="0" u="none" strike="noStrike" kern="1200" cap="none" spc="37" normalizeH="0" baseline="0" noProof="0">
              <a:ln>
                <a:noFill/>
              </a:ln>
              <a:solidFill>
                <a:srgbClr val="BC171E"/>
              </a:solidFill>
              <a:effectLst/>
              <a:uLnTx/>
              <a:uFillTx/>
              <a:latin typeface="#9Slide06 SVNKarlita" pitchFamily="2" charset="-128"/>
              <a:ea typeface="#9Slide06 SVNKarlita" pitchFamily="2" charset="-128"/>
              <a:cs typeface="#9Slide06 SVNKarlita" pitchFamily="2" charset="-128"/>
            </a:endParaRP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756">
            <a:off x="5030427" y="3944998"/>
            <a:ext cx="2632479" cy="141496"/>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959887">
            <a:off x="8191068" y="3640604"/>
            <a:ext cx="835273" cy="504297"/>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0478">
            <a:off x="8791700" y="4963410"/>
            <a:ext cx="2539247" cy="1579094"/>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066153" y="4469400"/>
            <a:ext cx="1505365" cy="2109093"/>
          </a:xfrm>
          <a:prstGeom prst="rect">
            <a:avLst/>
          </a:prstGeom>
        </p:spPr>
      </p:pic>
    </p:spTree>
    <p:extLst>
      <p:ext uri="{BB962C8B-B14F-4D97-AF65-F5344CB8AC3E}">
        <p14:creationId xmlns:p14="http://schemas.microsoft.com/office/powerpoint/2010/main" val="599756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2" presetClass="entr" presetSubtype="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1" y="0"/>
            <a:ext cx="12192000" cy="6858000"/>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138506" y="241853"/>
            <a:ext cx="674449" cy="658507"/>
          </a:xfrm>
          <a:prstGeom prst="rect">
            <a:avLst/>
          </a:prstGeom>
        </p:spPr>
      </p:pic>
      <p:grpSp>
        <p:nvGrpSpPr>
          <p:cNvPr id="4" name="Group 4"/>
          <p:cNvGrpSpPr/>
          <p:nvPr/>
        </p:nvGrpSpPr>
        <p:grpSpPr>
          <a:xfrm>
            <a:off x="-2646144" y="-194872"/>
            <a:ext cx="3967241" cy="7052872"/>
            <a:chOff x="0" y="0"/>
            <a:chExt cx="7934481" cy="14105745"/>
          </a:xfrm>
        </p:grpSpPr>
        <p:sp>
          <p:nvSpPr>
            <p:cNvPr id="5" name="AutoShape 5"/>
            <p:cNvSpPr/>
            <p:nvPr/>
          </p:nvSpPr>
          <p:spPr>
            <a:xfrm>
              <a:off x="0" y="0"/>
              <a:ext cx="7934481" cy="14105745"/>
            </a:xfrm>
            <a:prstGeom prst="rect">
              <a:avLst/>
            </a:prstGeom>
            <a:solidFill>
              <a:srgbClr val="FDFCF5"/>
            </a:solidFill>
          </p:spPr>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V="1">
              <a:off x="-3085632" y="3085632"/>
              <a:ext cx="14105745" cy="7934481"/>
            </a:xfrm>
            <a:prstGeom prst="rect">
              <a:avLst/>
            </a:prstGeom>
          </p:spPr>
        </p:pic>
      </p:grpSp>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835913">
            <a:off x="485408" y="1608379"/>
            <a:ext cx="1997872" cy="511711"/>
          </a:xfrm>
          <a:prstGeom prst="rect">
            <a:avLst/>
          </a:prstGeom>
        </p:spPr>
      </p:pic>
      <p:pic>
        <p:nvPicPr>
          <p:cNvPr id="14" name="Picture 14"/>
          <p:cNvPicPr>
            <a:picLocks noChangeAspect="1"/>
          </p:cNvPicPr>
          <p:nvPr/>
        </p:nvPicPr>
        <p:blipFill>
          <a:blip r:embed="rId9"/>
          <a:srcRect/>
          <a:stretch>
            <a:fillRect/>
          </a:stretch>
        </p:blipFill>
        <p:spPr>
          <a:xfrm>
            <a:off x="1377912" y="380815"/>
            <a:ext cx="1272959" cy="762184"/>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8200" y="115421"/>
            <a:ext cx="1019872" cy="1027579"/>
          </a:xfrm>
          <a:prstGeom prst="rect">
            <a:avLst/>
          </a:prstGeom>
        </p:spPr>
      </p:pic>
      <p:grpSp>
        <p:nvGrpSpPr>
          <p:cNvPr id="32" name="Group 31">
            <a:extLst>
              <a:ext uri="{FF2B5EF4-FFF2-40B4-BE49-F238E27FC236}">
                <a16:creationId xmlns:a16="http://schemas.microsoft.com/office/drawing/2014/main" id="{03E410FC-9D55-41F2-9413-59455EA30365}"/>
              </a:ext>
            </a:extLst>
          </p:cNvPr>
          <p:cNvGrpSpPr/>
          <p:nvPr/>
        </p:nvGrpSpPr>
        <p:grpSpPr>
          <a:xfrm rot="279373">
            <a:off x="2701229" y="-501436"/>
            <a:ext cx="7679545" cy="2527666"/>
            <a:chOff x="2628401" y="-1119335"/>
            <a:chExt cx="7679545" cy="2527666"/>
          </a:xfrm>
        </p:grpSpPr>
        <p:pic>
          <p:nvPicPr>
            <p:cNvPr id="28" name="Picture 6">
              <a:extLst>
                <a:ext uri="{FF2B5EF4-FFF2-40B4-BE49-F238E27FC236}">
                  <a16:creationId xmlns:a16="http://schemas.microsoft.com/office/drawing/2014/main" id="{2E61E4EB-3B61-49BD-84BD-3CDF65C954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8496">
              <a:off x="2628401" y="-1119335"/>
              <a:ext cx="7679545" cy="2504289"/>
            </a:xfrm>
            <a:prstGeom prst="rect">
              <a:avLst/>
            </a:prstGeom>
          </p:spPr>
        </p:pic>
        <p:sp>
          <p:nvSpPr>
            <p:cNvPr id="30" name="TextBox 29">
              <a:extLst>
                <a:ext uri="{FF2B5EF4-FFF2-40B4-BE49-F238E27FC236}">
                  <a16:creationId xmlns:a16="http://schemas.microsoft.com/office/drawing/2014/main" id="{90070772-AA30-4BA7-8C65-BEE97BF3FDD5}"/>
                </a:ext>
              </a:extLst>
            </p:cNvPr>
            <p:cNvSpPr txBox="1"/>
            <p:nvPr/>
          </p:nvSpPr>
          <p:spPr>
            <a:xfrm rot="21370569">
              <a:off x="3381172" y="-161329"/>
              <a:ext cx="6670916" cy="1569660"/>
            </a:xfrm>
            <a:prstGeom prst="rect">
              <a:avLst/>
            </a:prstGeom>
            <a:noFill/>
          </p:spPr>
          <p:txBody>
            <a:bodyPr wrap="square" rtlCol="0">
              <a:spAutoFit/>
            </a:bodyPr>
            <a:lstStyle/>
            <a:p>
              <a:pPr algn="ctr"/>
              <a:r>
                <a:rPr lang="en-US" sz="3200">
                  <a:solidFill>
                    <a:schemeClr val="bg1"/>
                  </a:solidFill>
                  <a:latin typeface="#9Slide07 IcielKoni" pitchFamily="2" charset="0"/>
                </a:rPr>
                <a:t>Khái quát về cuộc tổng tiến công và nổi dậy mùa xuân 1975</a:t>
              </a:r>
            </a:p>
            <a:p>
              <a:pPr algn="ctr"/>
              <a:r>
                <a:rPr lang="en-US" sz="3200">
                  <a:solidFill>
                    <a:schemeClr val="bg1"/>
                  </a:solidFill>
                  <a:latin typeface="#9Slide07 IcielKoni" pitchFamily="2" charset="0"/>
                </a:rPr>
                <a:t>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4" name="Group 4"/>
          <p:cNvGrpSpPr/>
          <p:nvPr/>
        </p:nvGrpSpPr>
        <p:grpSpPr>
          <a:xfrm>
            <a:off x="-2551310" y="0"/>
            <a:ext cx="3967241" cy="6858000"/>
            <a:chOff x="0" y="0"/>
            <a:chExt cx="7934481" cy="14105745"/>
          </a:xfrm>
        </p:grpSpPr>
        <p:sp>
          <p:nvSpPr>
            <p:cNvPr id="5" name="AutoShape 5"/>
            <p:cNvSpPr/>
            <p:nvPr/>
          </p:nvSpPr>
          <p:spPr>
            <a:xfrm>
              <a:off x="0" y="0"/>
              <a:ext cx="7934481" cy="14105745"/>
            </a:xfrm>
            <a:prstGeom prst="rect">
              <a:avLst/>
            </a:prstGeom>
            <a:solidFill>
              <a:srgbClr val="FDFCF5"/>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85632" y="3085632"/>
              <a:ext cx="14105745" cy="7934481"/>
            </a:xfrm>
            <a:prstGeom prst="rect">
              <a:avLst/>
            </a:prstGeom>
          </p:spPr>
        </p:pic>
      </p:grpSp>
      <p:pic>
        <p:nvPicPr>
          <p:cNvPr id="12" name="Picture 12"/>
          <p:cNvPicPr>
            <a:picLocks noChangeAspect="1"/>
          </p:cNvPicPr>
          <p:nvPr/>
        </p:nvPicPr>
        <p:blipFill>
          <a:blip r:embed="rId5"/>
          <a:srcRect/>
          <a:stretch>
            <a:fillRect/>
          </a:stretch>
        </p:blipFill>
        <p:spPr>
          <a:xfrm>
            <a:off x="1415931" y="762397"/>
            <a:ext cx="1272959" cy="76218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6219" y="497003"/>
            <a:ext cx="1019872" cy="1027579"/>
          </a:xfrm>
          <a:prstGeom prst="rect">
            <a:avLst/>
          </a:prstGeom>
        </p:spPr>
      </p:pic>
      <p:pic>
        <p:nvPicPr>
          <p:cNvPr id="17" name="Picture 16">
            <a:extLst>
              <a:ext uri="{FF2B5EF4-FFF2-40B4-BE49-F238E27FC236}">
                <a16:creationId xmlns:a16="http://schemas.microsoft.com/office/drawing/2014/main" id="{DB969376-46C1-4B34-870D-AB8374F39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238" y="3795068"/>
            <a:ext cx="3372177" cy="3062932"/>
          </a:xfrm>
          <a:prstGeom prst="rect">
            <a:avLst/>
          </a:prstGeom>
        </p:spPr>
      </p:pic>
      <p:pic>
        <p:nvPicPr>
          <p:cNvPr id="19" name="Picture 18">
            <a:extLst>
              <a:ext uri="{FF2B5EF4-FFF2-40B4-BE49-F238E27FC236}">
                <a16:creationId xmlns:a16="http://schemas.microsoft.com/office/drawing/2014/main" id="{6F7DE42F-DFF0-4362-94FD-BF2085F250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6200" y="-751182"/>
            <a:ext cx="7111323" cy="7111323"/>
          </a:xfrm>
          <a:prstGeom prst="rect">
            <a:avLst/>
          </a:prstGeom>
        </p:spPr>
      </p:pic>
      <p:sp>
        <p:nvSpPr>
          <p:cNvPr id="20" name="TextBox 19">
            <a:extLst>
              <a:ext uri="{FF2B5EF4-FFF2-40B4-BE49-F238E27FC236}">
                <a16:creationId xmlns:a16="http://schemas.microsoft.com/office/drawing/2014/main" id="{860DD6B6-E6D3-417B-85C7-2AF3CBF5597A}"/>
              </a:ext>
            </a:extLst>
          </p:cNvPr>
          <p:cNvSpPr txBox="1"/>
          <p:nvPr/>
        </p:nvSpPr>
        <p:spPr>
          <a:xfrm rot="49942">
            <a:off x="4553220" y="1566410"/>
            <a:ext cx="5777282" cy="2554545"/>
          </a:xfrm>
          <a:prstGeom prst="rect">
            <a:avLst/>
          </a:prstGeom>
          <a:noFill/>
        </p:spPr>
        <p:txBody>
          <a:bodyPr wrap="square" rtlCol="0">
            <a:spAutoFit/>
          </a:bodyPr>
          <a:lstStyle/>
          <a:p>
            <a:pPr algn="ctr"/>
            <a:r>
              <a:rPr lang="en-US" sz="4000">
                <a:solidFill>
                  <a:srgbClr val="C00000"/>
                </a:solidFill>
                <a:latin typeface="#9Slide07 IcielKoni" pitchFamily="2" charset="0"/>
              </a:rPr>
              <a:t>Chiến dịch</a:t>
            </a:r>
            <a:br>
              <a:rPr lang="en-US" sz="4000">
                <a:solidFill>
                  <a:srgbClr val="C00000"/>
                </a:solidFill>
                <a:latin typeface="#9Slide07 IcielKoni" pitchFamily="2" charset="0"/>
              </a:rPr>
            </a:br>
            <a:r>
              <a:rPr lang="en-US" sz="4000">
                <a:solidFill>
                  <a:srgbClr val="C00000"/>
                </a:solidFill>
                <a:latin typeface="#9Slide07 IcielKoni" pitchFamily="2" charset="0"/>
              </a:rPr>
              <a:t> mang tên Hồ Chí Minh bắt đầu  diễn ra vào thời gian nào?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3814</TotalTime>
  <Words>847</Words>
  <Application>Microsoft Macintosh PowerPoint</Application>
  <PresentationFormat>Widescreen</PresentationFormat>
  <Paragraphs>78</Paragraphs>
  <Slides>27</Slides>
  <Notes>6</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27</vt:i4>
      </vt:variant>
    </vt:vector>
  </HeadingPairs>
  <TitlesOfParts>
    <vt:vector size="43" baseType="lpstr">
      <vt:lpstr>#9Slide06 SVNKarlita</vt:lpstr>
      <vt:lpstr>宋体</vt:lpstr>
      <vt:lpstr>Calibri</vt:lpstr>
      <vt:lpstr>#9Slide02 Noi dung dai</vt:lpstr>
      <vt:lpstr>宋体</vt:lpstr>
      <vt:lpstr>#9Slide07 IcielKoni</vt:lpstr>
      <vt:lpstr>Times New Roman</vt:lpstr>
      <vt:lpstr>Arial</vt:lpstr>
      <vt:lpstr>#9Slide07 Koni</vt:lpstr>
      <vt:lpstr>#9Slide07 SVNRevolution</vt:lpstr>
      <vt:lpstr>#9Slide02 Tieu de dai</vt:lpstr>
      <vt:lpstr>Office Theme</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QUYNH</dc:creator>
  <cp:keywords>9Slide</cp:keywords>
  <dc:description>9Slide.vn</dc:description>
  <cp:lastModifiedBy>Microsoft Office User</cp:lastModifiedBy>
  <cp:revision>14</cp:revision>
  <dcterms:created xsi:type="dcterms:W3CDTF">2022-03-02T11:02:48Z</dcterms:created>
  <dcterms:modified xsi:type="dcterms:W3CDTF">2022-03-28T21:37:46Z</dcterms:modified>
  <cp:category>9Slide.vn</cp:category>
  <cp:contentStatus>9Slide</cp:contentStatus>
</cp:coreProperties>
</file>