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40" r:id="rId3"/>
    <p:sldId id="383" r:id="rId4"/>
    <p:sldId id="262" r:id="rId5"/>
    <p:sldId id="279" r:id="rId6"/>
    <p:sldId id="382" r:id="rId7"/>
    <p:sldId id="344" r:id="rId8"/>
    <p:sldId id="278" r:id="rId9"/>
    <p:sldId id="342" r:id="rId10"/>
    <p:sldId id="280" r:id="rId11"/>
    <p:sldId id="281" r:id="rId12"/>
    <p:sldId id="282" r:id="rId13"/>
    <p:sldId id="263" r:id="rId14"/>
    <p:sldId id="275" r:id="rId15"/>
    <p:sldId id="283" r:id="rId16"/>
    <p:sldId id="343" r:id="rId17"/>
    <p:sldId id="285" r:id="rId18"/>
    <p:sldId id="28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5827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0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09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822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294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405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440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879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9125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5861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90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44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0475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101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62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9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2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1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0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12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5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3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8747B-FB8A-4E8B-9D72-F4FAB6A73B5B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0F2E7-0095-4C3E-A02E-2A86CAEA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9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9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TOÁN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2" name="TextBox 1"/>
          <p:cNvSpPr txBox="1">
            <a:spLocks noChangeArrowheads="1"/>
          </p:cNvSpPr>
          <p:nvPr/>
        </p:nvSpPr>
        <p:spPr bwMode="auto">
          <a:xfrm>
            <a:off x="392113" y="304800"/>
            <a:ext cx="853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 TIỂU HỌC PHÚC LỢI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35062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reeform 38"/>
          <p:cNvSpPr>
            <a:spLocks/>
          </p:cNvSpPr>
          <p:nvPr/>
        </p:nvSpPr>
        <p:spPr bwMode="auto">
          <a:xfrm>
            <a:off x="762000" y="1828800"/>
            <a:ext cx="1600200" cy="1447800"/>
          </a:xfrm>
          <a:custGeom>
            <a:avLst/>
            <a:gdLst>
              <a:gd name="T0" fmla="*/ 0 w 1008"/>
              <a:gd name="T1" fmla="*/ 0 h 912"/>
              <a:gd name="T2" fmla="*/ 0 w 1008"/>
              <a:gd name="T3" fmla="*/ 912 h 912"/>
              <a:gd name="T4" fmla="*/ 1008 w 1008"/>
              <a:gd name="T5" fmla="*/ 912 h 912"/>
              <a:gd name="T6" fmla="*/ 1008 w 1008"/>
              <a:gd name="T7" fmla="*/ 0 h 912"/>
              <a:gd name="T8" fmla="*/ 0 w 1008"/>
              <a:gd name="T9" fmla="*/ 0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8" h="912">
                <a:moveTo>
                  <a:pt x="0" y="0"/>
                </a:moveTo>
                <a:lnTo>
                  <a:pt x="0" y="912"/>
                </a:lnTo>
                <a:lnTo>
                  <a:pt x="1008" y="912"/>
                </a:lnTo>
                <a:lnTo>
                  <a:pt x="1008" y="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Freeform 33"/>
          <p:cNvSpPr>
            <a:spLocks/>
          </p:cNvSpPr>
          <p:nvPr/>
        </p:nvSpPr>
        <p:spPr bwMode="auto">
          <a:xfrm>
            <a:off x="228600" y="3276600"/>
            <a:ext cx="2133600" cy="533400"/>
          </a:xfrm>
          <a:custGeom>
            <a:avLst/>
            <a:gdLst>
              <a:gd name="T0" fmla="*/ 336 w 1344"/>
              <a:gd name="T1" fmla="*/ 0 h 336"/>
              <a:gd name="T2" fmla="*/ 0 w 1344"/>
              <a:gd name="T3" fmla="*/ 336 h 336"/>
              <a:gd name="T4" fmla="*/ 1008 w 1344"/>
              <a:gd name="T5" fmla="*/ 336 h 336"/>
              <a:gd name="T6" fmla="*/ 1344 w 1344"/>
              <a:gd name="T7" fmla="*/ 0 h 336"/>
              <a:gd name="T8" fmla="*/ 336 w 1344"/>
              <a:gd name="T9" fmla="*/ 0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336">
                <a:moveTo>
                  <a:pt x="336" y="0"/>
                </a:moveTo>
                <a:lnTo>
                  <a:pt x="0" y="336"/>
                </a:lnTo>
                <a:lnTo>
                  <a:pt x="1008" y="336"/>
                </a:lnTo>
                <a:lnTo>
                  <a:pt x="1344" y="0"/>
                </a:lnTo>
                <a:lnTo>
                  <a:pt x="336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Freeform 40"/>
          <p:cNvSpPr>
            <a:spLocks/>
          </p:cNvSpPr>
          <p:nvPr/>
        </p:nvSpPr>
        <p:spPr bwMode="auto">
          <a:xfrm>
            <a:off x="1828800" y="1828800"/>
            <a:ext cx="533400" cy="1981200"/>
          </a:xfrm>
          <a:custGeom>
            <a:avLst/>
            <a:gdLst>
              <a:gd name="T0" fmla="*/ 336 w 336"/>
              <a:gd name="T1" fmla="*/ 0 h 1248"/>
              <a:gd name="T2" fmla="*/ 0 w 336"/>
              <a:gd name="T3" fmla="*/ 336 h 1248"/>
              <a:gd name="T4" fmla="*/ 0 w 336"/>
              <a:gd name="T5" fmla="*/ 1248 h 1248"/>
              <a:gd name="T6" fmla="*/ 336 w 336"/>
              <a:gd name="T7" fmla="*/ 912 h 1248"/>
              <a:gd name="T8" fmla="*/ 336 w 336"/>
              <a:gd name="T9" fmla="*/ 0 h 1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1248">
                <a:moveTo>
                  <a:pt x="336" y="0"/>
                </a:moveTo>
                <a:lnTo>
                  <a:pt x="0" y="336"/>
                </a:lnTo>
                <a:lnTo>
                  <a:pt x="0" y="1248"/>
                </a:lnTo>
                <a:lnTo>
                  <a:pt x="336" y="912"/>
                </a:lnTo>
                <a:lnTo>
                  <a:pt x="336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Freeform 35"/>
          <p:cNvSpPr>
            <a:spLocks/>
          </p:cNvSpPr>
          <p:nvPr/>
        </p:nvSpPr>
        <p:spPr bwMode="auto">
          <a:xfrm>
            <a:off x="228600" y="1828800"/>
            <a:ext cx="533400" cy="1981200"/>
          </a:xfrm>
          <a:custGeom>
            <a:avLst/>
            <a:gdLst>
              <a:gd name="T0" fmla="*/ 336 w 336"/>
              <a:gd name="T1" fmla="*/ 0 h 1248"/>
              <a:gd name="T2" fmla="*/ 0 w 336"/>
              <a:gd name="T3" fmla="*/ 336 h 1248"/>
              <a:gd name="T4" fmla="*/ 0 w 336"/>
              <a:gd name="T5" fmla="*/ 1248 h 1248"/>
              <a:gd name="T6" fmla="*/ 336 w 336"/>
              <a:gd name="T7" fmla="*/ 912 h 1248"/>
              <a:gd name="T8" fmla="*/ 336 w 336"/>
              <a:gd name="T9" fmla="*/ 0 h 1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1248">
                <a:moveTo>
                  <a:pt x="336" y="0"/>
                </a:moveTo>
                <a:lnTo>
                  <a:pt x="0" y="336"/>
                </a:lnTo>
                <a:lnTo>
                  <a:pt x="0" y="1248"/>
                </a:lnTo>
                <a:lnTo>
                  <a:pt x="336" y="912"/>
                </a:lnTo>
                <a:lnTo>
                  <a:pt x="336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Freeform 37"/>
          <p:cNvSpPr>
            <a:spLocks/>
          </p:cNvSpPr>
          <p:nvPr/>
        </p:nvSpPr>
        <p:spPr bwMode="auto">
          <a:xfrm>
            <a:off x="228600" y="2373086"/>
            <a:ext cx="1600200" cy="1447800"/>
          </a:xfrm>
          <a:custGeom>
            <a:avLst/>
            <a:gdLst>
              <a:gd name="T0" fmla="*/ 0 w 1008"/>
              <a:gd name="T1" fmla="*/ 0 h 912"/>
              <a:gd name="T2" fmla="*/ 0 w 1008"/>
              <a:gd name="T3" fmla="*/ 912 h 912"/>
              <a:gd name="T4" fmla="*/ 1008 w 1008"/>
              <a:gd name="T5" fmla="*/ 912 h 912"/>
              <a:gd name="T6" fmla="*/ 1008 w 1008"/>
              <a:gd name="T7" fmla="*/ 0 h 912"/>
              <a:gd name="T8" fmla="*/ 0 w 1008"/>
              <a:gd name="T9" fmla="*/ 0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8" h="912">
                <a:moveTo>
                  <a:pt x="0" y="0"/>
                </a:moveTo>
                <a:lnTo>
                  <a:pt x="0" y="912"/>
                </a:lnTo>
                <a:lnTo>
                  <a:pt x="1008" y="912"/>
                </a:lnTo>
                <a:lnTo>
                  <a:pt x="1008" y="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Freeform 39"/>
          <p:cNvSpPr>
            <a:spLocks/>
          </p:cNvSpPr>
          <p:nvPr/>
        </p:nvSpPr>
        <p:spPr bwMode="auto">
          <a:xfrm>
            <a:off x="228600" y="1839686"/>
            <a:ext cx="2133600" cy="533400"/>
          </a:xfrm>
          <a:custGeom>
            <a:avLst/>
            <a:gdLst>
              <a:gd name="T0" fmla="*/ 336 w 1344"/>
              <a:gd name="T1" fmla="*/ 0 h 336"/>
              <a:gd name="T2" fmla="*/ 0 w 1344"/>
              <a:gd name="T3" fmla="*/ 336 h 336"/>
              <a:gd name="T4" fmla="*/ 1008 w 1344"/>
              <a:gd name="T5" fmla="*/ 336 h 336"/>
              <a:gd name="T6" fmla="*/ 1344 w 1344"/>
              <a:gd name="T7" fmla="*/ 0 h 336"/>
              <a:gd name="T8" fmla="*/ 336 w 1344"/>
              <a:gd name="T9" fmla="*/ 0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336">
                <a:moveTo>
                  <a:pt x="336" y="0"/>
                </a:moveTo>
                <a:lnTo>
                  <a:pt x="0" y="336"/>
                </a:lnTo>
                <a:lnTo>
                  <a:pt x="1008" y="336"/>
                </a:lnTo>
                <a:lnTo>
                  <a:pt x="1344" y="0"/>
                </a:lnTo>
                <a:lnTo>
                  <a:pt x="336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rgbClr val="000000"/>
            </a:prstShdw>
          </a:effec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2362200" y="5334000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8" name="Text Box 2"/>
          <p:cNvSpPr txBox="1">
            <a:spLocks noChangeArrowheads="1"/>
          </p:cNvSpPr>
          <p:nvPr/>
        </p:nvSpPr>
        <p:spPr bwMode="auto">
          <a:xfrm>
            <a:off x="35404" y="148095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Diện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tích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xung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quanh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lập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phương</a:t>
            </a:r>
            <a:endParaRPr lang="en-US" altLang="en-US" sz="2400" b="1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grpSp>
        <p:nvGrpSpPr>
          <p:cNvPr id="42" name="Group 107"/>
          <p:cNvGrpSpPr>
            <a:grpSpLocks/>
          </p:cNvGrpSpPr>
          <p:nvPr/>
        </p:nvGrpSpPr>
        <p:grpSpPr bwMode="auto">
          <a:xfrm>
            <a:off x="3635896" y="1757026"/>
            <a:ext cx="4191000" cy="1820863"/>
            <a:chOff x="3840" y="2501"/>
            <a:chExt cx="1728" cy="1147"/>
          </a:xfrm>
        </p:grpSpPr>
        <p:sp>
          <p:nvSpPr>
            <p:cNvPr id="43" name="Rectangle 108"/>
            <p:cNvSpPr>
              <a:spLocks noChangeArrowheads="1"/>
            </p:cNvSpPr>
            <p:nvPr/>
          </p:nvSpPr>
          <p:spPr bwMode="auto">
            <a:xfrm>
              <a:off x="3840" y="2880"/>
              <a:ext cx="432" cy="384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5" name="Rectangle 109"/>
            <p:cNvSpPr>
              <a:spLocks noChangeArrowheads="1"/>
            </p:cNvSpPr>
            <p:nvPr/>
          </p:nvSpPr>
          <p:spPr bwMode="auto">
            <a:xfrm>
              <a:off x="4272" y="3266"/>
              <a:ext cx="432" cy="3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46" name="Rectangle 110"/>
            <p:cNvSpPr>
              <a:spLocks noChangeArrowheads="1"/>
            </p:cNvSpPr>
            <p:nvPr/>
          </p:nvSpPr>
          <p:spPr bwMode="auto">
            <a:xfrm>
              <a:off x="4272" y="2883"/>
              <a:ext cx="432" cy="383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47" name="Rectangle 111"/>
            <p:cNvSpPr>
              <a:spLocks noChangeArrowheads="1"/>
            </p:cNvSpPr>
            <p:nvPr/>
          </p:nvSpPr>
          <p:spPr bwMode="auto">
            <a:xfrm>
              <a:off x="5136" y="2883"/>
              <a:ext cx="432" cy="383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48" name="Rectangle 112"/>
            <p:cNvSpPr>
              <a:spLocks noChangeArrowheads="1"/>
            </p:cNvSpPr>
            <p:nvPr/>
          </p:nvSpPr>
          <p:spPr bwMode="auto">
            <a:xfrm>
              <a:off x="4704" y="2883"/>
              <a:ext cx="432" cy="383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49" name="Rectangle 113"/>
            <p:cNvSpPr>
              <a:spLocks noChangeArrowheads="1"/>
            </p:cNvSpPr>
            <p:nvPr/>
          </p:nvSpPr>
          <p:spPr bwMode="auto">
            <a:xfrm>
              <a:off x="4272" y="2501"/>
              <a:ext cx="432" cy="38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51" name="Text Box 34"/>
          <p:cNvSpPr txBox="1">
            <a:spLocks noChangeArrowheads="1"/>
          </p:cNvSpPr>
          <p:nvPr/>
        </p:nvSpPr>
        <p:spPr bwMode="auto">
          <a:xfrm>
            <a:off x="3983385" y="4177608"/>
            <a:ext cx="2448272" cy="52322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xq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4</a:t>
            </a:r>
          </a:p>
        </p:txBody>
      </p:sp>
      <p:sp>
        <p:nvSpPr>
          <p:cNvPr id="52" name="Text Box 34"/>
          <p:cNvSpPr txBox="1">
            <a:spLocks noChangeArrowheads="1"/>
          </p:cNvSpPr>
          <p:nvPr/>
        </p:nvSpPr>
        <p:spPr bwMode="auto">
          <a:xfrm>
            <a:off x="262250" y="5081577"/>
            <a:ext cx="8519864" cy="954107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xung quanh của hình lập phương bằng diện tích một mặt nhân với 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00795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2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9" dur="indefinite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2" animBg="1"/>
      <p:bldP spid="65" grpId="0" animBg="1"/>
      <p:bldP spid="65" grpId="1" animBg="1"/>
      <p:bldP spid="51" grpId="0" animBg="1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192816" y="1476601"/>
            <a:ext cx="1436914" cy="1238250"/>
            <a:chOff x="1824" y="2304"/>
            <a:chExt cx="816" cy="780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1824" y="2544"/>
              <a:ext cx="576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Line 38"/>
            <p:cNvSpPr>
              <a:spLocks noChangeShapeType="1"/>
            </p:cNvSpPr>
            <p:nvPr/>
          </p:nvSpPr>
          <p:spPr bwMode="auto">
            <a:xfrm flipV="1">
              <a:off x="1836" y="2832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Line 39"/>
            <p:cNvSpPr>
              <a:spLocks noChangeShapeType="1"/>
            </p:cNvSpPr>
            <p:nvPr/>
          </p:nvSpPr>
          <p:spPr bwMode="auto">
            <a:xfrm flipV="1">
              <a:off x="1824" y="2304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Group 40"/>
            <p:cNvGrpSpPr>
              <a:grpSpLocks/>
            </p:cNvGrpSpPr>
            <p:nvPr/>
          </p:nvGrpSpPr>
          <p:grpSpPr bwMode="auto">
            <a:xfrm>
              <a:off x="2400" y="2304"/>
              <a:ext cx="240" cy="780"/>
              <a:chOff x="4512" y="2880"/>
              <a:chExt cx="240" cy="780"/>
            </a:xfrm>
          </p:grpSpPr>
          <p:sp>
            <p:nvSpPr>
              <p:cNvPr id="14" name="Line 41"/>
              <p:cNvSpPr>
                <a:spLocks noChangeShapeType="1"/>
              </p:cNvSpPr>
              <p:nvPr/>
            </p:nvSpPr>
            <p:spPr bwMode="auto">
              <a:xfrm flipV="1">
                <a:off x="4512" y="3420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5" name="Group 42"/>
              <p:cNvGrpSpPr>
                <a:grpSpLocks/>
              </p:cNvGrpSpPr>
              <p:nvPr/>
            </p:nvGrpSpPr>
            <p:grpSpPr bwMode="auto">
              <a:xfrm>
                <a:off x="4512" y="2880"/>
                <a:ext cx="240" cy="768"/>
                <a:chOff x="2400" y="2304"/>
                <a:chExt cx="240" cy="768"/>
              </a:xfrm>
            </p:grpSpPr>
            <p:sp>
              <p:nvSpPr>
                <p:cNvPr id="16" name="Line 43"/>
                <p:cNvSpPr>
                  <a:spLocks noChangeShapeType="1"/>
                </p:cNvSpPr>
                <p:nvPr/>
              </p:nvSpPr>
              <p:spPr bwMode="auto">
                <a:xfrm>
                  <a:off x="2400" y="254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2400" y="2304"/>
                  <a:ext cx="24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" name="Line 45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11" name="Line 46"/>
            <p:cNvSpPr>
              <a:spLocks noChangeShapeType="1"/>
            </p:cNvSpPr>
            <p:nvPr/>
          </p:nvSpPr>
          <p:spPr bwMode="auto">
            <a:xfrm>
              <a:off x="2064" y="23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47"/>
            <p:cNvSpPr>
              <a:spLocks noChangeShapeType="1"/>
            </p:cNvSpPr>
            <p:nvPr/>
          </p:nvSpPr>
          <p:spPr bwMode="auto">
            <a:xfrm flipV="1">
              <a:off x="206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Line 48"/>
            <p:cNvSpPr>
              <a:spLocks noChangeShapeType="1"/>
            </p:cNvSpPr>
            <p:nvPr/>
          </p:nvSpPr>
          <p:spPr bwMode="auto">
            <a:xfrm flipV="1">
              <a:off x="2064" y="2304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Group 62"/>
          <p:cNvGrpSpPr>
            <a:grpSpLocks/>
          </p:cNvGrpSpPr>
          <p:nvPr/>
        </p:nvGrpSpPr>
        <p:grpSpPr bwMode="auto">
          <a:xfrm>
            <a:off x="5220072" y="1173286"/>
            <a:ext cx="3006725" cy="2049463"/>
            <a:chOff x="3696" y="2645"/>
            <a:chExt cx="2016" cy="1291"/>
          </a:xfrm>
        </p:grpSpPr>
        <p:sp>
          <p:nvSpPr>
            <p:cNvPr id="20" name="Rectangle 27"/>
            <p:cNvSpPr>
              <a:spLocks noChangeArrowheads="1"/>
            </p:cNvSpPr>
            <p:nvPr/>
          </p:nvSpPr>
          <p:spPr bwMode="auto">
            <a:xfrm>
              <a:off x="3696" y="3072"/>
              <a:ext cx="504" cy="43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accent6">
                  <a:lumMod val="40000"/>
                  <a:lumOff val="6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vi-VN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1" name="Rectangle 28"/>
            <p:cNvSpPr>
              <a:spLocks noChangeArrowheads="1"/>
            </p:cNvSpPr>
            <p:nvPr/>
          </p:nvSpPr>
          <p:spPr bwMode="auto">
            <a:xfrm>
              <a:off x="4200" y="3506"/>
              <a:ext cx="504" cy="43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40000"/>
                  <a:lumOff val="6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9"/>
            <p:cNvSpPr>
              <a:spLocks noChangeArrowheads="1"/>
            </p:cNvSpPr>
            <p:nvPr/>
          </p:nvSpPr>
          <p:spPr bwMode="auto">
            <a:xfrm>
              <a:off x="4200" y="3075"/>
              <a:ext cx="504" cy="43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accent6">
                  <a:lumMod val="40000"/>
                  <a:lumOff val="6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vi-VN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vi-VN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30"/>
            <p:cNvSpPr>
              <a:spLocks noChangeArrowheads="1"/>
            </p:cNvSpPr>
            <p:nvPr/>
          </p:nvSpPr>
          <p:spPr bwMode="auto">
            <a:xfrm>
              <a:off x="5208" y="3075"/>
              <a:ext cx="504" cy="43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accent6">
                  <a:lumMod val="40000"/>
                  <a:lumOff val="6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vi-VN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4" name="Rectangle 31"/>
            <p:cNvSpPr>
              <a:spLocks noChangeArrowheads="1"/>
            </p:cNvSpPr>
            <p:nvPr/>
          </p:nvSpPr>
          <p:spPr bwMode="auto">
            <a:xfrm>
              <a:off x="4704" y="3075"/>
              <a:ext cx="504" cy="43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accent6">
                  <a:lumMod val="40000"/>
                  <a:lumOff val="6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vi-VN" alt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5" name="Rectangle 32"/>
            <p:cNvSpPr>
              <a:spLocks noChangeArrowheads="1"/>
            </p:cNvSpPr>
            <p:nvPr/>
          </p:nvSpPr>
          <p:spPr bwMode="auto">
            <a:xfrm>
              <a:off x="4205" y="2645"/>
              <a:ext cx="504" cy="43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accent6">
                  <a:lumMod val="40000"/>
                  <a:lumOff val="6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270660" y="19950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251520" y="4535136"/>
            <a:ext cx="8519864" cy="954107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toàn phần của hình lập phương bằng diện tích một mặt nhân với 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34"/>
          <p:cNvSpPr txBox="1">
            <a:spLocks noChangeArrowheads="1"/>
          </p:cNvSpPr>
          <p:nvPr/>
        </p:nvSpPr>
        <p:spPr bwMode="auto">
          <a:xfrm>
            <a:off x="5275857" y="3797752"/>
            <a:ext cx="2448272" cy="52322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tp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1520" y="427512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2. </a:t>
            </a:r>
            <a:r>
              <a:rPr lang="vi-VN" sz="28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Diện tích toàn phần</a:t>
            </a:r>
            <a:endParaRPr lang="en-US" sz="2800" b="1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29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28461" y="1628193"/>
            <a:ext cx="518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tích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lập phương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3496" name="Group 8"/>
          <p:cNvGrpSpPr>
            <a:grpSpLocks/>
          </p:cNvGrpSpPr>
          <p:nvPr/>
        </p:nvGrpSpPr>
        <p:grpSpPr bwMode="auto">
          <a:xfrm>
            <a:off x="590436" y="2707755"/>
            <a:ext cx="4057650" cy="1600200"/>
            <a:chOff x="348" y="2304"/>
            <a:chExt cx="2556" cy="995"/>
          </a:xfrm>
        </p:grpSpPr>
        <p:sp>
          <p:nvSpPr>
            <p:cNvPr id="8210" name="Rectangle 9"/>
            <p:cNvSpPr>
              <a:spLocks noChangeArrowheads="1"/>
            </p:cNvSpPr>
            <p:nvPr/>
          </p:nvSpPr>
          <p:spPr bwMode="auto">
            <a:xfrm>
              <a:off x="348" y="2628"/>
              <a:ext cx="489" cy="3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211" name="Rectangle 10"/>
            <p:cNvSpPr>
              <a:spLocks noChangeArrowheads="1"/>
            </p:cNvSpPr>
            <p:nvPr/>
          </p:nvSpPr>
          <p:spPr bwMode="auto">
            <a:xfrm>
              <a:off x="831" y="2967"/>
              <a:ext cx="792" cy="3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12" name="Rectangle 11"/>
            <p:cNvSpPr>
              <a:spLocks noChangeArrowheads="1"/>
            </p:cNvSpPr>
            <p:nvPr/>
          </p:nvSpPr>
          <p:spPr bwMode="auto">
            <a:xfrm>
              <a:off x="831" y="2636"/>
              <a:ext cx="792" cy="33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13" name="Rectangle 12"/>
            <p:cNvSpPr>
              <a:spLocks noChangeArrowheads="1"/>
            </p:cNvSpPr>
            <p:nvPr/>
          </p:nvSpPr>
          <p:spPr bwMode="auto">
            <a:xfrm>
              <a:off x="2112" y="2636"/>
              <a:ext cx="792" cy="33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214" name="Rectangle 13"/>
            <p:cNvSpPr>
              <a:spLocks noChangeArrowheads="1"/>
            </p:cNvSpPr>
            <p:nvPr/>
          </p:nvSpPr>
          <p:spPr bwMode="auto">
            <a:xfrm>
              <a:off x="1623" y="2636"/>
              <a:ext cx="489" cy="33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15" name="Rectangle 14"/>
            <p:cNvSpPr>
              <a:spLocks noChangeArrowheads="1"/>
            </p:cNvSpPr>
            <p:nvPr/>
          </p:nvSpPr>
          <p:spPr bwMode="auto">
            <a:xfrm>
              <a:off x="831" y="2304"/>
              <a:ext cx="792" cy="3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28461" y="4390087"/>
            <a:ext cx="5105400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xung quanh của hình lập phương bằng diện tích một mặt nhân với 4</a:t>
            </a:r>
          </a:p>
          <a:p>
            <a:pPr>
              <a:spcBef>
                <a:spcPct val="50000"/>
              </a:spcBef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Line 16"/>
          <p:cNvSpPr>
            <a:spLocks noChangeShapeType="1"/>
          </p:cNvSpPr>
          <p:nvPr/>
        </p:nvSpPr>
        <p:spPr bwMode="auto">
          <a:xfrm>
            <a:off x="5181600" y="19812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5316893" y="1612364"/>
            <a:ext cx="388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tích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toàn phần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lập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63507" name="Group 19"/>
          <p:cNvGrpSpPr>
            <a:grpSpLocks/>
          </p:cNvGrpSpPr>
          <p:nvPr/>
        </p:nvGrpSpPr>
        <p:grpSpPr bwMode="auto">
          <a:xfrm>
            <a:off x="5733856" y="2629816"/>
            <a:ext cx="3052274" cy="1747917"/>
            <a:chOff x="3600" y="2248"/>
            <a:chExt cx="1728" cy="1147"/>
          </a:xfrm>
        </p:grpSpPr>
        <p:sp>
          <p:nvSpPr>
            <p:cNvPr id="8204" name="Rectangle 20"/>
            <p:cNvSpPr>
              <a:spLocks noChangeArrowheads="1"/>
            </p:cNvSpPr>
            <p:nvPr/>
          </p:nvSpPr>
          <p:spPr bwMode="auto">
            <a:xfrm>
              <a:off x="3600" y="2629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205" name="Rectangle 21"/>
            <p:cNvSpPr>
              <a:spLocks noChangeArrowheads="1"/>
            </p:cNvSpPr>
            <p:nvPr/>
          </p:nvSpPr>
          <p:spPr bwMode="auto">
            <a:xfrm>
              <a:off x="4032" y="3013"/>
              <a:ext cx="432" cy="38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06" name="Rectangle 22"/>
            <p:cNvSpPr>
              <a:spLocks noChangeArrowheads="1"/>
            </p:cNvSpPr>
            <p:nvPr/>
          </p:nvSpPr>
          <p:spPr bwMode="auto">
            <a:xfrm>
              <a:off x="4032" y="2630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07" name="Rectangle 23"/>
            <p:cNvSpPr>
              <a:spLocks noChangeArrowheads="1"/>
            </p:cNvSpPr>
            <p:nvPr/>
          </p:nvSpPr>
          <p:spPr bwMode="auto">
            <a:xfrm>
              <a:off x="4896" y="2630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208" name="Rectangle 24"/>
            <p:cNvSpPr>
              <a:spLocks noChangeArrowheads="1"/>
            </p:cNvSpPr>
            <p:nvPr/>
          </p:nvSpPr>
          <p:spPr bwMode="auto">
            <a:xfrm>
              <a:off x="4464" y="2630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09" name="Rectangle 25"/>
            <p:cNvSpPr>
              <a:spLocks noChangeArrowheads="1"/>
            </p:cNvSpPr>
            <p:nvPr/>
          </p:nvSpPr>
          <p:spPr bwMode="auto">
            <a:xfrm>
              <a:off x="4032" y="2248"/>
              <a:ext cx="432" cy="38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63514" name="Text Box 26"/>
          <p:cNvSpPr txBox="1">
            <a:spLocks noChangeArrowheads="1"/>
          </p:cNvSpPr>
          <p:nvPr/>
        </p:nvSpPr>
        <p:spPr bwMode="auto">
          <a:xfrm>
            <a:off x="5218347" y="4377733"/>
            <a:ext cx="3962400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toàn phần của hình lập phương bằng diện tích một mặt nhân với 6</a:t>
            </a:r>
          </a:p>
          <a:p>
            <a:pPr algn="just">
              <a:spcBef>
                <a:spcPct val="50000"/>
              </a:spcBef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51520" y="165192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 THỨC CẦN NHỚ 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1130560" y="5724784"/>
            <a:ext cx="2448272" cy="52322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xq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4</a:t>
            </a:r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5936571" y="5724784"/>
            <a:ext cx="2448272" cy="52322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tp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6</a:t>
            </a:r>
          </a:p>
        </p:txBody>
      </p:sp>
      <p:sp>
        <p:nvSpPr>
          <p:cNvPr id="27" name="AutoShape 3"/>
          <p:cNvSpPr>
            <a:spLocks noChangeArrowheads="1"/>
          </p:cNvSpPr>
          <p:nvPr/>
        </p:nvSpPr>
        <p:spPr bwMode="auto">
          <a:xfrm>
            <a:off x="93702" y="96297"/>
            <a:ext cx="1769755" cy="1535616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vi-VN" sz="240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11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3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3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6526594" y="1172697"/>
            <a:ext cx="2057400" cy="1828800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6474638" y="3076274"/>
            <a:ext cx="1600200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741719" y="3186777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5cm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-3511" y="415131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 flipH="1">
            <a:off x="8198315" y="2683397"/>
            <a:ext cx="381000" cy="3810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8663608" y="1426723"/>
            <a:ext cx="12700" cy="11303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 rot="16200000">
            <a:off x="8255713" y="1424804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5cm</a:t>
            </a: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 rot="-3025021">
            <a:off x="8066708" y="2473169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5cm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375429" y="2827118"/>
            <a:ext cx="7772400" cy="2308324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tích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là:  </a:t>
            </a:r>
          </a:p>
          <a:p>
            <a:pPr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(5 x 5) x 4 = </a:t>
            </a:r>
          </a:p>
          <a:p>
            <a:pPr eaLnBrk="1" hangingPunct="1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tích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toàn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là:  </a:t>
            </a:r>
          </a:p>
          <a:p>
            <a:pPr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(5 x 5) x 6 = </a:t>
            </a:r>
          </a:p>
          <a:p>
            <a:pPr eaLnBrk="1" hangingPunct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  100cm² ; 150cm².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1043608" y="230831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5cm.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51489" y="3582951"/>
            <a:ext cx="14141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100 (cm²)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915816" y="4316717"/>
            <a:ext cx="14141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150 (cm²)</a:t>
            </a:r>
          </a:p>
        </p:txBody>
      </p:sp>
    </p:spTree>
    <p:extLst>
      <p:ext uri="{BB962C8B-B14F-4D97-AF65-F5344CB8AC3E}">
        <p14:creationId xmlns:p14="http://schemas.microsoft.com/office/powerpoint/2010/main" val="287753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4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4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4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4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4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4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/>
      <p:bldP spid="24580" grpId="0" animBg="1"/>
      <p:bldP spid="24581" grpId="0"/>
      <p:bldP spid="24594" grpId="0"/>
      <p:bldP spid="24595" grpId="0" animBg="1"/>
      <p:bldP spid="24596" grpId="0" animBg="1"/>
      <p:bldP spid="24597" grpId="0"/>
      <p:bldP spid="24598" grpId="0"/>
      <p:bldP spid="24606" grpId="0"/>
      <p:bldP spid="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28461" y="1628193"/>
            <a:ext cx="518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tích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lập phương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3496" name="Group 8"/>
          <p:cNvGrpSpPr>
            <a:grpSpLocks/>
          </p:cNvGrpSpPr>
          <p:nvPr/>
        </p:nvGrpSpPr>
        <p:grpSpPr bwMode="auto">
          <a:xfrm>
            <a:off x="590436" y="2707755"/>
            <a:ext cx="4057650" cy="1600200"/>
            <a:chOff x="348" y="2304"/>
            <a:chExt cx="2556" cy="995"/>
          </a:xfrm>
        </p:grpSpPr>
        <p:sp>
          <p:nvSpPr>
            <p:cNvPr id="8210" name="Rectangle 9"/>
            <p:cNvSpPr>
              <a:spLocks noChangeArrowheads="1"/>
            </p:cNvSpPr>
            <p:nvPr/>
          </p:nvSpPr>
          <p:spPr bwMode="auto">
            <a:xfrm>
              <a:off x="348" y="2628"/>
              <a:ext cx="489" cy="3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211" name="Rectangle 10"/>
            <p:cNvSpPr>
              <a:spLocks noChangeArrowheads="1"/>
            </p:cNvSpPr>
            <p:nvPr/>
          </p:nvSpPr>
          <p:spPr bwMode="auto">
            <a:xfrm>
              <a:off x="831" y="2967"/>
              <a:ext cx="792" cy="3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12" name="Rectangle 11"/>
            <p:cNvSpPr>
              <a:spLocks noChangeArrowheads="1"/>
            </p:cNvSpPr>
            <p:nvPr/>
          </p:nvSpPr>
          <p:spPr bwMode="auto">
            <a:xfrm>
              <a:off x="831" y="2636"/>
              <a:ext cx="792" cy="33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13" name="Rectangle 12"/>
            <p:cNvSpPr>
              <a:spLocks noChangeArrowheads="1"/>
            </p:cNvSpPr>
            <p:nvPr/>
          </p:nvSpPr>
          <p:spPr bwMode="auto">
            <a:xfrm>
              <a:off x="2112" y="2636"/>
              <a:ext cx="792" cy="33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214" name="Rectangle 13"/>
            <p:cNvSpPr>
              <a:spLocks noChangeArrowheads="1"/>
            </p:cNvSpPr>
            <p:nvPr/>
          </p:nvSpPr>
          <p:spPr bwMode="auto">
            <a:xfrm>
              <a:off x="1623" y="2636"/>
              <a:ext cx="489" cy="33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15" name="Rectangle 14"/>
            <p:cNvSpPr>
              <a:spLocks noChangeArrowheads="1"/>
            </p:cNvSpPr>
            <p:nvPr/>
          </p:nvSpPr>
          <p:spPr bwMode="auto">
            <a:xfrm>
              <a:off x="831" y="2304"/>
              <a:ext cx="792" cy="3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28461" y="4390087"/>
            <a:ext cx="5105400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xung quanh của hình lập phương bằng diện tích một mặt nhân với 4</a:t>
            </a:r>
          </a:p>
          <a:p>
            <a:pPr>
              <a:spcBef>
                <a:spcPct val="50000"/>
              </a:spcBef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Line 16"/>
          <p:cNvSpPr>
            <a:spLocks noChangeShapeType="1"/>
          </p:cNvSpPr>
          <p:nvPr/>
        </p:nvSpPr>
        <p:spPr bwMode="auto">
          <a:xfrm>
            <a:off x="5178156" y="1749447"/>
            <a:ext cx="31905" cy="49199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5218347" y="1612364"/>
            <a:ext cx="3984746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tích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toàn phần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lập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63507" name="Group 19"/>
          <p:cNvGrpSpPr>
            <a:grpSpLocks/>
          </p:cNvGrpSpPr>
          <p:nvPr/>
        </p:nvGrpSpPr>
        <p:grpSpPr bwMode="auto">
          <a:xfrm>
            <a:off x="5733856" y="2629816"/>
            <a:ext cx="3052274" cy="1747917"/>
            <a:chOff x="3600" y="2248"/>
            <a:chExt cx="1728" cy="1147"/>
          </a:xfrm>
        </p:grpSpPr>
        <p:sp>
          <p:nvSpPr>
            <p:cNvPr id="8204" name="Rectangle 20"/>
            <p:cNvSpPr>
              <a:spLocks noChangeArrowheads="1"/>
            </p:cNvSpPr>
            <p:nvPr/>
          </p:nvSpPr>
          <p:spPr bwMode="auto">
            <a:xfrm>
              <a:off x="3600" y="2629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205" name="Rectangle 21"/>
            <p:cNvSpPr>
              <a:spLocks noChangeArrowheads="1"/>
            </p:cNvSpPr>
            <p:nvPr/>
          </p:nvSpPr>
          <p:spPr bwMode="auto">
            <a:xfrm>
              <a:off x="4032" y="3013"/>
              <a:ext cx="432" cy="38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06" name="Rectangle 22"/>
            <p:cNvSpPr>
              <a:spLocks noChangeArrowheads="1"/>
            </p:cNvSpPr>
            <p:nvPr/>
          </p:nvSpPr>
          <p:spPr bwMode="auto">
            <a:xfrm>
              <a:off x="4032" y="2630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07" name="Rectangle 23"/>
            <p:cNvSpPr>
              <a:spLocks noChangeArrowheads="1"/>
            </p:cNvSpPr>
            <p:nvPr/>
          </p:nvSpPr>
          <p:spPr bwMode="auto">
            <a:xfrm>
              <a:off x="4896" y="2630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208" name="Rectangle 24"/>
            <p:cNvSpPr>
              <a:spLocks noChangeArrowheads="1"/>
            </p:cNvSpPr>
            <p:nvPr/>
          </p:nvSpPr>
          <p:spPr bwMode="auto">
            <a:xfrm>
              <a:off x="4464" y="2630"/>
              <a:ext cx="432" cy="38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09" name="Rectangle 25"/>
            <p:cNvSpPr>
              <a:spLocks noChangeArrowheads="1"/>
            </p:cNvSpPr>
            <p:nvPr/>
          </p:nvSpPr>
          <p:spPr bwMode="auto">
            <a:xfrm>
              <a:off x="4032" y="2248"/>
              <a:ext cx="432" cy="38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63514" name="Text Box 26"/>
          <p:cNvSpPr txBox="1">
            <a:spLocks noChangeArrowheads="1"/>
          </p:cNvSpPr>
          <p:nvPr/>
        </p:nvSpPr>
        <p:spPr bwMode="auto">
          <a:xfrm>
            <a:off x="5218347" y="4377733"/>
            <a:ext cx="3962400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toàn phần của hình lập phương bằng diện tích một mặt nhân với 6</a:t>
            </a:r>
          </a:p>
          <a:p>
            <a:pPr algn="just">
              <a:spcBef>
                <a:spcPct val="50000"/>
              </a:spcBef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51520" y="165192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 THỨC CẦN NHỚ 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1130560" y="5724784"/>
            <a:ext cx="2448272" cy="52322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xq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4</a:t>
            </a:r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5936571" y="5724784"/>
            <a:ext cx="2448272" cy="52322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tp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6</a:t>
            </a:r>
          </a:p>
        </p:txBody>
      </p:sp>
      <p:sp>
        <p:nvSpPr>
          <p:cNvPr id="27" name="AutoShape 3"/>
          <p:cNvSpPr>
            <a:spLocks noChangeArrowheads="1"/>
          </p:cNvSpPr>
          <p:nvPr/>
        </p:nvSpPr>
        <p:spPr bwMode="auto">
          <a:xfrm>
            <a:off x="93702" y="96297"/>
            <a:ext cx="1769755" cy="1535616"/>
          </a:xfrm>
          <a:prstGeom prst="cube">
            <a:avLst>
              <a:gd name="adj" fmla="val 25000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vi-VN" sz="240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95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3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3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LUYỆN TẬP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915297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54" name="Text Box 38"/>
          <p:cNvSpPr txBox="1">
            <a:spLocks noChangeArrowheads="1"/>
          </p:cNvSpPr>
          <p:nvPr/>
        </p:nvSpPr>
        <p:spPr bwMode="auto">
          <a:xfrm>
            <a:off x="179512" y="93000"/>
            <a:ext cx="8839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Bài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1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: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Tính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xung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quanh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diện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toàn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lập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cạnh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1,5m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-193696" y="2719315"/>
            <a:ext cx="75438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altLang="en-US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altLang="en-US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tích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lập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là: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(1,5 x 1,5) x 4 = 9 (m</a:t>
            </a:r>
            <a:r>
              <a:rPr lang="en-US" alt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Diện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tích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toàn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lập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là: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(1,5 x 1,5) x 6 = 13,5 (m</a:t>
            </a:r>
            <a:r>
              <a:rPr lang="en-US" alt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Đáp</a:t>
            </a:r>
            <a:r>
              <a:rPr lang="en-US" altLang="en-US" sz="24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m</a:t>
            </a:r>
            <a:r>
              <a:rPr lang="en-US" alt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13,5 m</a:t>
            </a:r>
            <a:r>
              <a:rPr lang="en-US" altLang="en-US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203577" y="1339494"/>
            <a:ext cx="1341438" cy="1447800"/>
            <a:chOff x="1824" y="2304"/>
            <a:chExt cx="816" cy="780"/>
          </a:xfrm>
        </p:grpSpPr>
        <p:sp>
          <p:nvSpPr>
            <p:cNvPr id="19469" name="Rectangle 20"/>
            <p:cNvSpPr>
              <a:spLocks noChangeArrowheads="1"/>
            </p:cNvSpPr>
            <p:nvPr/>
          </p:nvSpPr>
          <p:spPr bwMode="auto">
            <a:xfrm>
              <a:off x="1824" y="2544"/>
              <a:ext cx="576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70" name="Line 21"/>
            <p:cNvSpPr>
              <a:spLocks noChangeShapeType="1"/>
            </p:cNvSpPr>
            <p:nvPr/>
          </p:nvSpPr>
          <p:spPr bwMode="auto">
            <a:xfrm flipV="1">
              <a:off x="1836" y="2832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71" name="Line 22"/>
            <p:cNvSpPr>
              <a:spLocks noChangeShapeType="1"/>
            </p:cNvSpPr>
            <p:nvPr/>
          </p:nvSpPr>
          <p:spPr bwMode="auto">
            <a:xfrm flipV="1">
              <a:off x="1824" y="2304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472" name="Group 23"/>
            <p:cNvGrpSpPr>
              <a:grpSpLocks/>
            </p:cNvGrpSpPr>
            <p:nvPr/>
          </p:nvGrpSpPr>
          <p:grpSpPr bwMode="auto">
            <a:xfrm>
              <a:off x="2400" y="2304"/>
              <a:ext cx="240" cy="780"/>
              <a:chOff x="4512" y="2880"/>
              <a:chExt cx="240" cy="780"/>
            </a:xfrm>
          </p:grpSpPr>
          <p:sp>
            <p:nvSpPr>
              <p:cNvPr id="19476" name="Line 24"/>
              <p:cNvSpPr>
                <a:spLocks noChangeShapeType="1"/>
              </p:cNvSpPr>
              <p:nvPr/>
            </p:nvSpPr>
            <p:spPr bwMode="auto">
              <a:xfrm flipV="1">
                <a:off x="4512" y="3420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9477" name="Group 25"/>
              <p:cNvGrpSpPr>
                <a:grpSpLocks/>
              </p:cNvGrpSpPr>
              <p:nvPr/>
            </p:nvGrpSpPr>
            <p:grpSpPr bwMode="auto">
              <a:xfrm>
                <a:off x="4512" y="2880"/>
                <a:ext cx="240" cy="768"/>
                <a:chOff x="2400" y="2304"/>
                <a:chExt cx="240" cy="768"/>
              </a:xfrm>
            </p:grpSpPr>
            <p:sp>
              <p:nvSpPr>
                <p:cNvPr id="19478" name="Line 26"/>
                <p:cNvSpPr>
                  <a:spLocks noChangeShapeType="1"/>
                </p:cNvSpPr>
                <p:nvPr/>
              </p:nvSpPr>
              <p:spPr bwMode="auto">
                <a:xfrm>
                  <a:off x="2400" y="254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47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2400" y="2304"/>
                  <a:ext cx="24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480" name="Line 28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19473" name="Line 29"/>
            <p:cNvSpPr>
              <a:spLocks noChangeShapeType="1"/>
            </p:cNvSpPr>
            <p:nvPr/>
          </p:nvSpPr>
          <p:spPr bwMode="auto">
            <a:xfrm>
              <a:off x="2064" y="23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74" name="Line 30"/>
            <p:cNvSpPr>
              <a:spLocks noChangeShapeType="1"/>
            </p:cNvSpPr>
            <p:nvPr/>
          </p:nvSpPr>
          <p:spPr bwMode="auto">
            <a:xfrm flipV="1">
              <a:off x="206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75" name="Line 31"/>
            <p:cNvSpPr>
              <a:spLocks noChangeShapeType="1"/>
            </p:cNvSpPr>
            <p:nvPr/>
          </p:nvSpPr>
          <p:spPr bwMode="auto">
            <a:xfrm flipV="1">
              <a:off x="2064" y="2304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6206033" y="2719315"/>
            <a:ext cx="1025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m</a:t>
            </a:r>
          </a:p>
        </p:txBody>
      </p:sp>
      <p:sp>
        <p:nvSpPr>
          <p:cNvPr id="34856" name="Text Box 40"/>
          <p:cNvSpPr txBox="1">
            <a:spLocks noChangeArrowheads="1"/>
          </p:cNvSpPr>
          <p:nvPr/>
        </p:nvSpPr>
        <p:spPr bwMode="auto">
          <a:xfrm rot="-3028686">
            <a:off x="7059566" y="2158461"/>
            <a:ext cx="1277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m</a:t>
            </a:r>
          </a:p>
        </p:txBody>
      </p:sp>
      <p:sp>
        <p:nvSpPr>
          <p:cNvPr id="34857" name="Text Box 41"/>
          <p:cNvSpPr txBox="1">
            <a:spLocks noChangeArrowheads="1"/>
          </p:cNvSpPr>
          <p:nvPr/>
        </p:nvSpPr>
        <p:spPr bwMode="auto">
          <a:xfrm>
            <a:off x="7525288" y="1625530"/>
            <a:ext cx="868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26431" y="25888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8058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4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48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48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48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8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48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8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54" grpId="0"/>
      <p:bldP spid="34848" grpId="0"/>
      <p:bldP spid="34856" grpId="0"/>
      <p:bldP spid="348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179512" y="202443"/>
            <a:ext cx="885698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u="sng" dirty="0" err="1">
                <a:solidFill>
                  <a:srgbClr val="000000"/>
                </a:solidFill>
                <a:latin typeface="Times New Roman" charset="0"/>
              </a:rPr>
              <a:t>Bài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charset="0"/>
              </a:rPr>
              <a:t> 2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charset="0"/>
              </a:rPr>
              <a:t>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Người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ta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làm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một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cái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hộp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không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nắp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bằng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bìa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cứng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dạng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hình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lập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phương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cạnh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2,5dm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diện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tích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bìa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cần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dùng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để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làm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charset="0"/>
              </a:rPr>
              <a:t>hộp</a:t>
            </a:r>
            <a:r>
              <a:rPr lang="en-US" altLang="en-US" sz="2800" b="1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(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không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tính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mép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charset="0"/>
              </a:rPr>
              <a:t>dán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).</a:t>
            </a:r>
            <a:endParaRPr lang="en-US" altLang="en-US" sz="2800" b="1" i="1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3203848" y="2367866"/>
            <a:ext cx="517207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00"/>
                </a:solidFill>
                <a:latin typeface="Times New Roman" charset="0"/>
              </a:rPr>
              <a:t>Bài</a:t>
            </a:r>
            <a:r>
              <a:rPr lang="en-US" altLang="en-US" sz="2800" b="1" u="sng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b="1" u="sng" dirty="0" err="1">
                <a:solidFill>
                  <a:srgbClr val="000000"/>
                </a:solidFill>
                <a:latin typeface="Times New Roman" charset="0"/>
              </a:rPr>
              <a:t>giải</a:t>
            </a:r>
            <a:r>
              <a:rPr lang="en-US" altLang="en-US" sz="2800" b="1" dirty="0">
                <a:solidFill>
                  <a:srgbClr val="000000"/>
                </a:solidFill>
                <a:latin typeface="Times New Roman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solidFill>
                  <a:srgbClr val="000000"/>
                </a:solidFill>
                <a:latin typeface="Times New Roman" charset="0"/>
              </a:rPr>
              <a:t>Diện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charset="0"/>
              </a:rPr>
              <a:t>tích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charset="0"/>
              </a:rPr>
              <a:t>bìa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charset="0"/>
              </a:rPr>
              <a:t>đê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̉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charset="0"/>
              </a:rPr>
              <a:t>làm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charset="0"/>
              </a:rPr>
              <a:t>hộp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  là: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       (2,5 x 2,5) x 5 = 31,25 (dm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) 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u="sng" dirty="0" err="1">
                <a:solidFill>
                  <a:srgbClr val="000000"/>
                </a:solidFill>
                <a:latin typeface="Times New Roman" charset="0"/>
              </a:rPr>
              <a:t>Đáp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en-US" altLang="en-US" sz="2800" i="1" u="sng" dirty="0" err="1">
                <a:solidFill>
                  <a:srgbClr val="000000"/>
                </a:solidFill>
                <a:latin typeface="Times New Roman" charset="0"/>
              </a:rPr>
              <a:t>sô</a:t>
            </a:r>
            <a:r>
              <a:rPr lang="en-US" altLang="en-US" sz="2800" i="1" u="sng" dirty="0">
                <a:solidFill>
                  <a:srgbClr val="000000"/>
                </a:solidFill>
                <a:latin typeface="Times New Roman" charset="0"/>
              </a:rPr>
              <a:t>́</a:t>
            </a:r>
            <a:r>
              <a:rPr lang="en-US" altLang="en-US" sz="2800" i="1" dirty="0">
                <a:solidFill>
                  <a:srgbClr val="000000"/>
                </a:solidFill>
                <a:latin typeface="Times New Roman" charset="0"/>
              </a:rPr>
              <a:t>: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  31,25 dm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Times New Roman" charset="0"/>
              </a:rPr>
              <a:t>.</a:t>
            </a:r>
          </a:p>
        </p:txBody>
      </p:sp>
      <p:pic>
        <p:nvPicPr>
          <p:cNvPr id="35877" name="Picture 37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44" y="2169855"/>
            <a:ext cx="1289050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305575" y="2437613"/>
            <a:ext cx="2156786" cy="1540787"/>
            <a:chOff x="843" y="2060"/>
            <a:chExt cx="1415" cy="763"/>
          </a:xfrm>
        </p:grpSpPr>
        <p:sp>
          <p:nvSpPr>
            <p:cNvPr id="20494" name="Text Box 39"/>
            <p:cNvSpPr txBox="1">
              <a:spLocks noChangeArrowheads="1"/>
            </p:cNvSpPr>
            <p:nvPr/>
          </p:nvSpPr>
          <p:spPr bwMode="auto">
            <a:xfrm>
              <a:off x="843" y="2642"/>
              <a:ext cx="624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Times New Roman" charset="0"/>
                </a:rPr>
                <a:t>2,5 </a:t>
              </a:r>
              <a:r>
                <a:rPr lang="en-US" altLang="en-US" sz="1800" dirty="0" err="1">
                  <a:solidFill>
                    <a:srgbClr val="000000"/>
                  </a:solidFill>
                  <a:latin typeface="Times New Roman" charset="0"/>
                </a:rPr>
                <a:t>dm</a:t>
              </a:r>
              <a:endParaRPr lang="en-US" altLang="en-US" sz="180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0495" name="Text Box 55"/>
            <p:cNvSpPr txBox="1">
              <a:spLocks noChangeArrowheads="1"/>
            </p:cNvSpPr>
            <p:nvPr/>
          </p:nvSpPr>
          <p:spPr bwMode="auto">
            <a:xfrm rot="18771231">
              <a:off x="1424" y="2321"/>
              <a:ext cx="624" cy="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  <a:latin typeface="Times New Roman" charset="0"/>
                </a:rPr>
                <a:t>2,5 </a:t>
              </a:r>
              <a:r>
                <a:rPr lang="en-US" altLang="en-US" sz="1800" dirty="0" err="1">
                  <a:solidFill>
                    <a:srgbClr val="000000"/>
                  </a:solidFill>
                  <a:latin typeface="Times New Roman" charset="0"/>
                </a:rPr>
                <a:t>dm</a:t>
              </a:r>
              <a:endParaRPr lang="en-US" altLang="en-US" sz="180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0496" name="Text Box 56"/>
            <p:cNvSpPr txBox="1">
              <a:spLocks noChangeArrowheads="1"/>
            </p:cNvSpPr>
            <p:nvPr/>
          </p:nvSpPr>
          <p:spPr bwMode="auto">
            <a:xfrm>
              <a:off x="1634" y="2060"/>
              <a:ext cx="62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Times New Roman" charset="0"/>
                </a:rPr>
                <a:t>2,5 </a:t>
              </a:r>
              <a:r>
                <a:rPr lang="en-US" altLang="en-US" sz="1800" dirty="0" err="1">
                  <a:solidFill>
                    <a:srgbClr val="000000"/>
                  </a:solidFill>
                  <a:latin typeface="Times New Roman" charset="0"/>
                </a:rPr>
                <a:t>dm</a:t>
              </a:r>
              <a:endParaRPr lang="en-US" altLang="en-US" sz="1800" dirty="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0348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5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5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58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58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KHỞI ĐỘNG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40480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79512" y="1340768"/>
            <a:ext cx="8280920" cy="15841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93194" y="3140968"/>
            <a:ext cx="8280920" cy="15841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81750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-36513" y="233363"/>
            <a:ext cx="9144001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700" b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KIẾN THỨC CẦN NHỚ</a:t>
            </a:r>
            <a:endParaRPr lang="en-US" altLang="en-US" sz="2700" b="1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106363" y="985838"/>
            <a:ext cx="8789987" cy="2100262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900">
                <a:solidFill>
                  <a:srgbClr val="0000CC"/>
                </a:solidFill>
                <a:latin typeface="Times New Roman" charset="0"/>
                <a:ea typeface="Times New Roman" charset="0"/>
                <a:cs typeface="Times New Roman" charset="0"/>
              </a:rPr>
              <a:t>     Muốn tính diện tích xung quanh của hình hộp chữ nhật ta lấy chu vi mặt đáy nhân với chiều cao (cùng một đơn vị đo)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900" i="1">
              <a:solidFill>
                <a:srgbClr val="0000CC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52475" y="2070100"/>
            <a:ext cx="7315200" cy="889000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         Sxq = Chu vi đáy x chiều cao</a:t>
            </a:r>
          </a:p>
          <a:p>
            <a:pPr eaLnBrk="1" hangingPunct="1"/>
            <a:endParaRPr lang="en-US" altLang="en-US" sz="2500">
              <a:solidFill>
                <a:srgbClr val="FF33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52475" y="2430463"/>
            <a:ext cx="7053263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50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Hay: Sxq = (chiều dài + chiều rộng) x 2 x chiều cao</a:t>
            </a:r>
          </a:p>
        </p:txBody>
      </p:sp>
      <p:sp>
        <p:nvSpPr>
          <p:cNvPr id="55302" name="Text Box 4"/>
          <p:cNvSpPr txBox="1">
            <a:spLocks noChangeArrowheads="1"/>
          </p:cNvSpPr>
          <p:nvPr/>
        </p:nvSpPr>
        <p:spPr bwMode="auto">
          <a:xfrm>
            <a:off x="184150" y="3446463"/>
            <a:ext cx="8923338" cy="4386262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altLang="en-US" sz="3200">
                <a:solidFill>
                  <a:srgbClr val="333399"/>
                </a:solidFill>
                <a:latin typeface="Times New Roman" charset="0"/>
                <a:ea typeface="Times New Roman" charset="0"/>
                <a:cs typeface="Times New Roman" charset="0"/>
              </a:rPr>
              <a:t>Muốn tính d</a:t>
            </a:r>
            <a:r>
              <a:rPr lang="en-US" altLang="en-US" sz="3200">
                <a:solidFill>
                  <a:srgbClr val="333399"/>
                </a:solidFill>
                <a:latin typeface="Times New Roman" charset="0"/>
                <a:ea typeface="Times New Roman" charset="0"/>
                <a:cs typeface="Times New Roman" charset="0"/>
              </a:rPr>
              <a:t>iện tích toàn phần của hình hộp chữ nhật </a:t>
            </a:r>
            <a:r>
              <a:rPr lang="vi-VN" altLang="en-US" sz="3200">
                <a:solidFill>
                  <a:srgbClr val="333399"/>
                </a:solidFill>
                <a:latin typeface="Times New Roman" charset="0"/>
                <a:ea typeface="Times New Roman" charset="0"/>
                <a:cs typeface="Times New Roman" charset="0"/>
              </a:rPr>
              <a:t>ta lấy diện tích xung quanh cộng diện tích hai đáy</a:t>
            </a:r>
            <a:r>
              <a:rPr lang="en-US" altLang="en-US" sz="3200" b="1" i="1">
                <a:solidFill>
                  <a:srgbClr val="333399"/>
                </a:solidFill>
                <a:latin typeface="Times New Roman" charset="0"/>
                <a:ea typeface="Times New Roman" charset="0"/>
                <a:cs typeface="Times New Roman" charset="0"/>
              </a:rPr>
              <a:t>			        </a:t>
            </a:r>
            <a:r>
              <a:rPr lang="en-US" altLang="en-US" sz="3200" b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tp</a:t>
            </a:r>
            <a:r>
              <a:rPr lang="en-US" altLang="en-US" sz="3200" b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= 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xq</a:t>
            </a:r>
            <a:r>
              <a:rPr lang="en-US" altLang="en-US" sz="3200" b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+ 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2đáy  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Hay 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tp</a:t>
            </a:r>
            <a:r>
              <a:rPr lang="en-US" altLang="en-US" sz="3200" b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= 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xq</a:t>
            </a:r>
            <a:r>
              <a:rPr lang="en-US" altLang="en-US" sz="3200" b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+ (</a:t>
            </a:r>
            <a:r>
              <a:rPr lang="en-US" altLang="en-US" sz="320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chiều dài x chiều rộng</a:t>
            </a:r>
            <a:r>
              <a:rPr lang="en-US" altLang="en-US" sz="3200" b="1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) x 2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3200" b="1">
              <a:solidFill>
                <a:srgbClr val="333399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900">
              <a:solidFill>
                <a:srgbClr val="0000CC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900" i="1">
              <a:solidFill>
                <a:srgbClr val="0000CC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4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>
            <a:extLst>
              <a:ext uri="{FF2B5EF4-FFF2-40B4-BE49-F238E27FC236}">
                <a16:creationId xmlns:a16="http://schemas.microsoft.com/office/drawing/2014/main" id="{E9A20EFB-6F32-6D49-8B6C-2B8714F3E3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06B5C60-952E-B940-A168-865A9D879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3728" y="980728"/>
            <a:ext cx="4968552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vi-VN" alt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vi-VN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1919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000" dirty="0">
              <a:solidFill>
                <a:srgbClr val="1919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000" dirty="0">
              <a:solidFill>
                <a:srgbClr val="1919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>
                <a:solidFill>
                  <a:srgbClr val="19194D"/>
                </a:solidFill>
                <a:latin typeface="Times New Roman" panose="02020603050405020304" pitchFamily="18" charset="0"/>
              </a:rPr>
              <a:t>DIỆN TÍCH XUNG QUANH –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>
                <a:solidFill>
                  <a:srgbClr val="19194D"/>
                </a:solidFill>
                <a:latin typeface="Times New Roman" panose="02020603050405020304" pitchFamily="18" charset="0"/>
              </a:rPr>
              <a:t>DIỆN TÍCH TOÀN PHẦN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>
                <a:solidFill>
                  <a:srgbClr val="19194D"/>
                </a:solidFill>
                <a:latin typeface="Times New Roman" panose="02020603050405020304" pitchFamily="18" charset="0"/>
              </a:rPr>
              <a:t>CỦA HÌNH LẬP PHƯƠNG</a:t>
            </a:r>
          </a:p>
        </p:txBody>
      </p:sp>
    </p:spTree>
    <p:extLst>
      <p:ext uri="{BB962C8B-B14F-4D97-AF65-F5344CB8AC3E}">
        <p14:creationId xmlns:p14="http://schemas.microsoft.com/office/powerpoint/2010/main" val="18802322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MỤC TIÊU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7456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4800" y="1003300"/>
            <a:ext cx="86185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vi-VN" altLang="en-US" sz="3200" b="1" i="1" dirty="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Diện tích xung quanh và diện tích toàn phần của </a:t>
            </a:r>
          </a:p>
          <a:p>
            <a:pPr algn="ctr">
              <a:spcBef>
                <a:spcPct val="50000"/>
              </a:spcBef>
            </a:pPr>
            <a:r>
              <a:rPr lang="vi-VN" altLang="en-US" sz="3200" b="1" i="1" dirty="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ình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vi-VN" altLang="en-US" sz="3200" b="1" i="1" dirty="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lập phương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. ( </a:t>
            </a:r>
            <a:r>
              <a:rPr lang="vi-VN" altLang="en-US" sz="3200" b="1" i="1" dirty="0">
                <a:solidFill>
                  <a:srgbClr val="FF3300"/>
                </a:solidFill>
                <a:latin typeface="Times New Roman" charset="0"/>
                <a:ea typeface="Times New Roman" charset="0"/>
                <a:cs typeface="Times New Roman" charset="0"/>
              </a:rPr>
              <a:t>trang 111)</a:t>
            </a:r>
            <a:endParaRPr lang="en-US" altLang="en-US" sz="3200" b="1" i="1" dirty="0">
              <a:solidFill>
                <a:srgbClr val="FF33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67493" y="2996952"/>
            <a:ext cx="858119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>
              <a:spcBef>
                <a:spcPct val="50000"/>
              </a:spcBef>
              <a:buAutoNum type="arabicPeriod"/>
            </a:pPr>
            <a:r>
              <a:rPr lang="vi-VN" altLang="en-US" sz="2800" b="1" i="1" dirty="0">
                <a:latin typeface="Times New Roman" charset="0"/>
                <a:ea typeface="Times New Roman" charset="0"/>
                <a:cs typeface="Times New Roman" charset="0"/>
              </a:rPr>
              <a:t>Nắm được và biết cách tính diện tích xung quanh và </a:t>
            </a:r>
          </a:p>
          <a:p>
            <a:pPr>
              <a:spcBef>
                <a:spcPct val="50000"/>
              </a:spcBef>
            </a:pPr>
            <a:r>
              <a:rPr lang="vi-VN" altLang="en-US" sz="2800" b="1" i="1" dirty="0">
                <a:latin typeface="Times New Roman" charset="0"/>
                <a:ea typeface="Times New Roman" charset="0"/>
                <a:cs typeface="Times New Roman" charset="0"/>
              </a:rPr>
              <a:t>diện tích toàn phần của hình lập phương</a:t>
            </a:r>
            <a:endParaRPr lang="en-US" altLang="en-US" sz="2800" b="1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8642" y="4574678"/>
            <a:ext cx="37962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 dirty="0">
                <a:latin typeface="Times New Roman" charset="0"/>
                <a:ea typeface="Times New Roman" charset="0"/>
                <a:cs typeface="Times New Roman" charset="0"/>
              </a:rPr>
              <a:t>2. </a:t>
            </a:r>
            <a:r>
              <a:rPr lang="en-US" altLang="en-US" sz="2800" b="1" i="1" dirty="0" err="1">
                <a:latin typeface="Times New Roman" charset="0"/>
                <a:ea typeface="Times New Roman" charset="0"/>
                <a:cs typeface="Times New Roman" charset="0"/>
              </a:rPr>
              <a:t>Làm</a:t>
            </a:r>
            <a:r>
              <a:rPr lang="en-US" altLang="en-US" sz="2800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2800" b="1" i="1" dirty="0" err="1">
                <a:latin typeface="Times New Roman" charset="0"/>
                <a:ea typeface="Times New Roman" charset="0"/>
                <a:cs typeface="Times New Roman" charset="0"/>
              </a:rPr>
              <a:t>bài</a:t>
            </a:r>
            <a:r>
              <a:rPr lang="en-US" altLang="en-US" sz="2800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2800" b="1" i="1" dirty="0" err="1">
                <a:latin typeface="Times New Roman" charset="0"/>
                <a:ea typeface="Times New Roman" charset="0"/>
                <a:cs typeface="Times New Roman" charset="0"/>
              </a:rPr>
              <a:t>tập</a:t>
            </a:r>
            <a:r>
              <a:rPr lang="en-US" altLang="en-US" sz="2800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2800" b="1" i="1" dirty="0" err="1">
                <a:latin typeface="Times New Roman" charset="0"/>
                <a:ea typeface="Times New Roman" charset="0"/>
                <a:cs typeface="Times New Roman" charset="0"/>
              </a:rPr>
              <a:t>vận</a:t>
            </a:r>
            <a:r>
              <a:rPr lang="en-US" altLang="en-US" sz="2800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2800" b="1" i="1" dirty="0" err="1">
                <a:latin typeface="Times New Roman" charset="0"/>
                <a:ea typeface="Times New Roman" charset="0"/>
                <a:cs typeface="Times New Roman" charset="0"/>
              </a:rPr>
              <a:t>dụng</a:t>
            </a:r>
            <a:endParaRPr lang="en-US" altLang="en-US" sz="2800" b="1" i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4038" name="Text Box 5"/>
          <p:cNvSpPr txBox="1">
            <a:spLocks noChangeArrowheads="1"/>
          </p:cNvSpPr>
          <p:nvPr/>
        </p:nvSpPr>
        <p:spPr bwMode="auto">
          <a:xfrm>
            <a:off x="3924300" y="457200"/>
            <a:ext cx="12573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charset="0"/>
                <a:ea typeface="Times New Roman" charset="0"/>
                <a:cs typeface="Times New Roman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21957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KHÁM PHÁ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1261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862013" y="66675"/>
            <a:ext cx="68341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năm ngày 24 tháng 1 năm 2013.</a:t>
            </a:r>
          </a:p>
        </p:txBody>
      </p:sp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2438400" y="457200"/>
            <a:ext cx="1119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8675" name="Rectangle 1"/>
          <p:cNvSpPr>
            <a:spLocks noChangeArrowheads="1"/>
          </p:cNvSpPr>
          <p:nvPr/>
        </p:nvSpPr>
        <p:spPr bwMode="auto">
          <a:xfrm>
            <a:off x="4191455" y="2327915"/>
            <a:ext cx="3429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07504" y="737095"/>
            <a:ext cx="2695008" cy="1965306"/>
            <a:chOff x="1810" y="1152"/>
            <a:chExt cx="2510" cy="1886"/>
          </a:xfrm>
          <a:noFill/>
        </p:grpSpPr>
        <p:sp>
          <p:nvSpPr>
            <p:cNvPr id="14" name="AutoShape 20"/>
            <p:cNvSpPr>
              <a:spLocks noChangeArrowheads="1"/>
            </p:cNvSpPr>
            <p:nvPr/>
          </p:nvSpPr>
          <p:spPr bwMode="auto">
            <a:xfrm>
              <a:off x="1824" y="1152"/>
              <a:ext cx="2496" cy="1872"/>
            </a:xfrm>
            <a:prstGeom prst="cube">
              <a:avLst>
                <a:gd name="adj" fmla="val 25000"/>
              </a:avLst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2290" y="1166"/>
              <a:ext cx="0" cy="1392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2290" y="2558"/>
              <a:ext cx="2016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 flipV="1">
              <a:off x="1810" y="2558"/>
              <a:ext cx="480" cy="48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en-US"/>
            </a:p>
          </p:txBody>
        </p:sp>
      </p:grpSp>
      <p:sp>
        <p:nvSpPr>
          <p:cNvPr id="28677" name="Rectangle 21"/>
          <p:cNvSpPr>
            <a:spLocks noChangeArrowheads="1"/>
          </p:cNvSpPr>
          <p:nvPr/>
        </p:nvSpPr>
        <p:spPr bwMode="auto">
          <a:xfrm>
            <a:off x="0" y="79489"/>
            <a:ext cx="31774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hộp</a:t>
            </a:r>
            <a:r>
              <a:rPr lang="en-US" altLang="en-US" sz="28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nhật</a:t>
            </a:r>
            <a:endParaRPr lang="en-US" altLang="en-US" sz="2800" b="1" dirty="0"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365194" y="2294986"/>
            <a:ext cx="14668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Chiều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dài</a:t>
            </a:r>
            <a:endParaRPr lang="en-US" altLang="en-US" sz="18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 rot="-2736434">
            <a:off x="2198148" y="2187496"/>
            <a:ext cx="13360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 i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Chiều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rộng</a:t>
            </a:r>
            <a:endParaRPr lang="en-US" altLang="en-US" sz="18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 rot="-5400000">
            <a:off x="2002631" y="1329367"/>
            <a:ext cx="1241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 i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Chiều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cao</a:t>
            </a:r>
            <a:endParaRPr lang="en-US" altLang="en-US" sz="18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932040" y="79489"/>
            <a:ext cx="0" cy="6661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22536" y="2948466"/>
            <a:ext cx="4339208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 b="1" dirty="0">
                <a:cs typeface="Times New Roman" panose="02020603050405020304" pitchFamily="18" charset="0"/>
              </a:rPr>
              <a:t>- Muốn tính diện tích xung quanh của hình hộp chữ nhật, ta lấy chu vi mặt đáy nhân với chiều cao ( cùng một đơn vị đo).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 sz="2400" b="1" dirty="0">
                <a:cs typeface="Times New Roman" panose="02020603050405020304" pitchFamily="18" charset="0"/>
              </a:rPr>
              <a:t>- Muốn tính diện tích toàn phần của hình hộp chữ nhật, ta lấy diện tích xung quanh cộng với diện tích hai đáy.</a:t>
            </a:r>
            <a:endParaRPr lang="en-US" altLang="en-US" sz="2400" b="1" dirty="0">
              <a:cs typeface="Times New Roman" panose="02020603050405020304" pitchFamily="18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4964199" y="145509"/>
            <a:ext cx="26562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 b="1">
                <a:cs typeface="Times New Roman" panose="02020603050405020304" pitchFamily="18" charset="0"/>
              </a:rPr>
              <a:t>Hình lập phương</a:t>
            </a:r>
            <a:endParaRPr lang="en-US" altLang="en-US" sz="2400" b="1" dirty="0">
              <a:cs typeface="Times New Roman" panose="02020603050405020304" pitchFamily="18" charset="0"/>
            </a:endParaRPr>
          </a:p>
        </p:txBody>
      </p: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312155" y="716590"/>
            <a:ext cx="1600200" cy="1395412"/>
            <a:chOff x="1824" y="2304"/>
            <a:chExt cx="816" cy="780"/>
          </a:xfrm>
        </p:grpSpPr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1824" y="2544"/>
              <a:ext cx="576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Line 11"/>
            <p:cNvSpPr>
              <a:spLocks noChangeShapeType="1"/>
            </p:cNvSpPr>
            <p:nvPr/>
          </p:nvSpPr>
          <p:spPr bwMode="auto">
            <a:xfrm flipV="1">
              <a:off x="1836" y="2832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Line 12"/>
            <p:cNvSpPr>
              <a:spLocks noChangeShapeType="1"/>
            </p:cNvSpPr>
            <p:nvPr/>
          </p:nvSpPr>
          <p:spPr bwMode="auto">
            <a:xfrm flipV="1">
              <a:off x="1824" y="2304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2400" y="2304"/>
              <a:ext cx="240" cy="780"/>
              <a:chOff x="4512" y="2880"/>
              <a:chExt cx="240" cy="780"/>
            </a:xfrm>
          </p:grpSpPr>
          <p:sp>
            <p:nvSpPr>
              <p:cNvPr id="33" name="Line 14"/>
              <p:cNvSpPr>
                <a:spLocks noChangeShapeType="1"/>
              </p:cNvSpPr>
              <p:nvPr/>
            </p:nvSpPr>
            <p:spPr bwMode="auto">
              <a:xfrm flipV="1">
                <a:off x="4512" y="3420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4" name="Group 15"/>
              <p:cNvGrpSpPr>
                <a:grpSpLocks/>
              </p:cNvGrpSpPr>
              <p:nvPr/>
            </p:nvGrpSpPr>
            <p:grpSpPr bwMode="auto">
              <a:xfrm>
                <a:off x="4512" y="2880"/>
                <a:ext cx="240" cy="768"/>
                <a:chOff x="2400" y="2304"/>
                <a:chExt cx="240" cy="768"/>
              </a:xfrm>
            </p:grpSpPr>
            <p:sp>
              <p:nvSpPr>
                <p:cNvPr id="35" name="Line 16"/>
                <p:cNvSpPr>
                  <a:spLocks noChangeShapeType="1"/>
                </p:cNvSpPr>
                <p:nvPr/>
              </p:nvSpPr>
              <p:spPr bwMode="auto">
                <a:xfrm>
                  <a:off x="2400" y="254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6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400" y="2304"/>
                  <a:ext cx="24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7" name="Line 18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>
              <a:off x="2064" y="23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Line 20"/>
            <p:cNvSpPr>
              <a:spLocks noChangeShapeType="1"/>
            </p:cNvSpPr>
            <p:nvPr/>
          </p:nvSpPr>
          <p:spPr bwMode="auto">
            <a:xfrm flipV="1">
              <a:off x="206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Line 21"/>
            <p:cNvSpPr>
              <a:spLocks noChangeShapeType="1"/>
            </p:cNvSpPr>
            <p:nvPr/>
          </p:nvSpPr>
          <p:spPr bwMode="auto">
            <a:xfrm flipV="1">
              <a:off x="2064" y="2304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5286211" y="1763581"/>
            <a:ext cx="111239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Chiều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dài</a:t>
            </a:r>
            <a:endParaRPr lang="en-US" altLang="en-US" sz="18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 rot="-2736434">
            <a:off x="6161178" y="1795853"/>
            <a:ext cx="13360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Chiều</a:t>
            </a:r>
            <a:r>
              <a:rPr lang="en-US" altLang="en-US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rộng</a:t>
            </a:r>
            <a:endParaRPr lang="en-US" altLang="en-US" sz="16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 rot="-5400000">
            <a:off x="6393115" y="926146"/>
            <a:ext cx="12414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Chiều</a:t>
            </a:r>
            <a:r>
              <a:rPr lang="en-US" altLang="en-US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en-US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cao</a:t>
            </a:r>
            <a:endParaRPr lang="en-US" altLang="en-US" sz="16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charset="0"/>
              <a:cs typeface="Times New Roman" panose="02020603050405020304" pitchFamily="18" charset="0"/>
            </a:endParaRPr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 flipV="1">
            <a:off x="5335688" y="2090533"/>
            <a:ext cx="1088860" cy="2146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Line 17"/>
          <p:cNvSpPr>
            <a:spLocks noChangeShapeType="1"/>
          </p:cNvSpPr>
          <p:nvPr/>
        </p:nvSpPr>
        <p:spPr bwMode="auto">
          <a:xfrm flipV="1">
            <a:off x="6476394" y="1661176"/>
            <a:ext cx="479066" cy="4508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Line 17"/>
          <p:cNvSpPr>
            <a:spLocks noChangeShapeType="1"/>
          </p:cNvSpPr>
          <p:nvPr/>
        </p:nvSpPr>
        <p:spPr bwMode="auto">
          <a:xfrm flipH="1" flipV="1">
            <a:off x="6912355" y="716589"/>
            <a:ext cx="19574" cy="95120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4964199" y="2605764"/>
            <a:ext cx="417980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lập phương có 6 mặt, là các hình vuông bằng nhau</a:t>
            </a:r>
            <a:endParaRPr lang="en-US" altLang="en-US" sz="24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04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20" grpId="0"/>
      <p:bldP spid="21" grpId="0"/>
      <p:bldP spid="38" grpId="0"/>
      <p:bldP spid="39" grpId="0"/>
      <p:bldP spid="40" grpId="0"/>
      <p:bldP spid="41" grpId="0" animBg="1"/>
      <p:bldP spid="42" grpId="0" animBg="1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800</Words>
  <Application>Microsoft Office PowerPoint</Application>
  <PresentationFormat>Trình chiếu Trên màn hình (4:3)</PresentationFormat>
  <Paragraphs>131</Paragraphs>
  <Slides>17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Chủ đề của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Ha Nguyen</cp:lastModifiedBy>
  <cp:revision>48</cp:revision>
  <dcterms:created xsi:type="dcterms:W3CDTF">2020-04-12T02:32:55Z</dcterms:created>
  <dcterms:modified xsi:type="dcterms:W3CDTF">2022-02-11T04:06:45Z</dcterms:modified>
</cp:coreProperties>
</file>