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31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mbay" panose="020B0604020202020204" charset="0"/>
      <p:regular r:id="rId25"/>
    </p:embeddedFont>
    <p:embeddedFont>
      <p:font typeface="Nunito" pitchFamily="2" charset="0"/>
      <p:regular r:id="rId26"/>
      <p:bold r:id="rId27"/>
      <p:italic r:id="rId28"/>
      <p:boldItalic r:id="rId29"/>
    </p:embeddedFont>
    <p:embeddedFont>
      <p:font typeface="Oswald" panose="02000503000000000000" pitchFamily="2" charset="0"/>
      <p:regular r:id="rId30"/>
    </p:embeddedFont>
    <p:embeddedFont>
      <p:font typeface="Oswald SemiBold" panose="00000700000000000000" pitchFamily="2"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3" autoAdjust="0"/>
  </p:normalViewPr>
  <p:slideViewPr>
    <p:cSldViewPr snapToGrid="0">
      <p:cViewPr varScale="1">
        <p:scale>
          <a:sx n="82" d="100"/>
          <a:sy n="82" d="100"/>
        </p:scale>
        <p:origin x="7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69904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533400" y="312982"/>
            <a:ext cx="8077200" cy="1177245"/>
          </a:xfrm>
          <a:prstGeom prst="rect">
            <a:avLst/>
          </a:prstGeom>
          <a:noFill/>
          <a:ln>
            <a:noFill/>
          </a:ln>
          <a:effectLst/>
        </p:spPr>
        <p:txBody>
          <a:bodyPr wrap="square" lIns="68580" tIns="34290" rIns="68580" bIns="34290" anchor="ctr">
            <a:spAutoFit/>
          </a:bodyPr>
          <a:lstStyle/>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PHÒNG GIÁO DỤC &amp; ĐÀO TẠO QUẬN LONG BIÊN</a:t>
            </a:r>
          </a:p>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TRƯỜNG TIỂU HỌC PHÚC LỢI</a:t>
            </a:r>
          </a:p>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57150" y="1660105"/>
            <a:ext cx="9029700" cy="2285241"/>
          </a:xfrm>
          <a:prstGeom prst="rect">
            <a:avLst/>
          </a:prstGeom>
          <a:noFill/>
          <a:ln>
            <a:noFill/>
          </a:ln>
          <a:effectLst/>
        </p:spPr>
        <p:txBody>
          <a:bodyPr wrap="square" lIns="68580" tIns="34290" rIns="68580" bIns="34290" anchor="ctr">
            <a:spAutoFit/>
          </a:bodyPr>
          <a:lstStyle/>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                                                     </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CHÀO ĐÓN CÁC EM HỌC SINH</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24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9" y="94600"/>
            <a:ext cx="8308664"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 YÊU NƯỚC NGUYỄN TRUNG TRỰC</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349" name="Google Shape;349;p11"/>
          <p:cNvGrpSpPr/>
          <p:nvPr/>
        </p:nvGrpSpPr>
        <p:grpSpPr>
          <a:xfrm>
            <a:off x="168909" y="812800"/>
            <a:ext cx="8806181" cy="3704956"/>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51" name="Google Shape;351;p11"/>
            <p:cNvSpPr txBox="1"/>
            <p:nvPr/>
          </p:nvSpPr>
          <p:spPr>
            <a:xfrm>
              <a:off x="307974" y="893676"/>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Nguyễn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Trung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Trực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sinh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trong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một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nghề</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chài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lưới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Năm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23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tuổi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lãnh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đạo</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dậy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ở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phủ</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An, nay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tỉnh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Long An.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quân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khởi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nghĩa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do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chỉ</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huy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lập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nhiều</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chiến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vang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khắp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vùng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Bộ</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Bị</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giặc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bắt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đưa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hành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khảng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khái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viên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thống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đốc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“Bao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giờ</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nhổ</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nước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đánh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p:txBody>
      </p:sp>
      <p:sp>
        <p:nvSpPr>
          <p:cNvPr id="368" name="Google Shape;368;p13"/>
          <p:cNvSpPr txBox="1"/>
          <p:nvPr/>
        </p:nvSpPr>
        <p:spPr>
          <a:xfrm>
            <a:off x="504664" y="2566113"/>
            <a:ext cx="359091" cy="52318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panose="02020603050405020304" pitchFamily="18" charset="0"/>
                <a:cs typeface="Times New Roman" panose="02020603050405020304" pitchFamily="18" charset="0"/>
                <a:sym typeface="Arial" panose="020B0604020202020204"/>
              </a:rPr>
              <a:t>1</a:t>
            </a:r>
          </a:p>
        </p:txBody>
      </p:sp>
      <p:sp>
        <p:nvSpPr>
          <p:cNvPr id="369" name="Google Shape;369;p13"/>
          <p:cNvSpPr txBox="1"/>
          <p:nvPr/>
        </p:nvSpPr>
        <p:spPr>
          <a:xfrm>
            <a:off x="504664" y="3194842"/>
            <a:ext cx="359091" cy="52318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Times New Roman" panose="02020603050405020304" pitchFamily="18" charset="0"/>
                <a:cs typeface="Times New Roman" panose="02020603050405020304" pitchFamily="18" charset="0"/>
                <a:sym typeface="Arial" panose="020B0604020202020204"/>
              </a:rPr>
              <a:t>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rơi</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3" y="1394732"/>
            <a:chExt cx="541778" cy="523220"/>
          </a:xfrm>
        </p:grpSpPr>
        <p:sp>
          <p:nvSpPr>
            <p:cNvPr id="377" name="Google Shape;377;p14"/>
            <p:cNvSpPr/>
            <p:nvPr/>
          </p:nvSpPr>
          <p:spPr>
            <a:xfrm>
              <a:off x="862479" y="1457985"/>
              <a:ext cx="303925"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78" name="Google Shape;378;p14"/>
            <p:cNvSpPr txBox="1"/>
            <p:nvPr/>
          </p:nvSpPr>
          <p:spPr>
            <a:xfrm>
              <a:off x="743553"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3300B8"/>
                  </a:solidFill>
                  <a:sym typeface="Arial" panose="020B0604020202020204"/>
                </a:rPr>
                <a:t>2</a:t>
              </a:r>
            </a:p>
          </p:txBody>
        </p:sp>
      </p:grpSp>
      <p:grpSp>
        <p:nvGrpSpPr>
          <p:cNvPr id="379" name="Google Shape;379;p14"/>
          <p:cNvGrpSpPr/>
          <p:nvPr/>
        </p:nvGrpSpPr>
        <p:grpSpPr>
          <a:xfrm>
            <a:off x="2810889" y="1131594"/>
            <a:ext cx="385042" cy="523220"/>
            <a:chOff x="3138294" y="1433375"/>
            <a:chExt cx="392926" cy="523220"/>
          </a:xfrm>
        </p:grpSpPr>
        <p:sp>
          <p:nvSpPr>
            <p:cNvPr id="380" name="Google Shape;380;p14"/>
            <p:cNvSpPr/>
            <p:nvPr/>
          </p:nvSpPr>
          <p:spPr>
            <a:xfrm>
              <a:off x="314464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81" name="Google Shape;381;p14"/>
            <p:cNvSpPr txBox="1"/>
            <p:nvPr/>
          </p:nvSpPr>
          <p:spPr>
            <a:xfrm>
              <a:off x="3138294"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sym typeface="Arial" panose="020B0604020202020204"/>
                </a:rPr>
                <a:t>1</a:t>
              </a:r>
            </a:p>
          </p:txBody>
        </p:sp>
      </p:grpSp>
      <p:grpSp>
        <p:nvGrpSpPr>
          <p:cNvPr id="382" name="Google Shape;382;p14"/>
          <p:cNvGrpSpPr/>
          <p:nvPr/>
        </p:nvGrpSpPr>
        <p:grpSpPr>
          <a:xfrm>
            <a:off x="4355819"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84" name="Google Shape;384;p14"/>
            <p:cNvSpPr txBox="1"/>
            <p:nvPr/>
          </p:nvSpPr>
          <p:spPr>
            <a:xfrm>
              <a:off x="1008882"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sym typeface="Arial" panose="020B0604020202020204"/>
                </a:rPr>
                <a:t>1</a:t>
              </a: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sym typeface="Arial" panose="020B0604020202020204"/>
                </a:rPr>
                <a:t>2</a:t>
              </a: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sym typeface="Arial" panose="020B0604020202020204"/>
                </a:rPr>
                <a:t>1</a:t>
              </a: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sym typeface="Arial" panose="020B0604020202020204"/>
                </a:rPr>
                <a:t>2</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99" name="Google Shape;399;p15"/>
          <p:cNvSpPr/>
          <p:nvPr/>
        </p:nvSpPr>
        <p:spPr>
          <a:xfrm>
            <a:off x="185452" y="1145893"/>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 3a (Trang 7 VBT TV)</a:t>
            </a:r>
            <a:r>
              <a:rPr lang="en-US" sz="2800" b="1" i="0" u="none" strike="noStrike" cap="none">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Tìm</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tiếng</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bắt</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đầu</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bằng</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1" u="none" strike="noStrike" cap="none" dirty="0">
                <a:solidFill>
                  <a:srgbClr val="FF0000"/>
                </a:solidFill>
                <a:latin typeface="Times New Roman" panose="02020603050405020304" pitchFamily="18" charset="0"/>
                <a:cs typeface="Times New Roman" panose="02020603050405020304" pitchFamily="18" charset="0"/>
                <a:sym typeface="Arial" panose="020B0604020202020204"/>
              </a:rPr>
              <a:t>r</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1" u="none" strike="noStrike" cap="none" dirty="0">
                <a:solidFill>
                  <a:srgbClr val="FF0000"/>
                </a:solidFill>
                <a:latin typeface="Times New Roman" panose="02020603050405020304" pitchFamily="18" charset="0"/>
                <a:cs typeface="Times New Roman" panose="02020603050405020304" pitchFamily="18" charset="0"/>
                <a:sym typeface="Arial" panose="020B0604020202020204"/>
              </a:rPr>
              <a:t>d</a:t>
            </a:r>
            <a:r>
              <a:rPr lang="en-US" sz="28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hay </a:t>
            </a:r>
            <a:r>
              <a:rPr lang="en-US" sz="2800" b="1" i="1" u="none" strike="noStrike" cap="none" dirty="0" err="1">
                <a:solidFill>
                  <a:srgbClr val="FF0000"/>
                </a:solidFill>
                <a:latin typeface="Times New Roman" panose="02020603050405020304" pitchFamily="18" charset="0"/>
                <a:cs typeface="Times New Roman" panose="02020603050405020304" pitchFamily="18" charset="0"/>
                <a:sym typeface="Arial" panose="020B0604020202020204"/>
              </a:rPr>
              <a:t>gi</a:t>
            </a:r>
            <a:r>
              <a:rPr lang="en-US" sz="2800" b="1" i="1" u="none" strike="noStrike" cap="none"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thích</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hợp</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với</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mỗi</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ô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trống</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a:t>
            </a:r>
            <a:endParaRPr sz="2800" b="1" i="0" u="none" strike="noStrike" cap="none" dirty="0">
              <a:solidFill>
                <a:srgbClr val="C00000"/>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dirty="0">
                <a:solidFill>
                  <a:schemeClr val="accent6"/>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Làm</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việc</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cho</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cả</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ba</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thời</a:t>
            </a:r>
            <a:br>
              <a:rPr lang="en-US" sz="2800" b="1" dirty="0">
                <a:solidFill>
                  <a:srgbClr val="0000FF"/>
                </a:solidFill>
                <a:latin typeface="Arial" panose="020B0604020202020204"/>
                <a:ea typeface="Arial" panose="020B0604020202020204"/>
                <a:cs typeface="Arial" panose="020B0604020202020204"/>
                <a:sym typeface="Arial" panose="020B0604020202020204"/>
              </a:rPr>
            </a:br>
            <a:r>
              <a:rPr lang="en-US" sz="2800" b="1" dirty="0">
                <a:solidFill>
                  <a:srgbClr val="99000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Có</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một</a:t>
            </a:r>
            <a:r>
              <a:rPr lang="en-US" sz="2800" b="1" dirty="0">
                <a:solidFill>
                  <a:srgbClr val="002060"/>
                </a:solidFill>
                <a:latin typeface="Arial" panose="020B0604020202020204"/>
                <a:ea typeface="Arial" panose="020B0604020202020204"/>
                <a:cs typeface="Arial" panose="020B0604020202020204"/>
                <a:sym typeface="Arial" panose="020B0604020202020204"/>
              </a:rPr>
              <a:t> con </a:t>
            </a:r>
            <a:r>
              <a:rPr lang="en-US" sz="2800" b="1" dirty="0" err="1">
                <a:solidFill>
                  <a:srgbClr val="002060"/>
                </a:solidFill>
                <a:latin typeface="Arial" panose="020B0604020202020204"/>
                <a:ea typeface="Arial" panose="020B0604020202020204"/>
                <a:cs typeface="Arial" panose="020B0604020202020204"/>
                <a:sym typeface="Arial" panose="020B0604020202020204"/>
              </a:rPr>
              <a:t>ve</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thấy</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nọ</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miệt</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mài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từ</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sáng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đến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tối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chẳng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lúc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nào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ngơi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liền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tò</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mò</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hỏi</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 </a:t>
            </a:r>
            <a:r>
              <a:rPr lang="en-US" sz="2800" b="1"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quần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quật</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thế</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gì</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đáp</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 </a:t>
            </a:r>
            <a:r>
              <a:rPr lang="en-US" sz="2800" b="1"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cả</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ba</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thời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nên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không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thể</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ngừng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tay</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Ve</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nghĩ</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mãi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không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a:solidFill>
                  <a:srgbClr val="FF523E"/>
                </a:solidFill>
                <a:latin typeface="Arial" panose="020B0604020202020204"/>
                <a:ea typeface="Arial" panose="020B0604020202020204"/>
                <a:cs typeface="Arial" panose="020B0604020202020204"/>
                <a:sym typeface="Arial" panose="020B0604020202020204"/>
              </a:rPr>
              <a:t>ra</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hỏi</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Thế</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nào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cả</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ba</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thời</a:t>
            </a:r>
            <a:r>
              <a:rPr lang="en-US" sz="2800" b="1" dirty="0">
                <a:solidFill>
                  <a:srgbClr val="002060"/>
                </a:solidFill>
                <a:latin typeface="Arial" panose="020B0604020202020204"/>
                <a:ea typeface="Arial" panose="020B0604020202020204"/>
                <a:cs typeface="Arial" panose="020B0604020202020204"/>
                <a:sym typeface="Arial" panose="020B0604020202020204"/>
              </a:rPr>
              <a:t>?</a:t>
            </a:r>
          </a:p>
        </p:txBody>
      </p:sp>
      <p:sp>
        <p:nvSpPr>
          <p:cNvPr id="407" name="Google Shape;407;p16"/>
          <p:cNvSpPr txBox="1"/>
          <p:nvPr/>
        </p:nvSpPr>
        <p:spPr>
          <a:xfrm>
            <a:off x="43833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ôn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tồn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giảng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a:t>
            </a: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Trước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thân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Đó</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hiện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vì</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quá</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khứ</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dành</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dụm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tương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lai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Sau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này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bây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đang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cha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endParaRPr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Arial" panose="020B0604020202020204"/>
                <a:ea typeface="Arial" panose="020B0604020202020204"/>
                <a:cs typeface="Arial" panose="020B0604020202020204"/>
                <a:sym typeface="Arial" panose="020B0604020202020204"/>
              </a:rPr>
              <a:t>TRUYỆN VUI DÂN GIAN THẾ GIỚI</a:t>
            </a:r>
            <a:endParaRPr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17"/>
          <p:cNvSpPr txBox="1"/>
          <p:nvPr/>
        </p:nvSpPr>
        <p:spPr>
          <a:xfrm>
            <a:off x="6084866" y="2571410"/>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5507990" y="627380"/>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467761" y="2067868"/>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3b (Trang 7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Tìm vần chứa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o</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 hay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ô</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thích hợp với mỗi ô trống. Giải câu đố.</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
            <p:cNvSpPr/>
            <p:nvPr/>
          </p:nvSpPr>
          <p:spPr>
            <a:xfrm flipH="1">
              <a:off x="5749950" y="3149392"/>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1"/>
            <p:cNvSpPr/>
            <p:nvPr/>
          </p:nvSpPr>
          <p:spPr>
            <a:xfrm flipH="1">
              <a:off x="5972400" y="3415242"/>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2" name="Google Shape;232;p1"/>
          <p:cNvSpPr txBox="1">
            <a:spLocks noGrp="1"/>
          </p:cNvSpPr>
          <p:nvPr>
            <p:ph type="ctrTitle"/>
          </p:nvPr>
        </p:nvSpPr>
        <p:spPr>
          <a:xfrm flipH="1">
            <a:off x="3273372" y="580534"/>
            <a:ext cx="5557859" cy="86321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400" dirty="0">
                <a:latin typeface="Arial" panose="020B0604020202020204"/>
                <a:ea typeface="Arial" panose="020B0604020202020204"/>
                <a:cs typeface="Arial" panose="020B0604020202020204"/>
                <a:sym typeface="Arial" panose="020B0604020202020204"/>
              </a:rPr>
              <a:t>CHÍNH TẢ TUẦN 19</a:t>
            </a:r>
            <a:endParaRPr sz="4400" dirty="0">
              <a:solidFill>
                <a:schemeClr val="lt2"/>
              </a:solidFill>
              <a:latin typeface="Arial" panose="020B0604020202020204"/>
              <a:ea typeface="Arial" panose="020B0604020202020204"/>
              <a:cs typeface="Arial" panose="020B0604020202020204"/>
              <a:sym typeface="Arial" panose="020B0604020202020204"/>
            </a:endParaRPr>
          </a:p>
        </p:txBody>
      </p:sp>
      <p:sp>
        <p:nvSpPr>
          <p:cNvPr id="233" name="Google Shape;233;p1"/>
          <p:cNvSpPr txBox="1"/>
          <p:nvPr/>
        </p:nvSpPr>
        <p:spPr>
          <a:xfrm>
            <a:off x="3091615" y="2067784"/>
            <a:ext cx="6017895" cy="1197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lt2"/>
                </a:solidFill>
                <a:latin typeface="Arial" panose="020B0604020202020204"/>
                <a:ea typeface="Arial" panose="020B0604020202020204"/>
                <a:cs typeface="Arial" panose="020B0604020202020204"/>
                <a:sym typeface="Arial" panose="020B0604020202020204"/>
              </a:rPr>
              <a:t>NHÀ YÊU NƯỚC</a:t>
            </a:r>
            <a:br>
              <a:rPr lang="en-US" sz="3600" b="0" i="0" u="none" strike="noStrike" cap="none" dirty="0">
                <a:solidFill>
                  <a:schemeClr val="lt2"/>
                </a:solidFill>
                <a:latin typeface="Arial" panose="020B0604020202020204"/>
                <a:ea typeface="Arial" panose="020B0604020202020204"/>
                <a:cs typeface="Arial" panose="020B0604020202020204"/>
                <a:sym typeface="Arial" panose="020B0604020202020204"/>
              </a:rPr>
            </a:br>
            <a:r>
              <a:rPr lang="en-US" sz="3600" b="0" i="0" u="none" strike="noStrike" cap="none" dirty="0">
                <a:solidFill>
                  <a:schemeClr val="lt2"/>
                </a:solidFill>
                <a:latin typeface="Arial" panose="020B0604020202020204"/>
                <a:ea typeface="Arial" panose="020B0604020202020204"/>
                <a:cs typeface="Arial" panose="020B0604020202020204"/>
                <a:sym typeface="Arial" panose="020B0604020202020204"/>
              </a:rPr>
              <a:t> NGUYỄN TRUNG TRỰC</a:t>
            </a:r>
          </a:p>
        </p:txBody>
      </p:sp>
      <p:pic>
        <p:nvPicPr>
          <p:cNvPr id="234" name="Google Shape;234;p1"/>
          <p:cNvPicPr preferRelativeResize="0"/>
          <p:nvPr/>
        </p:nvPicPr>
        <p:blipFill rotWithShape="1">
          <a:blip r:embed="rId3"/>
          <a:srcRect l="7795" t="34663" r="15458" b="3790"/>
          <a:stretch>
            <a:fillRect/>
          </a:stretch>
        </p:blipFill>
        <p:spPr>
          <a:xfrm>
            <a:off x="-68243" y="1012139"/>
            <a:ext cx="3863765" cy="4131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151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Hoa</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gì</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đơm</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lửa</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rực</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a:t>
            </a:r>
            <a:r>
              <a:rPr lang="en-US" sz="3200" b="1" i="0" u="none" strike="noStrike" cap="none" dirty="0" err="1">
                <a:solidFill>
                  <a:srgbClr val="3300B8"/>
                </a:solidFill>
                <a:latin typeface="Arial" panose="020B0604020202020204"/>
                <a:ea typeface="Arial" panose="020B0604020202020204"/>
                <a:cs typeface="Arial" panose="020B0604020202020204"/>
                <a:sym typeface="Arial" panose="020B0604020202020204"/>
              </a:rPr>
              <a:t>ồng</a:t>
            </a:r>
            <a:endParaRPr sz="3200" b="1" i="0" u="none" strike="noStrike" cap="none" dirty="0">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Lớn</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lên</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hạt</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a:t>
            </a:r>
            <a:r>
              <a:rPr lang="en-US" sz="3200" b="1" i="0" u="none" strike="noStrike" cap="none" dirty="0" err="1">
                <a:solidFill>
                  <a:srgbClr val="3300B8"/>
                </a:solidFill>
                <a:latin typeface="Arial" panose="020B0604020202020204"/>
                <a:ea typeface="Arial" panose="020B0604020202020204"/>
                <a:cs typeface="Arial" panose="020B0604020202020204"/>
                <a:sym typeface="Arial" panose="020B0604020202020204"/>
              </a:rPr>
              <a:t>ọc</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đầy</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2D292D"/>
                </a:solidFill>
                <a:latin typeface="Arial" panose="020B0604020202020204"/>
                <a:ea typeface="Arial" panose="020B0604020202020204"/>
                <a:cs typeface="Arial" panose="020B0604020202020204"/>
                <a:sym typeface="Arial" panose="020B0604020202020204"/>
              </a:rPr>
              <a:t>tr</a:t>
            </a:r>
            <a:r>
              <a:rPr lang="en-US" sz="3200" b="1" i="0" u="none" strike="noStrike" cap="none" dirty="0" err="1">
                <a:solidFill>
                  <a:srgbClr val="3300B8"/>
                </a:solidFill>
                <a:latin typeface="Arial" panose="020B0604020202020204"/>
                <a:ea typeface="Arial" panose="020B0604020202020204"/>
                <a:cs typeface="Arial" panose="020B0604020202020204"/>
                <a:sym typeface="Arial" panose="020B0604020202020204"/>
              </a:rPr>
              <a:t>ong</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bị</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vàng</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a:t>
            </a:r>
          </a:p>
        </p:txBody>
      </p:sp>
      <p:sp>
        <p:nvSpPr>
          <p:cNvPr id="432" name="Google Shape;432;p19"/>
          <p:cNvSpPr txBox="1"/>
          <p:nvPr/>
        </p:nvSpPr>
        <p:spPr>
          <a:xfrm>
            <a:off x="5724440" y="411580"/>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4139905" y="98913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376523" y="2181465"/>
            <a:ext cx="6621600" cy="228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nở trên mặt nước</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Lại mang hạt </a:t>
            </a:r>
            <a:r>
              <a:rPr lang="en-US" sz="3200" b="1" i="0" u="none" strike="noStrike" cap="none">
                <a:solidFill>
                  <a:srgbClr val="1E1B1E"/>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 </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mình</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Hương bay qua hồ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ộng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Lá đội đầu mướt xanh.</a:t>
            </a:r>
          </a:p>
        </p:txBody>
      </p:sp>
      <p:sp>
        <p:nvSpPr>
          <p:cNvPr id="435" name="Google Shape;435;p19"/>
          <p:cNvSpPr txBox="1"/>
          <p:nvPr/>
        </p:nvSpPr>
        <p:spPr>
          <a:xfrm>
            <a:off x="4603845" y="2801580"/>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615699" y="3363710"/>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FF0000"/>
                </a:solidFill>
                <a:latin typeface="Arial" panose="020B0604020202020204"/>
                <a:ea typeface="Arial" panose="020B0604020202020204"/>
                <a:cs typeface="Arial" panose="020B0604020202020204"/>
                <a:sym typeface="Arial" panose="020B0604020202020204"/>
              </a:rPr>
              <a:t>Là</a:t>
            </a:r>
            <a:r>
              <a:rPr lang="en-US" sz="3200" b="1" i="0" u="none" strike="noStrike" cap="none" dirty="0">
                <a:solidFill>
                  <a:srgbClr val="FF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FF0000"/>
                </a:solidFill>
                <a:latin typeface="Arial" panose="020B0604020202020204"/>
                <a:ea typeface="Arial" panose="020B0604020202020204"/>
                <a:cs typeface="Arial" panose="020B0604020202020204"/>
                <a:sym typeface="Arial" panose="020B0604020202020204"/>
              </a:rPr>
              <a:t>hoa</a:t>
            </a:r>
            <a:r>
              <a:rPr lang="en-US" sz="3200" b="1" i="0" u="none" strike="noStrike" cap="none" dirty="0">
                <a:solidFill>
                  <a:srgbClr val="FF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FF0000"/>
                </a:solidFill>
                <a:latin typeface="Arial" panose="020B0604020202020204"/>
                <a:ea typeface="Arial" panose="020B0604020202020204"/>
                <a:cs typeface="Arial" panose="020B0604020202020204"/>
                <a:sym typeface="Arial" panose="020B0604020202020204"/>
              </a:rPr>
              <a:t>lựu</a:t>
            </a:r>
            <a:endParaRPr sz="3200" b="1" i="0" u="none" strike="noStrike" cap="none" dirty="0">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832415" y="977705"/>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Đánh</a:t>
            </a:r>
            <a:r>
              <a:rPr lang="en-US"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giá</a:t>
            </a:r>
            <a:r>
              <a:rPr lang="en-US"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mục</a:t>
            </a:r>
            <a:r>
              <a:rPr lang="en-US"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tiêu</a:t>
            </a:r>
            <a:endParaRPr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endParaRPr>
          </a:p>
        </p:txBody>
      </p:sp>
      <p:pic>
        <p:nvPicPr>
          <p:cNvPr id="448" name="Google Shape;448;p20" descr="About us - ArmyHaus"/>
          <p:cNvPicPr preferRelativeResize="0"/>
          <p:nvPr/>
        </p:nvPicPr>
        <p:blipFill rotWithShape="1">
          <a:blip r:embed="rId3"/>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3"/>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3"/>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786446" y="305802"/>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Times New Roman" panose="02020603050405020304" pitchFamily="18" charset="0"/>
                <a:ea typeface="Calibri" panose="020F0502020204030204"/>
                <a:cs typeface="Times New Roman" panose="02020603050405020304" pitchFamily="18" charset="0"/>
                <a:sym typeface="Calibri" panose="020F0502020204030204"/>
              </a:rPr>
              <a:t>DẶN DÒ</a:t>
            </a: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1" end="1"/>
                                            </p:txEl>
                                          </p:spTgt>
                                        </p:tgtEl>
                                        <p:attrNameLst>
                                          <p:attrName>style.visibility</p:attrName>
                                        </p:attrNameLst>
                                      </p:cBhvr>
                                      <p:to>
                                        <p:strVal val="visible"/>
                                      </p:to>
                                    </p:set>
                                    <p:animEffect transition="in" filter="fade">
                                      <p:cBhvr>
                                        <p:cTn id="17" dur="500"/>
                                        <p:tgtEl>
                                          <p:spTgt spid="2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2" end="2"/>
                                            </p:txEl>
                                          </p:spTgt>
                                        </p:tgtEl>
                                        <p:attrNameLst>
                                          <p:attrName>style.visibility</p:attrName>
                                        </p:attrNameLst>
                                      </p:cBhvr>
                                      <p:to>
                                        <p:strVal val="visible"/>
                                      </p:to>
                                    </p:set>
                                    <p:animEffect transition="in" filter="fade">
                                      <p:cBhvr>
                                        <p:cTn id="22" dur="500"/>
                                        <p:tgtEl>
                                          <p:spTgt spid="2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3" end="3"/>
                                            </p:txEl>
                                          </p:spTgt>
                                        </p:tgtEl>
                                        <p:attrNameLst>
                                          <p:attrName>style.visibility</p:attrName>
                                        </p:attrNameLst>
                                      </p:cBhvr>
                                      <p:to>
                                        <p:strVal val="visible"/>
                                      </p:to>
                                    </p:set>
                                    <p:animEffect transition="in" filter="fade">
                                      <p:cBhvr>
                                        <p:cTn id="27"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a:latin typeface="Times New Roman" panose="02020603050405020304" pitchFamily="18" charset="0"/>
                <a:cs typeface="Times New Roman" panose="02020603050405020304" pitchFamily="18" charset="0"/>
              </a:rPr>
              <a:t>Nghe – viết</a:t>
            </a:r>
            <a:endParaRPr sz="6000">
              <a:latin typeface="Times New Roman" panose="02020603050405020304" pitchFamily="18" charset="0"/>
              <a:cs typeface="Times New Roman" panose="02020603050405020304" pitchFamily="18" charset="0"/>
            </a:endParaRPr>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1</a:t>
            </a: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307974" y="94600"/>
            <a:ext cx="8456318"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 YÊU NƯỚC NGUYỄN TRUNG TRỰC</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58" name="Google Shape;258;p4"/>
            <p:cNvSpPr txBox="1"/>
            <p:nvPr/>
          </p:nvSpPr>
          <p:spPr>
            <a:xfrm>
              <a:off x="307974" y="1219140"/>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Nguyễn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Trung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Trực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sinh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trong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một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nghề</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chài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lưới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Năm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23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tuổi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lãnh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đạo</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dậy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ở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phủ</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An, nay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tỉnh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Long An.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quân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khởi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nghĩa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do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chỉ</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huy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lập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nhiều</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chiến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vang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khắp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vùng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Bộ</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Bị</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giặc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bắt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đưa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hành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khảng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khái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viên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thống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đốc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“Bao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giờ</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nhổ</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nước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đánh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sinh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trong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một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gia</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đình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nghèo</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Năm</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23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tuổi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lãnh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đạo</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cuộc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nổi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dậy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ở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phủ</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Tân</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An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lập</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nhiều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chiến</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giặc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bắt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hành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hình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gì</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về</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3"/>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NGUYỄN TRUNG TRỰC</a:t>
              </a:r>
            </a:p>
            <a:p>
              <a:pPr marL="0" marR="0" lvl="0" indent="0" algn="ctr" rtl="0">
                <a:lnSpc>
                  <a:spcPct val="10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(1838-1868)</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Câu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nói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3"/>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33098"/>
            <a:chOff x="168909" y="812800"/>
            <a:chExt cx="8806181" cy="4347222"/>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91" name="Google Shape;291;p8"/>
            <p:cNvSpPr txBox="1"/>
            <p:nvPr/>
          </p:nvSpPr>
          <p:spPr>
            <a:xfrm>
              <a:off x="307973" y="893678"/>
              <a:ext cx="8528053" cy="42663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chài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lưới</a:t>
              </a:r>
              <a:endParaRPr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nổi dậy</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khởi nghĩa</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khảng khái</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Nguyễn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Trung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Trực</a:t>
              </a:r>
              <a:endParaRPr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Vàm Cỏ</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Tân An</a:t>
              </a: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Long An</a:t>
              </a: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Tây Nam Bộ</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Nam Kì</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Tây</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Nam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1123</Words>
  <Application>Microsoft Office PowerPoint</Application>
  <PresentationFormat>On-screen Show (16:9)</PresentationFormat>
  <Paragraphs>94</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Cambay</vt:lpstr>
      <vt:lpstr>Oswald</vt:lpstr>
      <vt:lpstr>Bebas Neue</vt:lpstr>
      <vt:lpstr>Quicksand Medium</vt:lpstr>
      <vt:lpstr>Arial</vt:lpstr>
      <vt:lpstr>Times New Roman</vt:lpstr>
      <vt:lpstr>Oswald SemiBold</vt:lpstr>
      <vt:lpstr>Nunito</vt:lpstr>
      <vt:lpstr>DNA Fingerprinting in Forensic Science Workshop by Slidesgo</vt:lpstr>
      <vt:lpstr>PowerPoint Presentation</vt:lpstr>
      <vt:lpstr>CHÍNH TẢ TUẦN 19</vt:lpstr>
      <vt:lpstr>Yêu cầu cần đạt</vt:lpstr>
      <vt:lpstr>Nghe – viết</vt:lpstr>
      <vt:lpstr>NHÀ YÊU NƯỚC NGUYỄN TRUNG TRỰC</vt:lpstr>
      <vt:lpstr>PowerPoint Presentation</vt:lpstr>
      <vt:lpstr>PowerPoint Presentation</vt:lpstr>
      <vt:lpstr>Luyện viết từ khó</vt:lpstr>
      <vt:lpstr>Một số từ ngữ cần lưu ý:</vt:lpstr>
      <vt:lpstr>Nghe - viết</vt:lpstr>
      <vt:lpstr>PowerPoint Presentation</vt:lpstr>
      <vt:lpstr>NHÀ YÊU NƯỚC NGUYỄN TRUNG TRỰC</vt:lpstr>
      <vt:lpstr>Luyện tập</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Presentation</vt:lpstr>
      <vt:lpstr>                           </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Swift3</cp:lastModifiedBy>
  <cp:revision>3</cp:revision>
  <dcterms:created xsi:type="dcterms:W3CDTF">2022-01-04T13:14:08Z</dcterms:created>
  <dcterms:modified xsi:type="dcterms:W3CDTF">2022-01-16T02:57:59Z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