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6"/>
  </p:notesMasterIdLst>
  <p:sldIdLst>
    <p:sldId id="263" r:id="rId2"/>
    <p:sldId id="264" r:id="rId3"/>
    <p:sldId id="265" r:id="rId4"/>
    <p:sldId id="266" r:id="rId5"/>
    <p:sldId id="267" r:id="rId6"/>
    <p:sldId id="268" r:id="rId7"/>
    <p:sldId id="269" r:id="rId8"/>
    <p:sldId id="270" r:id="rId9"/>
    <p:sldId id="271" r:id="rId10"/>
    <p:sldId id="272" r:id="rId11"/>
    <p:sldId id="273" r:id="rId12"/>
    <p:sldId id="257" r:id="rId13"/>
    <p:sldId id="258" r:id="rId14"/>
    <p:sldId id="262"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8399E-5101-4349-8716-EDF31A930143}" type="datetimeFigureOut">
              <a:rPr lang="en-US" smtClean="0"/>
              <a:t>02-Jan-22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73D044-4BB6-40D9-8476-2559B7CC0A75}" type="slidenum">
              <a:rPr lang="en-US" smtClean="0"/>
              <a:t>‹#›</a:t>
            </a:fld>
            <a:endParaRPr lang="en-US"/>
          </a:p>
        </p:txBody>
      </p:sp>
    </p:spTree>
    <p:extLst>
      <p:ext uri="{BB962C8B-B14F-4D97-AF65-F5344CB8AC3E}">
        <p14:creationId xmlns:p14="http://schemas.microsoft.com/office/powerpoint/2010/main" val="491516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AC6F8B93-7321-4643-8BB4-0D364FC7490C}" type="slidenum">
              <a:rPr lang="en-US" altLang="en-US" b="0"/>
              <a:pPr/>
              <a:t>2</a:t>
            </a:fld>
            <a:endParaRPr lang="en-US" altLang="en-US" b="0"/>
          </a:p>
        </p:txBody>
      </p:sp>
      <p:sp>
        <p:nvSpPr>
          <p:cNvPr id="14339" name="Rectangle 2"/>
          <p:cNvSpPr>
            <a:spLocks noRot="1" noChangeArrowheads="1" noTextEdit="1"/>
          </p:cNvSpPr>
          <p:nvPr>
            <p:ph type="sldImg"/>
          </p:nvPr>
        </p:nvSpPr>
        <p:spPr>
          <a:xfrm>
            <a:off x="381000" y="685800"/>
            <a:ext cx="6096000" cy="3429000"/>
          </a:xfrm>
          <a:ln/>
        </p:spPr>
      </p:sp>
      <p:sp>
        <p:nvSpPr>
          <p:cNvPr id="1434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016269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Arial" panose="020B0604020202020204" pitchFamily="34" charset="0"/>
                <a:ea typeface="+mn-ea"/>
                <a:cs typeface="+mn-cs"/>
              </a:rPr>
              <a:t>(Đáy rừng rực lên những chùm thảo quả đỏ chon chót như chứa lửa, chứa nắng, rừng ngập hương thơm, sáng nư có lửa hắt lên từ dưới đáy rừng, say ngây và ấm nóng, thảo quả như những đốm lửa hồng, thắp lên nhiều ngọn lửa mới, nhấp nháy)</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5</a:t>
            </a:fld>
            <a:endParaRPr lang="en-US" altLang="en-US"/>
          </a:p>
        </p:txBody>
      </p:sp>
    </p:spTree>
    <p:extLst>
      <p:ext uri="{BB962C8B-B14F-4D97-AF65-F5344CB8AC3E}">
        <p14:creationId xmlns:p14="http://schemas.microsoft.com/office/powerpoint/2010/main" val="1044463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Arial" panose="020B0604020202020204" pitchFamily="34" charset="0"/>
                <a:ea typeface="+mn-ea"/>
                <a:cs typeface="+mn-cs"/>
              </a:rPr>
              <a:t>(Vì bạn yêu rừng, sợ rừng bị tàn phá; vì bạn có ý thức của một công dân; vì rừng là tài sản chung, bảo vệ rừng là trách nhiệm chung)</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6</a:t>
            </a:fld>
            <a:endParaRPr lang="en-US" altLang="en-US"/>
          </a:p>
        </p:txBody>
      </p:sp>
    </p:spTree>
    <p:extLst>
      <p:ext uri="{BB962C8B-B14F-4D97-AF65-F5344CB8AC3E}">
        <p14:creationId xmlns:p14="http://schemas.microsoft.com/office/powerpoint/2010/main" val="2091425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Bảo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vệ</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đê</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biển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tăng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nhập</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dân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nhờ</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sản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lượng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hải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sản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nhiều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các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loài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chim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nước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trở</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phong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phú</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7</a:t>
            </a:fld>
            <a:endParaRPr lang="en-US" altLang="en-US"/>
          </a:p>
        </p:txBody>
      </p:sp>
    </p:spTree>
    <p:extLst>
      <p:ext uri="{BB962C8B-B14F-4D97-AF65-F5344CB8AC3E}">
        <p14:creationId xmlns:p14="http://schemas.microsoft.com/office/powerpoint/2010/main" val="486584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Chuỗi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ngọc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chú</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để</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dành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tặng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vợ</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chưa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cưới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mình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nhưng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cô</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đã</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vì</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một</a:t>
            </a:r>
            <a:r>
              <a:rPr lang="en-US" sz="1200" kern="1200" dirty="0" smtClean="0">
                <a:solidFill>
                  <a:schemeClr val="tx1"/>
                </a:solidFill>
                <a:effectLst/>
                <a:latin typeface="Arial" panose="020B0604020202020204" pitchFamily="34" charset="0"/>
                <a:ea typeface="+mn-ea"/>
                <a:cs typeface="+mn-cs"/>
              </a:rPr>
              <a:t> tai </a:t>
            </a:r>
            <a:r>
              <a:rPr lang="en-US" sz="1200" kern="1200" dirty="0" err="1" smtClean="0">
                <a:solidFill>
                  <a:schemeClr val="tx1"/>
                </a:solidFill>
                <a:effectLst/>
                <a:latin typeface="Arial" panose="020B0604020202020204" pitchFamily="34" charset="0"/>
                <a:ea typeface="+mn-ea"/>
                <a:cs typeface="+mn-cs"/>
              </a:rPr>
              <a:t>nạn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giao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thông</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8</a:t>
            </a:fld>
            <a:endParaRPr lang="en-US" altLang="en-US"/>
          </a:p>
        </p:txBody>
      </p:sp>
    </p:spTree>
    <p:extLst>
      <p:ext uri="{BB962C8B-B14F-4D97-AF65-F5344CB8AC3E}">
        <p14:creationId xmlns:p14="http://schemas.microsoft.com/office/powerpoint/2010/main" val="295603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Vì</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hạt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gạo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quý</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làm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nhờ</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sức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bao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9</a:t>
            </a:fld>
            <a:endParaRPr lang="en-US" altLang="en-US"/>
          </a:p>
        </p:txBody>
      </p:sp>
    </p:spTree>
    <p:extLst>
      <p:ext uri="{BB962C8B-B14F-4D97-AF65-F5344CB8AC3E}">
        <p14:creationId xmlns:p14="http://schemas.microsoft.com/office/powerpoint/2010/main" val="120543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Tây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Nguyên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ham </a:t>
            </a:r>
            <a:r>
              <a:rPr lang="en-US" sz="1200" kern="1200" dirty="0" err="1" smtClean="0">
                <a:solidFill>
                  <a:schemeClr val="tx1"/>
                </a:solidFill>
                <a:effectLst/>
                <a:latin typeface="Arial" panose="020B0604020202020204" pitchFamily="34" charset="0"/>
                <a:ea typeface="+mn-ea"/>
                <a:cs typeface="+mn-cs"/>
              </a:rPr>
              <a:t>học</a:t>
            </a:r>
            <a:r>
              <a:rPr lang="en-US" sz="1200" kern="1200" dirty="0" smtClean="0">
                <a:solidFill>
                  <a:schemeClr val="tx1"/>
                </a:solidFill>
                <a:effectLst/>
                <a:latin typeface="Arial" panose="020B0604020202020204" pitchFamily="34" charset="0"/>
                <a:ea typeface="+mn-ea"/>
                <a:cs typeface="+mn-cs"/>
              </a:rPr>
              <a:t>, ham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quý</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yêu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họ</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rằng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mang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sự</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ấm</a:t>
            </a:r>
            <a:r>
              <a:rPr lang="en-US" sz="1200" kern="1200" dirty="0" smtClean="0">
                <a:solidFill>
                  <a:schemeClr val="tx1"/>
                </a:solidFill>
                <a:effectLst/>
                <a:latin typeface="Arial" panose="020B0604020202020204" pitchFamily="34" charset="0"/>
                <a:ea typeface="+mn-ea"/>
                <a:cs typeface="+mn-cs"/>
              </a:rPr>
              <a:t> no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mọi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10</a:t>
            </a:fld>
            <a:endParaRPr lang="en-US" altLang="en-US"/>
          </a:p>
        </p:txBody>
      </p:sp>
    </p:spTree>
    <p:extLst>
      <p:ext uri="{BB962C8B-B14F-4D97-AF65-F5344CB8AC3E}">
        <p14:creationId xmlns:p14="http://schemas.microsoft.com/office/powerpoint/2010/main" val="4218341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tự</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tìm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đến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thăm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bệnh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khổ</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bẩn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tận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tụy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chăm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sóc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cháu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bé</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hàng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tháng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trời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khỏi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bệnh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lấy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tiền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mà</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còn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thêm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gạo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pPr/>
              <a:t>11</a:t>
            </a:fld>
            <a:endParaRPr lang="en-US" altLang="en-US"/>
          </a:p>
        </p:txBody>
      </p:sp>
    </p:spTree>
    <p:extLst>
      <p:ext uri="{BB962C8B-B14F-4D97-AF65-F5344CB8AC3E}">
        <p14:creationId xmlns:p14="http://schemas.microsoft.com/office/powerpoint/2010/main" val="1189926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2396488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99440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7519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2506321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722155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1923089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428546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727589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402178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B9861-334C-4F68-91BF-D75EF70E8B7B}" type="datetimeFigureOut">
              <a:rPr lang="en-US" smtClean="0"/>
              <a:t>02-Jan-22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748819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974945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CB9861-334C-4F68-91BF-D75EF70E8B7B}" type="datetimeFigureOut">
              <a:rPr lang="en-US" smtClean="0"/>
              <a:t>02-Jan-22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78871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CB9861-334C-4F68-91BF-D75EF70E8B7B}" type="datetimeFigureOut">
              <a:rPr lang="en-US" smtClean="0"/>
              <a:t>02-Jan-22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135968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B9861-334C-4F68-91BF-D75EF70E8B7B}" type="datetimeFigureOut">
              <a:rPr lang="en-US" smtClean="0"/>
              <a:t>02-Jan-22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452274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2349418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B9861-334C-4F68-91BF-D75EF70E8B7B}" type="datetimeFigureOut">
              <a:rPr lang="en-US" smtClean="0"/>
              <a:t>02-Jan-22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t>‹#›</a:t>
            </a:fld>
            <a:endParaRPr lang="en-US"/>
          </a:p>
        </p:txBody>
      </p:sp>
    </p:spTree>
    <p:extLst>
      <p:ext uri="{BB962C8B-B14F-4D97-AF65-F5344CB8AC3E}">
        <p14:creationId xmlns:p14="http://schemas.microsoft.com/office/powerpoint/2010/main" val="3988922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CB9861-334C-4F68-91BF-D75EF70E8B7B}" type="datetimeFigureOut">
              <a:rPr lang="en-US" smtClean="0"/>
              <a:t>02-Jan-22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C3C83F-9A2C-48A2-A3C8-95FD0B13A280}" type="slidenum">
              <a:rPr lang="en-US" smtClean="0"/>
              <a:t>‹#›</a:t>
            </a:fld>
            <a:endParaRPr lang="en-US"/>
          </a:p>
        </p:txBody>
      </p:sp>
    </p:spTree>
    <p:extLst>
      <p:ext uri="{BB962C8B-B14F-4D97-AF65-F5344CB8AC3E}">
        <p14:creationId xmlns:p14="http://schemas.microsoft.com/office/powerpoint/2010/main" val="902995237"/>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slide" Target="slide7.xml"/><Relationship Id="rId2" Type="http://schemas.openxmlformats.org/officeDocument/2006/relationships/slide" Target="slide11.xml"/><Relationship Id="rId1" Type="http://schemas.openxmlformats.org/officeDocument/2006/relationships/slideLayout" Target="../slideLayouts/slideLayout7.xml"/><Relationship Id="rId6" Type="http://schemas.openxmlformats.org/officeDocument/2006/relationships/slide" Target="slide9.xml"/><Relationship Id="rId5" Type="http://schemas.openxmlformats.org/officeDocument/2006/relationships/slide" Target="slide2.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19"/>
          <p:cNvSpPr txBox="1">
            <a:spLocks noChangeArrowheads="1"/>
          </p:cNvSpPr>
          <p:nvPr/>
        </p:nvSpPr>
        <p:spPr bwMode="auto">
          <a:xfrm>
            <a:off x="2300354" y="193328"/>
            <a:ext cx="7600950" cy="1046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spcBef>
                <a:spcPct val="50000"/>
              </a:spcBef>
            </a:pPr>
            <a:r>
              <a:rPr lang="en-US" altLang="en-US" sz="2000" dirty="0">
                <a:solidFill>
                  <a:srgbClr val="000099"/>
                </a:solidFill>
                <a:latin typeface="Times New Roman" panose="02020603050405020304" pitchFamily="18" charset="0"/>
              </a:rPr>
              <a:t>PHÒNG GIÁO DỤC VÀ ĐÀO TẠO QUẬN LONG BIÊN </a:t>
            </a:r>
          </a:p>
          <a:p>
            <a:pPr algn="ctr" eaLnBrk="1" hangingPunct="1">
              <a:spcBef>
                <a:spcPct val="50000"/>
              </a:spcBef>
            </a:pPr>
            <a:r>
              <a:rPr lang="en-US" altLang="en-US" sz="2800" dirty="0">
                <a:solidFill>
                  <a:srgbClr val="000099"/>
                </a:solidFill>
                <a:latin typeface="Times New Roman" panose="02020603050405020304" pitchFamily="18" charset="0"/>
              </a:rPr>
              <a:t>TRƯỜNG TIỂU HỌC PHÚC LỢI</a:t>
            </a:r>
          </a:p>
        </p:txBody>
      </p:sp>
      <p:sp>
        <p:nvSpPr>
          <p:cNvPr id="106518" name="Text Box 22"/>
          <p:cNvSpPr txBox="1">
            <a:spLocks noChangeArrowheads="1"/>
          </p:cNvSpPr>
          <p:nvPr/>
        </p:nvSpPr>
        <p:spPr bwMode="auto">
          <a:xfrm>
            <a:off x="3414779" y="3714750"/>
            <a:ext cx="53721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spcBef>
                <a:spcPct val="50000"/>
              </a:spcBef>
            </a:pPr>
            <a:r>
              <a:rPr lang="en-US" altLang="en-US" dirty="0">
                <a:solidFill>
                  <a:srgbClr val="000099"/>
                </a:solidFill>
                <a:latin typeface="Times New Roman" panose="02020603050405020304" pitchFamily="18" charset="0"/>
              </a:rPr>
              <a:t>TIẾNG VIỆT</a:t>
            </a:r>
          </a:p>
          <a:p>
            <a:pPr algn="ctr" eaLnBrk="1" hangingPunct="1">
              <a:spcBef>
                <a:spcPct val="50000"/>
              </a:spcBef>
            </a:pPr>
            <a:r>
              <a:rPr lang="en-US" altLang="en-US" dirty="0">
                <a:solidFill>
                  <a:srgbClr val="000099"/>
                </a:solidFill>
                <a:latin typeface="Times New Roman" panose="02020603050405020304" pitchFamily="18" charset="0"/>
              </a:rPr>
              <a:t>ÔN TẬP : TIẾT </a:t>
            </a:r>
            <a:r>
              <a:rPr lang="en-US" altLang="en-US" dirty="0" smtClean="0">
                <a:solidFill>
                  <a:srgbClr val="000099"/>
                </a:solidFill>
                <a:latin typeface="Times New Roman" panose="02020603050405020304" pitchFamily="18" charset="0"/>
              </a:rPr>
              <a:t>3</a:t>
            </a:r>
            <a:endParaRPr lang="en-US" altLang="en-US" dirty="0">
              <a:solidFill>
                <a:srgbClr val="000099"/>
              </a:solidFill>
              <a:latin typeface="Times New Roman" panose="02020603050405020304" pitchFamily="18" charset="0"/>
            </a:endParaRPr>
          </a:p>
        </p:txBody>
      </p:sp>
      <p:sp>
        <p:nvSpPr>
          <p:cNvPr id="7" name="TextBox 6"/>
          <p:cNvSpPr txBox="1"/>
          <p:nvPr/>
        </p:nvSpPr>
        <p:spPr>
          <a:xfrm>
            <a:off x="3243818" y="1828800"/>
            <a:ext cx="5990114" cy="1754326"/>
          </a:xfrm>
          <a:prstGeom prst="rect">
            <a:avLst/>
          </a:prstGeom>
          <a:noFill/>
        </p:spPr>
        <p:txBody>
          <a:bodyPr>
            <a:spAutoFit/>
          </a:bodyPr>
          <a:lstStyle/>
          <a:p>
            <a:pPr algn="ctr">
              <a:defRPr/>
            </a:pPr>
            <a:r>
              <a:rPr lang="en-US" sz="3600" kern="10" dirty="0">
                <a:ln w="9525">
                  <a:solidFill>
                    <a:srgbClr val="6600CC"/>
                  </a:solidFill>
                  <a:round/>
                  <a:headEnd/>
                  <a:tailEnd/>
                </a:ln>
                <a:solidFill>
                  <a:srgbClr val="FF0000"/>
                </a:solidFill>
                <a:latin typeface="Times New Roman"/>
                <a:cs typeface="Times New Roman"/>
              </a:rPr>
              <a:t>CHÀO MỪNG CÁC EM HỌC SINH ĐẾN VỚI TIẾT HỌC HÔM NAY!</a:t>
            </a:r>
            <a:endParaRPr lang="en-US" sz="3600" dirty="0">
              <a:latin typeface="Arial" charset="0"/>
            </a:endParaRPr>
          </a:p>
        </p:txBody>
      </p:sp>
    </p:spTree>
    <p:extLst>
      <p:ext uri="{BB962C8B-B14F-4D97-AF65-F5344CB8AC3E}">
        <p14:creationId xmlns:p14="http://schemas.microsoft.com/office/powerpoint/2010/main" val="9356773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06518"/>
                                        </p:tgtEl>
                                        <p:attrNameLst>
                                          <p:attrName>style.visibility</p:attrName>
                                        </p:attrNameLst>
                                      </p:cBhvr>
                                      <p:to>
                                        <p:strVal val="visible"/>
                                      </p:to>
                                    </p:set>
                                    <p:anim calcmode="discrete" valueType="clr">
                                      <p:cBhvr override="childStyle">
                                        <p:cTn id="7" dur="80"/>
                                        <p:tgtEl>
                                          <p:spTgt spid="10651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6518"/>
                                        </p:tgtEl>
                                        <p:attrNameLst>
                                          <p:attrName>fillcolor</p:attrName>
                                        </p:attrNameLst>
                                      </p:cBhvr>
                                      <p:tavLst>
                                        <p:tav tm="0">
                                          <p:val>
                                            <p:clrVal>
                                              <a:schemeClr val="accent2"/>
                                            </p:clrVal>
                                          </p:val>
                                        </p:tav>
                                        <p:tav tm="50000">
                                          <p:val>
                                            <p:clrVal>
                                              <a:schemeClr val="hlink"/>
                                            </p:clrVal>
                                          </p:val>
                                        </p:tav>
                                      </p:tavLst>
                                    </p:anim>
                                    <p:set>
                                      <p:cBhvr>
                                        <p:cTn id="9" dur="80"/>
                                        <p:tgtEl>
                                          <p:spTgt spid="1065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51203"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6</a:t>
            </a:r>
          </a:p>
        </p:txBody>
      </p:sp>
      <p:sp>
        <p:nvSpPr>
          <p:cNvPr id="6" name="Rectangle 3"/>
          <p:cNvSpPr txBox="1">
            <a:spLocks noChangeArrowheads="1"/>
          </p:cNvSpPr>
          <p:nvPr/>
        </p:nvSpPr>
        <p:spPr>
          <a:xfrm>
            <a:off x="1809752" y="1600200"/>
            <a:ext cx="8585597" cy="2628900"/>
          </a:xfrm>
          <a:prstGeom prst="rect">
            <a:avLst/>
          </a:prstGeom>
        </p:spPr>
        <p:txBody>
          <a:bodyPr>
            <a:normAutofit lnSpcReduction="10000"/>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Buôn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Chư</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Lênh</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đón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cô</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giáo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144):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Già</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Rok</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xoa</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tay</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hết</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bài</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Tình</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cảm</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của</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người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Tây</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Nguyên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đối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với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cô</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giáo</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và</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với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cái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chữ</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nói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lên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điều</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gì</a:t>
            </a:r>
            <a:r>
              <a:rPr lang="en-US" sz="2700" dirty="0">
                <a:solidFill>
                  <a:srgbClr val="000066"/>
                </a:solidFill>
                <a:latin typeface="Times New Roman" pitchFamily="18" charset="0"/>
                <a:cs typeface="Times New Roman" pitchFamily="18" charset="0"/>
              </a:rPr>
              <a:t>?</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8439150" y="5600700"/>
            <a:ext cx="914400" cy="4000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4152581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53250"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7</a:t>
            </a:r>
          </a:p>
        </p:txBody>
      </p:sp>
      <p:sp>
        <p:nvSpPr>
          <p:cNvPr id="6" name="Rectangle 3"/>
          <p:cNvSpPr txBox="1">
            <a:spLocks noChangeArrowheads="1"/>
          </p:cNvSpPr>
          <p:nvPr/>
        </p:nvSpPr>
        <p:spPr>
          <a:xfrm>
            <a:off x="1752602" y="1600200"/>
            <a:ext cx="86998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Thầy</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thuốc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như</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mẹ</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hiền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153):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đầu</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đến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cho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thêm</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gạo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củi</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Tìm</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những</a:t>
            </a:r>
            <a:r>
              <a:rPr lang="en-US" sz="2700" dirty="0">
                <a:solidFill>
                  <a:srgbClr val="000066"/>
                </a:solidFill>
                <a:latin typeface="Times New Roman" pitchFamily="18" charset="0"/>
                <a:cs typeface="Times New Roman" pitchFamily="18" charset="0"/>
              </a:rPr>
              <a:t> chi </a:t>
            </a:r>
            <a:r>
              <a:rPr lang="en-US" sz="2700" dirty="0" err="1">
                <a:solidFill>
                  <a:srgbClr val="000066"/>
                </a:solidFill>
                <a:latin typeface="Times New Roman" pitchFamily="18" charset="0"/>
                <a:cs typeface="Times New Roman" pitchFamily="18" charset="0"/>
              </a:rPr>
              <a:t>tiết</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nói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lên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tấm</a:t>
            </a:r>
            <a:r>
              <a:rPr lang="en-US" sz="2700" dirty="0">
                <a:solidFill>
                  <a:srgbClr val="000066"/>
                </a:solidFill>
                <a:latin typeface="Times New Roman" pitchFamily="18" charset="0"/>
                <a:cs typeface="Times New Roman" pitchFamily="18" charset="0"/>
              </a:rPr>
              <a:t> long </a:t>
            </a:r>
            <a:r>
              <a:rPr lang="en-US" sz="2700" dirty="0" err="1">
                <a:solidFill>
                  <a:srgbClr val="000066"/>
                </a:solidFill>
                <a:latin typeface="Times New Roman" pitchFamily="18" charset="0"/>
                <a:cs typeface="Times New Roman" pitchFamily="18" charset="0"/>
              </a:rPr>
              <a:t>nhân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ái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của</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Lãn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Ông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trong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việc</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chữa</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bệnh</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cho</a:t>
            </a:r>
            <a:r>
              <a:rPr lang="en-US" sz="2700" dirty="0">
                <a:solidFill>
                  <a:srgbClr val="000066"/>
                </a:solidFill>
                <a:latin typeface="Times New Roman" pitchFamily="18" charset="0"/>
                <a:cs typeface="Times New Roman" pitchFamily="18" charset="0"/>
              </a:rPr>
              <a:t> con </a:t>
            </a:r>
            <a:r>
              <a:rPr lang="en-US" sz="2700" dirty="0" err="1">
                <a:solidFill>
                  <a:srgbClr val="000066"/>
                </a:solidFill>
                <a:latin typeface="Times New Roman" pitchFamily="18" charset="0"/>
                <a:cs typeface="Times New Roman" pitchFamily="18" charset="0"/>
              </a:rPr>
              <a:t>người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thuyền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chài</a:t>
            </a:r>
            <a:r>
              <a:rPr lang="en-US" sz="2700" dirty="0">
                <a:solidFill>
                  <a:srgbClr val="000066"/>
                </a:solidFill>
                <a:latin typeface="Times New Roman" pitchFamily="18" charset="0"/>
                <a:cs typeface="Times New Roman" pitchFamily="18" charset="0"/>
              </a:rPr>
              <a:t>.</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8610600" y="5657850"/>
            <a:ext cx="914400" cy="3429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213630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83143557"/>
              </p:ext>
            </p:extLst>
          </p:nvPr>
        </p:nvGraphicFramePr>
        <p:xfrm>
          <a:off x="2133600" y="1295401"/>
          <a:ext cx="8229600" cy="4635333"/>
        </p:xfrm>
        <a:graphic>
          <a:graphicData uri="http://schemas.openxmlformats.org/drawingml/2006/table">
            <a:tbl>
              <a:tblPr firstRow="1" firstCol="1" bandRow="1">
                <a:tableStyleId>{5C22544A-7EE6-4342-B048-85BDC9FD1C3A}</a:tableStyleId>
              </a:tblPr>
              <a:tblGrid>
                <a:gridCol w="1998459"/>
                <a:gridCol w="2538372"/>
                <a:gridCol w="1961987"/>
                <a:gridCol w="1730782"/>
              </a:tblGrid>
              <a:tr h="2060089">
                <a:tc>
                  <a:txBody>
                    <a:bodyPr/>
                    <a:lstStyle/>
                    <a:p>
                      <a:pPr>
                        <a:lnSpc>
                          <a:spcPct val="115000"/>
                        </a:lnSpc>
                        <a:spcAft>
                          <a:spcPts val="1680"/>
                        </a:spcAft>
                      </a:pPr>
                      <a:r>
                        <a:rPr lang="en-US" sz="1900" dirty="0">
                          <a:effectLst/>
                        </a:rPr>
                        <a:t> </a:t>
                      </a:r>
                      <a:endParaRPr lang="en-US" sz="900" dirty="0">
                        <a:effectLst/>
                        <a:latin typeface="Calibri"/>
                        <a:ea typeface="Calibri"/>
                        <a:cs typeface="Times New Roman"/>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itchFamily="18" charset="0"/>
                          <a:cs typeface="Times New Roman" pitchFamily="18" charset="0"/>
                        </a:rPr>
                        <a:t>Sinh</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quyển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môi</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trường</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động</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thực</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vật</a:t>
                      </a:r>
                      <a:r>
                        <a:rPr lang="en-US" sz="2800" dirty="0">
                          <a:solidFill>
                            <a:srgbClr val="FFFF00"/>
                          </a:solidFill>
                          <a:effectLst/>
                          <a:latin typeface="Times New Roman" pitchFamily="18" charset="0"/>
                          <a:cs typeface="Times New Roman" pitchFamily="18" charset="0"/>
                        </a:rPr>
                        <a:t>)</a:t>
                      </a:r>
                      <a:endParaRPr lang="en-US" sz="2800" dirty="0">
                        <a:solidFill>
                          <a:srgbClr val="FFFF00"/>
                        </a:solidFill>
                        <a:effectLst/>
                        <a:latin typeface="Times New Roman" pitchFamily="18" charset="0"/>
                        <a:ea typeface="Calibri"/>
                        <a:cs typeface="Times New Roman" pitchFamily="18" charset="0"/>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itchFamily="18" charset="0"/>
                          <a:cs typeface="Times New Roman" pitchFamily="18" charset="0"/>
                        </a:rPr>
                        <a:t>Thủy</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quyển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môi</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trường</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nước</a:t>
                      </a:r>
                      <a:r>
                        <a:rPr lang="en-US" sz="2800" dirty="0">
                          <a:solidFill>
                            <a:srgbClr val="FFFF00"/>
                          </a:solidFill>
                          <a:effectLst/>
                          <a:latin typeface="Times New Roman" pitchFamily="18" charset="0"/>
                          <a:cs typeface="Times New Roman" pitchFamily="18" charset="0"/>
                        </a:rPr>
                        <a:t>)</a:t>
                      </a:r>
                      <a:endParaRPr lang="en-US" sz="2800" dirty="0">
                        <a:solidFill>
                          <a:srgbClr val="FFFF00"/>
                        </a:solidFill>
                        <a:effectLst/>
                        <a:latin typeface="Times New Roman" pitchFamily="18" charset="0"/>
                        <a:ea typeface="Calibri"/>
                        <a:cs typeface="Times New Roman" pitchFamily="18" charset="0"/>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itchFamily="18" charset="0"/>
                          <a:cs typeface="Times New Roman" pitchFamily="18" charset="0"/>
                        </a:rPr>
                        <a:t>Khí</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quyển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môi</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trường</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không</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khí</a:t>
                      </a:r>
                      <a:r>
                        <a:rPr lang="en-US" sz="2800" dirty="0">
                          <a:solidFill>
                            <a:srgbClr val="FFFF00"/>
                          </a:solidFill>
                          <a:effectLst/>
                          <a:latin typeface="Times New Roman" pitchFamily="18" charset="0"/>
                          <a:cs typeface="Times New Roman" pitchFamily="18" charset="0"/>
                        </a:rPr>
                        <a:t>)</a:t>
                      </a:r>
                      <a:endParaRPr lang="en-US" sz="2800" dirty="0">
                        <a:solidFill>
                          <a:srgbClr val="FFFF00"/>
                        </a:solidFill>
                        <a:effectLst/>
                        <a:latin typeface="Times New Roman" pitchFamily="18" charset="0"/>
                        <a:ea typeface="Calibri"/>
                        <a:cs typeface="Times New Roman" pitchFamily="18" charset="0"/>
                      </a:endParaRPr>
                    </a:p>
                  </a:txBody>
                  <a:tcPr marL="37462" marR="37462" marT="37462" marB="37462"/>
                </a:tc>
              </a:tr>
              <a:tr h="1067506">
                <a:tc>
                  <a:txBody>
                    <a:bodyPr/>
                    <a:lstStyle/>
                    <a:p>
                      <a:pPr algn="ctr">
                        <a:lnSpc>
                          <a:spcPct val="115000"/>
                        </a:lnSpc>
                        <a:spcAft>
                          <a:spcPts val="1680"/>
                        </a:spcAft>
                      </a:pPr>
                      <a:r>
                        <a:rPr lang="en-US" sz="1900" dirty="0" err="1">
                          <a:solidFill>
                            <a:srgbClr val="FFFF00"/>
                          </a:solidFill>
                          <a:effectLst/>
                          <a:latin typeface="Times New Roman" pitchFamily="18" charset="0"/>
                          <a:cs typeface="Times New Roman" pitchFamily="18" charset="0"/>
                        </a:rPr>
                        <a:t>Các</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sự</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vật</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trong</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môi</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trường</a:t>
                      </a:r>
                      <a:endParaRPr lang="en-US" sz="900" dirty="0">
                        <a:solidFill>
                          <a:srgbClr val="FFFF00"/>
                        </a:solidFill>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dirty="0">
                          <a:effectLst/>
                          <a:latin typeface="Times New Roman" pitchFamily="18" charset="0"/>
                          <a:cs typeface="Times New Roman" pitchFamily="18" charset="0"/>
                        </a:rPr>
                        <a:t>M. </a:t>
                      </a:r>
                      <a:r>
                        <a:rPr lang="en-US" sz="2800" dirty="0" err="1">
                          <a:effectLst/>
                          <a:latin typeface="Times New Roman" pitchFamily="18" charset="0"/>
                          <a:cs typeface="Times New Roman" pitchFamily="18" charset="0"/>
                        </a:rPr>
                        <a:t>rừng</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dirty="0">
                          <a:effectLst/>
                          <a:latin typeface="Times New Roman" pitchFamily="18" charset="0"/>
                          <a:cs typeface="Times New Roman" pitchFamily="18" charset="0"/>
                        </a:rPr>
                        <a:t>M. </a:t>
                      </a:r>
                      <a:r>
                        <a:rPr lang="en-US" sz="2800" dirty="0" err="1">
                          <a:effectLst/>
                          <a:latin typeface="Times New Roman" pitchFamily="18" charset="0"/>
                          <a:cs typeface="Times New Roman" pitchFamily="18" charset="0"/>
                        </a:rPr>
                        <a:t>sông</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dirty="0">
                          <a:effectLst/>
                          <a:latin typeface="Times New Roman" pitchFamily="18" charset="0"/>
                          <a:cs typeface="Times New Roman" pitchFamily="18" charset="0"/>
                        </a:rPr>
                        <a:t>M. </a:t>
                      </a:r>
                      <a:r>
                        <a:rPr lang="en-US" sz="2800" dirty="0" err="1">
                          <a:effectLst/>
                          <a:latin typeface="Times New Roman" pitchFamily="18" charset="0"/>
                          <a:cs typeface="Times New Roman" pitchFamily="18" charset="0"/>
                        </a:rPr>
                        <a:t>bầu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trời</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37462" marR="37462" marT="37462" marB="37462"/>
                </a:tc>
              </a:tr>
              <a:tr h="1398367">
                <a:tc>
                  <a:txBody>
                    <a:bodyPr/>
                    <a:lstStyle/>
                    <a:p>
                      <a:pPr algn="ctr">
                        <a:lnSpc>
                          <a:spcPct val="115000"/>
                        </a:lnSpc>
                        <a:spcAft>
                          <a:spcPts val="1680"/>
                        </a:spcAft>
                      </a:pPr>
                      <a:r>
                        <a:rPr lang="en-US" sz="1900" dirty="0" err="1">
                          <a:solidFill>
                            <a:srgbClr val="FFFF00"/>
                          </a:solidFill>
                          <a:effectLst/>
                          <a:latin typeface="Times New Roman" pitchFamily="18" charset="0"/>
                          <a:cs typeface="Times New Roman" pitchFamily="18" charset="0"/>
                        </a:rPr>
                        <a:t>Những</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hành</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động</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bảo</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vệ</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môi</a:t>
                      </a:r>
                      <a:r>
                        <a:rPr lang="en-US" sz="1900" dirty="0">
                          <a:solidFill>
                            <a:srgbClr val="FFFF00"/>
                          </a:solidFill>
                          <a:effectLst/>
                          <a:latin typeface="Times New Roman" pitchFamily="18" charset="0"/>
                          <a:cs typeface="Times New Roman" pitchFamily="18" charset="0"/>
                        </a:rPr>
                        <a:t> </a:t>
                      </a:r>
                      <a:r>
                        <a:rPr lang="en-US" sz="1900" dirty="0" err="1">
                          <a:solidFill>
                            <a:srgbClr val="FFFF00"/>
                          </a:solidFill>
                          <a:effectLst/>
                          <a:latin typeface="Times New Roman" pitchFamily="18" charset="0"/>
                          <a:cs typeface="Times New Roman" pitchFamily="18" charset="0"/>
                        </a:rPr>
                        <a:t>trường</a:t>
                      </a:r>
                      <a:endParaRPr lang="en-US" sz="900" dirty="0">
                        <a:solidFill>
                          <a:srgbClr val="FFFF00"/>
                        </a:solidFill>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a:effectLst/>
                          <a:latin typeface="Times New Roman" pitchFamily="18" charset="0"/>
                          <a:cs typeface="Times New Roman" pitchFamily="18" charset="0"/>
                        </a:rPr>
                        <a:t>M. trồng rừng, ...</a:t>
                      </a:r>
                      <a:endParaRPr lang="en-US" sz="2800">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a:effectLst/>
                          <a:latin typeface="Times New Roman" pitchFamily="18" charset="0"/>
                          <a:cs typeface="Times New Roman" pitchFamily="18" charset="0"/>
                        </a:rPr>
                        <a:t>M. giữ sạch nguồn nước,....</a:t>
                      </a:r>
                      <a:endParaRPr lang="en-US" sz="2800">
                        <a:effectLst/>
                        <a:latin typeface="Times New Roman" pitchFamily="18" charset="0"/>
                        <a:ea typeface="Calibri"/>
                        <a:cs typeface="Times New Roman" pitchFamily="18" charset="0"/>
                      </a:endParaRPr>
                    </a:p>
                  </a:txBody>
                  <a:tcPr marL="37462" marR="37462" marT="37462" marB="37462"/>
                </a:tc>
                <a:tc>
                  <a:txBody>
                    <a:bodyPr/>
                    <a:lstStyle/>
                    <a:p>
                      <a:pPr>
                        <a:lnSpc>
                          <a:spcPct val="115000"/>
                        </a:lnSpc>
                        <a:spcAft>
                          <a:spcPts val="1680"/>
                        </a:spcAft>
                      </a:pPr>
                      <a:r>
                        <a:rPr lang="en-US" sz="2800" dirty="0">
                          <a:effectLst/>
                          <a:latin typeface="Times New Roman" pitchFamily="18" charset="0"/>
                          <a:cs typeface="Times New Roman" pitchFamily="18" charset="0"/>
                        </a:rPr>
                        <a:t>M. </a:t>
                      </a:r>
                      <a:r>
                        <a:rPr lang="en-US" sz="2800" dirty="0" err="1">
                          <a:effectLst/>
                          <a:latin typeface="Times New Roman" pitchFamily="18" charset="0"/>
                          <a:cs typeface="Times New Roman" pitchFamily="18" charset="0"/>
                        </a:rPr>
                        <a:t>lọc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khói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công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nghiệp</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37462" marR="37462" marT="37462" marB="37462"/>
                </a:tc>
              </a:tr>
            </a:tbl>
          </a:graphicData>
        </a:graphic>
      </p:graphicFrame>
      <p:sp>
        <p:nvSpPr>
          <p:cNvPr id="3" name="Rectangle 1"/>
          <p:cNvSpPr>
            <a:spLocks noChangeArrowheads="1"/>
          </p:cNvSpPr>
          <p:nvPr/>
        </p:nvSpPr>
        <p:spPr bwMode="auto">
          <a:xfrm>
            <a:off x="2853827" y="152401"/>
            <a:ext cx="52742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400" b="1" dirty="0">
                <a:solidFill>
                  <a:srgbClr val="FF0000"/>
                </a:solidFill>
                <a:latin typeface="Times New Roman" pitchFamily="18" charset="0"/>
                <a:ea typeface="Times New Roman" pitchFamily="18" charset="0"/>
                <a:cs typeface="Times New Roman" pitchFamily="18" charset="0"/>
              </a:rPr>
              <a:t>2. </a:t>
            </a:r>
            <a:r>
              <a:rPr lang="en-US" sz="2400" b="1" dirty="0" err="1">
                <a:solidFill>
                  <a:srgbClr val="FF0000"/>
                </a:solidFill>
                <a:latin typeface="Times New Roman" pitchFamily="18" charset="0"/>
                <a:ea typeface="Times New Roman" pitchFamily="18" charset="0"/>
                <a:cs typeface="Times New Roman" pitchFamily="18" charset="0"/>
              </a:rPr>
              <a:t>Điền</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những</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từ</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mà</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em</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biết</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vào</a:t>
            </a:r>
            <a:r>
              <a:rPr lang="en-US" sz="2400" b="1" dirty="0">
                <a:solidFill>
                  <a:srgbClr val="FF0000"/>
                </a:solidFill>
                <a:latin typeface="Times New Roman" pitchFamily="18" charset="0"/>
                <a:ea typeface="Times New Roman" pitchFamily="18" charset="0"/>
                <a:cs typeface="Times New Roman" pitchFamily="18" charset="0"/>
              </a:rPr>
              <a:t> </a:t>
            </a:r>
            <a:r>
              <a:rPr lang="en-US" sz="2400" b="1" dirty="0" err="1">
                <a:solidFill>
                  <a:srgbClr val="FF0000"/>
                </a:solidFill>
                <a:latin typeface="Times New Roman" pitchFamily="18" charset="0"/>
                <a:ea typeface="Times New Roman" pitchFamily="18" charset="0"/>
                <a:cs typeface="Times New Roman" pitchFamily="18" charset="0"/>
              </a:rPr>
              <a:t>bảng</a:t>
            </a:r>
            <a:r>
              <a:rPr lang="en-US" sz="2400" b="1" dirty="0">
                <a:solidFill>
                  <a:srgbClr val="FF0000"/>
                </a:solidFill>
                <a:latin typeface="Times New Roman" pitchFamily="18" charset="0"/>
                <a:ea typeface="Times New Roman" pitchFamily="18" charset="0"/>
                <a:cs typeface="Times New Roman" pitchFamily="18" charset="0"/>
              </a:rPr>
              <a:t>.</a:t>
            </a:r>
            <a:endParaRPr lang="en-US" sz="1100" dirty="0">
              <a:solidFill>
                <a:srgbClr val="FF0000"/>
              </a:solidFill>
              <a:latin typeface="Times New Roman" pitchFamily="18" charset="0"/>
              <a:cs typeface="Times New Roman" pitchFamily="18" charset="0"/>
            </a:endParaRPr>
          </a:p>
        </p:txBody>
      </p:sp>
      <p:sp>
        <p:nvSpPr>
          <p:cNvPr id="4" name="TextBox 3"/>
          <p:cNvSpPr txBox="1"/>
          <p:nvPr/>
        </p:nvSpPr>
        <p:spPr>
          <a:xfrm>
            <a:off x="3886200" y="685801"/>
            <a:ext cx="4876800" cy="646331"/>
          </a:xfrm>
          <a:prstGeom prst="rect">
            <a:avLst/>
          </a:prstGeom>
          <a:noFill/>
        </p:spPr>
        <p:txBody>
          <a:bodyPr wrap="square" rtlCol="0">
            <a:spAutoFit/>
          </a:bodyPr>
          <a:lstStyle/>
          <a:p>
            <a:pPr lvl="0"/>
            <a:r>
              <a:rPr lang="en-US" b="1" dirty="0">
                <a:solidFill>
                  <a:srgbClr val="FF0000"/>
                </a:solidFill>
                <a:latin typeface="Times New Roman" pitchFamily="18" charset="0"/>
                <a:ea typeface="Times New Roman" pitchFamily="18" charset="0"/>
                <a:cs typeface="Times New Roman" pitchFamily="18" charset="0"/>
              </a:rPr>
              <a:t>TỔNG KẾT VỐN TỪ VỀ MÔI TRƯỜNG</a:t>
            </a:r>
            <a:endParaRPr lang="en-US" sz="1400" dirty="0">
              <a:solidFill>
                <a:srgbClr val="FF0000"/>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13362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581409"/>
              </p:ext>
            </p:extLst>
          </p:nvPr>
        </p:nvGraphicFramePr>
        <p:xfrm>
          <a:off x="457200" y="798732"/>
          <a:ext cx="10972800" cy="5450983"/>
        </p:xfrm>
        <a:graphic>
          <a:graphicData uri="http://schemas.openxmlformats.org/drawingml/2006/table">
            <a:tbl>
              <a:tblPr firstRow="1" firstCol="1" bandRow="1">
                <a:tableStyleId>{5940675A-B579-460E-94D1-54222C63F5DA}</a:tableStyleId>
              </a:tblPr>
              <a:tblGrid>
                <a:gridCol w="1665514"/>
                <a:gridCol w="3331029"/>
                <a:gridCol w="3037114"/>
                <a:gridCol w="2939143"/>
              </a:tblGrid>
              <a:tr h="707547">
                <a:tc>
                  <a:txBody>
                    <a:bodyPr/>
                    <a:lstStyle/>
                    <a:p>
                      <a:pPr algn="just">
                        <a:lnSpc>
                          <a:spcPct val="115000"/>
                        </a:lnSpc>
                        <a:spcAft>
                          <a:spcPts val="1680"/>
                        </a:spcAft>
                      </a:pPr>
                      <a:r>
                        <a:rPr lang="en-US" sz="2100" dirty="0">
                          <a:effectLst/>
                          <a:latin typeface="Times New Roman" panose="02020603050405020304" pitchFamily="18" charset="0"/>
                          <a:cs typeface="Times New Roman" panose="02020603050405020304" pitchFamily="18" charset="0"/>
                        </a:rPr>
                        <a:t> </a:t>
                      </a:r>
                      <a:endParaRPr lang="en-US" sz="2100" dirty="0">
                        <a:effectLst/>
                        <a:latin typeface="Times New Roman" pitchFamily="18" charset="0"/>
                        <a:ea typeface="Calibri"/>
                        <a:cs typeface="Times New Roman"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Sinh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động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thực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vật</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itchFamily="18" charset="0"/>
                        <a:ea typeface="Calibri"/>
                        <a:cs typeface="Times New Roman"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Thủy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nước</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itchFamily="18" charset="0"/>
                        <a:ea typeface="Calibri"/>
                        <a:cs typeface="Times New Roman"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itchFamily="18" charset="0"/>
                        <a:ea typeface="Calibri"/>
                        <a:cs typeface="Times New Roman" pitchFamily="18" charset="0"/>
                      </a:endParaRPr>
                    </a:p>
                  </a:txBody>
                  <a:tcPr marL="21641" marR="21641" marT="21641" marB="21641"/>
                </a:tc>
              </a:tr>
              <a:tr h="1804026">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Các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sự</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vật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trong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endParaRPr lang="en-US" sz="2100" dirty="0">
                        <a:solidFill>
                          <a:srgbClr val="FFFF00"/>
                        </a:solidFill>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người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hổ</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gấu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khỉ</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dê</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bò</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lợn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gà</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chim</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chóc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gụ</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sến</a:t>
                      </a:r>
                      <a:r>
                        <a:rPr lang="en-US" sz="2100" dirty="0">
                          <a:effectLst/>
                          <a:latin typeface="Times New Roman" panose="02020603050405020304" pitchFamily="18" charset="0"/>
                          <a:cs typeface="Times New Roman" panose="02020603050405020304" pitchFamily="18" charset="0"/>
                        </a:rPr>
                        <a:t>, cam, </a:t>
                      </a:r>
                      <a:r>
                        <a:rPr lang="en-US" sz="2100" dirty="0" err="1">
                          <a:effectLst/>
                          <a:latin typeface="Times New Roman" panose="02020603050405020304" pitchFamily="18" charset="0"/>
                          <a:cs typeface="Times New Roman" panose="02020603050405020304" pitchFamily="18" charset="0"/>
                        </a:rPr>
                        <a:t>xoài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sầu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riêng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măng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cụt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rau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cỏ</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tranh</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Sông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hồ</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ao</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suối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biển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đại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dương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kênh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mương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khe</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thác</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Mây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vũ</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trụ</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ánh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hậu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tiết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gió</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nắng</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itchFamily="18" charset="0"/>
                        <a:ea typeface="Calibri"/>
                        <a:cs typeface="Times New Roman" pitchFamily="18" charset="0"/>
                      </a:endParaRPr>
                    </a:p>
                  </a:txBody>
                  <a:tcPr marL="21641" marR="21641" marT="21641" marB="21641"/>
                </a:tc>
              </a:tr>
              <a:tr h="2681210">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Những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hành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động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bảo</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vệ</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endParaRPr lang="en-US" sz="2100" dirty="0">
                        <a:solidFill>
                          <a:srgbClr val="FFFF00"/>
                        </a:solidFill>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đánh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bắt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sản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bằng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điện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chất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nổ</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khai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bừa</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phủ</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xanh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đồi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trọc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trồng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ngập</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mặn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trồng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a:effectLst/>
                          <a:latin typeface="Times New Roman" panose="02020603050405020304" pitchFamily="18" charset="0"/>
                          <a:cs typeface="Times New Roman" panose="02020603050405020304" pitchFamily="18" charset="0"/>
                        </a:rPr>
                        <a:t>Tạo nguồn nước sạch, đào giếng; xây dựng nhà máy lọc nước; xử lí tốt nước thải ở các khu công nghiệp...</a:t>
                      </a:r>
                      <a:endParaRPr lang="en-US" sz="2100">
                        <a:effectLst/>
                        <a:latin typeface="Times New Roman" pitchFamily="18" charset="0"/>
                        <a:ea typeface="Calibri"/>
                        <a:cs typeface="Times New Roman"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Thiết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kế</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kĩ</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thuật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hệ</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thống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ống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khói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nhà</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máy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xuyên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dụng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phung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nguồn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nhiên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liệu</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itchFamily="18" charset="0"/>
                        <a:ea typeface="Calibri"/>
                        <a:cs typeface="Times New Roman" pitchFamily="18" charset="0"/>
                      </a:endParaRPr>
                    </a:p>
                  </a:txBody>
                  <a:tcPr marL="21641" marR="21641" marT="21641" marB="21641"/>
                </a:tc>
              </a:tr>
            </a:tbl>
          </a:graphicData>
        </a:graphic>
      </p:graphicFrame>
      <p:sp>
        <p:nvSpPr>
          <p:cNvPr id="4" name="TextBox 3"/>
          <p:cNvSpPr txBox="1"/>
          <p:nvPr/>
        </p:nvSpPr>
        <p:spPr>
          <a:xfrm>
            <a:off x="3429000" y="152401"/>
            <a:ext cx="4953000" cy="646331"/>
          </a:xfrm>
          <a:prstGeom prst="rect">
            <a:avLst/>
          </a:prstGeom>
          <a:noFill/>
        </p:spPr>
        <p:txBody>
          <a:bodyPr wrap="square" rtlCol="0">
            <a:spAutoFit/>
          </a:bodyPr>
          <a:lstStyle/>
          <a:p>
            <a:pPr lvl="0"/>
            <a:r>
              <a:rPr lang="en-US" b="1" dirty="0">
                <a:solidFill>
                  <a:srgbClr val="FF0000"/>
                </a:solidFill>
                <a:latin typeface="Times New Roman" pitchFamily="18" charset="0"/>
                <a:ea typeface="Times New Roman" pitchFamily="18" charset="0"/>
                <a:cs typeface="Times New Roman" pitchFamily="18" charset="0"/>
              </a:rPr>
              <a:t>TỔNG KẾT VỐN TỪ VỀ MÔI TRƯỜNG</a:t>
            </a:r>
            <a:endParaRPr lang="en-US" dirty="0">
              <a:solidFill>
                <a:srgbClr val="FF0000"/>
              </a:solidFill>
              <a:latin typeface="Times New Roman" pitchFamily="18" charset="0"/>
              <a:ea typeface="Times New Roman" pitchFamily="18" charset="0"/>
              <a:cs typeface="Times New Roman" pitchFamily="18" charset="0"/>
            </a:endParaRPr>
          </a:p>
          <a:p>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1336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Buombay"/>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5257800"/>
            <a:ext cx="7391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WordArt 7"/>
          <p:cNvSpPr>
            <a:spLocks noChangeArrowheads="1" noChangeShapeType="1" noTextEdit="1"/>
          </p:cNvSpPr>
          <p:nvPr/>
        </p:nvSpPr>
        <p:spPr bwMode="auto">
          <a:xfrm>
            <a:off x="3186114" y="1600200"/>
            <a:ext cx="5819775" cy="3581400"/>
          </a:xfrm>
          <a:prstGeom prst="rect">
            <a:avLst/>
          </a:prstGeom>
        </p:spPr>
        <p:txBody>
          <a:bodyPr spcFirstLastPara="1" wrap="none" fromWordArt="1">
            <a:prstTxWarp prst="textArchUp">
              <a:avLst>
                <a:gd name="adj" fmla="val 10800004"/>
              </a:avLst>
            </a:prstTxWarp>
          </a:bodyPr>
          <a:lstStyle/>
          <a:p>
            <a:pPr algn="ctr"/>
            <a:r>
              <a:rPr lang="en-US" sz="3600" kern="10" dirty="0">
                <a:ln w="9525">
                  <a:solidFill>
                    <a:srgbClr val="CC0000"/>
                  </a:solidFill>
                  <a:round/>
                  <a:headEnd/>
                  <a:tailEnd/>
                </a:ln>
                <a:solidFill>
                  <a:srgbClr val="FF0000"/>
                </a:solidFill>
                <a:latin typeface="Times New Roman"/>
                <a:cs typeface="Times New Roman"/>
              </a:rPr>
              <a:t>KÍNH CHÀO QUÝ THẦY CÔ</a:t>
            </a:r>
          </a:p>
        </p:txBody>
      </p:sp>
      <p:sp>
        <p:nvSpPr>
          <p:cNvPr id="21512" name="WordArt 8" descr="Paper bag"/>
          <p:cNvSpPr>
            <a:spLocks noChangeArrowheads="1" noChangeShapeType="1" noTextEdit="1"/>
          </p:cNvSpPr>
          <p:nvPr/>
        </p:nvSpPr>
        <p:spPr bwMode="auto">
          <a:xfrm>
            <a:off x="2319339" y="3429000"/>
            <a:ext cx="7553325" cy="1066800"/>
          </a:xfrm>
          <a:prstGeom prst="rect">
            <a:avLst/>
          </a:prstGeom>
        </p:spPr>
        <p:txBody>
          <a:bodyPr wrap="none" fromWordArt="1">
            <a:prstTxWarp prst="textPlain">
              <a:avLst>
                <a:gd name="adj" fmla="val 50000"/>
              </a:avLst>
            </a:prstTxWarp>
          </a:bodyPr>
          <a:lstStyle/>
          <a:p>
            <a:pPr algn="ctr"/>
            <a:r>
              <a:rPr lang="en-US" sz="3600" kern="10" dirty="0">
                <a:ln w="9525">
                  <a:solidFill>
                    <a:srgbClr val="FF0066"/>
                  </a:solidFill>
                  <a:round/>
                  <a:headEnd/>
                  <a:tailEnd/>
                </a:ln>
                <a:solidFill>
                  <a:srgbClr val="FF0000"/>
                </a:solidFill>
                <a:effectLst>
                  <a:outerShdw dist="563972" dir="14049741" sx="125000" sy="125000" algn="tl" rotWithShape="0">
                    <a:srgbClr val="C7DFD3">
                      <a:alpha val="79999"/>
                    </a:srgbClr>
                  </a:outerShdw>
                </a:effectLst>
                <a:latin typeface="Times New Roman"/>
                <a:cs typeface="Times New Roman"/>
              </a:rPr>
              <a:t>CHÚC CÁC EM HỌC SINH HỌC GIỎI</a:t>
            </a:r>
          </a:p>
        </p:txBody>
      </p:sp>
    </p:spTree>
    <p:extLst>
      <p:ext uri="{BB962C8B-B14F-4D97-AF65-F5344CB8AC3E}">
        <p14:creationId xmlns:p14="http://schemas.microsoft.com/office/powerpoint/2010/main" val="3115034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1511"/>
                                        </p:tgtEl>
                                        <p:attrNameLst>
                                          <p:attrName>style.visibility</p:attrName>
                                        </p:attrNameLst>
                                      </p:cBhvr>
                                      <p:to>
                                        <p:strVal val="visible"/>
                                      </p:to>
                                    </p:set>
                                    <p:animEffect transition="in" filter="fade">
                                      <p:cBhvr>
                                        <p:cTn id="7" dur="1000"/>
                                        <p:tgtEl>
                                          <p:spTgt spid="21511"/>
                                        </p:tgtEl>
                                      </p:cBhvr>
                                    </p:animEffect>
                                    <p:anim calcmode="lin" valueType="num">
                                      <p:cBhvr>
                                        <p:cTn id="8" dur="1000" fill="hold"/>
                                        <p:tgtEl>
                                          <p:spTgt spid="21511"/>
                                        </p:tgtEl>
                                        <p:attrNameLst>
                                          <p:attrName>ppt_x</p:attrName>
                                        </p:attrNameLst>
                                      </p:cBhvr>
                                      <p:tavLst>
                                        <p:tav tm="0">
                                          <p:val>
                                            <p:strVal val="#ppt_x"/>
                                          </p:val>
                                        </p:tav>
                                        <p:tav tm="100000">
                                          <p:val>
                                            <p:strVal val="#ppt_x"/>
                                          </p:val>
                                        </p:tav>
                                      </p:tavLst>
                                    </p:anim>
                                    <p:anim calcmode="lin" valueType="num">
                                      <p:cBhvr>
                                        <p:cTn id="9" dur="900" decel="100000" fill="hold"/>
                                        <p:tgtEl>
                                          <p:spTgt spid="2151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1511"/>
                                        </p:tgtEl>
                                        <p:attrNameLst>
                                          <p:attrName>ppt_y</p:attrName>
                                        </p:attrNameLst>
                                      </p:cBhvr>
                                      <p:tavLst>
                                        <p:tav tm="0">
                                          <p:val>
                                            <p:strVal val="#ppt_y-.03"/>
                                          </p:val>
                                        </p:tav>
                                        <p:tav tm="100000">
                                          <p:val>
                                            <p:strVal val="#ppt_y"/>
                                          </p:val>
                                        </p:tav>
                                      </p:tavLst>
                                    </p:anim>
                                  </p:childTnLst>
                                </p:cTn>
                              </p:par>
                              <p:par>
                                <p:cTn id="11" presetID="12" presetClass="entr" presetSubtype="4" fill="hold" grpId="0" nodeType="withEffect">
                                  <p:stCondLst>
                                    <p:cond delay="0"/>
                                  </p:stCondLst>
                                  <p:childTnLst>
                                    <p:set>
                                      <p:cBhvr>
                                        <p:cTn id="12" dur="1" fill="hold">
                                          <p:stCondLst>
                                            <p:cond delay="0"/>
                                          </p:stCondLst>
                                        </p:cTn>
                                        <p:tgtEl>
                                          <p:spTgt spid="21512"/>
                                        </p:tgtEl>
                                        <p:attrNameLst>
                                          <p:attrName>style.visibility</p:attrName>
                                        </p:attrNameLst>
                                      </p:cBhvr>
                                      <p:to>
                                        <p:strVal val="visible"/>
                                      </p:to>
                                    </p:set>
                                    <p:animEffect transition="in" filter="slide(fromBottom)">
                                      <p:cBhvr>
                                        <p:cTn id="13" dur="5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p:bldP spid="215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2934892" y="1085850"/>
            <a:ext cx="5732859" cy="2571750"/>
          </a:xfrm>
        </p:spPr>
        <p:txBody>
          <a:bodyPr anchor="t"/>
          <a:lstStyle/>
          <a:p>
            <a:pPr algn="ctr" eaLnBrk="1" hangingPunct="1">
              <a:lnSpc>
                <a:spcPct val="150000"/>
              </a:lnSpc>
            </a:pP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FF0000"/>
                </a:solidFill>
                <a:latin typeface="Times New Roman" panose="02020603050405020304" pitchFamily="18" charset="0"/>
                <a:cs typeface="Times New Roman" panose="02020603050405020304" pitchFamily="18" charset="0"/>
              </a:rPr>
              <a:t>Tiếng</a:t>
            </a: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FF0000"/>
                </a:solidFill>
                <a:latin typeface="Times New Roman" panose="02020603050405020304" pitchFamily="18" charset="0"/>
                <a:cs typeface="Times New Roman" panose="02020603050405020304" pitchFamily="18" charset="0"/>
              </a:rPr>
              <a:t>Việt</a:t>
            </a:r>
            <a:r>
              <a:rPr lang="en-US" altLang="en-US" sz="2700" b="1" dirty="0">
                <a:solidFill>
                  <a:srgbClr val="FF0000"/>
                </a:solidFill>
                <a:latin typeface="Times New Roman" panose="02020603050405020304" pitchFamily="18" charset="0"/>
                <a:cs typeface="Times New Roman" panose="02020603050405020304" pitchFamily="18" charset="0"/>
              </a:rPr>
              <a:t/>
            </a:r>
            <a:br>
              <a:rPr lang="en-US" altLang="en-US" sz="2700" b="1" dirty="0">
                <a:solidFill>
                  <a:srgbClr val="FF0000"/>
                </a:solidFill>
                <a:latin typeface="Times New Roman" panose="02020603050405020304" pitchFamily="18" charset="0"/>
                <a:cs typeface="Times New Roman" panose="02020603050405020304" pitchFamily="18" charset="0"/>
              </a:rPr>
            </a:b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Ôn</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tập</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cuối</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học</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kì</a:t>
            </a:r>
            <a:r>
              <a:rPr lang="en-US" altLang="en-US" sz="2700" b="1" dirty="0">
                <a:solidFill>
                  <a:srgbClr val="002060"/>
                </a:solidFill>
                <a:latin typeface="Times New Roman" panose="02020603050405020304" pitchFamily="18" charset="0"/>
                <a:cs typeface="Times New Roman" panose="02020603050405020304" pitchFamily="18" charset="0"/>
              </a:rPr>
              <a:t> I</a:t>
            </a:r>
            <a:br>
              <a:rPr lang="en-US" altLang="en-US" sz="2700" b="1" dirty="0">
                <a:solidFill>
                  <a:srgbClr val="002060"/>
                </a:solidFill>
                <a:latin typeface="Times New Roman" panose="02020603050405020304" pitchFamily="18" charset="0"/>
                <a:cs typeface="Times New Roman" panose="02020603050405020304" pitchFamily="18" charset="0"/>
              </a:rPr>
            </a:br>
            <a:r>
              <a:rPr lang="en-US" altLang="en-US" sz="2700" b="1" dirty="0" err="1">
                <a:solidFill>
                  <a:srgbClr val="002060"/>
                </a:solidFill>
                <a:latin typeface="Times New Roman" panose="02020603050405020304" pitchFamily="18" charset="0"/>
                <a:cs typeface="Times New Roman" panose="02020603050405020304" pitchFamily="18" charset="0"/>
              </a:rPr>
              <a:t>Tiết</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smtClean="0">
                <a:solidFill>
                  <a:srgbClr val="002060"/>
                </a:solidFill>
                <a:latin typeface="Times New Roman" panose="02020603050405020304" pitchFamily="18" charset="0"/>
                <a:cs typeface="Times New Roman" panose="02020603050405020304" pitchFamily="18" charset="0"/>
              </a:rPr>
              <a:t>3</a:t>
            </a:r>
            <a:endParaRPr lang="en-US" altLang="en-US" sz="27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69064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12642"/>
                                        </p:tgtEl>
                                        <p:attrNameLst>
                                          <p:attrName>style.visibility</p:attrName>
                                        </p:attrNameLst>
                                      </p:cBhvr>
                                      <p:to>
                                        <p:strVal val="visible"/>
                                      </p:to>
                                    </p:set>
                                    <p:anim calcmode="lin" valueType="num">
                                      <p:cBhvr>
                                        <p:cTn id="7" dur="500" fill="hold"/>
                                        <p:tgtEl>
                                          <p:spTgt spid="112642"/>
                                        </p:tgtEl>
                                        <p:attrNameLst>
                                          <p:attrName>ppt_w</p:attrName>
                                        </p:attrNameLst>
                                      </p:cBhvr>
                                      <p:tavLst>
                                        <p:tav tm="0">
                                          <p:val>
                                            <p:fltVal val="0"/>
                                          </p:val>
                                        </p:tav>
                                        <p:tav tm="100000">
                                          <p:val>
                                            <p:strVal val="#ppt_w"/>
                                          </p:val>
                                        </p:tav>
                                      </p:tavLst>
                                    </p:anim>
                                    <p:anim calcmode="lin" valueType="num">
                                      <p:cBhvr>
                                        <p:cTn id="8" dur="500" fill="hold"/>
                                        <p:tgtEl>
                                          <p:spTgt spid="112642"/>
                                        </p:tgtEl>
                                        <p:attrNameLst>
                                          <p:attrName>ppt_h</p:attrName>
                                        </p:attrNameLst>
                                      </p:cBhvr>
                                      <p:tavLst>
                                        <p:tav tm="0">
                                          <p:val>
                                            <p:fltVal val="0"/>
                                          </p:val>
                                        </p:tav>
                                        <p:tav tm="100000">
                                          <p:val>
                                            <p:strVal val="#ppt_h"/>
                                          </p:val>
                                        </p:tav>
                                      </p:tavLst>
                                    </p:anim>
                                    <p:anim calcmode="lin" valueType="num">
                                      <p:cBhvr>
                                        <p:cTn id="9" dur="500" fill="hold"/>
                                        <p:tgtEl>
                                          <p:spTgt spid="112642"/>
                                        </p:tgtEl>
                                        <p:attrNameLst>
                                          <p:attrName>style.rotation</p:attrName>
                                        </p:attrNameLst>
                                      </p:cBhvr>
                                      <p:tavLst>
                                        <p:tav tm="0">
                                          <p:val>
                                            <p:fltVal val="90"/>
                                          </p:val>
                                        </p:tav>
                                        <p:tav tm="100000">
                                          <p:val>
                                            <p:fltVal val="0"/>
                                          </p:val>
                                        </p:tav>
                                      </p:tavLst>
                                    </p:anim>
                                    <p:animEffect transition="in" filter="fade">
                                      <p:cBhvr>
                                        <p:cTn id="10" dur="500"/>
                                        <p:tgtEl>
                                          <p:spTgt spid="112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66950" y="1714500"/>
            <a:ext cx="7079742" cy="3429000"/>
          </a:xfrm>
          <a:prstGeom prst="rect">
            <a:avLst/>
          </a:prstGeom>
        </p:spPr>
        <p:txBody>
          <a:bodyPr>
            <a:normAutofit/>
          </a:bodyPr>
          <a:lstStyle/>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Mùa</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thảo</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quả</a:t>
            </a:r>
            <a:endParaRPr lang="en-US" sz="2800" dirty="0">
              <a:solidFill>
                <a:srgbClr val="7030A0"/>
              </a:solidFill>
              <a:latin typeface="Times New Roman" panose="02020603050405020304" pitchFamily="18" charset="0"/>
              <a:cs typeface="Times New Roman" panose="02020603050405020304" pitchFamily="18" charset="0"/>
            </a:endParaRP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Người</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gác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rừng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tí</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hon</a:t>
            </a:r>
            <a:endParaRPr lang="en-US" sz="2800" dirty="0">
              <a:solidFill>
                <a:srgbClr val="7030A0"/>
              </a:solidFill>
              <a:latin typeface="Times New Roman" panose="02020603050405020304" pitchFamily="18" charset="0"/>
              <a:cs typeface="Times New Roman" panose="02020603050405020304" pitchFamily="18" charset="0"/>
            </a:endParaRP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Trồng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rừng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ngập</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mặn</a:t>
            </a:r>
            <a:endParaRPr lang="en-US" sz="2800" dirty="0">
              <a:solidFill>
                <a:srgbClr val="7030A0"/>
              </a:solidFill>
              <a:latin typeface="Times New Roman" panose="02020603050405020304" pitchFamily="18" charset="0"/>
              <a:cs typeface="Times New Roman" panose="02020603050405020304" pitchFamily="18" charset="0"/>
            </a:endParaRP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Chuỗi</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ngọc</a:t>
            </a:r>
            <a:r>
              <a:rPr lang="en-US" sz="2800" dirty="0">
                <a:solidFill>
                  <a:srgbClr val="7030A0"/>
                </a:solidFill>
                <a:latin typeface="Times New Roman" panose="02020603050405020304" pitchFamily="18" charset="0"/>
                <a:cs typeface="Times New Roman" panose="02020603050405020304" pitchFamily="18" charset="0"/>
              </a:rPr>
              <a:t> lam</a:t>
            </a: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Hạt</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gạo</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làng</a:t>
            </a:r>
            <a:r>
              <a:rPr lang="en-US" sz="2800" dirty="0">
                <a:solidFill>
                  <a:srgbClr val="7030A0"/>
                </a:solidFill>
                <a:latin typeface="Times New Roman" panose="02020603050405020304" pitchFamily="18" charset="0"/>
                <a:cs typeface="Times New Roman" panose="02020603050405020304" pitchFamily="18" charset="0"/>
              </a:rPr>
              <a:t> ta</a:t>
            </a: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Buôn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Chư</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Lênh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đón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cô</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giáo</a:t>
            </a:r>
            <a:endParaRPr lang="en-US" sz="2800" dirty="0">
              <a:solidFill>
                <a:srgbClr val="7030A0"/>
              </a:solidFill>
              <a:latin typeface="Times New Roman" panose="02020603050405020304" pitchFamily="18" charset="0"/>
              <a:cs typeface="Times New Roman" panose="02020603050405020304" pitchFamily="18" charset="0"/>
            </a:endParaRP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Thầy</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thuốc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như</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mẹ</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hiền</a:t>
            </a:r>
            <a:endParaRPr lang="en-US" sz="2800" dirty="0">
              <a:solidFill>
                <a:srgbClr val="7030A0"/>
              </a:solidFill>
              <a:latin typeface="Times New Roman" panose="02020603050405020304" pitchFamily="18" charset="0"/>
              <a:cs typeface="Times New Roman" panose="02020603050405020304" pitchFamily="18" charset="0"/>
            </a:endParaRPr>
          </a:p>
          <a:p>
            <a:pPr marL="385763" indent="-385763">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Ngu</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Công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xã</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Trịnh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Tường</a:t>
            </a:r>
            <a:endParaRPr lang="en-US" sz="2800" dirty="0">
              <a:solidFill>
                <a:srgbClr val="7030A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2438400" y="1200150"/>
            <a:ext cx="5349240" cy="523220"/>
          </a:xfrm>
          <a:prstGeom prst="rect">
            <a:avLst/>
          </a:prstGeom>
          <a:noFill/>
        </p:spPr>
        <p:txBody>
          <a:bodyPr wrap="square" rtlCol="0">
            <a:spAutoFit/>
          </a:bodyPr>
          <a:lstStyle/>
          <a:p>
            <a:pPr algn="ctr"/>
            <a:r>
              <a:rPr lang="en-US" sz="2800" dirty="0" err="1">
                <a:solidFill>
                  <a:srgbClr val="C00000"/>
                </a:solidFill>
                <a:latin typeface="Times New Roman" panose="02020603050405020304" pitchFamily="18" charset="0"/>
                <a:cs typeface="Times New Roman" panose="02020603050405020304" pitchFamily="18" charset="0"/>
              </a:rPr>
              <a:t>Kiểm</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tra</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đọc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các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bài</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tập</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đọc</a:t>
            </a:r>
            <a:endParaRPr lang="en-US" sz="28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33985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Oval 4">
            <a:hlinkClick r:id="rId2" action="ppaction://hlinksldjump"/>
          </p:cNvPr>
          <p:cNvSpPr>
            <a:spLocks noChangeArrowheads="1"/>
          </p:cNvSpPr>
          <p:nvPr/>
        </p:nvSpPr>
        <p:spPr bwMode="auto">
          <a:xfrm rot="1849705">
            <a:off x="7426129" y="1468194"/>
            <a:ext cx="665926" cy="1359979"/>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5400" b="1" dirty="0">
                <a:solidFill>
                  <a:schemeClr val="accent2"/>
                </a:solidFill>
                <a:latin typeface="Calibri" pitchFamily="34" charset="0"/>
              </a:rPr>
              <a:t>7</a:t>
            </a:r>
            <a:endParaRPr lang="vi-VN" sz="5400" b="1" dirty="0">
              <a:solidFill>
                <a:schemeClr val="accent2"/>
              </a:solidFill>
            </a:endParaRPr>
          </a:p>
        </p:txBody>
      </p:sp>
      <p:sp>
        <p:nvSpPr>
          <p:cNvPr id="39942" name="Freeform 5"/>
          <p:cNvSpPr>
            <a:spLocks/>
          </p:cNvSpPr>
          <p:nvPr/>
        </p:nvSpPr>
        <p:spPr bwMode="auto">
          <a:xfrm rot="800344">
            <a:off x="5977857" y="3252790"/>
            <a:ext cx="351235"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43" name="AutoShape 6"/>
          <p:cNvSpPr>
            <a:spLocks noChangeArrowheads="1"/>
          </p:cNvSpPr>
          <p:nvPr/>
        </p:nvSpPr>
        <p:spPr bwMode="auto">
          <a:xfrm rot="800344">
            <a:off x="6398970" y="3428211"/>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47" name="Oval 21">
            <a:hlinkClick r:id="rId3" action="ppaction://hlinksldjump"/>
          </p:cNvPr>
          <p:cNvSpPr>
            <a:spLocks noChangeArrowheads="1"/>
          </p:cNvSpPr>
          <p:nvPr/>
        </p:nvSpPr>
        <p:spPr bwMode="auto">
          <a:xfrm rot="20753712">
            <a:off x="5359600" y="960197"/>
            <a:ext cx="798605" cy="1216626"/>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5400" b="1" dirty="0">
                <a:solidFill>
                  <a:schemeClr val="accent2"/>
                </a:solidFill>
                <a:latin typeface="Calibri" pitchFamily="34" charset="0"/>
              </a:rPr>
              <a:t>2</a:t>
            </a:r>
            <a:endParaRPr lang="vi-VN" sz="5400" b="1" dirty="0">
              <a:solidFill>
                <a:schemeClr val="accent2"/>
              </a:solidFill>
            </a:endParaRPr>
          </a:p>
        </p:txBody>
      </p:sp>
      <p:sp>
        <p:nvSpPr>
          <p:cNvPr id="39948" name="Freeform 22"/>
          <p:cNvSpPr>
            <a:spLocks/>
          </p:cNvSpPr>
          <p:nvPr/>
        </p:nvSpPr>
        <p:spPr bwMode="auto">
          <a:xfrm>
            <a:off x="5478066" y="2135983"/>
            <a:ext cx="351234"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49" name="AutoShape 23"/>
          <p:cNvSpPr>
            <a:spLocks noChangeArrowheads="1"/>
          </p:cNvSpPr>
          <p:nvPr/>
        </p:nvSpPr>
        <p:spPr bwMode="auto">
          <a:xfrm>
            <a:off x="5720954" y="2135982"/>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4121" name="Oval 25">
            <a:hlinkClick r:id="rId4" action="ppaction://hlinksldjump"/>
          </p:cNvPr>
          <p:cNvSpPr>
            <a:spLocks noChangeArrowheads="1"/>
          </p:cNvSpPr>
          <p:nvPr/>
        </p:nvSpPr>
        <p:spPr bwMode="auto">
          <a:xfrm rot="19538076">
            <a:off x="4392762" y="1239790"/>
            <a:ext cx="702469" cy="1187054"/>
          </a:xfrm>
          <a:prstGeom prst="ellipse">
            <a:avLst/>
          </a:prstGeom>
          <a:gradFill rotWithShape="1">
            <a:gsLst>
              <a:gs pos="0">
                <a:schemeClr val="bg1"/>
              </a:gs>
              <a:gs pos="100000">
                <a:schemeClr val="bg1">
                  <a:gamma/>
                  <a:shade val="76078"/>
                  <a:invGamma/>
                </a:schemeClr>
              </a:gs>
            </a:gsLst>
            <a:path path="rect">
              <a:fillToRect r="100000" b="100000"/>
            </a:path>
          </a:gradFill>
          <a:ln w="9525">
            <a:solidFill>
              <a:schemeClr val="tx1"/>
            </a:solidFill>
            <a:round/>
            <a:headEnd/>
            <a:tailEnd/>
          </a:ln>
          <a:effectLst/>
        </p:spPr>
        <p:txBody>
          <a:bodyPr wrap="none" anchor="ctr"/>
          <a:lstStyle/>
          <a:p>
            <a:pPr algn="ctr">
              <a:defRPr/>
            </a:pPr>
            <a:r>
              <a:rPr lang="en-US" sz="5400" b="1" dirty="0">
                <a:solidFill>
                  <a:schemeClr val="accent2"/>
                </a:solidFill>
              </a:rPr>
              <a:t>1</a:t>
            </a:r>
            <a:endParaRPr lang="vi-VN" sz="5400" b="1" dirty="0">
              <a:solidFill>
                <a:schemeClr val="accent2"/>
              </a:solidFill>
            </a:endParaRPr>
          </a:p>
        </p:txBody>
      </p:sp>
      <p:sp>
        <p:nvSpPr>
          <p:cNvPr id="39951" name="Freeform 26"/>
          <p:cNvSpPr>
            <a:spLocks/>
          </p:cNvSpPr>
          <p:nvPr/>
        </p:nvSpPr>
        <p:spPr bwMode="auto">
          <a:xfrm rot="-864877">
            <a:off x="5193333" y="2439307"/>
            <a:ext cx="351234"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52" name="AutoShape 27"/>
          <p:cNvSpPr>
            <a:spLocks noChangeArrowheads="1"/>
          </p:cNvSpPr>
          <p:nvPr/>
        </p:nvSpPr>
        <p:spPr bwMode="auto">
          <a:xfrm rot="-864877">
            <a:off x="5101233" y="2266730"/>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53" name="Oval 29">
            <a:hlinkClick r:id="rId5" action="ppaction://hlinksldjump"/>
          </p:cNvPr>
          <p:cNvSpPr>
            <a:spLocks noChangeArrowheads="1"/>
          </p:cNvSpPr>
          <p:nvPr/>
        </p:nvSpPr>
        <p:spPr bwMode="auto">
          <a:xfrm rot="1705996">
            <a:off x="6437026" y="1049318"/>
            <a:ext cx="702469" cy="1165712"/>
          </a:xfrm>
          <a:prstGeom prst="ellipse">
            <a:avLst/>
          </a:prstGeom>
          <a:solidFill>
            <a:srgbClr val="FF00FF"/>
          </a:solidFill>
          <a:ln w="9525">
            <a:solidFill>
              <a:schemeClr val="tx1"/>
            </a:solidFill>
            <a:round/>
            <a:headEnd/>
            <a:tailEnd/>
          </a:ln>
        </p:spPr>
        <p:txBody>
          <a:bodyPr wrap="none" anchor="ctr"/>
          <a:lstStyle/>
          <a:p>
            <a:pPr algn="ctr"/>
            <a:r>
              <a:rPr lang="en-US" sz="5400" b="1" dirty="0">
                <a:solidFill>
                  <a:srgbClr val="000099"/>
                </a:solidFill>
                <a:latin typeface="Calibri" pitchFamily="34" charset="0"/>
              </a:rPr>
              <a:t>3</a:t>
            </a:r>
            <a:endParaRPr lang="vi-VN" sz="5400" b="1" dirty="0">
              <a:solidFill>
                <a:srgbClr val="000099"/>
              </a:solidFill>
            </a:endParaRPr>
          </a:p>
        </p:txBody>
      </p:sp>
      <p:sp>
        <p:nvSpPr>
          <p:cNvPr id="39954" name="Freeform 30"/>
          <p:cNvSpPr>
            <a:spLocks/>
          </p:cNvSpPr>
          <p:nvPr/>
        </p:nvSpPr>
        <p:spPr bwMode="auto">
          <a:xfrm>
            <a:off x="6287691" y="2277666"/>
            <a:ext cx="351234"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55" name="AutoShape 31"/>
          <p:cNvSpPr>
            <a:spLocks noChangeArrowheads="1"/>
          </p:cNvSpPr>
          <p:nvPr/>
        </p:nvSpPr>
        <p:spPr bwMode="auto">
          <a:xfrm>
            <a:off x="6530578" y="2173987"/>
            <a:ext cx="68342" cy="26560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56" name="Oval 45">
            <a:hlinkClick r:id="rId6" action="ppaction://hlinksldjump"/>
          </p:cNvPr>
          <p:cNvSpPr>
            <a:spLocks noChangeArrowheads="1"/>
          </p:cNvSpPr>
          <p:nvPr/>
        </p:nvSpPr>
        <p:spPr bwMode="auto">
          <a:xfrm rot="1737271">
            <a:off x="6391247" y="2302023"/>
            <a:ext cx="648689" cy="1151115"/>
          </a:xfrm>
          <a:prstGeom prst="ellipse">
            <a:avLst/>
          </a:prstGeom>
          <a:solidFill>
            <a:srgbClr val="FFFF00"/>
          </a:solidFill>
          <a:ln w="9525">
            <a:solidFill>
              <a:schemeClr val="tx1"/>
            </a:solidFill>
            <a:round/>
            <a:headEnd/>
            <a:tailEnd/>
          </a:ln>
        </p:spPr>
        <p:txBody>
          <a:bodyPr wrap="none" anchor="ctr"/>
          <a:lstStyle/>
          <a:p>
            <a:pPr algn="ctr"/>
            <a:r>
              <a:rPr lang="en-US" sz="5400" b="1" dirty="0">
                <a:solidFill>
                  <a:schemeClr val="accent2"/>
                </a:solidFill>
                <a:latin typeface="Calibri" pitchFamily="34" charset="0"/>
              </a:rPr>
              <a:t>6</a:t>
            </a:r>
            <a:endParaRPr lang="vi-VN" sz="5400" b="1" dirty="0">
              <a:solidFill>
                <a:schemeClr val="accent2"/>
              </a:solidFill>
            </a:endParaRPr>
          </a:p>
        </p:txBody>
      </p:sp>
      <p:sp>
        <p:nvSpPr>
          <p:cNvPr id="39957" name="Freeform 46"/>
          <p:cNvSpPr>
            <a:spLocks/>
          </p:cNvSpPr>
          <p:nvPr/>
        </p:nvSpPr>
        <p:spPr bwMode="auto">
          <a:xfrm rot="2754747">
            <a:off x="6181279" y="3958307"/>
            <a:ext cx="266831" cy="1681547"/>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58" name="AutoShape 47"/>
          <p:cNvSpPr>
            <a:spLocks noChangeArrowheads="1"/>
          </p:cNvSpPr>
          <p:nvPr/>
        </p:nvSpPr>
        <p:spPr bwMode="auto">
          <a:xfrm>
            <a:off x="6903080" y="4118275"/>
            <a:ext cx="108347" cy="217558"/>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59" name="Oval 49">
            <a:hlinkClick r:id="rId7" action="ppaction://hlinksldjump"/>
          </p:cNvPr>
          <p:cNvSpPr>
            <a:spLocks noChangeArrowheads="1"/>
          </p:cNvSpPr>
          <p:nvPr/>
        </p:nvSpPr>
        <p:spPr bwMode="auto">
          <a:xfrm rot="832272">
            <a:off x="5403333" y="2255582"/>
            <a:ext cx="702469" cy="1187053"/>
          </a:xfrm>
          <a:prstGeom prst="ellipse">
            <a:avLst/>
          </a:prstGeom>
          <a:solidFill>
            <a:srgbClr val="00FF99"/>
          </a:solidFill>
          <a:ln w="9525">
            <a:solidFill>
              <a:schemeClr val="tx1"/>
            </a:solidFill>
            <a:round/>
            <a:headEnd/>
            <a:tailEnd/>
          </a:ln>
        </p:spPr>
        <p:txBody>
          <a:bodyPr wrap="none" anchor="ctr"/>
          <a:lstStyle/>
          <a:p>
            <a:pPr algn="ctr"/>
            <a:r>
              <a:rPr lang="en-US" sz="5400" b="1" dirty="0">
                <a:solidFill>
                  <a:srgbClr val="000099"/>
                </a:solidFill>
                <a:latin typeface="Calibri" pitchFamily="34" charset="0"/>
              </a:rPr>
              <a:t>5</a:t>
            </a:r>
            <a:endParaRPr lang="vi-VN" sz="5400" b="1" dirty="0">
              <a:solidFill>
                <a:srgbClr val="000099"/>
              </a:solidFill>
            </a:endParaRPr>
          </a:p>
        </p:txBody>
      </p:sp>
      <p:sp>
        <p:nvSpPr>
          <p:cNvPr id="39960" name="Freeform 50"/>
          <p:cNvSpPr>
            <a:spLocks/>
          </p:cNvSpPr>
          <p:nvPr/>
        </p:nvSpPr>
        <p:spPr bwMode="auto">
          <a:xfrm rot="-539169">
            <a:off x="5517358" y="3427810"/>
            <a:ext cx="351235"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61" name="AutoShape 51"/>
          <p:cNvSpPr>
            <a:spLocks noChangeArrowheads="1"/>
          </p:cNvSpPr>
          <p:nvPr/>
        </p:nvSpPr>
        <p:spPr bwMode="auto">
          <a:xfrm rot="-539169">
            <a:off x="5576890" y="3423048"/>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62" name="Oval 53">
            <a:hlinkClick r:id="rId4" action="ppaction://hlinksldjump"/>
          </p:cNvPr>
          <p:cNvSpPr>
            <a:spLocks noChangeArrowheads="1"/>
          </p:cNvSpPr>
          <p:nvPr/>
        </p:nvSpPr>
        <p:spPr bwMode="auto">
          <a:xfrm rot="18514748">
            <a:off x="4220702" y="2550012"/>
            <a:ext cx="702469" cy="1096533"/>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5400" b="1" dirty="0">
                <a:solidFill>
                  <a:schemeClr val="accent2"/>
                </a:solidFill>
                <a:latin typeface="Calibri" pitchFamily="34" charset="0"/>
              </a:rPr>
              <a:t>4</a:t>
            </a:r>
            <a:endParaRPr lang="vi-VN" sz="5400" b="1" dirty="0">
              <a:solidFill>
                <a:schemeClr val="accent2"/>
              </a:solidFill>
            </a:endParaRPr>
          </a:p>
        </p:txBody>
      </p:sp>
      <p:sp>
        <p:nvSpPr>
          <p:cNvPr id="39963" name="Freeform 54"/>
          <p:cNvSpPr>
            <a:spLocks/>
          </p:cNvSpPr>
          <p:nvPr/>
        </p:nvSpPr>
        <p:spPr bwMode="auto">
          <a:xfrm rot="-1165290">
            <a:off x="5088733" y="3480197"/>
            <a:ext cx="351235"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64" name="AutoShape 55"/>
          <p:cNvSpPr>
            <a:spLocks noChangeArrowheads="1"/>
          </p:cNvSpPr>
          <p:nvPr/>
        </p:nvSpPr>
        <p:spPr bwMode="auto">
          <a:xfrm rot="-1165290">
            <a:off x="4938715" y="3506392"/>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69" name="Freeform 14"/>
          <p:cNvSpPr>
            <a:spLocks/>
          </p:cNvSpPr>
          <p:nvPr/>
        </p:nvSpPr>
        <p:spPr bwMode="auto">
          <a:xfrm rot="-672914">
            <a:off x="5487591" y="3382281"/>
            <a:ext cx="351234"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9970" name="AutoShape 15"/>
          <p:cNvSpPr>
            <a:spLocks noChangeArrowheads="1"/>
          </p:cNvSpPr>
          <p:nvPr/>
        </p:nvSpPr>
        <p:spPr bwMode="auto">
          <a:xfrm rot="-672914">
            <a:off x="5501879" y="4507707"/>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72" name="AutoShape 39"/>
          <p:cNvSpPr>
            <a:spLocks noChangeArrowheads="1"/>
          </p:cNvSpPr>
          <p:nvPr/>
        </p:nvSpPr>
        <p:spPr bwMode="auto">
          <a:xfrm rot="265461">
            <a:off x="7333003" y="2691990"/>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
        <p:nvSpPr>
          <p:cNvPr id="39982" name="Freeform 10"/>
          <p:cNvSpPr>
            <a:spLocks/>
          </p:cNvSpPr>
          <p:nvPr/>
        </p:nvSpPr>
        <p:spPr bwMode="auto">
          <a:xfrm rot="1198510">
            <a:off x="6476867" y="2614671"/>
            <a:ext cx="351234" cy="345400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29" name="Freeform 46"/>
          <p:cNvSpPr>
            <a:spLocks/>
          </p:cNvSpPr>
          <p:nvPr/>
        </p:nvSpPr>
        <p:spPr bwMode="auto">
          <a:xfrm>
            <a:off x="5860792" y="3498395"/>
            <a:ext cx="235208" cy="2191817"/>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sz="1350"/>
          </a:p>
        </p:txBody>
      </p:sp>
      <p:sp>
        <p:nvSpPr>
          <p:cNvPr id="30" name="AutoShape 47"/>
          <p:cNvSpPr>
            <a:spLocks noChangeArrowheads="1"/>
          </p:cNvSpPr>
          <p:nvPr/>
        </p:nvSpPr>
        <p:spPr bwMode="auto">
          <a:xfrm>
            <a:off x="6060497" y="3358159"/>
            <a:ext cx="108347" cy="161925"/>
          </a:xfrm>
          <a:prstGeom prst="flowChartCollate">
            <a:avLst/>
          </a:prstGeom>
          <a:solidFill>
            <a:srgbClr val="5AFE44"/>
          </a:solidFill>
          <a:ln w="9525">
            <a:solidFill>
              <a:schemeClr val="tx1"/>
            </a:solidFill>
            <a:miter lim="800000"/>
            <a:headEnd/>
            <a:tailEnd/>
          </a:ln>
        </p:spPr>
        <p:txBody>
          <a:bodyPr wrap="none" anchor="ctr"/>
          <a:lstStyle/>
          <a:p>
            <a:endParaRPr lang="en-US" sz="1350">
              <a:latin typeface="Calibri" pitchFamily="34" charset="0"/>
            </a:endParaRPr>
          </a:p>
        </p:txBody>
      </p:sp>
    </p:spTree>
    <p:extLst>
      <p:ext uri="{BB962C8B-B14F-4D97-AF65-F5344CB8AC3E}">
        <p14:creationId xmlns:p14="http://schemas.microsoft.com/office/powerpoint/2010/main" val="36580728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209800" y="2257806"/>
            <a:ext cx="7729538"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Mùa</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thảo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quả</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113):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Sự</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sống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cứ</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tiếp</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tục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nhấp</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nháy</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vui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mắt</a:t>
            </a:r>
            <a:r>
              <a:rPr lang="en-US" sz="2700" dirty="0">
                <a:solidFill>
                  <a:srgbClr val="FF0000"/>
                </a:solidFill>
                <a:latin typeface="Times New Roman" pitchFamily="18" charset="0"/>
                <a:cs typeface="Times New Roman" pitchFamily="18" charset="0"/>
              </a:rPr>
              <a:t>”</a:t>
            </a:r>
            <a:endParaRPr lang="en-US" sz="2700" b="1" dirty="0">
              <a:solidFill>
                <a:srgbClr val="FF0000"/>
              </a:solidFill>
              <a:latin typeface="Times New Roman" pitchFamily="18" charset="0"/>
              <a:cs typeface="Times New Roman" pitchFamily="18" charset="0"/>
            </a:endParaRPr>
          </a:p>
          <a:p>
            <a:pPr algn="just">
              <a:lnSpc>
                <a:spcPct val="120000"/>
              </a:lnSpc>
            </a:pPr>
            <a:r>
              <a:rPr lang="en-US" sz="2700" b="1" u="sng" dirty="0" err="1">
                <a:solidFill>
                  <a:srgbClr val="00B050"/>
                </a:solidFill>
                <a:latin typeface="Times New Roman" pitchFamily="18" charset="0"/>
                <a:cs typeface="Times New Roman" pitchFamily="18" charset="0"/>
              </a:rPr>
              <a:t>Trả</a:t>
            </a:r>
            <a:r>
              <a:rPr lang="en-US" sz="2700" b="1" u="sng" dirty="0">
                <a:solidFill>
                  <a:srgbClr val="00B050"/>
                </a:solidFill>
                <a:latin typeface="Times New Roman" pitchFamily="18" charset="0"/>
                <a:cs typeface="Times New Roman" pitchFamily="18" charset="0"/>
              </a:rPr>
              <a:t> </a:t>
            </a:r>
            <a:r>
              <a:rPr lang="en-US" sz="2700" b="1" u="sng" dirty="0" err="1">
                <a:solidFill>
                  <a:srgbClr val="00B050"/>
                </a:solidFill>
                <a:latin typeface="Times New Roman" pitchFamily="18" charset="0"/>
                <a:cs typeface="Times New Roman" pitchFamily="18" charset="0"/>
              </a:rPr>
              <a:t>lời</a:t>
            </a:r>
            <a:r>
              <a:rPr lang="en-US" sz="2700" b="1" u="sng" dirty="0">
                <a:solidFill>
                  <a:srgbClr val="00B050"/>
                </a:solidFill>
                <a:latin typeface="Times New Roman" pitchFamily="18" charset="0"/>
                <a:cs typeface="Times New Roman" pitchFamily="18" charset="0"/>
              </a:rPr>
              <a:t> </a:t>
            </a:r>
            <a:r>
              <a:rPr lang="en-US" sz="2700" b="1" u="sng" dirty="0" err="1">
                <a:solidFill>
                  <a:srgbClr val="00B050"/>
                </a:solidFill>
                <a:latin typeface="Times New Roman" pitchFamily="18" charset="0"/>
                <a:cs typeface="Times New Roman" pitchFamily="18" charset="0"/>
              </a:rPr>
              <a:t>câu</a:t>
            </a:r>
            <a:r>
              <a:rPr lang="en-US" sz="2700" b="1" u="sng" dirty="0">
                <a:solidFill>
                  <a:srgbClr val="00B050"/>
                </a:solidFill>
                <a:latin typeface="Times New Roman" pitchFamily="18" charset="0"/>
                <a:cs typeface="Times New Roman" pitchFamily="18" charset="0"/>
              </a:rPr>
              <a:t> </a:t>
            </a:r>
            <a:r>
              <a:rPr lang="en-US" sz="2700" b="1" u="sng" dirty="0" err="1">
                <a:solidFill>
                  <a:srgbClr val="00B050"/>
                </a:solidFill>
                <a:latin typeface="Times New Roman" pitchFamily="18" charset="0"/>
                <a:cs typeface="Times New Roman" pitchFamily="18" charset="0"/>
              </a:rPr>
              <a:t>hỏi</a:t>
            </a:r>
            <a:r>
              <a:rPr lang="en-US" sz="2700" b="1" u="sng" dirty="0">
                <a:solidFill>
                  <a:srgbClr val="00B050"/>
                </a:solidFill>
                <a:latin typeface="Times New Roman" pitchFamily="18" charset="0"/>
                <a:cs typeface="Times New Roman" pitchFamily="18" charset="0"/>
              </a:rPr>
              <a:t>:</a:t>
            </a:r>
          </a:p>
          <a:p>
            <a:pPr algn="just">
              <a:lnSpc>
                <a:spcPct val="120000"/>
              </a:lnSpc>
              <a:spcBef>
                <a:spcPct val="20000"/>
              </a:spcBef>
            </a:pPr>
            <a:r>
              <a:rPr lang="en-US" sz="2700" b="1" dirty="0" err="1">
                <a:solidFill>
                  <a:srgbClr val="000066"/>
                </a:solidFill>
                <a:latin typeface="Times New Roman" pitchFamily="18" charset="0"/>
                <a:cs typeface="Times New Roman" pitchFamily="18" charset="0"/>
              </a:rPr>
              <a:t>Khi</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thảo</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quả</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chín</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rừng</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có</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gì</a:t>
            </a:r>
            <a:r>
              <a:rPr lang="en-US" sz="2700" b="1" dirty="0">
                <a:solidFill>
                  <a:srgbClr val="000066"/>
                </a:solidFill>
                <a:latin typeface="Times New Roman" pitchFamily="18" charset="0"/>
                <a:cs typeface="Times New Roman" pitchFamily="18" charset="0"/>
              </a:rPr>
              <a:t> </a:t>
            </a:r>
            <a:r>
              <a:rPr lang="en-US" sz="2700" b="1" dirty="0" err="1">
                <a:solidFill>
                  <a:srgbClr val="000066"/>
                </a:solidFill>
                <a:latin typeface="Times New Roman" pitchFamily="18" charset="0"/>
                <a:cs typeface="Times New Roman" pitchFamily="18" charset="0"/>
              </a:rPr>
              <a:t>đẹp</a:t>
            </a:r>
            <a:r>
              <a:rPr lang="en-US" sz="2700" b="1" dirty="0">
                <a:solidFill>
                  <a:srgbClr val="000066"/>
                </a:solidFill>
                <a:latin typeface="Times New Roman" pitchFamily="18" charset="0"/>
                <a:cs typeface="Times New Roman" pitchFamily="18" charset="0"/>
              </a:rPr>
              <a:t>?</a:t>
            </a:r>
            <a:endParaRPr lang="vi-VN" sz="2700" b="1" dirty="0">
              <a:solidFill>
                <a:srgbClr val="000066"/>
              </a:solidFill>
              <a:latin typeface="Times New Roman" pitchFamily="18" charset="0"/>
              <a:cs typeface="Times New Roman" pitchFamily="18" charset="0"/>
            </a:endParaRPr>
          </a:p>
        </p:txBody>
      </p:sp>
      <p:sp>
        <p:nvSpPr>
          <p:cNvPr id="40962" name="Oval 10"/>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40963" name="WordArt 9"/>
          <p:cNvSpPr>
            <a:spLocks noChangeArrowheads="1" noChangeShapeType="1" noTextEdit="1"/>
          </p:cNvSpPr>
          <p:nvPr/>
        </p:nvSpPr>
        <p:spPr bwMode="auto">
          <a:xfrm>
            <a:off x="2769395"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1</a:t>
            </a:r>
          </a:p>
        </p:txBody>
      </p:sp>
      <p:sp>
        <p:nvSpPr>
          <p:cNvPr id="5" name="Action Button: End 4">
            <a:hlinkClick r:id="rId3" action="ppaction://hlinksldjump" highlightClick="1"/>
          </p:cNvPr>
          <p:cNvSpPr/>
          <p:nvPr/>
        </p:nvSpPr>
        <p:spPr>
          <a:xfrm>
            <a:off x="8953500" y="5486400"/>
            <a:ext cx="571500" cy="5143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37503962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43011"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2</a:t>
            </a:r>
          </a:p>
        </p:txBody>
      </p:sp>
      <p:sp>
        <p:nvSpPr>
          <p:cNvPr id="6" name="Rectangle 3"/>
          <p:cNvSpPr txBox="1">
            <a:spLocks noChangeArrowheads="1"/>
          </p:cNvSpPr>
          <p:nvPr/>
        </p:nvSpPr>
        <p:spPr>
          <a:xfrm>
            <a:off x="2095501" y="1600200"/>
            <a:ext cx="7999809"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Người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gác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rừng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tí</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hon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124):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Sau</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khi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nghe</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chàng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gác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rừng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dũng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cảm</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Vì</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sao</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bạn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nhỏ</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tự</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nguyện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tham</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gia</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bắt</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bọn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trộm</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gỗ</a:t>
            </a:r>
            <a:r>
              <a:rPr lang="en-US" sz="2700" dirty="0">
                <a:solidFill>
                  <a:srgbClr val="000066"/>
                </a:solidFill>
                <a:latin typeface="Times New Roman" pitchFamily="18" charset="0"/>
                <a:cs typeface="Times New Roman" pitchFamily="18" charset="0"/>
              </a:rPr>
              <a:t>?</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8839200" y="5600700"/>
            <a:ext cx="685800" cy="4000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13249673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45059"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3</a:t>
            </a:r>
          </a:p>
        </p:txBody>
      </p:sp>
      <p:sp>
        <p:nvSpPr>
          <p:cNvPr id="6" name="Rectangle 3"/>
          <p:cNvSpPr txBox="1">
            <a:spLocks noChangeArrowheads="1"/>
          </p:cNvSpPr>
          <p:nvPr/>
        </p:nvSpPr>
        <p:spPr>
          <a:xfrm>
            <a:off x="1981202" y="1600200"/>
            <a:ext cx="82426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Trồng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rừng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ngập</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mặn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128):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Nhờ</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phục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hồi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rừng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ngập</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mặn</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bảo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vệ</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vững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chắc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đê</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điều</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Sau</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khi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được</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phục</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hồi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rừng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ngập</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mặn</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mang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lại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những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tác</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dụng</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gì</a:t>
            </a:r>
            <a:r>
              <a:rPr lang="en-US" sz="2700" dirty="0">
                <a:solidFill>
                  <a:srgbClr val="000066"/>
                </a:solidFill>
                <a:latin typeface="Times New Roman" pitchFamily="18" charset="0"/>
                <a:cs typeface="Times New Roman" pitchFamily="18" charset="0"/>
              </a:rPr>
              <a:t>?</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9010650" y="5715000"/>
            <a:ext cx="514350" cy="2857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7478747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47107"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4</a:t>
            </a:r>
          </a:p>
        </p:txBody>
      </p:sp>
      <p:sp>
        <p:nvSpPr>
          <p:cNvPr id="6" name="Rectangle 3"/>
          <p:cNvSpPr txBox="1">
            <a:spLocks noChangeArrowheads="1"/>
          </p:cNvSpPr>
          <p:nvPr/>
        </p:nvSpPr>
        <p:spPr>
          <a:xfrm>
            <a:off x="1981202" y="1600200"/>
            <a:ext cx="82426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Chuỗi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ngọc</a:t>
            </a:r>
            <a:r>
              <a:rPr lang="en-US" sz="2700" dirty="0">
                <a:solidFill>
                  <a:srgbClr val="FF0000"/>
                </a:solidFill>
                <a:latin typeface="Times New Roman" pitchFamily="18" charset="0"/>
                <a:cs typeface="Times New Roman" pitchFamily="18" charset="0"/>
              </a:rPr>
              <a:t> lam (</a:t>
            </a:r>
            <a:r>
              <a:rPr lang="en-US" sz="2700" dirty="0" err="1">
                <a:solidFill>
                  <a:srgbClr val="FF0000"/>
                </a:solidFill>
                <a:latin typeface="Times New Roman" pitchFamily="18" charset="0"/>
                <a:cs typeface="Times New Roman" pitchFamily="18" charset="0"/>
              </a:rPr>
              <a:t>trang</a:t>
            </a:r>
            <a:r>
              <a:rPr lang="en-US" sz="2700" dirty="0">
                <a:solidFill>
                  <a:srgbClr val="FF0000"/>
                </a:solidFill>
                <a:latin typeface="Times New Roman" pitchFamily="18" charset="0"/>
                <a:cs typeface="Times New Roman" pitchFamily="18" charset="0"/>
              </a:rPr>
              <a:t> 134):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từ</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Cháu</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có</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bao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nhiêu</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tiền</a:t>
            </a:r>
            <a:r>
              <a:rPr lang="en-US" sz="2700" dirty="0">
                <a:solidFill>
                  <a:srgbClr val="FF0000"/>
                </a:solidFill>
                <a:latin typeface="Times New Roman" pitchFamily="18" charset="0"/>
                <a:cs typeface="Times New Roman" pitchFamily="18" charset="0"/>
              </a:rPr>
              <a:t>? … </a:t>
            </a:r>
            <a:r>
              <a:rPr lang="en-US" sz="2700" dirty="0" err="1">
                <a:solidFill>
                  <a:srgbClr val="FF0000"/>
                </a:solidFill>
                <a:latin typeface="Times New Roman" pitchFamily="18" charset="0"/>
                <a:cs typeface="Times New Roman" pitchFamily="18" charset="0"/>
              </a:rPr>
              <a:t>người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anh</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yêu</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quý</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Chuỗi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ngọc</a:t>
            </a:r>
            <a:r>
              <a:rPr lang="en-US" sz="2700" dirty="0">
                <a:solidFill>
                  <a:srgbClr val="000066"/>
                </a:solidFill>
                <a:latin typeface="Times New Roman" pitchFamily="18" charset="0"/>
                <a:cs typeface="Times New Roman" pitchFamily="18" charset="0"/>
              </a:rPr>
              <a:t> lam </a:t>
            </a:r>
            <a:r>
              <a:rPr lang="en-US" sz="2700" dirty="0" err="1">
                <a:solidFill>
                  <a:srgbClr val="000066"/>
                </a:solidFill>
                <a:latin typeface="Times New Roman" pitchFamily="18" charset="0"/>
                <a:cs typeface="Times New Roman" pitchFamily="18" charset="0"/>
              </a:rPr>
              <a:t>đó</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có</a:t>
            </a:r>
            <a:r>
              <a:rPr lang="en-US" sz="2700" dirty="0">
                <a:solidFill>
                  <a:srgbClr val="000066"/>
                </a:solidFill>
                <a:latin typeface="Times New Roman" pitchFamily="18" charset="0"/>
                <a:cs typeface="Times New Roman" pitchFamily="18" charset="0"/>
              </a:rPr>
              <a:t> ý </a:t>
            </a:r>
            <a:r>
              <a:rPr lang="en-US" sz="2700" dirty="0" err="1">
                <a:solidFill>
                  <a:srgbClr val="000066"/>
                </a:solidFill>
                <a:latin typeface="Times New Roman" pitchFamily="18" charset="0"/>
                <a:cs typeface="Times New Roman" pitchFamily="18" charset="0"/>
              </a:rPr>
              <a:t>nghĩa</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gì</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đối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với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chú</a:t>
            </a:r>
            <a:r>
              <a:rPr lang="en-US" sz="2700" dirty="0">
                <a:solidFill>
                  <a:srgbClr val="000066"/>
                </a:solidFill>
                <a:latin typeface="Times New Roman" pitchFamily="18" charset="0"/>
                <a:cs typeface="Times New Roman" pitchFamily="18" charset="0"/>
              </a:rPr>
              <a:t> Pi-e?</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8382000" y="5200650"/>
            <a:ext cx="971550" cy="5715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1510282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Oval 4"/>
          <p:cNvSpPr>
            <a:spLocks noChangeArrowheads="1"/>
          </p:cNvSpPr>
          <p:nvPr/>
        </p:nvSpPr>
        <p:spPr bwMode="auto">
          <a:xfrm>
            <a:off x="2856311" y="857251"/>
            <a:ext cx="458390" cy="458391"/>
          </a:xfrm>
          <a:prstGeom prst="ellipse">
            <a:avLst/>
          </a:prstGeom>
          <a:solidFill>
            <a:schemeClr val="accent1"/>
          </a:solidFill>
          <a:ln w="9525">
            <a:solidFill>
              <a:schemeClr val="tx1"/>
            </a:solidFill>
            <a:round/>
            <a:headEnd/>
            <a:tailEnd/>
          </a:ln>
        </p:spPr>
        <p:txBody>
          <a:bodyPr wrap="none" anchor="ctr"/>
          <a:lstStyle/>
          <a:p>
            <a:endParaRPr lang="en-US" sz="1350">
              <a:latin typeface="Calibri" pitchFamily="34" charset="0"/>
            </a:endParaRPr>
          </a:p>
        </p:txBody>
      </p:sp>
      <p:sp>
        <p:nvSpPr>
          <p:cNvPr id="49155" name="WordArt 5"/>
          <p:cNvSpPr>
            <a:spLocks noChangeArrowheads="1" noChangeShapeType="1" noTextEdit="1"/>
          </p:cNvSpPr>
          <p:nvPr/>
        </p:nvSpPr>
        <p:spPr bwMode="auto">
          <a:xfrm>
            <a:off x="2969420"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headEnd/>
                  <a:tailEnd/>
                </a:ln>
                <a:solidFill>
                  <a:srgbClr val="FFFFFF"/>
                </a:solidFill>
                <a:latin typeface="Arial Black"/>
              </a:rPr>
              <a:t>5</a:t>
            </a:r>
          </a:p>
        </p:txBody>
      </p:sp>
      <p:sp>
        <p:nvSpPr>
          <p:cNvPr id="6" name="Rectangle 3"/>
          <p:cNvSpPr txBox="1">
            <a:spLocks noChangeArrowheads="1"/>
          </p:cNvSpPr>
          <p:nvPr/>
        </p:nvSpPr>
        <p:spPr>
          <a:xfrm>
            <a:off x="2038352" y="1600200"/>
            <a:ext cx="8286749"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itchFamily="18" charset="0"/>
                <a:cs typeface="Times New Roman" pitchFamily="18" charset="0"/>
              </a:rPr>
              <a:t>*</a:t>
            </a:r>
            <a:r>
              <a:rPr lang="en-US" sz="2700" dirty="0" err="1">
                <a:solidFill>
                  <a:srgbClr val="FF0000"/>
                </a:solidFill>
                <a:latin typeface="Times New Roman" pitchFamily="18" charset="0"/>
                <a:cs typeface="Times New Roman" pitchFamily="18" charset="0"/>
              </a:rPr>
              <a:t>Hạt</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gạo</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làng</a:t>
            </a:r>
            <a:r>
              <a:rPr lang="en-US" sz="2700" dirty="0">
                <a:solidFill>
                  <a:srgbClr val="FF0000"/>
                </a:solidFill>
                <a:latin typeface="Times New Roman" pitchFamily="18" charset="0"/>
                <a:cs typeface="Times New Roman" pitchFamily="18" charset="0"/>
              </a:rPr>
              <a:t> ta: </a:t>
            </a:r>
            <a:r>
              <a:rPr lang="en-US" sz="2700" dirty="0" err="1">
                <a:solidFill>
                  <a:srgbClr val="FF0000"/>
                </a:solidFill>
                <a:latin typeface="Times New Roman" pitchFamily="18" charset="0"/>
                <a:cs typeface="Times New Roman" pitchFamily="18" charset="0"/>
              </a:rPr>
              <a:t>Đọc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thuộc</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lòng</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bài</a:t>
            </a:r>
            <a:r>
              <a:rPr lang="en-US" sz="2700" dirty="0">
                <a:solidFill>
                  <a:srgbClr val="FF0000"/>
                </a:solidFill>
                <a:latin typeface="Times New Roman" pitchFamily="18" charset="0"/>
                <a:cs typeface="Times New Roman" pitchFamily="18" charset="0"/>
              </a:rPr>
              <a:t> </a:t>
            </a:r>
            <a:r>
              <a:rPr lang="en-US" sz="2700" dirty="0" err="1">
                <a:solidFill>
                  <a:srgbClr val="FF0000"/>
                </a:solidFill>
                <a:latin typeface="Times New Roman" pitchFamily="18" charset="0"/>
                <a:cs typeface="Times New Roman" pitchFamily="18" charset="0"/>
              </a:rPr>
              <a:t>thơ</a:t>
            </a:r>
            <a:r>
              <a:rPr lang="en-US" sz="2700" dirty="0">
                <a:solidFill>
                  <a:srgbClr val="FF0000"/>
                </a:solidFill>
                <a:latin typeface="Times New Roman" pitchFamily="18" charset="0"/>
                <a:cs typeface="Times New Roman" pitchFamily="18" charset="0"/>
              </a:rPr>
              <a:t>.</a:t>
            </a:r>
          </a:p>
          <a:p>
            <a:pPr algn="just">
              <a:lnSpc>
                <a:spcPct val="120000"/>
              </a:lnSpc>
            </a:pPr>
            <a:r>
              <a:rPr lang="en-US" sz="2700" u="sng" dirty="0" err="1">
                <a:solidFill>
                  <a:srgbClr val="00B050"/>
                </a:solidFill>
                <a:latin typeface="Times New Roman" pitchFamily="18" charset="0"/>
                <a:cs typeface="Times New Roman" pitchFamily="18" charset="0"/>
              </a:rPr>
              <a:t>Trả</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lời</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câu</a:t>
            </a:r>
            <a:r>
              <a:rPr lang="en-US" sz="2700" u="sng" dirty="0">
                <a:solidFill>
                  <a:srgbClr val="00B050"/>
                </a:solidFill>
                <a:latin typeface="Times New Roman" pitchFamily="18" charset="0"/>
                <a:cs typeface="Times New Roman" pitchFamily="18" charset="0"/>
              </a:rPr>
              <a:t> </a:t>
            </a:r>
            <a:r>
              <a:rPr lang="en-US" sz="2700" u="sng" dirty="0" err="1">
                <a:solidFill>
                  <a:srgbClr val="00B050"/>
                </a:solidFill>
                <a:latin typeface="Times New Roman" pitchFamily="18" charset="0"/>
                <a:cs typeface="Times New Roman" pitchFamily="18" charset="0"/>
              </a:rPr>
              <a:t>hỏi</a:t>
            </a:r>
            <a:r>
              <a:rPr lang="en-US" sz="2700" u="sng" dirty="0">
                <a:solidFill>
                  <a:srgbClr val="00B050"/>
                </a:solidFill>
                <a:latin typeface="Times New Roman" pitchFamily="18" charset="0"/>
                <a:cs typeface="Times New Roman" pitchFamily="18" charset="0"/>
              </a:rPr>
              <a:t> :</a:t>
            </a:r>
          </a:p>
          <a:p>
            <a:pPr algn="just">
              <a:lnSpc>
                <a:spcPct val="120000"/>
              </a:lnSpc>
              <a:spcBef>
                <a:spcPct val="20000"/>
              </a:spcBef>
            </a:pPr>
            <a:r>
              <a:rPr lang="en-US" sz="2700" dirty="0" err="1">
                <a:solidFill>
                  <a:srgbClr val="000066"/>
                </a:solidFill>
                <a:latin typeface="Times New Roman" pitchFamily="18" charset="0"/>
                <a:cs typeface="Times New Roman" pitchFamily="18" charset="0"/>
              </a:rPr>
              <a:t>Vì</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sao</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tác</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giả</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lại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gọi</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hạt</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gạo</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là</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hạt</a:t>
            </a:r>
            <a:r>
              <a:rPr lang="en-US" sz="2700" dirty="0">
                <a:solidFill>
                  <a:srgbClr val="000066"/>
                </a:solidFill>
                <a:latin typeface="Times New Roman" pitchFamily="18" charset="0"/>
                <a:cs typeface="Times New Roman" pitchFamily="18" charset="0"/>
              </a:rPr>
              <a:t> </a:t>
            </a:r>
            <a:r>
              <a:rPr lang="en-US" sz="2700" dirty="0" err="1">
                <a:solidFill>
                  <a:srgbClr val="000066"/>
                </a:solidFill>
                <a:latin typeface="Times New Roman" pitchFamily="18" charset="0"/>
                <a:cs typeface="Times New Roman" pitchFamily="18" charset="0"/>
              </a:rPr>
              <a:t>vàng</a:t>
            </a:r>
            <a:r>
              <a:rPr lang="en-US" sz="2700" dirty="0">
                <a:solidFill>
                  <a:srgbClr val="000066"/>
                </a:solidFill>
                <a:latin typeface="Times New Roman" pitchFamily="18" charset="0"/>
                <a:cs typeface="Times New Roman" pitchFamily="18" charset="0"/>
              </a:rPr>
              <a:t>”?</a:t>
            </a:r>
            <a:endParaRPr lang="vi-VN" sz="2700" dirty="0">
              <a:solidFill>
                <a:srgbClr val="000066"/>
              </a:solidFill>
              <a:latin typeface="Times New Roman" pitchFamily="18" charset="0"/>
              <a:cs typeface="Times New Roman" pitchFamily="18" charset="0"/>
            </a:endParaRPr>
          </a:p>
        </p:txBody>
      </p:sp>
      <p:sp>
        <p:nvSpPr>
          <p:cNvPr id="5" name="Action Button: End 4">
            <a:hlinkClick r:id="rId3" action="ppaction://hlinksldjump" highlightClick="1"/>
          </p:cNvPr>
          <p:cNvSpPr/>
          <p:nvPr/>
        </p:nvSpPr>
        <p:spPr>
          <a:xfrm>
            <a:off x="8324850" y="5486400"/>
            <a:ext cx="971550" cy="5143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extLst>
      <p:ext uri="{BB962C8B-B14F-4D97-AF65-F5344CB8AC3E}">
        <p14:creationId xmlns:p14="http://schemas.microsoft.com/office/powerpoint/2010/main" val="40074510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quot;/&gt;&lt;property id=&quot;20307&quot; value=&quot;256&quot;/&gt;&lt;/object&gt;&lt;object type=&quot;3&quot; unique_id=&quot;10005&quot;&gt;&lt;property id=&quot;20148&quot; value=&quot;5&quot;/&gt;&lt;property id=&quot;20300&quot; value=&quot;Slide 3&quot;/&gt;&lt;property id=&quot;20307&quot; value=&quot;257&quot;/&gt;&lt;/object&gt;&lt;object type=&quot;3&quot; unique_id=&quot;10006&quot;&gt;&lt;property id=&quot;20148&quot; value=&quot;5&quot;/&gt;&lt;property id=&quot;20300&quot; value=&quot;Slide 4&quot;/&gt;&lt;property id=&quot;20307&quot; value=&quot;258&quot;/&gt;&lt;/object&gt;&lt;object type=&quot;3&quot; unique_id=&quot;10120&quot;&gt;&lt;property id=&quot;20148&quot; value=&quot;5&quot;/&gt;&lt;property id=&quot;20300&quot; value=&quot;Slide 1&quot;/&gt;&lt;property id=&quot;20307&quot; value=&quot;261&quot;/&gt;&lt;/object&gt;&lt;object type=&quot;3&quot; unique_id=&quot;10121&quot;&gt;&lt;property id=&quot;20148&quot; value=&quot;5&quot;/&gt;&lt;property id=&quot;20300&quot; value=&quot;Slide 5&quot;/&gt;&lt;property id=&quot;20307&quot; value=&quot;262&quot;/&gt;&lt;/object&gt;&lt;/object&gt;&lt;/object&gt;&lt;/database&gt;"/>
  <p:tag name="SECTOMILLISECCONVERTED" val="1"/>
</p:tagLst>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TotalTime>
  <Words>956</Words>
  <Application>Microsoft Office PowerPoint</Application>
  <PresentationFormat>Widescreen</PresentationFormat>
  <Paragraphs>97</Paragraphs>
  <Slides>14</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Black</vt:lpstr>
      <vt:lpstr>Calibri</vt:lpstr>
      <vt:lpstr>Century Gothic</vt:lpstr>
      <vt:lpstr>Tahoma</vt:lpstr>
      <vt:lpstr>Times New Roman</vt:lpstr>
      <vt:lpstr>Wingdings 3</vt:lpstr>
      <vt:lpstr>Wisp</vt:lpstr>
      <vt:lpstr>PowerPoint Presentation</vt:lpstr>
      <vt:lpstr>  Tiếng Việt  Ôn tập cuối học kì I Tiết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AutoBVT</cp:lastModifiedBy>
  <cp:revision>6</cp:revision>
  <dcterms:created xsi:type="dcterms:W3CDTF">2017-12-28T06:16:06Z</dcterms:created>
  <dcterms:modified xsi:type="dcterms:W3CDTF">2022-01-01T17:52:22Z</dcterms:modified>
</cp:coreProperties>
</file>