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9" r:id="rId2"/>
    <p:sldId id="258" r:id="rId3"/>
    <p:sldId id="306" r:id="rId4"/>
    <p:sldId id="265" r:id="rId5"/>
    <p:sldId id="281" r:id="rId6"/>
    <p:sldId id="307" r:id="rId7"/>
    <p:sldId id="282" r:id="rId8"/>
    <p:sldId id="266" r:id="rId9"/>
    <p:sldId id="270" r:id="rId10"/>
    <p:sldId id="271" r:id="rId11"/>
    <p:sldId id="272" r:id="rId12"/>
    <p:sldId id="273" r:id="rId13"/>
    <p:sldId id="274" r:id="rId14"/>
    <p:sldId id="275" r:id="rId15"/>
    <p:sldId id="280" r:id="rId16"/>
    <p:sldId id="261" r:id="rId17"/>
    <p:sldId id="308" r:id="rId18"/>
    <p:sldId id="309" r:id="rId19"/>
    <p:sldId id="286" r:id="rId20"/>
    <p:sldId id="276" r:id="rId21"/>
    <p:sldId id="277" r:id="rId22"/>
    <p:sldId id="310" r:id="rId23"/>
    <p:sldId id="283" r:id="rId24"/>
    <p:sldId id="288" r:id="rId25"/>
    <p:sldId id="311" r:id="rId26"/>
    <p:sldId id="319" r:id="rId27"/>
    <p:sldId id="317" r:id="rId28"/>
    <p:sldId id="320" r:id="rId29"/>
    <p:sldId id="321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3F41910-EEF2-4286-B158-794A69C6DD96}">
          <p14:sldIdLst>
            <p14:sldId id="289"/>
            <p14:sldId id="258"/>
            <p14:sldId id="306"/>
            <p14:sldId id="265"/>
            <p14:sldId id="281"/>
            <p14:sldId id="307"/>
            <p14:sldId id="282"/>
            <p14:sldId id="266"/>
            <p14:sldId id="270"/>
            <p14:sldId id="271"/>
            <p14:sldId id="272"/>
            <p14:sldId id="273"/>
            <p14:sldId id="274"/>
            <p14:sldId id="275"/>
            <p14:sldId id="280"/>
            <p14:sldId id="261"/>
            <p14:sldId id="308"/>
            <p14:sldId id="309"/>
            <p14:sldId id="286"/>
            <p14:sldId id="276"/>
            <p14:sldId id="277"/>
            <p14:sldId id="310"/>
            <p14:sldId id="283"/>
            <p14:sldId id="288"/>
            <p14:sldId id="311"/>
            <p14:sldId id="319"/>
            <p14:sldId id="317"/>
            <p14:sldId id="320"/>
            <p14:sldId id="321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>
        <p:scale>
          <a:sx n="50" d="100"/>
          <a:sy n="50" d="100"/>
        </p:scale>
        <p:origin x="1596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F7658-8564-4CA7-B50A-E26F2822BD5A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1B1CD-BA50-4F20-A636-C9A31B893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1741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xmlns="" id="{8638BE89-E479-4E53-98E5-5CCBAA202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fld id="{2092DC4B-A868-452D-B3B0-42C09D001143}" type="slidenum">
              <a:rPr lang="en-US" altLang="en-US" sz="1200">
                <a:latin typeface="Arial" panose="020B0604020202020204" pitchFamily="34" charset="0"/>
              </a:rPr>
              <a:pPr/>
              <a:t>28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8419" name="Slide Image Placeholder 1">
            <a:extLst>
              <a:ext uri="{FF2B5EF4-FFF2-40B4-BE49-F238E27FC236}">
                <a16:creationId xmlns:a16="http://schemas.microsoft.com/office/drawing/2014/main" xmlns="" id="{83698194-28BD-4480-9C7C-B693971B01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20" name="Notes Placeholder 2">
            <a:extLst>
              <a:ext uri="{FF2B5EF4-FFF2-40B4-BE49-F238E27FC236}">
                <a16:creationId xmlns:a16="http://schemas.microsoft.com/office/drawing/2014/main" xmlns="" id="{9438A8DC-0CDE-4CCE-BA65-13306B028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8421" name="Slide Number Placeholder 3">
            <a:extLst>
              <a:ext uri="{FF2B5EF4-FFF2-40B4-BE49-F238E27FC236}">
                <a16:creationId xmlns:a16="http://schemas.microsoft.com/office/drawing/2014/main" xmlns="" id="{BB4820DD-1181-4674-962F-FE52D618892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r"/>
            <a:fld id="{123D4972-96DE-4282-A2F4-3E43E374B593}" type="slidenum">
              <a:rPr lang="en-US" altLang="en-US" sz="1200">
                <a:latin typeface="Arial" panose="020B0604020202020204" pitchFamily="34" charset="0"/>
              </a:rPr>
              <a:pPr algn="r"/>
              <a:t>28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4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838200"/>
            <a:ext cx="94488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133600" y="1905000"/>
            <a:ext cx="9448800" cy="4038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AF47E4-7A7E-4DB8-9F5A-1121352C4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8922CE-2651-46DD-AE4B-EFD778507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9BB22A-0001-44A6-AC83-F3A3D5CF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</a:defRPr>
            </a:lvl1pPr>
          </a:lstStyle>
          <a:p>
            <a:fld id="{448E2BF7-6CD1-4B8F-B3A0-E41F68408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56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6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5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6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3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3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71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1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DDD3-FFAB-4E09-A6CC-168BDDDCA4A0}" type="datetimeFigureOut">
              <a:rPr lang="en-US" smtClean="0"/>
              <a:pPr/>
              <a:t>16-Jan-22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6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609600" y="381000"/>
            <a:ext cx="11074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PHÚC LỢI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3149600" y="1447800"/>
            <a:ext cx="7213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Đạo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5</a:t>
            </a:r>
          </a:p>
        </p:txBody>
      </p:sp>
      <p:sp>
        <p:nvSpPr>
          <p:cNvPr id="5124" name="WordArt 21"/>
          <p:cNvSpPr>
            <a:spLocks noChangeArrowheads="1" noChangeShapeType="1" noTextEdit="1"/>
          </p:cNvSpPr>
          <p:nvPr/>
        </p:nvSpPr>
        <p:spPr bwMode="auto">
          <a:xfrm>
            <a:off x="812800" y="3276600"/>
            <a:ext cx="10871200" cy="411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quê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hương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>
              <a:defRPr/>
            </a:pP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(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  <a:endParaRPr lang="vi-VN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0" descr="cartoon1%20(1)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" y="1447801"/>
            <a:ext cx="21336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hình ảnh em bé đi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42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ết quả hình ảnh cho hình ảnh con đường đến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433917" y="2286000"/>
            <a:ext cx="632012" cy="2837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559858" y="1089213"/>
            <a:ext cx="1506071" cy="11967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111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ết quả hình ảnh cho hình ảnh thả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0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ết quả hình ảnh cho hình ảnh trò chơi tuổi thơ hoạt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0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Kết quả hình ảnh cho hình ảnh trò chơi tuổi thơ hoạt hì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8051"/>
            <a:ext cx="6096000" cy="37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78051"/>
            <a:ext cx="6096000" cy="37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20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ết quả hình ảnh cho hình ảnh đi xa quê 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95" y="0"/>
            <a:ext cx="5804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2952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ảnh đi xa quê h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80" y="1860998"/>
            <a:ext cx="3867726" cy="2975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4" name="Picture 4" descr="Kết quả hình ảnh cho hình ảnh ông bà bố m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3" y="0"/>
            <a:ext cx="4125532" cy="3348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ết quả hình ảnh cho hình ảnh ông bà bố m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389"/>
            <a:ext cx="4125532" cy="30442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ết quả hình ảnh cho hình ảnh bố m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58" y="0"/>
            <a:ext cx="4198742" cy="3348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Kết quả hình ảnh cho hình ảnh bạn bè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57" y="3786389"/>
            <a:ext cx="4308743" cy="30716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Hoa-tau-D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6" descr="Picture1">
            <a:extLst>
              <a:ext uri="{FF2B5EF4-FFF2-40B4-BE49-F238E27FC236}">
                <a16:creationId xmlns:a16="http://schemas.microsoft.com/office/drawing/2014/main" xmlns="" id="{D6051DA4-33E8-4A13-944F-5980F557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12" descr="1188561476">
            <a:extLst>
              <a:ext uri="{FF2B5EF4-FFF2-40B4-BE49-F238E27FC236}">
                <a16:creationId xmlns:a16="http://schemas.microsoft.com/office/drawing/2014/main" xmlns="" id="{0CEAF7FB-885A-4C38-B2D4-EC1137AE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9144000" cy="37338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3" name="AutoShape 13">
            <a:extLst>
              <a:ext uri="{FF2B5EF4-FFF2-40B4-BE49-F238E27FC236}">
                <a16:creationId xmlns:a16="http://schemas.microsoft.com/office/drawing/2014/main" xmlns="" id="{986EE01E-DBFB-48F5-9CDB-EC27473AD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0"/>
            <a:ext cx="9144000" cy="30480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</a:t>
            </a:r>
            <a:endParaRPr lang="en-US" alt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cha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ngát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hình nền pp đẹp khung cảnh quê hương đồ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9" y="170177"/>
            <a:ext cx="8784236" cy="600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34125" y="170177"/>
            <a:ext cx="9030324" cy="6156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QUÊ HƯƠNG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Kết quả hình ảnh cho hình ảnh dorem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45" y="3558297"/>
            <a:ext cx="4986624" cy="26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4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E54616-8BD2-44B0-B0CF-63FB560D1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454" y="6064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algn="just"/>
            <a:r>
              <a:rPr lang="nl-N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được vì sao cần phải yêu quê hương và tham gia góp phần xây dựng quê hương.</a:t>
            </a:r>
          </a:p>
          <a:p>
            <a:pPr algn="just"/>
            <a:r>
              <a:rPr lang="nl-N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làm những việc phù hợp với khả năng để góp phần tham gia xây dựng quê hương.</a:t>
            </a:r>
          </a:p>
          <a:p>
            <a:pPr algn="just"/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Yêu mến tự, hào về quê hương mình, mong muốn được góp phần xây dựng quê hương. </a:t>
            </a:r>
            <a:endParaRPr lang="vi-VN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những việc phù hợp với khả năng để góp phần tham gia xây dựng quê hương.</a:t>
            </a:r>
            <a:endParaRPr lang="vi-VN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9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1A808B-40F1-46A8-BA06-2C3BB74F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40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sgn2-1.fna.fbcdn.net/v/t34.0-12/23846450_453797228355339_250432539_n.jpg?oh=cb072b827afb43294c182881c1e4d28a&amp;oe=5A16C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7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8783" y="4449629"/>
            <a:ext cx="6573080" cy="207847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HỢP TÁC VỚI NHỮNG NGƯỜI XUNG QUANH CÔNG VIỆC SẼ ĐẠT KẾT QUẢ TỐT HƠN.</a:t>
            </a:r>
          </a:p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CÂY LÀM CHẲNG LÊN NON </a:t>
            </a:r>
          </a:p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CÂY CHỤM LẠI NÊN HÒN NÚI C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</a:p>
        </p:txBody>
      </p:sp>
      <p:pic>
        <p:nvPicPr>
          <p:cNvPr id="3074" name="Picture 2" descr="Kết quả hình ảnh cho hình ảnh nob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0" y="790325"/>
            <a:ext cx="5300870" cy="595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 flipH="1">
            <a:off x="4321429" y="3259581"/>
            <a:ext cx="752393" cy="11734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67809" y="569672"/>
            <a:ext cx="5499652" cy="265871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HỢP TÁC VỚI NHỮNG NGƯỜI XUNG QUANH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4" y="-38637"/>
            <a:ext cx="2577410" cy="198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pp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1532" y="2537138"/>
            <a:ext cx="6697014" cy="21507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Horizontal Scroll 4"/>
          <p:cNvSpPr/>
          <p:nvPr/>
        </p:nvSpPr>
        <p:spPr>
          <a:xfrm>
            <a:off x="789904" y="1197734"/>
            <a:ext cx="10612191" cy="5241701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1:Cây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2:Vì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3:Hà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6879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09" y="3575475"/>
            <a:ext cx="7122017" cy="31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46" y="61741"/>
            <a:ext cx="5600319" cy="345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58"/>
            <a:ext cx="6195018" cy="352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8180" y="1043634"/>
            <a:ext cx="5999437" cy="1070173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453746" y="1199408"/>
            <a:ext cx="5023321" cy="2254760"/>
          </a:xfrm>
        </p:spPr>
        <p:txBody>
          <a:bodyPr>
            <a:normAutofit fontScale="25000" lnSpcReduction="20000"/>
          </a:bodyPr>
          <a:lstStyle/>
          <a:p>
            <a:endParaRPr lang="en-US" sz="31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4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1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3301340" y="4908044"/>
            <a:ext cx="6357181" cy="18514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Nhạc nền điểm tin chính Chuyển động 24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387600" y="6759499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4870" y="61741"/>
            <a:ext cx="5844546" cy="524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ĐA Ở QUÊ HÀ CÓ TỪ BAO GIỜ 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12835" y="249382"/>
            <a:ext cx="5333742" cy="9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DÂN LÀNG GẮN BÓ VỚI CÂY ĐA ?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3301340" y="3666992"/>
            <a:ext cx="6745185" cy="10759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ĐÓNG TIỀN ĐỂ LÀM GÌ?VÌ SAO HÀ LÀM NHƯ VẬY?</a:t>
            </a:r>
          </a:p>
        </p:txBody>
      </p:sp>
    </p:spTree>
    <p:extLst>
      <p:ext uri="{BB962C8B-B14F-4D97-AF65-F5344CB8AC3E}">
        <p14:creationId xmlns:p14="http://schemas.microsoft.com/office/powerpoint/2010/main" val="2047216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9" grpId="0" build="p"/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6">
            <a:extLst>
              <a:ext uri="{FF2B5EF4-FFF2-40B4-BE49-F238E27FC236}">
                <a16:creationId xmlns:a16="http://schemas.microsoft.com/office/drawing/2014/main" xmlns="" id="{6C0BAC0C-4DAC-452E-B101-75EE409D29D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685800" y="4191000"/>
            <a:ext cx="6172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 </a:t>
            </a:r>
          </a:p>
        </p:txBody>
      </p:sp>
      <p:pic>
        <p:nvPicPr>
          <p:cNvPr id="89106" name="Picture 18" descr="cay_da_tan_trao_2">
            <a:extLst>
              <a:ext uri="{FF2B5EF4-FFF2-40B4-BE49-F238E27FC236}">
                <a16:creationId xmlns:a16="http://schemas.microsoft.com/office/drawing/2014/main" xmlns="" id="{C18A653A-65FE-4F66-A2D2-1537E9A2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7620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Kết quả hình ảnh cho hình nền làm pp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325350" cy="67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7602" y="228600"/>
            <a:ext cx="8406295" cy="6000750"/>
          </a:xfrm>
        </p:spPr>
        <p:txBody>
          <a:bodyPr>
            <a:normAutofit/>
          </a:bodyPr>
          <a:lstStyle/>
          <a:p>
            <a:r>
              <a:rPr lang="vi-VN" sz="4900" dirty="0">
                <a:solidFill>
                  <a:schemeClr val="bg1"/>
                </a:solidFill>
              </a:rPr>
              <a:t>Quê hương mỗi người chỉ một,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4900" dirty="0">
                <a:solidFill>
                  <a:schemeClr val="bg1"/>
                </a:solidFill>
              </a:rPr>
              <a:t>Như là chỉ một mẹ thôi.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4900" dirty="0">
                <a:solidFill>
                  <a:schemeClr val="bg1"/>
                </a:solidFill>
              </a:rPr>
              <a:t>Quê hương nếu ai không nhớ,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4900" dirty="0">
                <a:solidFill>
                  <a:schemeClr val="bg1"/>
                </a:solidFill>
              </a:rPr>
              <a:t>Sẽ không lớn nổi thành người.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3200" dirty="0">
                <a:solidFill>
                  <a:srgbClr val="FFFF00"/>
                </a:solidFill>
              </a:rPr>
              <a:t>                              </a:t>
            </a:r>
            <a:r>
              <a:rPr lang="vi-VN" sz="3200" b="1" dirty="0">
                <a:solidFill>
                  <a:srgbClr val="FFFF00"/>
                </a:solidFill>
              </a:rPr>
              <a:t>ĐỖ TRUNG QUÂN</a:t>
            </a:r>
            <a:br>
              <a:rPr lang="vi-VN" sz="3200" b="1" dirty="0">
                <a:solidFill>
                  <a:srgbClr val="FFFF00"/>
                </a:solidFill>
              </a:rPr>
            </a:b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507672" y="1143000"/>
            <a:ext cx="7758546" cy="2895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 descr="Kết quả hình ảnh cho HINH NÊN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ết quả hình ảnh cho hình ảnh nobita mac đồ đi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68" y="3273137"/>
            <a:ext cx="428625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765222" y="1143000"/>
            <a:ext cx="4502727" cy="3941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8036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296BFB-8C14-429E-87E3-E2AC2248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7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50" name="Text Box 33">
            <a:extLst>
              <a:ext uri="{FF2B5EF4-FFF2-40B4-BE49-F238E27FC236}">
                <a16:creationId xmlns:a16="http://schemas.microsoft.com/office/drawing/2014/main" xmlns="" id="{49AA15D1-15A5-44E3-B633-BFC3AB5AC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143000"/>
            <a:ext cx="5410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Hoạt động 2: Làm bài tập 1, SKG</a:t>
            </a:r>
            <a:endParaRPr lang="en-US" altLang="en-US" sz="22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85351" name="Text Box 34">
            <a:extLst>
              <a:ext uri="{FF2B5EF4-FFF2-40B4-BE49-F238E27FC236}">
                <a16:creationId xmlns:a16="http://schemas.microsoft.com/office/drawing/2014/main" xmlns="" id="{22D4EC65-6641-47A5-B9C2-3A1AFC83C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5367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1">
                <a:solidFill>
                  <a:srgbClr val="0000FF"/>
                </a:solidFill>
                <a:latin typeface="Times New Roman" panose="02020603050405020304" pitchFamily="18" charset="0"/>
              </a:rPr>
              <a:t>Theo em, trường hợp nào dưới đây thể hiện tình yêu quê hương?</a:t>
            </a:r>
          </a:p>
        </p:txBody>
      </p:sp>
      <p:sp>
        <p:nvSpPr>
          <p:cNvPr id="185352" name="Text Box 35">
            <a:extLst>
              <a:ext uri="{FF2B5EF4-FFF2-40B4-BE49-F238E27FC236}">
                <a16:creationId xmlns:a16="http://schemas.microsoft.com/office/drawing/2014/main" xmlns="" id="{CF5DDF79-EDD3-4D1B-AE7E-2A7E92824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0193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a) Nhớ về quê hương mỗi khi đi xa.</a:t>
            </a:r>
          </a:p>
        </p:txBody>
      </p:sp>
      <p:sp>
        <p:nvSpPr>
          <p:cNvPr id="185353" name="Text Box 36">
            <a:extLst>
              <a:ext uri="{FF2B5EF4-FFF2-40B4-BE49-F238E27FC236}">
                <a16:creationId xmlns:a16="http://schemas.microsoft.com/office/drawing/2014/main" xmlns="" id="{EEBF2DED-EC9E-4D88-BA2D-1AD47E4B4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4765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b) Tham gia hoạt động tuyên truyền phòng chống các tệ nạn xã hội ở địa phương.</a:t>
            </a:r>
          </a:p>
        </p:txBody>
      </p:sp>
      <p:sp>
        <p:nvSpPr>
          <p:cNvPr id="185354" name="Text Box 37">
            <a:extLst>
              <a:ext uri="{FF2B5EF4-FFF2-40B4-BE49-F238E27FC236}">
                <a16:creationId xmlns:a16="http://schemas.microsoft.com/office/drawing/2014/main" xmlns="" id="{0A248818-CDA7-47DA-A28A-E1801C3B1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3314700"/>
            <a:ext cx="8534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c) Giữ gìn và phát huy truyền thống tốt đẹp của quê hương.</a:t>
            </a:r>
          </a:p>
        </p:txBody>
      </p:sp>
      <p:sp>
        <p:nvSpPr>
          <p:cNvPr id="185355" name="Text Box 38">
            <a:extLst>
              <a:ext uri="{FF2B5EF4-FFF2-40B4-BE49-F238E27FC236}">
                <a16:creationId xmlns:a16="http://schemas.microsoft.com/office/drawing/2014/main" xmlns="" id="{5D2E9857-4C73-49E4-A91A-F02E0B89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7719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d) Quyên góp tiền của để tu bổ di tích, xây dựng các công trình công cộng ở quê.</a:t>
            </a:r>
          </a:p>
        </p:txBody>
      </p:sp>
      <p:sp>
        <p:nvSpPr>
          <p:cNvPr id="185356" name="Text Box 39">
            <a:extLst>
              <a:ext uri="{FF2B5EF4-FFF2-40B4-BE49-F238E27FC236}">
                <a16:creationId xmlns:a16="http://schemas.microsoft.com/office/drawing/2014/main" xmlns="" id="{B3D69D39-F02A-4A5B-8058-4A70E5BDE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6101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đ) Không thích về thăm quê.</a:t>
            </a:r>
          </a:p>
        </p:txBody>
      </p:sp>
      <p:sp>
        <p:nvSpPr>
          <p:cNvPr id="185357" name="Text Box 40">
            <a:extLst>
              <a:ext uri="{FF2B5EF4-FFF2-40B4-BE49-F238E27FC236}">
                <a16:creationId xmlns:a16="http://schemas.microsoft.com/office/drawing/2014/main" xmlns="" id="{504A672F-4F6A-404D-9F13-2DA0BB70F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435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e) Tham gia trồng cây ở đường làng, ngõ xóm.</a:t>
            </a:r>
          </a:p>
        </p:txBody>
      </p:sp>
      <p:sp>
        <p:nvSpPr>
          <p:cNvPr id="185358" name="Line 41">
            <a:extLst>
              <a:ext uri="{FF2B5EF4-FFF2-40B4-BE49-F238E27FC236}">
                <a16:creationId xmlns:a16="http://schemas.microsoft.com/office/drawing/2014/main" xmlns="" id="{2332B3D2-D1CB-45C0-AA81-E0FB12467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0" y="1917700"/>
            <a:ext cx="3352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" name="Text Box 35">
            <a:extLst>
              <a:ext uri="{FF2B5EF4-FFF2-40B4-BE49-F238E27FC236}">
                <a16:creationId xmlns:a16="http://schemas.microsoft.com/office/drawing/2014/main" xmlns="" id="{EA3B2F45-303B-4A2A-835B-C892EF31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0193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a) Nhớ về quê hương mỗi khi đi xa.</a:t>
            </a:r>
          </a:p>
        </p:txBody>
      </p:sp>
      <p:sp>
        <p:nvSpPr>
          <p:cNvPr id="6180" name="Text Box 36">
            <a:extLst>
              <a:ext uri="{FF2B5EF4-FFF2-40B4-BE49-F238E27FC236}">
                <a16:creationId xmlns:a16="http://schemas.microsoft.com/office/drawing/2014/main" xmlns="" id="{FB8C44A3-BC99-4E08-ADF7-C132F2310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4765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b) Tham gia hoạt động tuyên truyền phòng chống các tệ nạn xã hội ở địa phương.</a:t>
            </a:r>
          </a:p>
        </p:txBody>
      </p:sp>
      <p:sp>
        <p:nvSpPr>
          <p:cNvPr id="6181" name="Text Box 37">
            <a:extLst>
              <a:ext uri="{FF2B5EF4-FFF2-40B4-BE49-F238E27FC236}">
                <a16:creationId xmlns:a16="http://schemas.microsoft.com/office/drawing/2014/main" xmlns="" id="{612B6590-225F-43E4-8EC3-6C3B2B812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3314700"/>
            <a:ext cx="8534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c) Giữ gìn và phát huy truyền thống tốt đẹp của quê hương.</a:t>
            </a:r>
          </a:p>
        </p:txBody>
      </p:sp>
      <p:sp>
        <p:nvSpPr>
          <p:cNvPr id="6182" name="Text Box 38">
            <a:extLst>
              <a:ext uri="{FF2B5EF4-FFF2-40B4-BE49-F238E27FC236}">
                <a16:creationId xmlns:a16="http://schemas.microsoft.com/office/drawing/2014/main" xmlns="" id="{68541DBA-A052-4E42-9517-43024BC6E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7719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d) Quyên góp tiền của để tu bổ di tích, xây dựng các công trình công cộng ở quê.</a:t>
            </a:r>
          </a:p>
        </p:txBody>
      </p:sp>
      <p:sp>
        <p:nvSpPr>
          <p:cNvPr id="6183" name="Text Box 39">
            <a:extLst>
              <a:ext uri="{FF2B5EF4-FFF2-40B4-BE49-F238E27FC236}">
                <a16:creationId xmlns:a16="http://schemas.microsoft.com/office/drawing/2014/main" xmlns="" id="{3B9FFAF9-3914-491B-A5E3-37F142FC2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6101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đ) Không thích về thăm quê.</a:t>
            </a:r>
          </a:p>
        </p:txBody>
      </p:sp>
      <p:sp>
        <p:nvSpPr>
          <p:cNvPr id="6184" name="Text Box 40">
            <a:extLst>
              <a:ext uri="{FF2B5EF4-FFF2-40B4-BE49-F238E27FC236}">
                <a16:creationId xmlns:a16="http://schemas.microsoft.com/office/drawing/2014/main" xmlns="" id="{EBD0B745-8C71-4D48-AFD1-4F77BA5C8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435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e) Tham gia trồng cây ở đường làng, ngõ xóm.</a:t>
            </a:r>
          </a:p>
        </p:txBody>
      </p:sp>
      <p:sp>
        <p:nvSpPr>
          <p:cNvPr id="6186" name="AutoShape 42">
            <a:extLst>
              <a:ext uri="{FF2B5EF4-FFF2-40B4-BE49-F238E27FC236}">
                <a16:creationId xmlns:a16="http://schemas.microsoft.com/office/drawing/2014/main" xmlns="" id="{8559E770-37C0-477A-ACBB-BF67CCC6E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0574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88" name="AutoShape 44">
            <a:extLst>
              <a:ext uri="{FF2B5EF4-FFF2-40B4-BE49-F238E27FC236}">
                <a16:creationId xmlns:a16="http://schemas.microsoft.com/office/drawing/2014/main" xmlns="" id="{ADA2528E-4ADC-4F55-B80F-BBE7888CC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25654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89" name="AutoShape 45">
            <a:extLst>
              <a:ext uri="{FF2B5EF4-FFF2-40B4-BE49-F238E27FC236}">
                <a16:creationId xmlns:a16="http://schemas.microsoft.com/office/drawing/2014/main" xmlns="" id="{1329EAB5-C044-427E-9AA6-790353C80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33528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90" name="AutoShape 46">
            <a:extLst>
              <a:ext uri="{FF2B5EF4-FFF2-40B4-BE49-F238E27FC236}">
                <a16:creationId xmlns:a16="http://schemas.microsoft.com/office/drawing/2014/main" xmlns="" id="{668A5C16-98A3-42B5-812A-3D2214BBA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51816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91" name="AutoShape 47">
            <a:extLst>
              <a:ext uri="{FF2B5EF4-FFF2-40B4-BE49-F238E27FC236}">
                <a16:creationId xmlns:a16="http://schemas.microsoft.com/office/drawing/2014/main" xmlns="" id="{4ADCB0AF-D4BD-4B39-A6EE-4C14126F7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38100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92" name="AutoShape 48">
            <a:extLst>
              <a:ext uri="{FF2B5EF4-FFF2-40B4-BE49-F238E27FC236}">
                <a16:creationId xmlns:a16="http://schemas.microsoft.com/office/drawing/2014/main" xmlns="" id="{97DB220A-44DC-4ABF-BFE1-A6486C64A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4572001"/>
            <a:ext cx="381000" cy="428625"/>
          </a:xfrm>
          <a:prstGeom prst="smileyFace">
            <a:avLst>
              <a:gd name="adj" fmla="val -4653"/>
            </a:avLst>
          </a:prstGeom>
          <a:solidFill>
            <a:schemeClr val="hlink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  <p:bldP spid="6180" grpId="0"/>
      <p:bldP spid="6181" grpId="0"/>
      <p:bldP spid="6182" grpId="0"/>
      <p:bldP spid="6183" grpId="0"/>
      <p:bldP spid="6184" grpId="0"/>
      <p:bldP spid="6186" grpId="0" animBg="1"/>
      <p:bldP spid="6188" grpId="0" animBg="1"/>
      <p:bldP spid="6189" grpId="0" animBg="1"/>
      <p:bldP spid="6190" grpId="0" animBg="1"/>
      <p:bldP spid="6191" grpId="0" animBg="1"/>
      <p:bldP spid="61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89D8B826-6CC9-4DF6-BC48-55B36CA665A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46038"/>
            <a:ext cx="9144000" cy="6904038"/>
            <a:chOff x="0" y="0"/>
            <a:chExt cx="9144000" cy="6904612"/>
          </a:xfrm>
        </p:grpSpPr>
        <p:pic>
          <p:nvPicPr>
            <p:cNvPr id="187404" name="Picture 8" descr="071008155818_333">
              <a:extLst>
                <a:ext uri="{FF2B5EF4-FFF2-40B4-BE49-F238E27FC236}">
                  <a16:creationId xmlns:a16="http://schemas.microsoft.com/office/drawing/2014/main" xmlns="" id="{67E4CA6C-EADC-4F3C-A472-4B5F3EDB39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405" name="TextBox 8">
              <a:extLst>
                <a:ext uri="{FF2B5EF4-FFF2-40B4-BE49-F238E27FC236}">
                  <a16:creationId xmlns:a16="http://schemas.microsoft.com/office/drawing/2014/main" xmlns="" id="{33188FE8-8627-44CA-BEE8-0BD632AA2C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6325126"/>
              <a:ext cx="5562600" cy="57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FF00"/>
                  </a:solidFill>
                </a:rPr>
                <a:t>Tu sửa đường làng, ngõ xóm</a:t>
              </a:r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xmlns="" id="{623D9FC9-9234-441E-B472-0369C43549AB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84138"/>
            <a:ext cx="9144000" cy="6942138"/>
            <a:chOff x="0" y="-838"/>
            <a:chExt cx="5760" cy="5221"/>
          </a:xfrm>
        </p:grpSpPr>
        <p:pic>
          <p:nvPicPr>
            <p:cNvPr id="187402" name="Picture 17" descr="060523-Quyen-gop">
              <a:extLst>
                <a:ext uri="{FF2B5EF4-FFF2-40B4-BE49-F238E27FC236}">
                  <a16:creationId xmlns:a16="http://schemas.microsoft.com/office/drawing/2014/main" xmlns="" id="{768D37F8-1026-45B5-9906-2EF31A8E7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838"/>
              <a:ext cx="5760" cy="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 Box 18">
              <a:extLst>
                <a:ext uri="{FF2B5EF4-FFF2-40B4-BE49-F238E27FC236}">
                  <a16:creationId xmlns:a16="http://schemas.microsoft.com/office/drawing/2014/main" xmlns="" id="{F766BD30-4D99-43F2-9F72-C82A1A5C2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3993"/>
              <a:ext cx="2256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00FF00"/>
                  </a:solidFill>
                  <a:latin typeface="Arial" charset="0"/>
                </a:rPr>
                <a:t>Quyên góp tiền của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xmlns="" id="{18975D54-DA84-4A1F-BCB3-065BA2BCC9A9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-1"/>
            <a:chExt cx="9144000" cy="6907810"/>
          </a:xfrm>
        </p:grpSpPr>
        <p:pic>
          <p:nvPicPr>
            <p:cNvPr id="187400" name="Picture 6" descr="DSC00571">
              <a:extLst>
                <a:ext uri="{FF2B5EF4-FFF2-40B4-BE49-F238E27FC236}">
                  <a16:creationId xmlns:a16="http://schemas.microsoft.com/office/drawing/2014/main" xmlns="" id="{CF4847E5-C167-4FAC-8E87-BDD3B792C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9144000" cy="68580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401" name="TextBox 10">
              <a:extLst>
                <a:ext uri="{FF2B5EF4-FFF2-40B4-BE49-F238E27FC236}">
                  <a16:creationId xmlns:a16="http://schemas.microsoft.com/office/drawing/2014/main" xmlns="" id="{4CA11E43-CCF2-4C21-9861-659C02A1E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800" y="6324433"/>
              <a:ext cx="3886200" cy="58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C000"/>
                  </a:solidFill>
                </a:rPr>
                <a:t>Chăm sóc vườn cây</a:t>
              </a:r>
            </a:p>
          </p:txBody>
        </p:sp>
      </p:grpSp>
      <p:grpSp>
        <p:nvGrpSpPr>
          <p:cNvPr id="5" name="Group 16">
            <a:extLst>
              <a:ext uri="{FF2B5EF4-FFF2-40B4-BE49-F238E27FC236}">
                <a16:creationId xmlns:a16="http://schemas.microsoft.com/office/drawing/2014/main" xmlns="" id="{BAC3EF7B-3754-49D3-9692-4E2C8293FCF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76200"/>
            <a:ext cx="9144000" cy="6934200"/>
            <a:chOff x="0" y="-685800"/>
            <a:chExt cx="9144000" cy="6858000"/>
          </a:xfrm>
        </p:grpSpPr>
        <p:pic>
          <p:nvPicPr>
            <p:cNvPr id="187398" name="Picture 4" descr="ongvachau">
              <a:extLst>
                <a:ext uri="{FF2B5EF4-FFF2-40B4-BE49-F238E27FC236}">
                  <a16:creationId xmlns:a16="http://schemas.microsoft.com/office/drawing/2014/main" xmlns="" id="{CB0DC1AE-788D-4961-8976-EC33EF95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85800"/>
              <a:ext cx="9144000" cy="685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399" name="TextBox 14">
              <a:extLst>
                <a:ext uri="{FF2B5EF4-FFF2-40B4-BE49-F238E27FC236}">
                  <a16:creationId xmlns:a16="http://schemas.microsoft.com/office/drawing/2014/main" xmlns="" id="{A7C21350-9980-4105-A2C4-565AC9335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5588140"/>
              <a:ext cx="4648200" cy="57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</a:rPr>
                <a:t>Viếng nghĩa trang liệt sĩ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7117B8-FB58-471A-91E1-D4486B61DA64}"/>
              </a:ext>
            </a:extLst>
          </p:cNvPr>
          <p:cNvSpPr txBox="1"/>
          <p:nvPr/>
        </p:nvSpPr>
        <p:spPr>
          <a:xfrm>
            <a:off x="3223647" y="542441"/>
            <a:ext cx="638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KẾT NỐI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8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xmlns="" id="{F9B6D582-948D-4AE1-B27D-72B6CEAA1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554413"/>
            <a:ext cx="86106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2.</a:t>
            </a:r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Nêu một số việc làm thể hiện sự hợp tác với những người xung quanh.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xmlns="" id="{C7D401B2-6510-43E0-8024-CF366CBB8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2087563"/>
            <a:ext cx="86106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1.Vì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xmlns="" id="{D9515373-40C7-4CC8-9134-C3615D6DE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5011738"/>
            <a:ext cx="861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xmlns="" id="{028467B8-2759-41A9-A9E7-A6FF1FD6950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692525" y="869950"/>
            <a:ext cx="4800600" cy="838200"/>
          </a:xfrm>
          <a:prstGeom prst="rect">
            <a:avLst/>
          </a:prstGeom>
          <a:noFill/>
          <a:ln w="9525">
            <a:solidFill>
              <a:srgbClr val="CC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9999"/>
                </a:solidFill>
                <a:latin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00416 -0.205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00023 L 0.00173 -0.40638 " pathEditMode="relative" rAng="0" ptsTypes="AA">
                                      <p:cBhvr>
                                        <p:cTn id="30" dur="2000" spd="-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4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2" grpId="1"/>
      <p:bldP spid="2052" grpId="2"/>
      <p:bldP spid="2053" grpId="0"/>
      <p:bldP spid="2053" grpId="1"/>
      <p:bldP spid="2054" grpId="0"/>
      <p:bldP spid="2054" grpId="1"/>
      <p:bldP spid="205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ppt b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" y="0"/>
            <a:ext cx="6111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hình nền ppt b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29" y="-1"/>
            <a:ext cx="56208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471799" y="766482"/>
            <a:ext cx="3449825" cy="3811588"/>
          </a:xfrm>
        </p:spPr>
        <p:txBody>
          <a:bodyPr>
            <a:normAutofit fontScale="92500" lnSpcReduction="10000"/>
          </a:bodyPr>
          <a:lstStyle/>
          <a:p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..)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20852" y="766482"/>
            <a:ext cx="3157819" cy="388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2;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01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hình nen pp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4" y="0"/>
            <a:ext cx="12041746" cy="66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hình ảnh nobita mac đồ đi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5049"/>
            <a:ext cx="42862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3747752" y="0"/>
            <a:ext cx="5267459" cy="3618963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5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ây kh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7"/>
            <a:ext cx="6096001" cy="32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thả diều trên đ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2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chăn tr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1889"/>
            <a:ext cx="60960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con thuyền trên dòng sông cây cầu t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3209924"/>
            <a:ext cx="623454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Connector 2"/>
          <p:cNvSpPr/>
          <p:nvPr/>
        </p:nvSpPr>
        <p:spPr>
          <a:xfrm>
            <a:off x="3664528" y="1440873"/>
            <a:ext cx="4315690" cy="307137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QUÊ HƯƠNG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73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6" descr="Picture1">
            <a:extLst>
              <a:ext uri="{FF2B5EF4-FFF2-40B4-BE49-F238E27FC236}">
                <a16:creationId xmlns:a16="http://schemas.microsoft.com/office/drawing/2014/main" xmlns="" id="{D08F8CED-0DEE-46F9-9B99-DAB6B19B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AutoShape 13" descr="imagesCAIY0SGR">
            <a:extLst>
              <a:ext uri="{FF2B5EF4-FFF2-40B4-BE49-F238E27FC236}">
                <a16:creationId xmlns:a16="http://schemas.microsoft.com/office/drawing/2014/main" xmlns="" id="{2DA69B8A-DCA8-4596-82F4-D419B1B9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133600"/>
            <a:ext cx="6858000" cy="2133600"/>
          </a:xfrm>
          <a:prstGeom prst="cloudCallout">
            <a:avLst>
              <a:gd name="adj1" fmla="val -69491"/>
              <a:gd name="adj2" fmla="val 117856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là gì?</a:t>
            </a:r>
          </a:p>
        </p:txBody>
      </p:sp>
      <p:sp>
        <p:nvSpPr>
          <p:cNvPr id="171012" name="Rectangle 16">
            <a:extLst>
              <a:ext uri="{FF2B5EF4-FFF2-40B4-BE49-F238E27FC236}">
                <a16:creationId xmlns:a16="http://schemas.microsoft.com/office/drawing/2014/main" xmlns="" id="{A4B64D32-C750-4E4F-8C68-56B5E4FEF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1981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Avant" panose="020B7200000000000000" pitchFamily="34" charset="0"/>
            </a:endParaRPr>
          </a:p>
        </p:txBody>
      </p:sp>
      <p:sp>
        <p:nvSpPr>
          <p:cNvPr id="171013" name="Rectangle 17">
            <a:extLst>
              <a:ext uri="{FF2B5EF4-FFF2-40B4-BE49-F238E27FC236}">
                <a16:creationId xmlns:a16="http://schemas.microsoft.com/office/drawing/2014/main" xmlns="" id="{F85A80B9-9927-4D44-9E45-F6BA2A8B8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0"/>
            <a:ext cx="1981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507672" y="1143000"/>
            <a:ext cx="7758546" cy="2895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 descr="Kết quả hình ảnh cho HINH NÊN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ết quả hình ảnh cho hình ảnh nobita mac đồ đi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68" y="3273137"/>
            <a:ext cx="428625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765222" y="1143000"/>
            <a:ext cx="4502727" cy="3941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THEO EM QUÊ HƯƠNG LÀ GÌ?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91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hình ảnh người mẹ đưa  con nằm trong nôi ở miền quê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33" y="0"/>
            <a:ext cx="6450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hình ảnh người mẹ đưa  con nằm trong nôi ở miền qu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1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Hoa-tau-D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0" end="219565.8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414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21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pp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3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Kết quả hình ảnh cho giai d9aon5 em bé biết đ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14" y="7937"/>
            <a:ext cx="8238186" cy="606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747950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726</Words>
  <Application>Microsoft Office PowerPoint</Application>
  <PresentationFormat>Widescreen</PresentationFormat>
  <Paragraphs>81</Paragraphs>
  <Slides>30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.VnAvant</vt:lpstr>
      <vt:lpstr>.VnTime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  Không ai nhớ cây đa có từ bao giờ bởi khi họ sinh ra đã thấy ông đa rồi  </vt:lpstr>
      <vt:lpstr>PowerPoint Presentation</vt:lpstr>
      <vt:lpstr>Quê hương mỗi người chỉ một, Như là chỉ một mẹ thôi. Quê hương nếu ai không nhớ, Sẽ không lớn nổi thành người.                               ĐỖ TRUNG QUÂN 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XOAN</dc:creator>
  <cp:lastModifiedBy>AutoBVT</cp:lastModifiedBy>
  <cp:revision>92</cp:revision>
  <dcterms:created xsi:type="dcterms:W3CDTF">2017-09-24T05:05:13Z</dcterms:created>
  <dcterms:modified xsi:type="dcterms:W3CDTF">2022-01-16T08:19:59Z</dcterms:modified>
</cp:coreProperties>
</file>