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19" roundtripDataSignature="AMtx7mgzT2lBKRcmjC//rgrrcQeM2ml6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customschemas.google.com/relationships/presentationmetadata" Target="meta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1pPr>
            <a:lvl2pPr lvl="1"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2pPr>
            <a:lvl3pPr lvl="2"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3pPr>
            <a:lvl4pPr lvl="3"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4pPr>
            <a:lvl5pPr lvl="4"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5pPr>
            <a:lvl6pPr lvl="5"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6pPr>
            <a:lvl7pPr lvl="6"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7pPr>
            <a:lvl8pPr lvl="7"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8pPr>
            <a:lvl9pPr lvl="8"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Verdana"/>
                <a:ea typeface="Verdana"/>
                <a:cs typeface="Verdana"/>
                <a:sym typeface="Verdana"/>
              </a:defRPr>
            </a:lvl1pPr>
            <a:lvl2pPr lvl="1"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2pPr>
            <a:lvl3pPr lvl="2"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3pPr>
            <a:lvl4pPr lvl="3"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4pPr>
            <a:lvl5pPr lvl="4"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5pPr>
            <a:lvl6pPr lvl="5"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6pPr>
            <a:lvl7pPr lvl="6"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7pPr>
            <a:lvl8pPr lvl="7"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8pPr>
            <a:lvl9pPr lvl="8"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1pPr>
            <a:lvl2pPr lvl="1"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2pPr>
            <a:lvl3pPr lvl="2"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3pPr>
            <a:lvl4pPr lvl="3"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4pPr>
            <a:lvl5pPr lvl="4"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5pPr>
            <a:lvl6pPr lvl="5"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6pPr>
            <a:lvl7pPr lvl="6"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7pPr>
            <a:lvl8pPr lvl="7"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8pPr>
            <a:lvl9pPr lvl="8" marR="0" rtl="0" algn="l">
              <a:lnSpc>
                <a:spcPct val="100000"/>
              </a:lnSpc>
              <a:spcBef>
                <a:spcPts val="0"/>
              </a:spcBef>
              <a:spcAft>
                <a:spcPts val="0"/>
              </a:spcAft>
              <a:buSzPts val="1400"/>
              <a:buNone/>
              <a:defRPr b="0" i="0" sz="1800" u="none" cap="none" strike="noStrike">
                <a:solidFill>
                  <a:srgbClr val="000000"/>
                </a:solidFill>
                <a:latin typeface="Verdana"/>
                <a:ea typeface="Verdana"/>
                <a:cs typeface="Verdana"/>
                <a:sym typeface="Verdana"/>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a:solidFill>
                  <a:srgbClr val="000000"/>
                </a:solidFill>
                <a:latin typeface="Verdana"/>
                <a:ea typeface="Verdana"/>
                <a:cs typeface="Verdana"/>
                <a:sym typeface="Verdana"/>
              </a:rPr>
              <a:t>‹#›</a:t>
            </a:fld>
            <a:endParaRPr/>
          </a:p>
        </p:txBody>
      </p:sp>
      <p:sp>
        <p:nvSpPr>
          <p:cNvPr id="183" name="Google Shape;18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4" name="Google Shape;18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1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2" name="Google Shape;72;p2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3" name="Google Shape;73;p2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4" name="Google Shape;74;p2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5" name="Google Shape;75;p2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6" name="Google Shape;76;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1" name="Google Shape;81;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82" name="Google Shape;8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5" name="Shape 85"/>
        <p:cNvGrpSpPr/>
        <p:nvPr/>
      </p:nvGrpSpPr>
      <p:grpSpPr>
        <a:xfrm>
          <a:off x="0" y="0"/>
          <a:ext cx="0" cy="0"/>
          <a:chOff x="0" y="0"/>
          <a:chExt cx="0" cy="0"/>
        </a:xfrm>
      </p:grpSpPr>
      <p:sp>
        <p:nvSpPr>
          <p:cNvPr id="86" name="Google Shape;86;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7" name="Google Shape;87;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8" name="Google Shape;8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21" name="Shape 21"/>
        <p:cNvGrpSpPr/>
        <p:nvPr/>
      </p:nvGrpSpPr>
      <p:grpSpPr>
        <a:xfrm>
          <a:off x="0" y="0"/>
          <a:ext cx="0" cy="0"/>
          <a:chOff x="0" y="0"/>
          <a:chExt cx="0" cy="0"/>
        </a:xfrm>
      </p:grpSpPr>
      <p:sp>
        <p:nvSpPr>
          <p:cNvPr id="22" name="Google Shape;22;p16"/>
          <p:cNvSpPr txBox="1"/>
          <p:nvPr>
            <p:ph type="title"/>
          </p:nvPr>
        </p:nvSpPr>
        <p:spPr>
          <a:xfrm>
            <a:off x="574675" y="304800"/>
            <a:ext cx="8001000" cy="1216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16"/>
          <p:cNvSpPr txBox="1"/>
          <p:nvPr>
            <p:ph idx="1" type="body"/>
          </p:nvPr>
        </p:nvSpPr>
        <p:spPr>
          <a:xfrm>
            <a:off x="566738" y="1752600"/>
            <a:ext cx="3924300" cy="4267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6"/>
          <p:cNvSpPr/>
          <p:nvPr>
            <p:ph idx="2" type="clipArt"/>
          </p:nvPr>
        </p:nvSpPr>
        <p:spPr>
          <a:xfrm>
            <a:off x="4643438" y="1752600"/>
            <a:ext cx="3924300" cy="4267200"/>
          </a:xfrm>
          <a:prstGeom prst="rect">
            <a:avLst/>
          </a:prstGeom>
          <a:noFill/>
          <a:ln>
            <a:noFill/>
          </a:ln>
        </p:spPr>
      </p:sp>
      <p:sp>
        <p:nvSpPr>
          <p:cNvPr id="25" name="Google Shape;25;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1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 name="Google Shape;30;p1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1" name="Google Shape;31;p1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 name="Shape 35"/>
        <p:cNvGrpSpPr/>
        <p:nvPr/>
      </p:nvGrpSpPr>
      <p:grpSpPr>
        <a:xfrm>
          <a:off x="0" y="0"/>
          <a:ext cx="0" cy="0"/>
          <a:chOff x="0" y="0"/>
          <a:chExt cx="0" cy="0"/>
        </a:xfrm>
      </p:grpSpPr>
      <p:sp>
        <p:nvSpPr>
          <p:cNvPr id="36" name="Google Shape;36;p1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 name="Google Shape;37;p1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 name="Google Shape;3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 name="Shape 41"/>
        <p:cNvGrpSpPr/>
        <p:nvPr/>
      </p:nvGrpSpPr>
      <p:grpSpPr>
        <a:xfrm>
          <a:off x="0" y="0"/>
          <a:ext cx="0" cy="0"/>
          <a:chOff x="0" y="0"/>
          <a:chExt cx="0" cy="0"/>
        </a:xfrm>
      </p:grpSpPr>
      <p:sp>
        <p:nvSpPr>
          <p:cNvPr id="42" name="Google Shape;42;p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 name="Google Shape;43;p19"/>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 name="Google Shape;44;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 name="Shape 47"/>
        <p:cNvGrpSpPr/>
        <p:nvPr/>
      </p:nvGrpSpPr>
      <p:grpSpPr>
        <a:xfrm>
          <a:off x="0" y="0"/>
          <a:ext cx="0" cy="0"/>
          <a:chOff x="0" y="0"/>
          <a:chExt cx="0" cy="0"/>
        </a:xfrm>
      </p:grpSpPr>
      <p:sp>
        <p:nvSpPr>
          <p:cNvPr id="48" name="Google Shape;48;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 name="Google Shape;49;p20"/>
          <p:cNvSpPr/>
          <p:nvPr>
            <p:ph idx="2" type="pic"/>
          </p:nvPr>
        </p:nvSpPr>
        <p:spPr>
          <a:xfrm>
            <a:off x="1792288" y="612775"/>
            <a:ext cx="5486400" cy="4114800"/>
          </a:xfrm>
          <a:prstGeom prst="rect">
            <a:avLst/>
          </a:prstGeom>
          <a:noFill/>
          <a:ln>
            <a:noFill/>
          </a:ln>
        </p:spPr>
      </p:sp>
      <p:sp>
        <p:nvSpPr>
          <p:cNvPr id="50" name="Google Shape;50;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1" name="Google Shape;51;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2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1pPr>
            <a:lvl2pPr indent="0" lvl="1"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2pPr>
            <a:lvl3pPr indent="0" lvl="2"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3pPr>
            <a:lvl4pPr indent="0" lvl="3"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4pPr>
            <a:lvl5pPr indent="0" lvl="4"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5pPr>
            <a:lvl6pPr indent="0" lvl="5"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6pPr>
            <a:lvl7pPr indent="0" lvl="6"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7pPr>
            <a:lvl8pPr indent="0" lvl="7"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8pPr>
            <a:lvl9pPr indent="0" lvl="8" marL="0" marR="0" algn="r">
              <a:lnSpc>
                <a:spcPct val="100000"/>
              </a:lnSpc>
              <a:spcBef>
                <a:spcPts val="0"/>
              </a:spcBef>
              <a:spcAft>
                <a:spcPts val="0"/>
              </a:spcAft>
              <a:buClr>
                <a:srgbClr val="898989"/>
              </a:buClr>
              <a:buSzPts val="1200"/>
              <a:buFont typeface="Verdana"/>
              <a:buNone/>
              <a:defRPr b="0" i="0" sz="1200" u="non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3" name="Google Shape;13;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4" name="Google Shape;14;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1pPr>
            <a:lvl2pPr indent="0" lvl="1"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2pPr>
            <a:lvl3pPr indent="0" lvl="2"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3pPr>
            <a:lvl4pPr indent="0" lvl="3"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4pPr>
            <a:lvl5pPr indent="0" lvl="4"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5pPr>
            <a:lvl6pPr indent="0" lvl="5"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6pPr>
            <a:lvl7pPr indent="0" lvl="6"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7pPr>
            <a:lvl8pPr indent="0" lvl="7"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8pPr>
            <a:lvl9pPr indent="0" lvl="8" marL="0" marR="0" rtl="0" algn="r">
              <a:lnSpc>
                <a:spcPct val="100000"/>
              </a:lnSpc>
              <a:spcBef>
                <a:spcPts val="0"/>
              </a:spcBef>
              <a:spcAft>
                <a:spcPts val="0"/>
              </a:spcAft>
              <a:buClr>
                <a:srgbClr val="898989"/>
              </a:buClr>
              <a:buSzPts val="1200"/>
              <a:buFont typeface="Verdana"/>
              <a:buNone/>
              <a:defRPr b="0" i="0" sz="1200" u="none" cap="none" strike="noStrike">
                <a:solidFill>
                  <a:srgbClr val="898989"/>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hyperlink" Target="http://vi.wikipedia.org/wiki/T%E1%BB%B1_%C4%90%E1%BB%A9c" TargetMode="External"/><Relationship Id="rId10" Type="http://schemas.openxmlformats.org/officeDocument/2006/relationships/hyperlink" Target="http://vi.wikipedia.org/w/index.php?title=1864&amp;action=edit&amp;redlink=1"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hyperlink" Target="http://vi.wikipedia.org/wiki/Canh_Th%C3%ACn" TargetMode="External"/><Relationship Id="rId9" Type="http://schemas.openxmlformats.org/officeDocument/2006/relationships/hyperlink" Target="http://vi.wikipedia.org/w/index.php?title=1859&amp;action=edit&amp;redlink=1" TargetMode="External"/><Relationship Id="rId5" Type="http://schemas.openxmlformats.org/officeDocument/2006/relationships/hyperlink" Target="http://vi.wikipedia.org/w/index.php?title=1820&amp;action=edit&amp;redlink=1" TargetMode="External"/><Relationship Id="rId6" Type="http://schemas.openxmlformats.org/officeDocument/2006/relationships/hyperlink" Target="http://vi.wikipedia.org/wiki/Qu%E1%BA%A3ng_Ng%C3%A3i" TargetMode="External"/><Relationship Id="rId7" Type="http://schemas.openxmlformats.org/officeDocument/2006/relationships/hyperlink" Target="http://vi.wikipedia.org/w/index.php?title=1864&amp;action=edit&amp;redlink=1" TargetMode="External"/><Relationship Id="rId8" Type="http://schemas.openxmlformats.org/officeDocument/2006/relationships/hyperlink" Target="http://vi.wikipedia.org/wiki/Ph%C3%A1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descr="trong-dong-3" id="95" name="Google Shape;95;p1"/>
          <p:cNvPicPr preferRelativeResize="0"/>
          <p:nvPr/>
        </p:nvPicPr>
        <p:blipFill rotWithShape="1">
          <a:blip r:embed="rId3">
            <a:alphaModFix/>
          </a:blip>
          <a:srcRect b="0" l="0" r="0" t="0"/>
          <a:stretch/>
        </p:blipFill>
        <p:spPr>
          <a:xfrm>
            <a:off x="1905000" y="609600"/>
            <a:ext cx="5562600" cy="5410200"/>
          </a:xfrm>
          <a:prstGeom prst="rect">
            <a:avLst/>
          </a:prstGeom>
          <a:noFill/>
          <a:ln>
            <a:noFill/>
          </a:ln>
        </p:spPr>
      </p:pic>
      <p:pic>
        <p:nvPicPr>
          <p:cNvPr id="96" name="Google Shape;96;p1"/>
          <p:cNvPicPr preferRelativeResize="0"/>
          <p:nvPr/>
        </p:nvPicPr>
        <p:blipFill rotWithShape="1">
          <a:blip r:embed="rId4">
            <a:alphaModFix/>
          </a:blip>
          <a:srcRect b="0" l="0" r="0" t="0"/>
          <a:stretch/>
        </p:blipFill>
        <p:spPr>
          <a:xfrm>
            <a:off x="3786187" y="1146175"/>
            <a:ext cx="2181225" cy="4038600"/>
          </a:xfrm>
          <a:prstGeom prst="rect">
            <a:avLst/>
          </a:prstGeom>
          <a:noFill/>
          <a:ln>
            <a:noFill/>
          </a:ln>
          <a:effectLst>
            <a:outerShdw blurRad="63500" dir="2021404" dist="45790">
              <a:srgbClr val="CC6600">
                <a:alpha val="49803"/>
              </a:srgbClr>
            </a:outerShdw>
          </a:effectLst>
        </p:spPr>
      </p:pic>
      <p:sp>
        <p:nvSpPr>
          <p:cNvPr id="97" name="Google Shape;97;p1"/>
          <p:cNvSpPr txBox="1"/>
          <p:nvPr/>
        </p:nvSpPr>
        <p:spPr>
          <a:xfrm>
            <a:off x="8670925" y="730250"/>
            <a:ext cx="18415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Verdana"/>
              <a:ea typeface="Verdana"/>
              <a:cs typeface="Verdana"/>
              <a:sym typeface="Verdana"/>
            </a:endParaRPr>
          </a:p>
        </p:txBody>
      </p:sp>
      <p:sp>
        <p:nvSpPr>
          <p:cNvPr id="98" name="Google Shape;98;p1"/>
          <p:cNvSpPr txBox="1"/>
          <p:nvPr/>
        </p:nvSpPr>
        <p:spPr>
          <a:xfrm>
            <a:off x="88900" y="414337"/>
            <a:ext cx="8237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400"/>
              <a:buFont typeface="Times New Roman"/>
              <a:buNone/>
            </a:pPr>
            <a:r>
              <a:rPr b="1" i="0" lang="en-US" sz="2400" u="none">
                <a:solidFill>
                  <a:srgbClr val="FF0000"/>
                </a:solidFill>
                <a:latin typeface="Times New Roman"/>
                <a:ea typeface="Times New Roman"/>
                <a:cs typeface="Times New Roman"/>
                <a:sym typeface="Times New Roman"/>
              </a:rPr>
              <a:t>PHÒNG GIÁO DỤC  VÀ  ĐÀO TẠO QUẬN LONG BIÊN</a:t>
            </a:r>
            <a:endParaRPr/>
          </a:p>
          <a:p>
            <a:pPr indent="0" lvl="0" marL="0" marR="0" rtl="0" algn="ctr">
              <a:lnSpc>
                <a:spcPct val="100000"/>
              </a:lnSpc>
              <a:spcBef>
                <a:spcPts val="0"/>
              </a:spcBef>
              <a:spcAft>
                <a:spcPts val="0"/>
              </a:spcAft>
              <a:buClr>
                <a:srgbClr val="FF0000"/>
              </a:buClr>
              <a:buSzPts val="2400"/>
              <a:buFont typeface="Times New Roman"/>
              <a:buNone/>
            </a:pPr>
            <a:r>
              <a:rPr b="1" i="0" lang="en-US" sz="2400" u="none">
                <a:solidFill>
                  <a:srgbClr val="FF0000"/>
                </a:solidFill>
                <a:latin typeface="Times New Roman"/>
                <a:ea typeface="Times New Roman"/>
                <a:cs typeface="Times New Roman"/>
                <a:sym typeface="Times New Roman"/>
              </a:rPr>
              <a:t>TRƯỜNG TIỂU HỌC </a:t>
            </a:r>
            <a:r>
              <a:rPr b="1" lang="en-US" sz="2400">
                <a:solidFill>
                  <a:srgbClr val="FF0000"/>
                </a:solidFill>
                <a:latin typeface="Times New Roman"/>
                <a:ea typeface="Times New Roman"/>
                <a:cs typeface="Times New Roman"/>
                <a:sym typeface="Times New Roman"/>
              </a:rPr>
              <a:t>PHÚC LỢI</a:t>
            </a:r>
            <a:endParaRPr/>
          </a:p>
        </p:txBody>
      </p:sp>
      <p:sp>
        <p:nvSpPr>
          <p:cNvPr id="99" name="Google Shape;99;p1"/>
          <p:cNvSpPr/>
          <p:nvPr/>
        </p:nvSpPr>
        <p:spPr>
          <a:xfrm>
            <a:off x="1939925" y="2057400"/>
            <a:ext cx="5334000" cy="952500"/>
          </a:xfrm>
          <a:prstGeom prst="rect">
            <a:avLst/>
          </a:prstGeom>
        </p:spPr>
        <p:txBody>
          <a:bodyPr>
            <a:prstTxWarp prst="textPlain"/>
          </a:bodyPr>
          <a:lstStyle/>
          <a:p>
            <a:pPr lvl="0" algn="l"/>
            <a:r>
              <a:rPr b="0" i="0">
                <a:ln cap="flat" cmpd="sng" w="19050">
                  <a:solidFill>
                    <a:srgbClr val="FF0000"/>
                  </a:solidFill>
                  <a:prstDash val="solid"/>
                  <a:miter lim="800000"/>
                  <a:headEnd len="sm" w="sm" type="none"/>
                  <a:tailEnd len="sm" w="sm" type="none"/>
                </a:ln>
                <a:solidFill>
                  <a:srgbClr val="33CC33"/>
                </a:solidFill>
                <a:latin typeface="Times New Roman"/>
              </a:rPr>
              <a:t>LICH SỬ </a:t>
            </a:r>
          </a:p>
        </p:txBody>
      </p:sp>
      <p:sp>
        <p:nvSpPr>
          <p:cNvPr id="100" name="Google Shape;100;p1"/>
          <p:cNvSpPr txBox="1"/>
          <p:nvPr/>
        </p:nvSpPr>
        <p:spPr>
          <a:xfrm>
            <a:off x="457200" y="3810000"/>
            <a:ext cx="8401050" cy="17541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5400"/>
              <a:buFont typeface="Times New Roman"/>
              <a:buNone/>
            </a:pPr>
            <a:r>
              <a:rPr b="1" i="0" lang="en-US" sz="5400" u="none">
                <a:solidFill>
                  <a:schemeClr val="dk1"/>
                </a:solidFill>
                <a:latin typeface="Times New Roman"/>
                <a:ea typeface="Times New Roman"/>
                <a:cs typeface="Times New Roman"/>
                <a:sym typeface="Times New Roman"/>
              </a:rPr>
              <a:t>Bình Tây đại nguyên soái</a:t>
            </a:r>
            <a:endParaRPr/>
          </a:p>
          <a:p>
            <a:pPr indent="0" lvl="0" marL="0" marR="0" rtl="0" algn="ctr">
              <a:lnSpc>
                <a:spcPct val="100000"/>
              </a:lnSpc>
              <a:spcBef>
                <a:spcPts val="0"/>
              </a:spcBef>
              <a:spcAft>
                <a:spcPts val="0"/>
              </a:spcAft>
              <a:buClr>
                <a:schemeClr val="dk1"/>
              </a:buClr>
              <a:buSzPts val="5400"/>
              <a:buFont typeface="Times New Roman"/>
              <a:buNone/>
            </a:pPr>
            <a:r>
              <a:rPr b="1" i="0" lang="en-US" sz="5400" u="none">
                <a:solidFill>
                  <a:schemeClr val="dk1"/>
                </a:solidFill>
                <a:latin typeface="Times New Roman"/>
                <a:ea typeface="Times New Roman"/>
                <a:cs typeface="Times New Roman"/>
                <a:sym typeface="Times New Roman"/>
              </a:rPr>
              <a:t>Trương Định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9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161" name="Google Shape;161;p1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descr="Tập tin:Bên trong đền thờ Trương Định.JPG" id="162" name="Google Shape;162;p10"/>
          <p:cNvPicPr preferRelativeResize="0"/>
          <p:nvPr/>
        </p:nvPicPr>
        <p:blipFill rotWithShape="1">
          <a:blip r:embed="rId3">
            <a:alphaModFix/>
          </a:blip>
          <a:srcRect b="0" l="0" r="0" t="0"/>
          <a:stretch/>
        </p:blipFill>
        <p:spPr>
          <a:xfrm>
            <a:off x="685800" y="609600"/>
            <a:ext cx="7620000" cy="5715000"/>
          </a:xfrm>
          <a:prstGeom prst="rect">
            <a:avLst/>
          </a:prstGeom>
          <a:noFill/>
          <a:ln cap="flat" cmpd="sng" w="19050">
            <a:solidFill>
              <a:srgbClr val="CC33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1"/>
          <p:cNvSpPr txBox="1"/>
          <p:nvPr>
            <p:ph type="title"/>
          </p:nvPr>
        </p:nvSpPr>
        <p:spPr>
          <a:xfrm>
            <a:off x="574675" y="304800"/>
            <a:ext cx="8001000" cy="7620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3400"/>
              <a:buFont typeface="Times New Roman"/>
              <a:buNone/>
            </a:pPr>
            <a:r>
              <a:rPr b="1" i="0" lang="en-US" sz="3400" u="none">
                <a:solidFill>
                  <a:srgbClr val="FF0000"/>
                </a:solidFill>
                <a:latin typeface="Times New Roman"/>
                <a:ea typeface="Times New Roman"/>
                <a:cs typeface="Times New Roman"/>
                <a:sym typeface="Times New Roman"/>
              </a:rPr>
              <a:t>TỔNG KẾT</a:t>
            </a:r>
            <a:endParaRPr/>
          </a:p>
        </p:txBody>
      </p:sp>
      <p:sp>
        <p:nvSpPr>
          <p:cNvPr id="168" name="Google Shape;168;p11"/>
          <p:cNvSpPr txBox="1"/>
          <p:nvPr>
            <p:ph idx="1" type="body"/>
          </p:nvPr>
        </p:nvSpPr>
        <p:spPr>
          <a:xfrm>
            <a:off x="533400" y="1295400"/>
            <a:ext cx="4038600" cy="20574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rmAutofit/>
          </a:bodyPr>
          <a:lstStyle/>
          <a:p>
            <a:pPr indent="-342900" lvl="0" marL="342900" marR="0" rtl="0" algn="ctr">
              <a:lnSpc>
                <a:spcPct val="90000"/>
              </a:lnSpc>
              <a:spcBef>
                <a:spcPts val="0"/>
              </a:spcBef>
              <a:spcAft>
                <a:spcPts val="0"/>
              </a:spcAft>
              <a:buClr>
                <a:schemeClr val="dk1"/>
              </a:buClr>
              <a:buSzPts val="3200"/>
              <a:buFont typeface="Arial"/>
              <a:buNone/>
            </a:pPr>
            <a:r>
              <a:rPr b="0" i="0" lang="en-US" sz="3200" u="none">
                <a:solidFill>
                  <a:schemeClr val="dk1"/>
                </a:solidFill>
                <a:latin typeface="Times New Roman"/>
                <a:ea typeface="Times New Roman"/>
                <a:cs typeface="Times New Roman"/>
                <a:sym typeface="Times New Roman"/>
              </a:rPr>
              <a:t>Triều đình: kí hòa ước        </a:t>
            </a:r>
            <a:endParaRPr/>
          </a:p>
          <a:p>
            <a:pPr indent="-342900" lvl="0" marL="342900" marR="0" rtl="0" algn="ctr">
              <a:lnSpc>
                <a:spcPct val="90000"/>
              </a:lnSpc>
              <a:spcBef>
                <a:spcPts val="640"/>
              </a:spcBef>
              <a:spcAft>
                <a:spcPts val="0"/>
              </a:spcAft>
              <a:buClr>
                <a:schemeClr val="dk1"/>
              </a:buClr>
              <a:buSzPts val="3200"/>
              <a:buFont typeface="Arial"/>
              <a:buNone/>
            </a:pPr>
            <a:r>
              <a:rPr b="0" i="0" lang="en-US" sz="3200" u="none">
                <a:solidFill>
                  <a:schemeClr val="dk1"/>
                </a:solidFill>
                <a:latin typeface="Times New Roman"/>
                <a:ea typeface="Times New Roman"/>
                <a:cs typeface="Times New Roman"/>
                <a:sym typeface="Times New Roman"/>
              </a:rPr>
              <a:t>với giặc Pháp và lệnh</a:t>
            </a:r>
            <a:endParaRPr/>
          </a:p>
          <a:p>
            <a:pPr indent="-342900" lvl="0" marL="342900" marR="0" rtl="0" algn="ctr">
              <a:lnSpc>
                <a:spcPct val="90000"/>
              </a:lnSpc>
              <a:spcBef>
                <a:spcPts val="640"/>
              </a:spcBef>
              <a:spcAft>
                <a:spcPts val="0"/>
              </a:spcAft>
              <a:buClr>
                <a:schemeClr val="dk1"/>
              </a:buClr>
              <a:buSzPts val="3200"/>
              <a:buFont typeface="Arial"/>
              <a:buNone/>
            </a:pPr>
            <a:r>
              <a:rPr b="0" i="0" lang="en-US" sz="3200" u="none">
                <a:solidFill>
                  <a:schemeClr val="dk1"/>
                </a:solidFill>
                <a:latin typeface="Times New Roman"/>
                <a:ea typeface="Times New Roman"/>
                <a:cs typeface="Times New Roman"/>
                <a:sym typeface="Times New Roman"/>
              </a:rPr>
              <a:t>cho ông giải tán lực lượng.</a:t>
            </a:r>
            <a:endParaRPr/>
          </a:p>
        </p:txBody>
      </p:sp>
      <p:sp>
        <p:nvSpPr>
          <p:cNvPr id="169" name="Google Shape;169;p11"/>
          <p:cNvSpPr txBox="1"/>
          <p:nvPr>
            <p:ph idx="2" type="body"/>
          </p:nvPr>
        </p:nvSpPr>
        <p:spPr>
          <a:xfrm>
            <a:off x="4800600" y="1295400"/>
            <a:ext cx="4038600" cy="20574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rmAutofit/>
          </a:bodyPr>
          <a:lstStyle/>
          <a:p>
            <a:pPr indent="-342900" lvl="0" marL="342900" marR="0" rtl="0" algn="ctr">
              <a:lnSpc>
                <a:spcPct val="90000"/>
              </a:lnSpc>
              <a:spcBef>
                <a:spcPts val="0"/>
              </a:spcBef>
              <a:spcAft>
                <a:spcPts val="0"/>
              </a:spcAft>
              <a:buClr>
                <a:schemeClr val="dk1"/>
              </a:buClr>
              <a:buSzPts val="3200"/>
              <a:buFont typeface="Arial"/>
              <a:buNone/>
            </a:pPr>
            <a:r>
              <a:rPr b="0" i="0" lang="en-US" sz="3200" u="none">
                <a:solidFill>
                  <a:schemeClr val="dk1"/>
                </a:solidFill>
                <a:latin typeface="Times New Roman"/>
                <a:ea typeface="Times New Roman"/>
                <a:cs typeface="Times New Roman"/>
                <a:sym typeface="Times New Roman"/>
              </a:rPr>
              <a:t>Nhân dân suy tôn ông là “Bình Tây đại nguyên soái”</a:t>
            </a:r>
            <a:endParaRPr/>
          </a:p>
        </p:txBody>
      </p:sp>
      <p:sp>
        <p:nvSpPr>
          <p:cNvPr id="170" name="Google Shape;170;p11"/>
          <p:cNvSpPr txBox="1"/>
          <p:nvPr/>
        </p:nvSpPr>
        <p:spPr>
          <a:xfrm>
            <a:off x="2743200" y="3657600"/>
            <a:ext cx="3124200" cy="6858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469900" lvl="0" marL="469900" marR="0" rtl="0" algn="ctr">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     Trương Định</a:t>
            </a:r>
            <a:endParaRPr/>
          </a:p>
        </p:txBody>
      </p:sp>
      <p:sp>
        <p:nvSpPr>
          <p:cNvPr id="171" name="Google Shape;171;p11"/>
          <p:cNvSpPr txBox="1"/>
          <p:nvPr/>
        </p:nvSpPr>
        <p:spPr>
          <a:xfrm>
            <a:off x="609600" y="4648200"/>
            <a:ext cx="8077200" cy="10668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469900" lvl="0" marL="469900" marR="0" rtl="0" algn="ctr">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Quyết tâm chống lệnh vua để ở lại cùng nhân dân đánh giặc.</a:t>
            </a:r>
            <a:endParaRPr/>
          </a:p>
        </p:txBody>
      </p:sp>
      <p:cxnSp>
        <p:nvCxnSpPr>
          <p:cNvPr id="172" name="Google Shape;172;p11"/>
          <p:cNvCxnSpPr/>
          <p:nvPr/>
        </p:nvCxnSpPr>
        <p:spPr>
          <a:xfrm>
            <a:off x="3124200" y="3352800"/>
            <a:ext cx="762000" cy="228600"/>
          </a:xfrm>
          <a:prstGeom prst="straightConnector1">
            <a:avLst/>
          </a:prstGeom>
          <a:noFill/>
          <a:ln cap="flat" cmpd="sng" w="9525">
            <a:solidFill>
              <a:schemeClr val="dk1"/>
            </a:solidFill>
            <a:prstDash val="solid"/>
            <a:miter lim="800000"/>
            <a:headEnd len="med" w="med" type="none"/>
            <a:tailEnd len="med" w="med" type="triangle"/>
          </a:ln>
        </p:spPr>
      </p:cxnSp>
      <p:cxnSp>
        <p:nvCxnSpPr>
          <p:cNvPr id="173" name="Google Shape;173;p11"/>
          <p:cNvCxnSpPr/>
          <p:nvPr/>
        </p:nvCxnSpPr>
        <p:spPr>
          <a:xfrm flipH="1">
            <a:off x="4953000" y="3352800"/>
            <a:ext cx="838200" cy="228600"/>
          </a:xfrm>
          <a:prstGeom prst="straightConnector1">
            <a:avLst/>
          </a:prstGeom>
          <a:noFill/>
          <a:ln cap="flat" cmpd="sng" w="9525">
            <a:solidFill>
              <a:schemeClr val="dk1"/>
            </a:solidFill>
            <a:prstDash val="solid"/>
            <a:miter lim="800000"/>
            <a:headEnd len="med" w="med" type="none"/>
            <a:tailEnd len="med" w="med" type="triangle"/>
          </a:ln>
        </p:spPr>
      </p:cxnSp>
      <p:cxnSp>
        <p:nvCxnSpPr>
          <p:cNvPr id="174" name="Google Shape;174;p11"/>
          <p:cNvCxnSpPr/>
          <p:nvPr/>
        </p:nvCxnSpPr>
        <p:spPr>
          <a:xfrm>
            <a:off x="4419600" y="4343400"/>
            <a:ext cx="0" cy="304800"/>
          </a:xfrm>
          <a:prstGeom prst="straightConnector1">
            <a:avLst/>
          </a:prstGeom>
          <a:noFill/>
          <a:ln cap="flat" cmpd="sng" w="9525">
            <a:solidFill>
              <a:schemeClr val="dk1"/>
            </a:solidFill>
            <a:prstDash val="solid"/>
            <a:miter lim="800000"/>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2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animEffect filter="fade" transition="in">
                                      <p:cBhvr>
                                        <p:cTn dur="1000"/>
                                        <p:tgtEl>
                                          <p:spTgt spid="1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1" st="1"/>
                                            </p:txEl>
                                          </p:spTgt>
                                        </p:tgtEl>
                                        <p:attrNameLst>
                                          <p:attrName>style.visibility</p:attrName>
                                        </p:attrNameLst>
                                      </p:cBhvr>
                                      <p:to>
                                        <p:strVal val="visible"/>
                                      </p:to>
                                    </p:set>
                                    <p:animEffect filter="fade" transition="in">
                                      <p:cBhvr>
                                        <p:cTn dur="1000"/>
                                        <p:tgtEl>
                                          <p:spTgt spid="1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2" st="2"/>
                                            </p:txEl>
                                          </p:spTgt>
                                        </p:tgtEl>
                                        <p:attrNameLst>
                                          <p:attrName>style.visibility</p:attrName>
                                        </p:attrNameLst>
                                      </p:cBhvr>
                                      <p:to>
                                        <p:strVal val="visible"/>
                                      </p:to>
                                    </p:set>
                                    <p:animEffect filter="fade" transition="in">
                                      <p:cBhvr>
                                        <p:cTn dur="1000"/>
                                        <p:tgtEl>
                                          <p:spTgt spid="1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animEffect filter="fade" transition="in">
                                      <p:cBhvr>
                                        <p:cTn dur="1000"/>
                                        <p:tgtEl>
                                          <p:spTgt spid="1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animEffect filter="fade" transition="in">
                                      <p:cBhvr>
                                        <p:cTn dur="1000"/>
                                        <p:tgtEl>
                                          <p:spTgt spid="1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6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2"/>
          <p:cNvSpPr txBox="1"/>
          <p:nvPr>
            <p:ph type="title"/>
          </p:nvPr>
        </p:nvSpPr>
        <p:spPr>
          <a:xfrm>
            <a:off x="457200" y="274637"/>
            <a:ext cx="8229600" cy="11430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4400"/>
              <a:buFont typeface="Times New Roman"/>
              <a:buNone/>
            </a:pPr>
            <a:r>
              <a:rPr b="1" i="0" lang="en-US" sz="4400" u="none">
                <a:solidFill>
                  <a:srgbClr val="FF0000"/>
                </a:solidFill>
                <a:latin typeface="Times New Roman"/>
                <a:ea typeface="Times New Roman"/>
                <a:cs typeface="Times New Roman"/>
                <a:sym typeface="Times New Roman"/>
              </a:rPr>
              <a:t>CỦNG CỐ - DẶN DÒ</a:t>
            </a:r>
            <a:endParaRPr/>
          </a:p>
        </p:txBody>
      </p:sp>
      <p:sp>
        <p:nvSpPr>
          <p:cNvPr id="180" name="Google Shape;180;p12"/>
          <p:cNvSpPr txBox="1"/>
          <p:nvPr/>
        </p:nvSpPr>
        <p:spPr>
          <a:xfrm>
            <a:off x="0" y="2362200"/>
            <a:ext cx="9144000" cy="1754187"/>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3600"/>
              <a:buFont typeface="Calibri"/>
              <a:buAutoNum type="arabicPeriod"/>
            </a:pPr>
            <a:r>
              <a:rPr b="0" i="0" lang="en-US" sz="3600" u="none">
                <a:solidFill>
                  <a:schemeClr val="dk1"/>
                </a:solidFill>
                <a:latin typeface="Times New Roman"/>
                <a:ea typeface="Times New Roman"/>
                <a:cs typeface="Times New Roman"/>
                <a:sym typeface="Times New Roman"/>
              </a:rPr>
              <a:t> Xem lại bài, tìm hiểu thêm về Trương Định</a:t>
            </a:r>
            <a:endParaRPr/>
          </a:p>
          <a:p>
            <a:pPr indent="-342900" lvl="0" marL="342900" marR="0" rtl="0" algn="just">
              <a:lnSpc>
                <a:spcPct val="100000"/>
              </a:lnSpc>
              <a:spcBef>
                <a:spcPts val="0"/>
              </a:spcBef>
              <a:spcAft>
                <a:spcPts val="0"/>
              </a:spcAft>
              <a:buClr>
                <a:schemeClr val="dk1"/>
              </a:buClr>
              <a:buSzPts val="3600"/>
              <a:buFont typeface="Calibri"/>
              <a:buAutoNum type="arabicPeriod"/>
            </a:pPr>
            <a:r>
              <a:rPr b="0" i="0" lang="en-US" sz="3600" u="none">
                <a:solidFill>
                  <a:schemeClr val="dk1"/>
                </a:solidFill>
                <a:latin typeface="Times New Roman"/>
                <a:ea typeface="Times New Roman"/>
                <a:cs typeface="Times New Roman"/>
                <a:sym typeface="Times New Roman"/>
              </a:rPr>
              <a:t> Chuẩn bị bài sau: </a:t>
            </a:r>
            <a:r>
              <a:rPr b="0" i="1" lang="en-US" sz="3600" u="none">
                <a:solidFill>
                  <a:schemeClr val="dk1"/>
                </a:solidFill>
                <a:latin typeface="Times New Roman"/>
                <a:ea typeface="Times New Roman"/>
                <a:cs typeface="Times New Roman"/>
                <a:sym typeface="Times New Roman"/>
              </a:rPr>
              <a:t>Nguyễn Trường Tộ mong muốn canh tân đất nước.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3"/>
          <p:cNvSpPr/>
          <p:nvPr/>
        </p:nvSpPr>
        <p:spPr>
          <a:xfrm>
            <a:off x="685800" y="1981200"/>
            <a:ext cx="8077200" cy="2439988"/>
          </a:xfrm>
          <a:prstGeom prst="rect">
            <a:avLst/>
          </a:prstGeom>
        </p:spPr>
        <p:txBody>
          <a:bodyPr>
            <a:prstTxWarp prst="textPlain"/>
          </a:bodyPr>
          <a:lstStyle/>
          <a:p>
            <a:pPr lvl="0" algn="ctr"/>
            <a:r>
              <a:rPr b="1" i="0">
                <a:ln>
                  <a:noFill/>
                </a:ln>
                <a:noFill/>
                <a:latin typeface="Times New Roman"/>
              </a:rPr>
              <a:t>CHÚC CÁC EM CHĂM NGOAN HỌC GIỎIi</a:t>
            </a:r>
          </a:p>
        </p:txBody>
      </p:sp>
      <p:pic>
        <p:nvPicPr>
          <p:cNvPr descr="DOVE" id="187" name="Google Shape;187;p13"/>
          <p:cNvPicPr preferRelativeResize="0"/>
          <p:nvPr/>
        </p:nvPicPr>
        <p:blipFill rotWithShape="1">
          <a:blip r:embed="rId3">
            <a:alphaModFix/>
          </a:blip>
          <a:srcRect b="0" l="0" r="0" t="0"/>
          <a:stretch/>
        </p:blipFill>
        <p:spPr>
          <a:xfrm rot="1860000">
            <a:off x="2286000" y="609600"/>
            <a:ext cx="1276350" cy="885825"/>
          </a:xfrm>
          <a:prstGeom prst="rect">
            <a:avLst/>
          </a:prstGeom>
          <a:noFill/>
          <a:ln>
            <a:noFill/>
          </a:ln>
        </p:spPr>
      </p:pic>
      <p:pic>
        <p:nvPicPr>
          <p:cNvPr descr="DOVE" id="188" name="Google Shape;188;p13"/>
          <p:cNvPicPr preferRelativeResize="0"/>
          <p:nvPr/>
        </p:nvPicPr>
        <p:blipFill rotWithShape="1">
          <a:blip r:embed="rId3">
            <a:alphaModFix/>
          </a:blip>
          <a:srcRect b="0" l="0" r="0" t="0"/>
          <a:stretch/>
        </p:blipFill>
        <p:spPr>
          <a:xfrm rot="420000">
            <a:off x="4800600" y="1066800"/>
            <a:ext cx="1276350" cy="885825"/>
          </a:xfrm>
          <a:prstGeom prst="rect">
            <a:avLst/>
          </a:prstGeom>
          <a:noFill/>
          <a:ln>
            <a:noFill/>
          </a:ln>
        </p:spPr>
      </p:pic>
      <p:pic>
        <p:nvPicPr>
          <p:cNvPr descr="DOVE" id="189" name="Google Shape;189;p13"/>
          <p:cNvPicPr preferRelativeResize="0"/>
          <p:nvPr/>
        </p:nvPicPr>
        <p:blipFill rotWithShape="1">
          <a:blip r:embed="rId3">
            <a:alphaModFix/>
          </a:blip>
          <a:srcRect b="0" l="0" r="0" t="0"/>
          <a:stretch/>
        </p:blipFill>
        <p:spPr>
          <a:xfrm rot="3060000">
            <a:off x="8062912" y="195262"/>
            <a:ext cx="1276350" cy="885825"/>
          </a:xfrm>
          <a:prstGeom prst="rect">
            <a:avLst/>
          </a:prstGeom>
          <a:noFill/>
          <a:ln>
            <a:noFill/>
          </a:ln>
        </p:spPr>
      </p:pic>
      <p:pic>
        <p:nvPicPr>
          <p:cNvPr descr="DOVE" id="190" name="Google Shape;190;p13"/>
          <p:cNvPicPr preferRelativeResize="0"/>
          <p:nvPr/>
        </p:nvPicPr>
        <p:blipFill rotWithShape="1">
          <a:blip r:embed="rId3">
            <a:alphaModFix/>
          </a:blip>
          <a:srcRect b="0" l="0" r="0" t="0"/>
          <a:stretch/>
        </p:blipFill>
        <p:spPr>
          <a:xfrm rot="960000">
            <a:off x="6934200" y="609600"/>
            <a:ext cx="1276350" cy="885825"/>
          </a:xfrm>
          <a:prstGeom prst="rect">
            <a:avLst/>
          </a:prstGeom>
          <a:noFill/>
          <a:ln>
            <a:noFill/>
          </a:ln>
        </p:spPr>
      </p:pic>
      <p:pic>
        <p:nvPicPr>
          <p:cNvPr descr="DOVE" id="191" name="Google Shape;191;p13"/>
          <p:cNvPicPr preferRelativeResize="0"/>
          <p:nvPr/>
        </p:nvPicPr>
        <p:blipFill rotWithShape="1">
          <a:blip r:embed="rId3">
            <a:alphaModFix/>
          </a:blip>
          <a:srcRect b="0" l="0" r="0" t="0"/>
          <a:stretch/>
        </p:blipFill>
        <p:spPr>
          <a:xfrm rot="1980000">
            <a:off x="0" y="457200"/>
            <a:ext cx="1276350" cy="885825"/>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type="title"/>
          </p:nvPr>
        </p:nvSpPr>
        <p:spPr>
          <a:xfrm>
            <a:off x="457200" y="274637"/>
            <a:ext cx="8229600" cy="1325562"/>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3400"/>
              <a:buFont typeface="Times New Roman"/>
              <a:buNone/>
            </a:pPr>
            <a:r>
              <a:rPr b="1" i="0" lang="en-US" sz="3400" u="none">
                <a:solidFill>
                  <a:srgbClr val="FF0000"/>
                </a:solidFill>
                <a:latin typeface="Times New Roman"/>
                <a:ea typeface="Times New Roman"/>
                <a:cs typeface="Times New Roman"/>
                <a:sym typeface="Times New Roman"/>
              </a:rPr>
              <a:t>1. Tình hình đất nước ta sau khi thực dân Pháp xâm lược</a:t>
            </a:r>
            <a:endParaRPr/>
          </a:p>
        </p:txBody>
      </p:sp>
      <p:sp>
        <p:nvSpPr>
          <p:cNvPr id="106" name="Google Shape;106;p2"/>
          <p:cNvSpPr txBox="1"/>
          <p:nvPr>
            <p:ph idx="1" type="body"/>
          </p:nvPr>
        </p:nvSpPr>
        <p:spPr>
          <a:xfrm>
            <a:off x="609600" y="2057400"/>
            <a:ext cx="8229600" cy="1143000"/>
          </a:xfrm>
          <a:prstGeom prst="rect">
            <a:avLst/>
          </a:prstGeom>
          <a:noFill/>
          <a:ln>
            <a:noFill/>
          </a:ln>
        </p:spPr>
        <p:txBody>
          <a:bodyPr anchorCtr="0" anchor="t" bIns="45700" lIns="91425" spcFirstLastPara="1" rIns="91425" wrap="square" tIns="45700">
            <a:noAutofit/>
          </a:bodyPr>
          <a:lstStyle/>
          <a:p>
            <a:pPr indent="-514350" lvl="0" marL="514350" marR="0" rtl="0" algn="ctr">
              <a:lnSpc>
                <a:spcPct val="100000"/>
              </a:lnSpc>
              <a:spcBef>
                <a:spcPts val="0"/>
              </a:spcBef>
              <a:spcAft>
                <a:spcPts val="0"/>
              </a:spcAft>
              <a:buClr>
                <a:srgbClr val="7030A0"/>
              </a:buClr>
              <a:buSzPts val="3200"/>
              <a:buFont typeface="Arial"/>
              <a:buNone/>
            </a:pPr>
            <a:r>
              <a:rPr b="1" i="1" lang="en-US" sz="3200" u="none" cap="none" strike="noStrike">
                <a:solidFill>
                  <a:srgbClr val="7030A0"/>
                </a:solidFill>
                <a:latin typeface="Times New Roman"/>
                <a:ea typeface="Times New Roman"/>
                <a:cs typeface="Times New Roman"/>
                <a:sym typeface="Times New Roman"/>
              </a:rPr>
              <a:t>Nhân dân Nam Kì đã làm gì khi thực dân Pháp xâm lược nước ta ?</a:t>
            </a:r>
            <a:endParaRPr/>
          </a:p>
        </p:txBody>
      </p:sp>
      <p:sp>
        <p:nvSpPr>
          <p:cNvPr id="107" name="Google Shape;107;p2"/>
          <p:cNvSpPr txBox="1"/>
          <p:nvPr/>
        </p:nvSpPr>
        <p:spPr>
          <a:xfrm>
            <a:off x="533400" y="3200400"/>
            <a:ext cx="8153400" cy="28622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Times New Roman"/>
              <a:buNone/>
            </a:pPr>
            <a:r>
              <a:rPr b="0" i="0" lang="en-US" sz="3600" u="none">
                <a:solidFill>
                  <a:schemeClr val="dk1"/>
                </a:solidFill>
                <a:latin typeface="Times New Roman"/>
                <a:ea typeface="Times New Roman"/>
                <a:cs typeface="Times New Roman"/>
                <a:sym typeface="Times New Roman"/>
              </a:rPr>
              <a:t>Nhân dân Nam Kì đã dũng cảm đứng lên chống thực dân Pháp xâm lược. Nhiều cuộc khởi nghĩa đã nổ ra, tiêu biểu là cuộc khởi nghĩa của Trương Định, Hồ Huân Nghiệp, Nguyễn Hữu Huân,…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Effect filter="fade" transition="in">
                                      <p:cBhvr>
                                        <p:cTn dur="1000"/>
                                        <p:tgtEl>
                                          <p:spTgt spid="1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txBox="1"/>
          <p:nvPr>
            <p:ph type="title"/>
          </p:nvPr>
        </p:nvSpPr>
        <p:spPr>
          <a:xfrm>
            <a:off x="0" y="0"/>
            <a:ext cx="9144000" cy="14779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7030A0"/>
              </a:buClr>
              <a:buSzPts val="3200"/>
              <a:buFont typeface="Times New Roman"/>
              <a:buNone/>
            </a:pPr>
            <a:r>
              <a:rPr b="1" i="1" lang="en-US" sz="3200" u="none">
                <a:solidFill>
                  <a:srgbClr val="7030A0"/>
                </a:solidFill>
                <a:latin typeface="Times New Roman"/>
                <a:ea typeface="Times New Roman"/>
                <a:cs typeface="Times New Roman"/>
                <a:sym typeface="Times New Roman"/>
              </a:rPr>
              <a:t>Triều đình nhà Nguyễn có thái độ như thế nào trước cuộc xâm lược của thực dân Pháp ? </a:t>
            </a:r>
            <a:endParaRPr/>
          </a:p>
        </p:txBody>
      </p:sp>
      <p:sp>
        <p:nvSpPr>
          <p:cNvPr id="113" name="Google Shape;113;p3"/>
          <p:cNvSpPr txBox="1"/>
          <p:nvPr/>
        </p:nvSpPr>
        <p:spPr>
          <a:xfrm>
            <a:off x="0" y="1295400"/>
            <a:ext cx="9144000"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Times New Roman"/>
              <a:buNone/>
            </a:pPr>
            <a:r>
              <a:rPr b="0" i="0" lang="en-US" sz="3600" u="none">
                <a:solidFill>
                  <a:schemeClr val="dk1"/>
                </a:solidFill>
                <a:latin typeface="Times New Roman"/>
                <a:ea typeface="Times New Roman"/>
                <a:cs typeface="Times New Roman"/>
                <a:sym typeface="Times New Roman"/>
              </a:rPr>
              <a:t>Triều đình nhà Nguyễn nhượng bộ, không kiên quyết chiến đấu bảo vệ đất nước.</a:t>
            </a:r>
            <a:endParaRPr/>
          </a:p>
        </p:txBody>
      </p:sp>
      <p:sp>
        <p:nvSpPr>
          <p:cNvPr id="114" name="Google Shape;114;p3"/>
          <p:cNvSpPr txBox="1"/>
          <p:nvPr/>
        </p:nvSpPr>
        <p:spPr>
          <a:xfrm>
            <a:off x="0" y="2754312"/>
            <a:ext cx="9144000" cy="979487"/>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7030A0"/>
              </a:buClr>
              <a:buSzPts val="3200"/>
              <a:buFont typeface="Times New Roman"/>
              <a:buNone/>
            </a:pPr>
            <a:r>
              <a:rPr b="1" i="1" lang="en-US" sz="3200" u="none">
                <a:solidFill>
                  <a:srgbClr val="7030A0"/>
                </a:solidFill>
                <a:latin typeface="Times New Roman"/>
                <a:ea typeface="Times New Roman"/>
                <a:cs typeface="Times New Roman"/>
                <a:sym typeface="Times New Roman"/>
              </a:rPr>
              <a:t>Nhận được lệnh vua, Trương Định có thái độ và suy nghĩ  như thế nào ?</a:t>
            </a:r>
            <a:endParaRPr/>
          </a:p>
        </p:txBody>
      </p:sp>
      <p:sp>
        <p:nvSpPr>
          <p:cNvPr id="115" name="Google Shape;115;p3"/>
          <p:cNvSpPr txBox="1"/>
          <p:nvPr/>
        </p:nvSpPr>
        <p:spPr>
          <a:xfrm>
            <a:off x="0" y="3614737"/>
            <a:ext cx="9144000" cy="28622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Times New Roman"/>
              <a:buNone/>
            </a:pPr>
            <a:r>
              <a:rPr b="0" i="0" lang="en-US" sz="3600" u="none">
                <a:solidFill>
                  <a:schemeClr val="dk1"/>
                </a:solidFill>
                <a:latin typeface="Times New Roman"/>
                <a:ea typeface="Times New Roman"/>
                <a:cs typeface="Times New Roman"/>
                <a:sym typeface="Times New Roman"/>
              </a:rPr>
              <a:t>Nhận được lệnh vua, Trương Định băn khoăn suy nghĩ : làm quan thì phải tuân lệnh vua, nếu không sẽ chịu tội phản nghịch; nhưng dân chúng và nghĩa quân không muốn giải tán lực lượng, một lòng, một dạ tiếp tục kháng chiến.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p:tgtEl>
                                          <p:spTgt spid="1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type="title"/>
          </p:nvPr>
        </p:nvSpPr>
        <p:spPr>
          <a:xfrm>
            <a:off x="0" y="0"/>
            <a:ext cx="9144000" cy="14779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7030A0"/>
              </a:buClr>
              <a:buSzPts val="3200"/>
              <a:buFont typeface="Times New Roman"/>
              <a:buNone/>
            </a:pPr>
            <a:r>
              <a:rPr b="1" i="1" lang="en-US" sz="3200" u="none">
                <a:solidFill>
                  <a:srgbClr val="7030A0"/>
                </a:solidFill>
                <a:latin typeface="Times New Roman"/>
                <a:ea typeface="Times New Roman"/>
                <a:cs typeface="Times New Roman"/>
                <a:sym typeface="Times New Roman"/>
              </a:rPr>
              <a:t>Nghĩa quân và dân chúng đã làm gì trước băn khoăn đó của Trương Định?</a:t>
            </a:r>
            <a:endParaRPr/>
          </a:p>
        </p:txBody>
      </p:sp>
      <p:sp>
        <p:nvSpPr>
          <p:cNvPr id="121" name="Google Shape;121;p4"/>
          <p:cNvSpPr txBox="1"/>
          <p:nvPr/>
        </p:nvSpPr>
        <p:spPr>
          <a:xfrm>
            <a:off x="0" y="1295400"/>
            <a:ext cx="9144000"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Times New Roman"/>
              <a:buNone/>
            </a:pPr>
            <a:r>
              <a:rPr b="0" i="0" lang="en-US" sz="3600" u="none">
                <a:solidFill>
                  <a:schemeClr val="dk1"/>
                </a:solidFill>
                <a:latin typeface="Times New Roman"/>
                <a:ea typeface="Times New Roman"/>
                <a:cs typeface="Times New Roman"/>
                <a:sym typeface="Times New Roman"/>
              </a:rPr>
              <a:t>Nghĩa quân và dân chúng đã suy tôn  Trương Định là “Bình Tây đại nguyên soái”. Điều đó đã cổ vũ, động viên ông quyết tâm đánh giặc.</a:t>
            </a:r>
            <a:endParaRPr/>
          </a:p>
        </p:txBody>
      </p:sp>
      <p:sp>
        <p:nvSpPr>
          <p:cNvPr id="122" name="Google Shape;122;p4"/>
          <p:cNvSpPr txBox="1"/>
          <p:nvPr/>
        </p:nvSpPr>
        <p:spPr>
          <a:xfrm>
            <a:off x="0" y="3211512"/>
            <a:ext cx="9144000" cy="979487"/>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7030A0"/>
              </a:buClr>
              <a:buSzPts val="3200"/>
              <a:buFont typeface="Times New Roman"/>
              <a:buNone/>
            </a:pPr>
            <a:r>
              <a:rPr b="1" i="1" lang="en-US" sz="3200" u="none">
                <a:solidFill>
                  <a:srgbClr val="7030A0"/>
                </a:solidFill>
                <a:latin typeface="Times New Roman"/>
                <a:ea typeface="Times New Roman"/>
                <a:cs typeface="Times New Roman"/>
                <a:sym typeface="Times New Roman"/>
              </a:rPr>
              <a:t>Trương Định đã làm gì để đáp lại lòng tin yêu của nhân dân?</a:t>
            </a:r>
            <a:endParaRPr/>
          </a:p>
        </p:txBody>
      </p:sp>
      <p:sp>
        <p:nvSpPr>
          <p:cNvPr id="123" name="Google Shape;123;p4"/>
          <p:cNvSpPr txBox="1"/>
          <p:nvPr/>
        </p:nvSpPr>
        <p:spPr>
          <a:xfrm>
            <a:off x="0" y="4210050"/>
            <a:ext cx="9144000"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Times New Roman"/>
              <a:buNone/>
            </a:pPr>
            <a:r>
              <a:rPr b="0" i="0" lang="en-US" sz="3600" u="none">
                <a:solidFill>
                  <a:schemeClr val="dk1"/>
                </a:solidFill>
                <a:latin typeface="Times New Roman"/>
                <a:ea typeface="Times New Roman"/>
                <a:cs typeface="Times New Roman"/>
                <a:sym typeface="Times New Roman"/>
              </a:rPr>
              <a:t>Trương Định đã dứt khoát phản đối mệnh lệnh của triều đình và quyết tâm đánh giặc.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500"/>
                                        <p:tgtEl>
                                          <p:spTgt spid="1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DSCN0320" id="128" name="Google Shape;128;p5"/>
          <p:cNvPicPr preferRelativeResize="0"/>
          <p:nvPr/>
        </p:nvPicPr>
        <p:blipFill rotWithShape="1">
          <a:blip r:embed="rId3">
            <a:alphaModFix/>
          </a:blip>
          <a:srcRect b="13647" l="11605" r="9249" t="10964"/>
          <a:stretch/>
        </p:blipFill>
        <p:spPr>
          <a:xfrm>
            <a:off x="495300" y="546100"/>
            <a:ext cx="8305800" cy="558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6"/>
          <p:cNvSpPr/>
          <p:nvPr>
            <p:ph type="title"/>
          </p:nvPr>
        </p:nvSpPr>
        <p:spPr>
          <a:xfrm>
            <a:off x="457200" y="274637"/>
            <a:ext cx="8229600" cy="1143000"/>
          </a:xfrm>
          <a:prstGeom prst="roundRect">
            <a:avLst>
              <a:gd fmla="val 3600"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4400"/>
              <a:buFont typeface="Times New Roman"/>
              <a:buNone/>
            </a:pPr>
            <a:r>
              <a:rPr b="1" i="0" lang="en-US" sz="4400" u="none">
                <a:solidFill>
                  <a:srgbClr val="FF0000"/>
                </a:solidFill>
                <a:latin typeface="Times New Roman"/>
                <a:ea typeface="Times New Roman"/>
                <a:cs typeface="Times New Roman"/>
                <a:sym typeface="Times New Roman"/>
              </a:rPr>
              <a:t>Kết luận</a:t>
            </a:r>
            <a:endParaRPr/>
          </a:p>
        </p:txBody>
      </p:sp>
      <p:sp>
        <p:nvSpPr>
          <p:cNvPr id="134" name="Google Shape;134;p6"/>
          <p:cNvSpPr/>
          <p:nvPr>
            <p:ph idx="1" type="body"/>
          </p:nvPr>
        </p:nvSpPr>
        <p:spPr>
          <a:xfrm>
            <a:off x="457200" y="1600200"/>
            <a:ext cx="8229600" cy="3429000"/>
          </a:xfrm>
          <a:prstGeom prst="roundRect">
            <a:avLst>
              <a:gd fmla="val 3600" name="adj"/>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		Năm 1862 triều đình nhà Nguyễn kí hòa ước nhường 3 tỉnh miền Đông Nam Kì cho thực dân Pháp. Triều đình ra lệnh cho Trương Định phải giải tán lực lượng nhưng ông kiên quyết cùng nhân dân chống quân xâm lược.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3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animEffect filter="fade" transition="in">
                                      <p:cBhvr>
                                        <p:cTn dur="500"/>
                                        <p:tgtEl>
                                          <p:spTgt spid="13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7"/>
          <p:cNvSpPr txBox="1"/>
          <p:nvPr>
            <p:ph type="title"/>
          </p:nvPr>
        </p:nvSpPr>
        <p:spPr>
          <a:xfrm>
            <a:off x="574675" y="304800"/>
            <a:ext cx="8001000" cy="1216025"/>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4400"/>
              <a:buFont typeface="Times New Roman"/>
              <a:buNone/>
            </a:pPr>
            <a:r>
              <a:rPr b="1" i="0" lang="en-US" sz="4400" u="none">
                <a:solidFill>
                  <a:srgbClr val="FF0000"/>
                </a:solidFill>
                <a:latin typeface="Times New Roman"/>
                <a:ea typeface="Times New Roman"/>
                <a:cs typeface="Times New Roman"/>
                <a:sym typeface="Times New Roman"/>
              </a:rPr>
              <a:t>Giới thiệu về Trương Định</a:t>
            </a:r>
            <a:endParaRPr/>
          </a:p>
        </p:txBody>
      </p:sp>
      <p:pic>
        <p:nvPicPr>
          <p:cNvPr descr="Tập tin:Trương Định.jpg" id="140" name="Google Shape;140;p7"/>
          <p:cNvPicPr preferRelativeResize="0"/>
          <p:nvPr>
            <p:ph idx="2" type="clipArt"/>
          </p:nvPr>
        </p:nvPicPr>
        <p:blipFill rotWithShape="1">
          <a:blip r:embed="rId3">
            <a:alphaModFix/>
          </a:blip>
          <a:srcRect b="0" l="0" r="0" t="0"/>
          <a:stretch/>
        </p:blipFill>
        <p:spPr>
          <a:xfrm>
            <a:off x="5233987" y="1752600"/>
            <a:ext cx="2681287" cy="4267200"/>
          </a:xfrm>
          <a:prstGeom prst="rect">
            <a:avLst/>
          </a:prstGeom>
          <a:noFill/>
          <a:ln cap="flat" cmpd="sng" w="28575">
            <a:solidFill>
              <a:schemeClr val="dk1"/>
            </a:solidFill>
            <a:prstDash val="solid"/>
            <a:miter lim="800000"/>
            <a:headEnd len="sm" w="sm" type="none"/>
            <a:tailEnd len="sm" w="sm" type="none"/>
          </a:ln>
        </p:spPr>
      </p:pic>
      <p:sp>
        <p:nvSpPr>
          <p:cNvPr id="141" name="Google Shape;141;p7"/>
          <p:cNvSpPr txBox="1"/>
          <p:nvPr/>
        </p:nvSpPr>
        <p:spPr>
          <a:xfrm>
            <a:off x="457200" y="1752600"/>
            <a:ext cx="4572000" cy="45243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CC3300"/>
              </a:buClr>
              <a:buSzPts val="3200"/>
              <a:buFont typeface="Times New Roman"/>
              <a:buNone/>
            </a:pPr>
            <a:r>
              <a:rPr b="1" i="0" lang="en-US" sz="3200" u="none">
                <a:solidFill>
                  <a:srgbClr val="CC3300"/>
                </a:solidFill>
                <a:latin typeface="Times New Roman"/>
                <a:ea typeface="Times New Roman"/>
                <a:cs typeface="Times New Roman"/>
                <a:sym typeface="Times New Roman"/>
              </a:rPr>
              <a:t>Trương Định</a:t>
            </a:r>
            <a:r>
              <a:rPr b="0" i="0" lang="en-US" sz="3200" u="none">
                <a:solidFill>
                  <a:srgbClr val="CC3300"/>
                </a:solidFill>
                <a:latin typeface="Times New Roman"/>
                <a:ea typeface="Times New Roman"/>
                <a:cs typeface="Times New Roman"/>
                <a:sym typeface="Times New Roman"/>
              </a:rPr>
              <a:t> hay</a:t>
            </a:r>
            <a:r>
              <a:rPr b="1" i="0" lang="en-US" sz="3200" u="none">
                <a:solidFill>
                  <a:srgbClr val="CC3300"/>
                </a:solidFill>
                <a:latin typeface="Times New Roman"/>
                <a:ea typeface="Times New Roman"/>
                <a:cs typeface="Times New Roman"/>
                <a:sym typeface="Times New Roman"/>
              </a:rPr>
              <a:t>Trương Công Định</a:t>
            </a:r>
            <a:r>
              <a:rPr b="0" i="0" lang="en-US" sz="3200" u="none">
                <a:solidFill>
                  <a:srgbClr val="CC3300"/>
                </a:solidFill>
                <a:latin typeface="Times New Roman"/>
                <a:ea typeface="Times New Roman"/>
                <a:cs typeface="Times New Roman"/>
                <a:sym typeface="Times New Roman"/>
              </a:rPr>
              <a:t> hoặc </a:t>
            </a:r>
            <a:r>
              <a:rPr b="1" i="0" lang="en-US" sz="3200" u="none">
                <a:solidFill>
                  <a:srgbClr val="CC3300"/>
                </a:solidFill>
                <a:latin typeface="Times New Roman"/>
                <a:ea typeface="Times New Roman"/>
                <a:cs typeface="Times New Roman"/>
                <a:sym typeface="Times New Roman"/>
              </a:rPr>
              <a:t>Trương Đăng Định</a:t>
            </a:r>
            <a:r>
              <a:rPr b="0" i="0" lang="en-US" sz="3200" u="none">
                <a:solidFill>
                  <a:srgbClr val="CC3300"/>
                </a:solidFill>
                <a:latin typeface="Times New Roman"/>
                <a:ea typeface="Times New Roman"/>
                <a:cs typeface="Times New Roman"/>
                <a:sym typeface="Times New Roman"/>
              </a:rPr>
              <a:t> ( sinh năm </a:t>
            </a:r>
            <a:r>
              <a:rPr b="0" i="0" lang="en-US" sz="3200" u="sng">
                <a:solidFill>
                  <a:srgbClr val="CC3300"/>
                </a:solidFill>
                <a:latin typeface="Verdana"/>
                <a:ea typeface="Verdana"/>
                <a:cs typeface="Verdana"/>
                <a:sym typeface="Verdana"/>
                <a:hlinkClick r:id="rId4">
                  <a:extLst>
                    <a:ext uri="{A12FA001-AC4F-418D-AE19-62706E023703}">
                      <ahyp:hlinkClr val="tx"/>
                    </a:ext>
                  </a:extLst>
                </a:hlinkClick>
              </a:rPr>
              <a:t>Canh Thìn</a:t>
            </a:r>
            <a:r>
              <a:rPr b="0" i="0" lang="en-US" sz="3200" u="none">
                <a:solidFill>
                  <a:srgbClr val="CC3300"/>
                </a:solidFill>
                <a:latin typeface="Times New Roman"/>
                <a:ea typeface="Times New Roman"/>
                <a:cs typeface="Times New Roman"/>
                <a:sym typeface="Times New Roman"/>
              </a:rPr>
              <a:t> ( sinh năm Canh Thìn </a:t>
            </a:r>
            <a:r>
              <a:rPr b="0" i="0" lang="en-US" sz="3200" u="sng">
                <a:solidFill>
                  <a:srgbClr val="CC3300"/>
                </a:solidFill>
                <a:latin typeface="Verdana"/>
                <a:ea typeface="Verdana"/>
                <a:cs typeface="Verdana"/>
                <a:sym typeface="Verdana"/>
                <a:hlinkClick r:id="rId5">
                  <a:extLst>
                    <a:ext uri="{A12FA001-AC4F-418D-AE19-62706E023703}">
                      <ahyp:hlinkClr val="tx"/>
                    </a:ext>
                  </a:extLst>
                </a:hlinkClick>
              </a:rPr>
              <a:t>1820</a:t>
            </a:r>
            <a:r>
              <a:rPr b="0" i="0" lang="en-US" sz="3200" u="none">
                <a:solidFill>
                  <a:srgbClr val="CC3300"/>
                </a:solidFill>
                <a:latin typeface="Times New Roman"/>
                <a:ea typeface="Times New Roman"/>
                <a:cs typeface="Times New Roman"/>
                <a:sym typeface="Times New Roman"/>
              </a:rPr>
              <a:t> ( sinh năm Canh Thìn 1820 tại </a:t>
            </a:r>
            <a:r>
              <a:rPr b="0" i="0" lang="en-US" sz="3200" u="sng">
                <a:solidFill>
                  <a:srgbClr val="CC3300"/>
                </a:solidFill>
                <a:latin typeface="Verdana"/>
                <a:ea typeface="Verdana"/>
                <a:cs typeface="Verdana"/>
                <a:sym typeface="Verdana"/>
                <a:hlinkClick r:id="rId6">
                  <a:extLst>
                    <a:ext uri="{A12FA001-AC4F-418D-AE19-62706E023703}">
                      <ahyp:hlinkClr val="tx"/>
                    </a:ext>
                  </a:extLst>
                </a:hlinkClick>
              </a:rPr>
              <a:t>Quảng Ngãi</a:t>
            </a:r>
            <a:r>
              <a:rPr b="0" i="0" lang="en-US" sz="3200" u="none">
                <a:solidFill>
                  <a:srgbClr val="CC3300"/>
                </a:solidFill>
                <a:latin typeface="Times New Roman"/>
                <a:ea typeface="Times New Roman"/>
                <a:cs typeface="Times New Roman"/>
                <a:sym typeface="Times New Roman"/>
              </a:rPr>
              <a:t> ,mất năm </a:t>
            </a:r>
            <a:r>
              <a:rPr b="0" i="0" lang="en-US" sz="3200" u="sng">
                <a:solidFill>
                  <a:srgbClr val="CC3300"/>
                </a:solidFill>
                <a:latin typeface="Verdana"/>
                <a:ea typeface="Verdana"/>
                <a:cs typeface="Verdana"/>
                <a:sym typeface="Verdana"/>
                <a:hlinkClick r:id="rId7">
                  <a:extLst>
                    <a:ext uri="{A12FA001-AC4F-418D-AE19-62706E023703}">
                      <ahyp:hlinkClr val="tx"/>
                    </a:ext>
                  </a:extLst>
                </a:hlinkClick>
              </a:rPr>
              <a:t>1864</a:t>
            </a:r>
            <a:r>
              <a:rPr b="0" i="0" lang="en-US" sz="3200" u="none">
                <a:solidFill>
                  <a:srgbClr val="CC3300"/>
                </a:solidFill>
                <a:latin typeface="Times New Roman"/>
                <a:ea typeface="Times New Roman"/>
                <a:cs typeface="Times New Roman"/>
                <a:sym typeface="Times New Roman"/>
              </a:rPr>
              <a:t>,mất năm 1864), là một lãnh tụ nghĩa quân chống </a:t>
            </a:r>
            <a:r>
              <a:rPr b="0" i="0" lang="en-US" sz="3200" u="sng">
                <a:solidFill>
                  <a:srgbClr val="CC3300"/>
                </a:solidFill>
                <a:latin typeface="Verdana"/>
                <a:ea typeface="Verdana"/>
                <a:cs typeface="Verdana"/>
                <a:sym typeface="Verdana"/>
                <a:hlinkClick r:id="rId8">
                  <a:extLst>
                    <a:ext uri="{A12FA001-AC4F-418D-AE19-62706E023703}">
                      <ahyp:hlinkClr val="tx"/>
                    </a:ext>
                  </a:extLst>
                </a:hlinkClick>
              </a:rPr>
              <a:t>Pháp</a:t>
            </a:r>
            <a:r>
              <a:rPr b="0" i="0" lang="en-US" sz="3200" u="none">
                <a:solidFill>
                  <a:srgbClr val="CC3300"/>
                </a:solidFill>
                <a:latin typeface="Times New Roman"/>
                <a:ea typeface="Times New Roman"/>
                <a:cs typeface="Times New Roman"/>
                <a:sym typeface="Times New Roman"/>
              </a:rPr>
              <a:t>,mất năm 1864), là một lãnh tụ nghĩa quân chống Pháp giai đoạn </a:t>
            </a:r>
            <a:r>
              <a:rPr b="0" i="0" lang="en-US" sz="3200" u="sng">
                <a:solidFill>
                  <a:srgbClr val="CC3300"/>
                </a:solidFill>
                <a:latin typeface="Verdana"/>
                <a:ea typeface="Verdana"/>
                <a:cs typeface="Verdana"/>
                <a:sym typeface="Verdana"/>
                <a:hlinkClick r:id="rId9">
                  <a:extLst>
                    <a:ext uri="{A12FA001-AC4F-418D-AE19-62706E023703}">
                      <ahyp:hlinkClr val="tx"/>
                    </a:ext>
                  </a:extLst>
                </a:hlinkClick>
              </a:rPr>
              <a:t>1859</a:t>
            </a:r>
            <a:r>
              <a:rPr b="0" i="0" lang="en-US" sz="3200" u="none">
                <a:solidFill>
                  <a:srgbClr val="CC3300"/>
                </a:solidFill>
                <a:latin typeface="Times New Roman"/>
                <a:ea typeface="Times New Roman"/>
                <a:cs typeface="Times New Roman"/>
                <a:sym typeface="Times New Roman"/>
              </a:rPr>
              <a:t>,mất năm 1864), là một lãnh tụ nghĩa quân chống Pháp giai đoạn 1859-</a:t>
            </a:r>
            <a:r>
              <a:rPr b="0" i="0" lang="en-US" sz="3200" u="sng">
                <a:solidFill>
                  <a:srgbClr val="CC3300"/>
                </a:solidFill>
                <a:latin typeface="Verdana"/>
                <a:ea typeface="Verdana"/>
                <a:cs typeface="Verdana"/>
                <a:sym typeface="Verdana"/>
                <a:hlinkClick r:id="rId10">
                  <a:extLst>
                    <a:ext uri="{A12FA001-AC4F-418D-AE19-62706E023703}">
                      <ahyp:hlinkClr val="tx"/>
                    </a:ext>
                  </a:extLst>
                </a:hlinkClick>
              </a:rPr>
              <a:t>1864</a:t>
            </a:r>
            <a:r>
              <a:rPr b="0" i="0" lang="en-US" sz="3200" u="none">
                <a:solidFill>
                  <a:srgbClr val="CC3300"/>
                </a:solidFill>
                <a:latin typeface="Times New Roman"/>
                <a:ea typeface="Times New Roman"/>
                <a:cs typeface="Times New Roman"/>
                <a:sym typeface="Times New Roman"/>
              </a:rPr>
              <a:t>,mất năm 1864), là một lãnh tụ nghĩa quân chống Pháp giai đoạn 1859-1864, thời vua </a:t>
            </a:r>
            <a:r>
              <a:rPr b="0" i="0" lang="en-US" sz="3200" u="sng">
                <a:solidFill>
                  <a:srgbClr val="CC3300"/>
                </a:solidFill>
                <a:latin typeface="Verdana"/>
                <a:ea typeface="Verdana"/>
                <a:cs typeface="Verdana"/>
                <a:sym typeface="Verdana"/>
                <a:hlinkClick r:id="rId11">
                  <a:extLst>
                    <a:ext uri="{A12FA001-AC4F-418D-AE19-62706E023703}">
                      <ahyp:hlinkClr val="tx"/>
                    </a:ext>
                  </a:extLst>
                </a:hlinkClick>
              </a:rPr>
              <a:t>Tự Đức</a:t>
            </a:r>
            <a:r>
              <a:rPr b="0" i="0" lang="en-US" sz="3200" u="none">
                <a:solidFill>
                  <a:srgbClr val="CC3300"/>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2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8"/>
          <p:cNvSpPr txBox="1"/>
          <p:nvPr>
            <p:ph type="title"/>
          </p:nvPr>
        </p:nvSpPr>
        <p:spPr>
          <a:xfrm>
            <a:off x="457200" y="304800"/>
            <a:ext cx="8229600" cy="10668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0000"/>
              </a:buClr>
              <a:buSzPts val="3100"/>
              <a:buFont typeface="Times New Roman"/>
              <a:buNone/>
            </a:pPr>
            <a:r>
              <a:rPr b="1" i="0" lang="en-US" sz="3100" u="none">
                <a:solidFill>
                  <a:srgbClr val="FF0000"/>
                </a:solidFill>
                <a:latin typeface="Times New Roman"/>
                <a:ea typeface="Times New Roman"/>
                <a:cs typeface="Times New Roman"/>
                <a:sym typeface="Times New Roman"/>
              </a:rPr>
              <a:t>3. Lòng biết ơn, tự hào của nhân dân ta với Bình Tây đại nguyên soái</a:t>
            </a:r>
            <a:endParaRPr/>
          </a:p>
        </p:txBody>
      </p:sp>
      <p:sp>
        <p:nvSpPr>
          <p:cNvPr id="147" name="Google Shape;147;p8"/>
          <p:cNvSpPr txBox="1"/>
          <p:nvPr/>
        </p:nvSpPr>
        <p:spPr>
          <a:xfrm>
            <a:off x="0" y="1600200"/>
            <a:ext cx="9144000" cy="1077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200"/>
              <a:buFont typeface="Times New Roman"/>
              <a:buNone/>
            </a:pPr>
            <a:r>
              <a:rPr b="1" i="1" lang="en-US" sz="3200" u="none">
                <a:solidFill>
                  <a:srgbClr val="7030A0"/>
                </a:solidFill>
                <a:latin typeface="Times New Roman"/>
                <a:ea typeface="Times New Roman"/>
                <a:cs typeface="Times New Roman"/>
                <a:sym typeface="Times New Roman"/>
              </a:rPr>
              <a:t>Nêu cảm nghĩ của em về Bình Tây đại nguyên soái Trương Định.</a:t>
            </a:r>
            <a:endParaRPr/>
          </a:p>
        </p:txBody>
      </p:sp>
      <p:sp>
        <p:nvSpPr>
          <p:cNvPr id="148" name="Google Shape;148;p8"/>
          <p:cNvSpPr txBox="1"/>
          <p:nvPr/>
        </p:nvSpPr>
        <p:spPr>
          <a:xfrm>
            <a:off x="0" y="2590800"/>
            <a:ext cx="9144000"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Times New Roman"/>
              <a:buNone/>
            </a:pPr>
            <a:r>
              <a:rPr b="0" i="0" lang="en-US" sz="3600" u="none">
                <a:solidFill>
                  <a:schemeClr val="dk1"/>
                </a:solidFill>
                <a:latin typeface="Times New Roman"/>
                <a:ea typeface="Times New Roman"/>
                <a:cs typeface="Times New Roman"/>
                <a:sym typeface="Times New Roman"/>
              </a:rPr>
              <a:t>Ông là người yêu nước, dũng cảm, sẵn sàng hi sinh bản thân mình cho dân tộc, cho đất nước. </a:t>
            </a:r>
            <a:endParaRPr/>
          </a:p>
        </p:txBody>
      </p:sp>
      <p:sp>
        <p:nvSpPr>
          <p:cNvPr id="149" name="Google Shape;149;p8"/>
          <p:cNvSpPr txBox="1"/>
          <p:nvPr/>
        </p:nvSpPr>
        <p:spPr>
          <a:xfrm>
            <a:off x="0" y="3810000"/>
            <a:ext cx="9144000" cy="1077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200"/>
              <a:buFont typeface="Times New Roman"/>
              <a:buNone/>
            </a:pPr>
            <a:r>
              <a:rPr b="1" i="1" lang="en-US" sz="3200" u="none">
                <a:solidFill>
                  <a:srgbClr val="7030A0"/>
                </a:solidFill>
                <a:latin typeface="Times New Roman"/>
                <a:ea typeface="Times New Roman"/>
                <a:cs typeface="Times New Roman"/>
                <a:sym typeface="Times New Roman"/>
              </a:rPr>
              <a:t>Nhân dân ta đã làm gì để bày tỏ lòng biết ơn đối với Trương Định?</a:t>
            </a:r>
            <a:endParaRPr/>
          </a:p>
        </p:txBody>
      </p:sp>
      <p:sp>
        <p:nvSpPr>
          <p:cNvPr id="150" name="Google Shape;150;p8"/>
          <p:cNvSpPr txBox="1"/>
          <p:nvPr/>
        </p:nvSpPr>
        <p:spPr>
          <a:xfrm>
            <a:off x="0" y="4876800"/>
            <a:ext cx="9144000"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Times New Roman"/>
              <a:buNone/>
            </a:pPr>
            <a:r>
              <a:rPr b="0" i="0" lang="en-US" sz="3600" u="none">
                <a:solidFill>
                  <a:schemeClr val="dk1"/>
                </a:solidFill>
                <a:latin typeface="Times New Roman"/>
                <a:ea typeface="Times New Roman"/>
                <a:cs typeface="Times New Roman"/>
                <a:sym typeface="Times New Roman"/>
              </a:rPr>
              <a:t>Nhân dân ta đã lập đền thờ ông, ghi lại những chiến công của ông, lấy tên ông đặt tên cho đường phố, trường học,…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500"/>
                                        <p:tgtEl>
                                          <p:spTgt spid="1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9"/>
          <p:cNvPicPr preferRelativeResize="0"/>
          <p:nvPr/>
        </p:nvPicPr>
        <p:blipFill rotWithShape="1">
          <a:blip r:embed="rId3">
            <a:alphaModFix/>
          </a:blip>
          <a:srcRect b="0" l="0" r="0" t="0"/>
          <a:stretch/>
        </p:blipFill>
        <p:spPr>
          <a:xfrm>
            <a:off x="355600" y="304800"/>
            <a:ext cx="8331200" cy="6248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2009-07-08T02:09:52Z</dcterms:created>
  <dc:creator>DELL</dc:creator>
</cp:coreProperties>
</file>

<file path=docProps/custom.xml><?xml version="1.0" encoding="utf-8"?>
<Properties xmlns="http://schemas.openxmlformats.org/officeDocument/2006/custom-properties" xmlns:vt="http://schemas.openxmlformats.org/officeDocument/2006/docPropsVTypes"/>
</file>