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56" r:id="rId3"/>
    <p:sldId id="307" r:id="rId4"/>
    <p:sldId id="347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34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BA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46E71-4809-46D1-B648-4250FD15EE86}" type="datetimeFigureOut">
              <a:rPr lang="en-US" smtClean="0"/>
              <a:pPr/>
              <a:t>12/5/2021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CD538-CAD7-49F9-BE7D-577F143286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34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442;p17:notes">
            <a:extLst>
              <a:ext uri="{FF2B5EF4-FFF2-40B4-BE49-F238E27FC236}">
                <a16:creationId xmlns:a16="http://schemas.microsoft.com/office/drawing/2014/main" id="{3AA0BB6D-47B4-4C6A-B893-0903FD9532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300413"/>
            <a:ext cx="7315200" cy="2700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Google Shape;443;p17:notes">
            <a:extLst>
              <a:ext uri="{FF2B5EF4-FFF2-40B4-BE49-F238E27FC236}">
                <a16:creationId xmlns:a16="http://schemas.microsoft.com/office/drawing/2014/main" id="{76D24B3C-85BF-4887-BAF1-92685803C58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514600" y="857250"/>
            <a:ext cx="4114800" cy="23145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C77E-E128-416A-99AB-B1D131A0FF7B}" type="datetimeFigureOut">
              <a:rPr lang="en-US" smtClean="0"/>
              <a:pPr/>
              <a:t>12/5/2021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7E3-F1A8-4798-AB71-736FB92FC1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C77E-E128-416A-99AB-B1D131A0FF7B}" type="datetimeFigureOut">
              <a:rPr lang="en-US" smtClean="0"/>
              <a:pPr/>
              <a:t>12/5/2021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7E3-F1A8-4798-AB71-736FB92FC1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C77E-E128-416A-99AB-B1D131A0FF7B}" type="datetimeFigureOut">
              <a:rPr lang="en-US" smtClean="0"/>
              <a:pPr/>
              <a:t>12/5/2021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7E3-F1A8-4798-AB71-736FB92FC1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5626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99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69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C77E-E128-416A-99AB-B1D131A0FF7B}" type="datetimeFigureOut">
              <a:rPr lang="en-US" smtClean="0"/>
              <a:pPr/>
              <a:t>12/5/2021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7E3-F1A8-4798-AB71-736FB92FC1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C77E-E128-416A-99AB-B1D131A0FF7B}" type="datetimeFigureOut">
              <a:rPr lang="en-US" smtClean="0"/>
              <a:pPr/>
              <a:t>12/5/2021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7E3-F1A8-4798-AB71-736FB92FC1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C77E-E128-416A-99AB-B1D131A0FF7B}" type="datetimeFigureOut">
              <a:rPr lang="en-US" smtClean="0"/>
              <a:pPr/>
              <a:t>12/5/2021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7E3-F1A8-4798-AB71-736FB92FC1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C77E-E128-416A-99AB-B1D131A0FF7B}" type="datetimeFigureOut">
              <a:rPr lang="en-US" smtClean="0"/>
              <a:pPr/>
              <a:t>12/5/2021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7E3-F1A8-4798-AB71-736FB92FC1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C77E-E128-416A-99AB-B1D131A0FF7B}" type="datetimeFigureOut">
              <a:rPr lang="en-US" smtClean="0"/>
              <a:pPr/>
              <a:t>12/5/2021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7E3-F1A8-4798-AB71-736FB92FC1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C77E-E128-416A-99AB-B1D131A0FF7B}" type="datetimeFigureOut">
              <a:rPr lang="en-US" smtClean="0"/>
              <a:pPr/>
              <a:t>12/5/2021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7E3-F1A8-4798-AB71-736FB92FC1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C77E-E128-416A-99AB-B1D131A0FF7B}" type="datetimeFigureOut">
              <a:rPr lang="en-US" smtClean="0"/>
              <a:pPr/>
              <a:t>12/5/2021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7E3-F1A8-4798-AB71-736FB92FC1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C77E-E128-416A-99AB-B1D131A0FF7B}" type="datetimeFigureOut">
              <a:rPr lang="en-US" smtClean="0"/>
              <a:pPr/>
              <a:t>12/5/2021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7E3-F1A8-4798-AB71-736FB92FC1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5C77E-E128-416A-99AB-B1D131A0FF7B}" type="datetimeFigureOut">
              <a:rPr lang="en-US" smtClean="0"/>
              <a:pPr/>
              <a:t>12/5/2021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47E3-F1A8-4798-AB71-736FB92FC11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k1">
            <a:extLst>
              <a:ext uri="{FF2B5EF4-FFF2-40B4-BE49-F238E27FC236}">
                <a16:creationId xmlns:a16="http://schemas.microsoft.com/office/drawing/2014/main" id="{5FB03B39-5C70-413F-9478-8F57C462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" y="0"/>
            <a:ext cx="91047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2C2F55-B665-4B4E-AE61-F2D09498496D}"/>
              </a:ext>
            </a:extLst>
          </p:cNvPr>
          <p:cNvSpPr txBox="1"/>
          <p:nvPr/>
        </p:nvSpPr>
        <p:spPr>
          <a:xfrm>
            <a:off x="1452564" y="1840086"/>
            <a:ext cx="6276975" cy="9050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AB0646-2912-4332-8D1E-57B67752CF7B}"/>
              </a:ext>
            </a:extLst>
          </p:cNvPr>
          <p:cNvSpPr/>
          <p:nvPr/>
        </p:nvSpPr>
        <p:spPr>
          <a:xfrm>
            <a:off x="1752600" y="1371600"/>
            <a:ext cx="535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14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  VÀ  ĐÀO TẠO QUẬN LONG BIÊN</a:t>
            </a:r>
          </a:p>
          <a:p>
            <a:pPr algn="ctr">
              <a:defRPr/>
            </a:pPr>
            <a:r>
              <a:rPr lang="vi-VN" sz="14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PHÚC LỢI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-Point Star 4"/>
          <p:cNvSpPr/>
          <p:nvPr/>
        </p:nvSpPr>
        <p:spPr>
          <a:xfrm>
            <a:off x="117764" y="914400"/>
            <a:ext cx="8839200" cy="5257800"/>
          </a:xfrm>
          <a:prstGeom prst="star4">
            <a:avLst>
              <a:gd name="adj" fmla="val 481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12,5m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25m.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chu vi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nl-NL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marL="0" indent="0" algn="ctr">
              <a:buNone/>
            </a:pPr>
            <a:r>
              <a:rPr lang="nl-NL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 </a:t>
            </a:r>
            <a:r>
              <a:rPr lang="nl-N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 hình </a:t>
            </a:r>
            <a:r>
              <a:rPr lang="nl-NL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 (chính </a:t>
            </a:r>
            <a:r>
              <a:rPr lang="nl-N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diện tích hình </a:t>
            </a:r>
            <a:r>
              <a:rPr lang="nl-NL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 nhật):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25 x 25 = 625 (m</a:t>
            </a:r>
            <a:r>
              <a:rPr lang="nl-NL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 dài thửa ruộng 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625 : 12,5 = 50(m)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vi thửa ruộng hình chữ nhật 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(50 + 12,5) x 2 = 125(m)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Đáp số : 125m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oogle Shape;445;p17">
            <a:extLst>
              <a:ext uri="{FF2B5EF4-FFF2-40B4-BE49-F238E27FC236}">
                <a16:creationId xmlns:a16="http://schemas.microsoft.com/office/drawing/2014/main" id="{26931404-53F4-45A2-A098-2E0A024954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1143000" y="2000250"/>
            <a:ext cx="6858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" name="Google Shape;446;p17">
            <a:extLst>
              <a:ext uri="{FF2B5EF4-FFF2-40B4-BE49-F238E27FC236}">
                <a16:creationId xmlns:a16="http://schemas.microsoft.com/office/drawing/2014/main" id="{559C4FC1-FAF0-4780-B2B3-022C5C79226C}"/>
              </a:ext>
            </a:extLst>
          </p:cNvPr>
          <p:cNvSpPr/>
          <p:nvPr/>
        </p:nvSpPr>
        <p:spPr>
          <a:xfrm>
            <a:off x="2098642" y="2087762"/>
            <a:ext cx="4946716" cy="507811"/>
          </a:xfrm>
          <a:prstGeom prst="rect">
            <a:avLst/>
          </a:prstGeom>
          <a:noFill/>
          <a:ln>
            <a:noFill/>
          </a:ln>
        </p:spPr>
        <p:txBody>
          <a:bodyPr spcFirstLastPara="1" lIns="45713" tIns="22850" rIns="45713" bIns="22850">
            <a:spAutoFit/>
          </a:bodyPr>
          <a:lstStyle/>
          <a:p>
            <a:pPr algn="ctr">
              <a:buClr>
                <a:srgbClr val="FFFFFF"/>
              </a:buClr>
              <a:buSzPts val="6000"/>
              <a:defRPr/>
            </a:pPr>
            <a:r>
              <a:rPr lang="en-US" sz="3000" b="1" dirty="0">
                <a:solidFill>
                  <a:srgbClr val="FFFFFF"/>
                </a:solidFill>
                <a:highlight>
                  <a:srgbClr val="800080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CHÀO TẠM BIỆT CÁC EM </a:t>
            </a:r>
            <a:endParaRPr sz="91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8DEFBAC4-3521-45CF-8BCB-97CA035803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171" name="图片 23">
            <a:extLst>
              <a:ext uri="{FF2B5EF4-FFF2-40B4-BE49-F238E27FC236}">
                <a16:creationId xmlns:a16="http://schemas.microsoft.com/office/drawing/2014/main" id="{93C362D4-7F2C-4A4F-BB12-CB0F6AD3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857250"/>
            <a:ext cx="19050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22">
            <a:extLst>
              <a:ext uri="{FF2B5EF4-FFF2-40B4-BE49-F238E27FC236}">
                <a16:creationId xmlns:a16="http://schemas.microsoft.com/office/drawing/2014/main" id="{574B4CC1-9B71-480D-A02E-CD8E2109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133850"/>
            <a:ext cx="33131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D32DAF6D-309A-44CF-B6D0-5AC2E5BC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295400"/>
            <a:ext cx="9080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51">
            <a:extLst>
              <a:ext uri="{FF2B5EF4-FFF2-40B4-BE49-F238E27FC236}">
                <a16:creationId xmlns:a16="http://schemas.microsoft.com/office/drawing/2014/main" id="{62EC5383-F4CF-44B8-A239-899684DAC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3575050"/>
            <a:ext cx="914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66">
            <a:extLst>
              <a:ext uri="{FF2B5EF4-FFF2-40B4-BE49-F238E27FC236}">
                <a16:creationId xmlns:a16="http://schemas.microsoft.com/office/drawing/2014/main" id="{34263E88-9383-45D5-968F-DCA36314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954213"/>
            <a:ext cx="7175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: 圆角 56">
            <a:extLst>
              <a:ext uri="{FF2B5EF4-FFF2-40B4-BE49-F238E27FC236}">
                <a16:creationId xmlns:a16="http://schemas.microsoft.com/office/drawing/2014/main" id="{1F38B8C7-F4EF-4AFA-A0AE-CA612B1CA30A}"/>
              </a:ext>
            </a:extLst>
          </p:cNvPr>
          <p:cNvSpPr/>
          <p:nvPr/>
        </p:nvSpPr>
        <p:spPr>
          <a:xfrm>
            <a:off x="4076700" y="3609975"/>
            <a:ext cx="1257300" cy="169863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solidFill>
                <a:srgbClr val="A2E3C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177" name="WordArt 6">
            <a:extLst>
              <a:ext uri="{FF2B5EF4-FFF2-40B4-BE49-F238E27FC236}">
                <a16:creationId xmlns:a16="http://schemas.microsoft.com/office/drawing/2014/main" id="{9288BBD0-D36D-4934-A868-6BB922C18D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49663" y="2413000"/>
            <a:ext cx="2111375" cy="490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917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7178" name="Text Box 41">
            <a:extLst>
              <a:ext uri="{FF2B5EF4-FFF2-40B4-BE49-F238E27FC236}">
                <a16:creationId xmlns:a16="http://schemas.microsoft.com/office/drawing/2014/main" id="{9DE6C286-39AE-4343-8559-A95971C1F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938463"/>
            <a:ext cx="662463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B7C65-ED11-448D-92D6-86A66A382F6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171700" y="1049338"/>
            <a:ext cx="1428750" cy="254635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A7A05-9D7E-43DC-A087-9910614F1B6E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3486150" y="3086100"/>
            <a:ext cx="4419600" cy="1228725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DFCDFAC-A3A2-48F5-BFE3-4331F98AE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685800">
              <a:defRPr/>
            </a:pPr>
            <a:endParaRPr lang="en-US" altLang="en-US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EFB61C1-381E-4048-9605-0B71486F19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defTabSz="685800">
              <a:defRPr/>
            </a:pP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1E5E5BD-0B88-42B3-B6FE-44FCD1AADC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57C385-861F-4DBC-9CDE-49CC6C73540B}"/>
              </a:ext>
            </a:extLst>
          </p:cNvPr>
          <p:cNvSpPr/>
          <p:nvPr/>
        </p:nvSpPr>
        <p:spPr>
          <a:xfrm>
            <a:off x="1560494" y="1809948"/>
            <a:ext cx="3345835" cy="1239612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303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3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038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7">
            <a:extLst>
              <a:ext uri="{FF2B5EF4-FFF2-40B4-BE49-F238E27FC236}">
                <a16:creationId xmlns:a16="http://schemas.microsoft.com/office/drawing/2014/main" id="{BF7DA3FF-E2E6-4719-BFA8-DE33B7934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r="2"/>
          <a:stretch>
            <a:fillRect/>
          </a:stretch>
        </p:blipFill>
        <p:spPr bwMode="auto">
          <a:xfrm>
            <a:off x="3945930" y="2871391"/>
            <a:ext cx="4055070" cy="248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2332037"/>
            <a:ext cx="8229600" cy="2163763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>
              <a:bevelB w="50800" h="38100" prst="riblet"/>
            </a:sp3d>
          </a:bodyPr>
          <a:lstStyle/>
          <a:p>
            <a:pPr marL="0" indent="0">
              <a:buNone/>
            </a:pPr>
            <a:r>
              <a:rPr lang="en-US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) 5 : 0,5 </a:t>
            </a:r>
            <a:r>
              <a:rPr lang="en-US" dirty="0" err="1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5 x 2                     </a:t>
            </a:r>
            <a:r>
              <a:rPr lang="en-US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b</a:t>
            </a:r>
            <a:r>
              <a:rPr lang="en-US" dirty="0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) 3 : 0,2 </a:t>
            </a:r>
            <a:r>
              <a:rPr lang="en-US" dirty="0" err="1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3 x 5</a:t>
            </a:r>
          </a:p>
          <a:p>
            <a:pPr marL="0" indent="0">
              <a:buNone/>
            </a:pPr>
            <a:r>
              <a:rPr lang="en-US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52 </a:t>
            </a:r>
            <a:r>
              <a:rPr lang="en-US" dirty="0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: 0,5 </a:t>
            </a:r>
            <a:r>
              <a:rPr lang="en-US" dirty="0" err="1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52 x 2                      </a:t>
            </a:r>
            <a:r>
              <a:rPr lang="en-US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dirty="0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: 0,25 </a:t>
            </a:r>
            <a:r>
              <a:rPr lang="en-US" dirty="0" err="1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n w="28575" cmpd="thickThin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18 x4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33400" y="152400"/>
            <a:ext cx="4648200" cy="12954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n>
                  <a:gradFill flip="none" rotWithShape="1"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Tính rồi so sánh kết quả: </a:t>
            </a:r>
            <a:endParaRPr lang="vi-VN" sz="2800" dirty="0">
              <a:ln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0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2362200"/>
            <a:ext cx="8153400" cy="1935163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pt-BR" sz="2400" dirty="0">
                <a:ln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a) 5 : 0,5 = 5 x 2 = 10                            b) 3 : 0,2 = 3 x 5 = 15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pt-BR" sz="2400" dirty="0">
                <a:ln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  52 : 0,5 =  52 x 2 = 104                          18 : 0,25 = 18 x 4 = 72</a:t>
            </a:r>
          </a:p>
          <a:p>
            <a:pPr>
              <a:lnSpc>
                <a:spcPct val="220000"/>
              </a:lnSpc>
              <a:buNone/>
            </a:pP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33400" y="152400"/>
            <a:ext cx="4648200" cy="12954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n>
                  <a:gradFill flip="none" rotWithShape="1"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Tính rồi so sánh kết quả: </a:t>
            </a:r>
            <a:endParaRPr lang="vi-VN" sz="2800" dirty="0">
              <a:ln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152400" y="0"/>
            <a:ext cx="2133600" cy="1371600"/>
          </a:xfrm>
          <a:prstGeom prst="heptag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x:</a:t>
            </a:r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6858000" cy="2743200"/>
          </a:xfrm>
        </p:spPr>
        <p:txBody>
          <a:bodyPr>
            <a:noAutofit/>
          </a:bodyPr>
          <a:lstStyle/>
          <a:p>
            <a:pPr marL="914400" indent="-914400">
              <a:buAutoNum type="alphaLcParenR"/>
            </a:pPr>
            <a:r>
              <a:rPr lang="pt-BR" sz="5400" i="1" dirty="0">
                <a:ln>
                  <a:gradFill>
                    <a:gsLst>
                      <a:gs pos="0">
                        <a:srgbClr val="FC9FCB"/>
                      </a:gs>
                      <a:gs pos="13000">
                        <a:srgbClr val="F8B049"/>
                      </a:gs>
                      <a:gs pos="21001">
                        <a:srgbClr val="F8B049"/>
                      </a:gs>
                      <a:gs pos="63000">
                        <a:srgbClr val="FEE7F2"/>
                      </a:gs>
                      <a:gs pos="67000">
                        <a:srgbClr val="F952A0"/>
                      </a:gs>
                      <a:gs pos="69000">
                        <a:srgbClr val="C50849"/>
                      </a:gs>
                      <a:gs pos="82001">
                        <a:srgbClr val="B43E85"/>
                      </a:gs>
                      <a:gs pos="100000">
                        <a:srgbClr val="F8B049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pt-BR" sz="3600" dirty="0">
                <a:ln>
                  <a:gradFill>
                    <a:gsLst>
                      <a:gs pos="0">
                        <a:srgbClr val="FC9FCB"/>
                      </a:gs>
                      <a:gs pos="13000">
                        <a:srgbClr val="F8B049"/>
                      </a:gs>
                      <a:gs pos="21001">
                        <a:srgbClr val="F8B049"/>
                      </a:gs>
                      <a:gs pos="63000">
                        <a:srgbClr val="FEE7F2"/>
                      </a:gs>
                      <a:gs pos="67000">
                        <a:srgbClr val="F952A0"/>
                      </a:gs>
                      <a:gs pos="69000">
                        <a:srgbClr val="C50849"/>
                      </a:gs>
                      <a:gs pos="82001">
                        <a:srgbClr val="B43E85"/>
                      </a:gs>
                      <a:gs pos="100000">
                        <a:srgbClr val="F8B049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sz="5400" dirty="0">
                <a:ln>
                  <a:gradFill>
                    <a:gsLst>
                      <a:gs pos="0">
                        <a:srgbClr val="FC9FCB"/>
                      </a:gs>
                      <a:gs pos="13000">
                        <a:srgbClr val="F8B049"/>
                      </a:gs>
                      <a:gs pos="21001">
                        <a:srgbClr val="F8B049"/>
                      </a:gs>
                      <a:gs pos="63000">
                        <a:srgbClr val="FEE7F2"/>
                      </a:gs>
                      <a:gs pos="67000">
                        <a:srgbClr val="F952A0"/>
                      </a:gs>
                      <a:gs pos="69000">
                        <a:srgbClr val="C50849"/>
                      </a:gs>
                      <a:gs pos="82001">
                        <a:srgbClr val="B43E85"/>
                      </a:gs>
                      <a:gs pos="100000">
                        <a:srgbClr val="F8B049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 8,6 = 387</a:t>
            </a:r>
          </a:p>
          <a:p>
            <a:pPr marL="914400" indent="-914400">
              <a:buAutoNum type="alphaLcParenR"/>
            </a:pPr>
            <a:endParaRPr lang="pt-BR" sz="5400" dirty="0">
              <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</a:ln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5400" dirty="0">
                <a:ln>
                  <a:gradFill>
                    <a:gsLst>
                      <a:gs pos="0">
                        <a:srgbClr val="FC9FCB"/>
                      </a:gs>
                      <a:gs pos="13000">
                        <a:srgbClr val="F8B049"/>
                      </a:gs>
                      <a:gs pos="21001">
                        <a:srgbClr val="F8B049"/>
                      </a:gs>
                      <a:gs pos="63000">
                        <a:srgbClr val="FEE7F2"/>
                      </a:gs>
                      <a:gs pos="67000">
                        <a:srgbClr val="F952A0"/>
                      </a:gs>
                      <a:gs pos="69000">
                        <a:srgbClr val="C50849"/>
                      </a:gs>
                      <a:gs pos="82001">
                        <a:srgbClr val="B43E85"/>
                      </a:gs>
                      <a:gs pos="100000">
                        <a:srgbClr val="F8B049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b) 9,5 </a:t>
            </a:r>
            <a:r>
              <a:rPr lang="pt-BR" sz="3600" dirty="0">
                <a:ln>
                  <a:gradFill>
                    <a:gsLst>
                      <a:gs pos="0">
                        <a:srgbClr val="FC9FCB"/>
                      </a:gs>
                      <a:gs pos="13000">
                        <a:srgbClr val="F8B049"/>
                      </a:gs>
                      <a:gs pos="21001">
                        <a:srgbClr val="F8B049"/>
                      </a:gs>
                      <a:gs pos="63000">
                        <a:srgbClr val="FEE7F2"/>
                      </a:gs>
                      <a:gs pos="67000">
                        <a:srgbClr val="F952A0"/>
                      </a:gs>
                      <a:gs pos="69000">
                        <a:srgbClr val="C50849"/>
                      </a:gs>
                      <a:gs pos="82001">
                        <a:srgbClr val="B43E85"/>
                      </a:gs>
                      <a:gs pos="100000">
                        <a:srgbClr val="F8B049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sz="5400" dirty="0">
                <a:ln>
                  <a:gradFill>
                    <a:gsLst>
                      <a:gs pos="0">
                        <a:srgbClr val="FC9FCB"/>
                      </a:gs>
                      <a:gs pos="13000">
                        <a:srgbClr val="F8B049"/>
                      </a:gs>
                      <a:gs pos="21001">
                        <a:srgbClr val="F8B049"/>
                      </a:gs>
                      <a:gs pos="63000">
                        <a:srgbClr val="FEE7F2"/>
                      </a:gs>
                      <a:gs pos="67000">
                        <a:srgbClr val="F952A0"/>
                      </a:gs>
                      <a:gs pos="69000">
                        <a:srgbClr val="C50849"/>
                      </a:gs>
                      <a:gs pos="82001">
                        <a:srgbClr val="B43E85"/>
                      </a:gs>
                      <a:gs pos="100000">
                        <a:srgbClr val="F8B049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5400" i="1" dirty="0">
                <a:ln>
                  <a:gradFill>
                    <a:gsLst>
                      <a:gs pos="0">
                        <a:srgbClr val="FC9FCB"/>
                      </a:gs>
                      <a:gs pos="13000">
                        <a:srgbClr val="F8B049"/>
                      </a:gs>
                      <a:gs pos="21001">
                        <a:srgbClr val="F8B049"/>
                      </a:gs>
                      <a:gs pos="63000">
                        <a:srgbClr val="FEE7F2"/>
                      </a:gs>
                      <a:gs pos="67000">
                        <a:srgbClr val="F952A0"/>
                      </a:gs>
                      <a:gs pos="69000">
                        <a:srgbClr val="C50849"/>
                      </a:gs>
                      <a:gs pos="82001">
                        <a:srgbClr val="B43E85"/>
                      </a:gs>
                      <a:gs pos="100000">
                        <a:srgbClr val="F8B049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sz="5400" dirty="0">
                <a:ln>
                  <a:gradFill>
                    <a:gsLst>
                      <a:gs pos="0">
                        <a:srgbClr val="FC9FCB"/>
                      </a:gs>
                      <a:gs pos="13000">
                        <a:srgbClr val="F8B049"/>
                      </a:gs>
                      <a:gs pos="21001">
                        <a:srgbClr val="F8B049"/>
                      </a:gs>
                      <a:gs pos="63000">
                        <a:srgbClr val="FEE7F2"/>
                      </a:gs>
                      <a:gs pos="67000">
                        <a:srgbClr val="F952A0"/>
                      </a:gs>
                      <a:gs pos="69000">
                        <a:srgbClr val="C50849"/>
                      </a:gs>
                      <a:gs pos="82001">
                        <a:srgbClr val="B43E85"/>
                      </a:gs>
                      <a:gs pos="100000">
                        <a:srgbClr val="F8B049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 = 399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2332037"/>
            <a:ext cx="8991600" cy="3992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sz="3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8,6 = 387             </a:t>
            </a:r>
            <a:r>
              <a:rPr lang="pt-BR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b</a:t>
            </a:r>
            <a:r>
              <a:rPr lang="pt-BR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9,5 </a:t>
            </a:r>
            <a:r>
              <a:rPr lang="pt-BR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pt-BR" sz="3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pt-BR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399</a:t>
            </a:r>
          </a:p>
          <a:p>
            <a:pPr marL="0" indent="0">
              <a:buNone/>
            </a:pPr>
            <a:r>
              <a:rPr lang="pt-BR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x </a:t>
            </a:r>
            <a:r>
              <a:rPr lang="pt-BR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387: 8,6                </a:t>
            </a:r>
            <a:r>
              <a:rPr lang="pt-BR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x </a:t>
            </a:r>
            <a:r>
              <a:rPr lang="pt-BR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399 : 9,5</a:t>
            </a:r>
          </a:p>
          <a:p>
            <a:pPr marL="0" indent="0">
              <a:buNone/>
            </a:pPr>
            <a:r>
              <a:rPr lang="pt-BR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x </a:t>
            </a:r>
            <a:r>
              <a:rPr lang="pt-BR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45                            </a:t>
            </a:r>
            <a:r>
              <a:rPr lang="pt-BR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x = </a:t>
            </a:r>
            <a:r>
              <a:rPr lang="pt-BR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  <a:p>
            <a:pPr marL="0" indent="0">
              <a:buNone/>
            </a:pPr>
            <a:br>
              <a:rPr lang="pt-BR" sz="4700" dirty="0">
                <a:latin typeface="Times New Roman" pitchFamily="18" charset="0"/>
                <a:cs typeface="Times New Roman" pitchFamily="18" charset="0"/>
              </a:rPr>
            </a:b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152400" y="0"/>
            <a:ext cx="2133600" cy="1371600"/>
          </a:xfrm>
          <a:prstGeom prst="heptag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2. Tìm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x:</a:t>
            </a:r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2197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048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>
                <a:ln>
                  <a:gradFill>
                    <a:gsLst>
                      <a:gs pos="0">
                        <a:srgbClr val="CCCCFF"/>
                      </a:gs>
                      <a:gs pos="17999">
                        <a:srgbClr val="99CCFF"/>
                      </a:gs>
                      <a:gs pos="36000">
                        <a:srgbClr val="9966FF"/>
                      </a:gs>
                      <a:gs pos="61000">
                        <a:srgbClr val="CC99FF"/>
                      </a:gs>
                      <a:gs pos="82001">
                        <a:srgbClr val="99CCFF"/>
                      </a:gs>
                      <a:gs pos="100000">
                        <a:srgbClr val="CCCCFF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3. Thùng to có 21</a:t>
            </a:r>
            <a:r>
              <a:rPr lang="vi-VN" sz="3200" i="1">
                <a:ln>
                  <a:gradFill>
                    <a:gsLst>
                      <a:gs pos="0">
                        <a:srgbClr val="CCCCFF"/>
                      </a:gs>
                      <a:gs pos="17999">
                        <a:srgbClr val="99CCFF"/>
                      </a:gs>
                      <a:gs pos="36000">
                        <a:srgbClr val="9966FF"/>
                      </a:gs>
                      <a:gs pos="61000">
                        <a:srgbClr val="CC99FF"/>
                      </a:gs>
                      <a:gs pos="82001">
                        <a:srgbClr val="99CCFF"/>
                      </a:gs>
                      <a:gs pos="100000">
                        <a:srgbClr val="CCCCFF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>
                <a:ln>
                  <a:gradFill>
                    <a:gsLst>
                      <a:gs pos="0">
                        <a:srgbClr val="CCCCFF"/>
                      </a:gs>
                      <a:gs pos="17999">
                        <a:srgbClr val="99CCFF"/>
                      </a:gs>
                      <a:gs pos="36000">
                        <a:srgbClr val="9966FF"/>
                      </a:gs>
                      <a:gs pos="61000">
                        <a:srgbClr val="CC99FF"/>
                      </a:gs>
                      <a:gs pos="82001">
                        <a:srgbClr val="99CCFF"/>
                      </a:gs>
                      <a:gs pos="100000">
                        <a:srgbClr val="CCCCFF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 dầu, thùng bé có 15</a:t>
            </a:r>
            <a:r>
              <a:rPr lang="vi-VN" sz="3200" i="1">
                <a:ln>
                  <a:gradFill>
                    <a:gsLst>
                      <a:gs pos="0">
                        <a:srgbClr val="CCCCFF"/>
                      </a:gs>
                      <a:gs pos="17999">
                        <a:srgbClr val="99CCFF"/>
                      </a:gs>
                      <a:gs pos="36000">
                        <a:srgbClr val="9966FF"/>
                      </a:gs>
                      <a:gs pos="61000">
                        <a:srgbClr val="CC99FF"/>
                      </a:gs>
                      <a:gs pos="82001">
                        <a:srgbClr val="99CCFF"/>
                      </a:gs>
                      <a:gs pos="100000">
                        <a:srgbClr val="CCCCFF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>
                <a:ln>
                  <a:gradFill>
                    <a:gsLst>
                      <a:gs pos="0">
                        <a:srgbClr val="CCCCFF"/>
                      </a:gs>
                      <a:gs pos="17999">
                        <a:srgbClr val="99CCFF"/>
                      </a:gs>
                      <a:gs pos="36000">
                        <a:srgbClr val="9966FF"/>
                      </a:gs>
                      <a:gs pos="61000">
                        <a:srgbClr val="CC99FF"/>
                      </a:gs>
                      <a:gs pos="82001">
                        <a:srgbClr val="99CCFF"/>
                      </a:gs>
                      <a:gs pos="100000">
                        <a:srgbClr val="CCCCFF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 dầu. Số dầu đó được chứa vào các chai như nhau, mỗi chai  có 0,75</a:t>
            </a:r>
            <a:r>
              <a:rPr lang="vi-VN" sz="3200" i="1">
                <a:ln>
                  <a:gradFill>
                    <a:gsLst>
                      <a:gs pos="0">
                        <a:srgbClr val="CCCCFF"/>
                      </a:gs>
                      <a:gs pos="17999">
                        <a:srgbClr val="99CCFF"/>
                      </a:gs>
                      <a:gs pos="36000">
                        <a:srgbClr val="9966FF"/>
                      </a:gs>
                      <a:gs pos="61000">
                        <a:srgbClr val="CC99FF"/>
                      </a:gs>
                      <a:gs pos="82001">
                        <a:srgbClr val="99CCFF"/>
                      </a:gs>
                      <a:gs pos="100000">
                        <a:srgbClr val="CCCCFF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>
                <a:ln>
                  <a:gradFill>
                    <a:gsLst>
                      <a:gs pos="0">
                        <a:srgbClr val="CCCCFF"/>
                      </a:gs>
                      <a:gs pos="17999">
                        <a:srgbClr val="99CCFF"/>
                      </a:gs>
                      <a:gs pos="36000">
                        <a:srgbClr val="9966FF"/>
                      </a:gs>
                      <a:gs pos="61000">
                        <a:srgbClr val="CC99FF"/>
                      </a:gs>
                      <a:gs pos="82001">
                        <a:srgbClr val="99CCFF"/>
                      </a:gs>
                      <a:gs pos="100000">
                        <a:srgbClr val="CCCCFF"/>
                      </a:gs>
                    </a:gsLst>
                    <a:lin ang="5400000" scaled="0"/>
                  </a:gradFill>
                </a:ln>
                <a:latin typeface="Times New Roman" pitchFamily="18" charset="0"/>
                <a:cs typeface="Times New Roman" pitchFamily="18" charset="0"/>
              </a:rPr>
              <a:t>. Hỏi có tất cả bao nhiêu chai dầu?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0" y="2209800"/>
            <a:ext cx="6324600" cy="4110097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en-US" sz="11200" b="1" dirty="0" err="1">
                <a:ln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1200" b="1" dirty="0">
                <a:ln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err="1">
                <a:ln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11200" b="1" dirty="0">
              <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70000"/>
              </a:lnSpc>
              <a:buNone/>
            </a:pP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                   21 + 15 = 36 (</a:t>
            </a:r>
            <a:r>
              <a:rPr lang="en-US" sz="11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  <a:buNone/>
            </a:pP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70000"/>
              </a:lnSpc>
              <a:buNone/>
            </a:pP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36 : 0,75 = 48 (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chai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  <a:buNone/>
            </a:pP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                    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 48 (</a:t>
            </a:r>
            <a:r>
              <a:rPr lang="en-US" sz="1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chai</a:t>
            </a:r>
            <a:r>
              <a:rPr lang="en-US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vi-VN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83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386</Words>
  <Application>Microsoft Office PowerPoint</Application>
  <PresentationFormat>Trình chiếu Trên màn hình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</dc:title>
  <dc:creator>Admin</dc:creator>
  <cp:lastModifiedBy>Ha Nguyen</cp:lastModifiedBy>
  <cp:revision>25</cp:revision>
  <dcterms:created xsi:type="dcterms:W3CDTF">2015-12-09T11:06:20Z</dcterms:created>
  <dcterms:modified xsi:type="dcterms:W3CDTF">2021-12-05T06:29:07Z</dcterms:modified>
</cp:coreProperties>
</file>