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21"/>
  </p:notesMasterIdLst>
  <p:sldIdLst>
    <p:sldId id="320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4" r:id="rId19"/>
    <p:sldId id="273" r:id="rId20"/>
  </p:sldIdLst>
  <p:sldSz cx="12192000" cy="6858000"/>
  <p:notesSz cx="6858000" cy="9144000"/>
  <p:embeddedFontLst>
    <p:embeddedFont>
      <p:font typeface="等线" panose="02010600030101010101" pitchFamily="2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C2CBB-CC33-402D-BC55-A41C913B667A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8FC12-7877-4CB0-AE9C-753D4E14A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87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708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261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135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6838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200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537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4552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078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2426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1462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40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6270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819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73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6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350" y="325540"/>
            <a:ext cx="10515600" cy="5659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6F879A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>
                <a:solidFill>
                  <a:prstClr val="black"/>
                </a:solidFill>
              </a:rPr>
              <a:pPr/>
              <a:t>2021/12/19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2387600" y="3236100"/>
            <a:ext cx="7416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3873503" y="4561700"/>
            <a:ext cx="44452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5256937" y="1638665"/>
            <a:ext cx="1702800" cy="9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9742893" y="4914647"/>
            <a:ext cx="5028825" cy="213691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2329011" y="-196854"/>
            <a:ext cx="5028825" cy="213691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215345" y="-5264"/>
            <a:ext cx="2351148" cy="1602488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9979725" y="5819509"/>
            <a:ext cx="2258177" cy="962473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4030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3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18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00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59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4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68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8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345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07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34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5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2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39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2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29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47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9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60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18.wdp"/><Relationship Id="rId3" Type="http://schemas.openxmlformats.org/officeDocument/2006/relationships/slide" Target="slide5.xml"/><Relationship Id="rId7" Type="http://schemas.microsoft.com/office/2007/relationships/hdphoto" Target="../media/hdphoto2.wdp"/><Relationship Id="rId12" Type="http://schemas.openxmlformats.org/officeDocument/2006/relationships/image" Target="../media/image5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microsoft.com/office/2007/relationships/hdphoto" Target="../media/hdphoto16.wdp"/><Relationship Id="rId10" Type="http://schemas.openxmlformats.org/officeDocument/2006/relationships/image" Target="../media/image25.png"/><Relationship Id="rId4" Type="http://schemas.openxmlformats.org/officeDocument/2006/relationships/image" Target="../media/image48.png"/><Relationship Id="rId9" Type="http://schemas.microsoft.com/office/2007/relationships/hdphoto" Target="../media/hdphoto1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emf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emf"/><Relationship Id="rId5" Type="http://schemas.openxmlformats.org/officeDocument/2006/relationships/image" Target="../media/image9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26" Type="http://schemas.openxmlformats.org/officeDocument/2006/relationships/image" Target="../media/image15.emf"/><Relationship Id="rId3" Type="http://schemas.openxmlformats.org/officeDocument/2006/relationships/tags" Target="../tags/tag5.xml"/><Relationship Id="rId21" Type="http://schemas.openxmlformats.org/officeDocument/2006/relationships/image" Target="../media/image10.emf"/><Relationship Id="rId7" Type="http://schemas.openxmlformats.org/officeDocument/2006/relationships/tags" Target="../tags/tag9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2.emf"/><Relationship Id="rId25" Type="http://schemas.openxmlformats.org/officeDocument/2006/relationships/image" Target="../media/image14.emf"/><Relationship Id="rId2" Type="http://schemas.openxmlformats.org/officeDocument/2006/relationships/tags" Target="../tags/tag4.xml"/><Relationship Id="rId16" Type="http://schemas.openxmlformats.org/officeDocument/2006/relationships/image" Target="../media/image8.emf"/><Relationship Id="rId20" Type="http://schemas.openxmlformats.org/officeDocument/2006/relationships/image" Target="../media/image4.em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9.xml"/><Relationship Id="rId24" Type="http://schemas.openxmlformats.org/officeDocument/2006/relationships/image" Target="../media/image13.emf"/><Relationship Id="rId5" Type="http://schemas.openxmlformats.org/officeDocument/2006/relationships/tags" Target="../tags/tag7.xml"/><Relationship Id="rId15" Type="http://schemas.openxmlformats.org/officeDocument/2006/relationships/image" Target="../media/image7.emf"/><Relationship Id="rId23" Type="http://schemas.openxmlformats.org/officeDocument/2006/relationships/image" Target="../media/image12.emf"/><Relationship Id="rId10" Type="http://schemas.openxmlformats.org/officeDocument/2006/relationships/tags" Target="../tags/tag12.xml"/><Relationship Id="rId19" Type="http://schemas.openxmlformats.org/officeDocument/2006/relationships/image" Target="../media/image9.emf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6.emf"/><Relationship Id="rId22" Type="http://schemas.openxmlformats.org/officeDocument/2006/relationships/image" Target="../media/image11.emf"/><Relationship Id="rId27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5.wdp"/><Relationship Id="rId2" Type="http://schemas.openxmlformats.org/officeDocument/2006/relationships/image" Target="../media/image20.jp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slide" Target="slide5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0.wdp"/><Relationship Id="rId18" Type="http://schemas.openxmlformats.org/officeDocument/2006/relationships/image" Target="../media/image36.png"/><Relationship Id="rId26" Type="http://schemas.microsoft.com/office/2007/relationships/hdphoto" Target="../media/hdphoto13.wdp"/><Relationship Id="rId3" Type="http://schemas.openxmlformats.org/officeDocument/2006/relationships/image" Target="../media/image29.png"/><Relationship Id="rId21" Type="http://schemas.openxmlformats.org/officeDocument/2006/relationships/image" Target="../media/image38.png"/><Relationship Id="rId7" Type="http://schemas.microsoft.com/office/2007/relationships/hdphoto" Target="../media/hdphoto8.wdp"/><Relationship Id="rId12" Type="http://schemas.openxmlformats.org/officeDocument/2006/relationships/image" Target="../media/image33.png"/><Relationship Id="rId17" Type="http://schemas.openxmlformats.org/officeDocument/2006/relationships/slide" Target="slide9.xml"/><Relationship Id="rId25" Type="http://schemas.openxmlformats.org/officeDocument/2006/relationships/image" Target="../media/image41.png"/><Relationship Id="rId2" Type="http://schemas.openxmlformats.org/officeDocument/2006/relationships/image" Target="../media/image28.jpg"/><Relationship Id="rId16" Type="http://schemas.openxmlformats.org/officeDocument/2006/relationships/image" Target="../media/image35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slide" Target="slide6.xml"/><Relationship Id="rId24" Type="http://schemas.openxmlformats.org/officeDocument/2006/relationships/image" Target="../media/image40.png"/><Relationship Id="rId5" Type="http://schemas.openxmlformats.org/officeDocument/2006/relationships/slide" Target="slide7.xml"/><Relationship Id="rId15" Type="http://schemas.openxmlformats.org/officeDocument/2006/relationships/slide" Target="slide8.xml"/><Relationship Id="rId23" Type="http://schemas.openxmlformats.org/officeDocument/2006/relationships/image" Target="../media/image39.png"/><Relationship Id="rId28" Type="http://schemas.microsoft.com/office/2007/relationships/hdphoto" Target="../media/hdphoto14.wdp"/><Relationship Id="rId10" Type="http://schemas.microsoft.com/office/2007/relationships/hdphoto" Target="../media/hdphoto9.wdp"/><Relationship Id="rId19" Type="http://schemas.openxmlformats.org/officeDocument/2006/relationships/image" Target="../media/image37.png"/><Relationship Id="rId4" Type="http://schemas.microsoft.com/office/2007/relationships/hdphoto" Target="../media/hdphoto7.wdp"/><Relationship Id="rId9" Type="http://schemas.openxmlformats.org/officeDocument/2006/relationships/image" Target="../media/image32.png"/><Relationship Id="rId14" Type="http://schemas.openxmlformats.org/officeDocument/2006/relationships/image" Target="../media/image34.png"/><Relationship Id="rId22" Type="http://schemas.microsoft.com/office/2007/relationships/hdphoto" Target="../media/hdphoto12.wdp"/><Relationship Id="rId27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5.xml"/><Relationship Id="rId5" Type="http://schemas.openxmlformats.org/officeDocument/2006/relationships/image" Target="../media/image43.png"/><Relationship Id="rId4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5.xml"/><Relationship Id="rId5" Type="http://schemas.openxmlformats.org/officeDocument/2006/relationships/image" Target="../media/image43.png"/><Relationship Id="rId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1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slide" Target="slide5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slide" Target="slide5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7AF3C20-808B-40E5-9AAB-8B4E413EE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417309"/>
            <a:ext cx="1076960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ctr">
            <a:spAutoFit/>
          </a:bodyPr>
          <a:lstStyle/>
          <a:p>
            <a:pPr algn="ctr" defTabSz="914377">
              <a:defRPr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</a:p>
          <a:p>
            <a:pPr algn="ctr" defTabSz="914377">
              <a:defRPr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  <a:p>
            <a:pPr algn="ctr" defTabSz="914377">
              <a:defRPr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       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962FE58-85BD-4EF5-936B-1FC0A1DDE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213474"/>
            <a:ext cx="12039600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ctr">
            <a:spAutoFit/>
          </a:bodyPr>
          <a:lstStyle/>
          <a:p>
            <a:pPr algn="ctr" defTabSz="914377">
              <a:defRPr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</a:t>
            </a:r>
          </a:p>
          <a:p>
            <a:pPr algn="ctr" defTabSz="914377">
              <a:defRPr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ĐÓN CÁC EM HỌC SINH</a:t>
            </a:r>
          </a:p>
          <a:p>
            <a:pPr algn="ctr" defTabSz="914377">
              <a:defRPr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</a:t>
            </a:r>
          </a:p>
          <a:p>
            <a:pPr algn="ctr" defTabSz="914377">
              <a:defRPr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              </a:t>
            </a:r>
          </a:p>
        </p:txBody>
      </p:sp>
      <p:grpSp>
        <p:nvGrpSpPr>
          <p:cNvPr id="4" name="PA_组合 25">
            <a:extLst>
              <a:ext uri="{FF2B5EF4-FFF2-40B4-BE49-F238E27FC236}">
                <a16:creationId xmlns:a16="http://schemas.microsoft.com/office/drawing/2014/main" id="{F8DB7289-FA98-47C0-BACE-0A0B2B9676D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332723">
            <a:off x="-319661" y="3868068"/>
            <a:ext cx="2609832" cy="294292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" name="图片 21">
              <a:extLst>
                <a:ext uri="{FF2B5EF4-FFF2-40B4-BE49-F238E27FC236}">
                  <a16:creationId xmlns:a16="http://schemas.microsoft.com/office/drawing/2014/main" id="{70E1C7B8-3EF0-476D-868D-3B2502C22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8" name="图片 19">
              <a:extLst>
                <a:ext uri="{FF2B5EF4-FFF2-40B4-BE49-F238E27FC236}">
                  <a16:creationId xmlns:a16="http://schemas.microsoft.com/office/drawing/2014/main" id="{6B26A991-58E0-4246-8F63-A4D109808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9" name="PA_图片 26">
            <a:extLst>
              <a:ext uri="{FF2B5EF4-FFF2-40B4-BE49-F238E27FC236}">
                <a16:creationId xmlns:a16="http://schemas.microsoft.com/office/drawing/2014/main" id="{6B7C702E-4E0B-4CA9-8365-33C724332AC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8909550" y="929469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46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44" y="-374579"/>
            <a:ext cx="1436235" cy="143623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Times New Roman 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468EF786-B153-4995-AD54-338687641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98" y="0"/>
            <a:ext cx="12192000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	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2.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Cô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Chấm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trong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văn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sau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là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người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có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tính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cách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như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thế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nào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      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Nêu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những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chi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tiết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và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hình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ảnh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minh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họa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cho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nhận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xét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của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Times New Roman "/>
              </a:rPr>
              <a:t>em</a:t>
            </a:r>
            <a:r>
              <a:rPr lang="en-US" altLang="en-US" sz="2600" b="1" kern="0" dirty="0">
                <a:solidFill>
                  <a:srgbClr val="0000FF"/>
                </a:solidFill>
                <a:latin typeface="Times New Roman "/>
              </a:rPr>
              <a:t>.</a:t>
            </a: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9BF41999-4646-407C-957A-557D25C47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0967"/>
            <a:ext cx="12192000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kern="0" dirty="0" err="1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Cô</a:t>
            </a:r>
            <a:r>
              <a:rPr lang="en-US" altLang="en-US" b="1" kern="0" dirty="0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Chấm</a:t>
            </a:r>
            <a:endParaRPr lang="en-US" altLang="en-US" b="1" kern="0" dirty="0">
              <a:solidFill>
                <a:srgbClr val="FF0000"/>
              </a:solidFill>
              <a:latin typeface="Times New Roman 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phải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đẹp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gặp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thể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lẫn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lộn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bất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Đôi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định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trai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Bình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tổ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ai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kém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đắn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đo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mãi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chưa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ra,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ngay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băng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đáng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nữa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Đối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vậy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hôm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nhận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bốn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cái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giận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vì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ta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biết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bụng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gì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độc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địa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giờ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ngang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dọc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cắm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xuống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cằn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lớn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cơm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lao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động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rất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khỏe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về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muộn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bà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Am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nhiều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phần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dư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thường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cuối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vã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thực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đó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nhu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cầu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của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chân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tay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bứt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rứt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sao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Tết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Nguyên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đán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ra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đồng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từ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sớm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mồng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dẫu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bắt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nhà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đua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đòi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may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mặc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hè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đông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rét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mộc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mạc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bầu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bạn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nắng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mưa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lúa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mọc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bề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ngoài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rắn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rỏi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ngợi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dễ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cảm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cảnh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ngộ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gần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suốt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buổi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Đêm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ngủ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giấc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mơ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mất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nước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Times New Roman 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8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Times New Roman 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30" name="图片 1" descr="97e5c76d95dfebf73877221ff104468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22479" y="2951341"/>
            <a:ext cx="4851874" cy="4851874"/>
          </a:xfrm>
          <a:prstGeom prst="rect">
            <a:avLst/>
          </a:prstGeom>
        </p:spPr>
      </p:pic>
      <p:sp>
        <p:nvSpPr>
          <p:cNvPr id="33" name="TextBox 2">
            <a:extLst>
              <a:ext uri="{FF2B5EF4-FFF2-40B4-BE49-F238E27FC236}">
                <a16:creationId xmlns:a16="http://schemas.microsoft.com/office/drawing/2014/main" id="{22F40240-83E7-4A9D-8CED-74C98A74B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22" y="736725"/>
            <a:ext cx="11393542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Bài</a:t>
            </a:r>
            <a:r>
              <a:rPr lang="en-US" sz="3600" b="1" kern="0" dirty="0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 2: </a:t>
            </a:r>
            <a:r>
              <a:rPr lang="en-US" sz="3600" b="1" kern="0" dirty="0" err="1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Cô</a:t>
            </a:r>
            <a:r>
              <a:rPr lang="en-US" sz="3600" b="1" kern="0" dirty="0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Chấm</a:t>
            </a:r>
            <a:r>
              <a:rPr lang="en-US" sz="3600" b="1" kern="0" dirty="0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trong</a:t>
            </a:r>
            <a:r>
              <a:rPr lang="en-US" sz="3600" b="1" kern="0" dirty="0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bài</a:t>
            </a:r>
            <a:r>
              <a:rPr lang="en-US" sz="3600" b="1" kern="0" dirty="0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văn</a:t>
            </a:r>
            <a:r>
              <a:rPr lang="en-US" sz="3600" b="1" kern="0" dirty="0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sau</a:t>
            </a:r>
            <a:r>
              <a:rPr lang="en-US" sz="3600" b="1" kern="0" dirty="0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là</a:t>
            </a:r>
            <a:r>
              <a:rPr lang="en-US" sz="3600" b="1" kern="0" dirty="0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người</a:t>
            </a:r>
            <a:r>
              <a:rPr lang="en-US" sz="3600" b="1" kern="0" dirty="0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có</a:t>
            </a:r>
            <a:r>
              <a:rPr lang="en-US" sz="3600" b="1" kern="0" dirty="0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tính</a:t>
            </a:r>
            <a:r>
              <a:rPr lang="en-US" sz="3600" b="1" kern="0" dirty="0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cách</a:t>
            </a:r>
            <a:r>
              <a:rPr lang="en-US" sz="3600" b="1" kern="0" dirty="0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như</a:t>
            </a:r>
            <a:r>
              <a:rPr lang="en-US" sz="3600" b="1" kern="0" dirty="0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thế</a:t>
            </a:r>
            <a:r>
              <a:rPr lang="en-US" sz="3600" b="1" kern="0" dirty="0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nào</a:t>
            </a:r>
            <a:r>
              <a:rPr lang="en-US" sz="3600" b="1" kern="0" dirty="0">
                <a:solidFill>
                  <a:srgbClr val="FF0000"/>
                </a:solidFill>
                <a:latin typeface="Times New Roman 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9457EB-679D-4400-B5B5-3A872CE38156}"/>
              </a:ext>
            </a:extLst>
          </p:cNvPr>
          <p:cNvSpPr txBox="1"/>
          <p:nvPr/>
        </p:nvSpPr>
        <p:spPr>
          <a:xfrm>
            <a:off x="4550614" y="2550423"/>
            <a:ext cx="6039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kern="0" dirty="0" err="1">
                <a:solidFill>
                  <a:srgbClr val="FF0000"/>
                </a:solidFill>
                <a:latin typeface="Times New Roman "/>
                <a:cs typeface="Calibri Light" panose="020F0302020204030204" pitchFamily="34" charset="0"/>
              </a:rPr>
              <a:t>Cô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 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 "/>
                <a:cs typeface="Calibri Light" panose="020F0302020204030204" pitchFamily="34" charset="0"/>
              </a:rPr>
              <a:t>Chấm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 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 "/>
                <a:cs typeface="Calibri Light" panose="020F0302020204030204" pitchFamily="34" charset="0"/>
              </a:rPr>
              <a:t>có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 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 "/>
                <a:cs typeface="Calibri Light" panose="020F0302020204030204" pitchFamily="34" charset="0"/>
              </a:rPr>
              <a:t>tính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 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 "/>
                <a:cs typeface="Calibri Light" panose="020F0302020204030204" pitchFamily="34" charset="0"/>
              </a:rPr>
              <a:t>cách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 "/>
                <a:cs typeface="Calibri Light" panose="020F03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Trung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thực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thẳng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thắn</a:t>
            </a:r>
            <a:endParaRPr lang="en-US" altLang="en-US" sz="3600" b="1" kern="0" dirty="0">
              <a:solidFill>
                <a:srgbClr val="0000CC"/>
              </a:solidFill>
              <a:latin typeface="Times New Roman 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Chăm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chỉ</a:t>
            </a:r>
            <a:endParaRPr lang="en-US" altLang="en-US" sz="3600" b="1" kern="0" dirty="0">
              <a:solidFill>
                <a:srgbClr val="0000CC"/>
              </a:solidFill>
              <a:latin typeface="Times New Roman 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Giản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dị</a:t>
            </a:r>
            <a:endParaRPr lang="en-US" altLang="en-US" sz="3600" b="1" kern="0" dirty="0">
              <a:solidFill>
                <a:srgbClr val="0000CC"/>
              </a:solidFill>
              <a:latin typeface="Times New Roman 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Giàu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tình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cảm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dễ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xúc</a:t>
            </a:r>
            <a:r>
              <a:rPr lang="en-US" altLang="en-US" sz="3600" b="1" kern="0" dirty="0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Times New Roman "/>
                <a:cs typeface="Calibri Light" panose="020F0302020204030204" pitchFamily="34" charset="0"/>
              </a:rPr>
              <a:t>động</a:t>
            </a:r>
            <a:endParaRPr lang="en-US" altLang="en-US" sz="3600" b="1" kern="0" dirty="0">
              <a:solidFill>
                <a:srgbClr val="0000CC"/>
              </a:solidFill>
              <a:latin typeface="Times New Roman "/>
              <a:cs typeface="Calibri Light" panose="020F0302020204030204" pitchFamily="34" charset="0"/>
            </a:endParaRPr>
          </a:p>
          <a:p>
            <a:endParaRPr lang="en-GB" sz="3600" b="1" dirty="0">
              <a:solidFill>
                <a:prstClr val="black"/>
              </a:solidFill>
              <a:latin typeface="Times New Roman 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7" name="Group 49">
            <a:extLst>
              <a:ext uri="{FF2B5EF4-FFF2-40B4-BE49-F238E27FC236}">
                <a16:creationId xmlns:a16="http://schemas.microsoft.com/office/drawing/2014/main" id="{36EACA01-E9DD-46DF-91B2-AE14BA0F0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262883"/>
              </p:ext>
            </p:extLst>
          </p:nvPr>
        </p:nvGraphicFramePr>
        <p:xfrm>
          <a:off x="141660" y="1621833"/>
          <a:ext cx="11750722" cy="4693242"/>
        </p:xfrm>
        <a:graphic>
          <a:graphicData uri="http://schemas.openxmlformats.org/drawingml/2006/table">
            <a:tbl>
              <a:tblPr/>
              <a:tblGrid>
                <a:gridCol w="2633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 "/>
                        </a:rPr>
                        <a:t>Tính cách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 "/>
                        </a:rPr>
                        <a:t>Chi tiết và hình ảnh minh họa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1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"/>
                        </a:rPr>
                        <a:t>Trung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"/>
                        </a:rPr>
                        <a:t>thực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"/>
                        </a:rPr>
                        <a:t>thẳng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"/>
                        </a:rPr>
                        <a:t>thắn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74402" y="2225078"/>
            <a:ext cx="880730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Times New Roman 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mắt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nhìn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nhìn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Nghĩ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Bình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kém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ngay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thẳng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băng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hôm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nhận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khác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bốn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nhưng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giận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bụng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độc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địa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bao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.</a:t>
            </a:r>
          </a:p>
        </p:txBody>
      </p:sp>
      <p:sp>
        <p:nvSpPr>
          <p:cNvPr id="22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Times New Roman 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F0B11375-87CC-40F9-A8E1-3706A267C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642" y="460001"/>
            <a:ext cx="9129713" cy="492443"/>
          </a:xfrm>
          <a:custGeom>
            <a:avLst/>
            <a:gdLst>
              <a:gd name="connsiteX0" fmla="*/ 0 w 9129713"/>
              <a:gd name="connsiteY0" fmla="*/ 0 h 492443"/>
              <a:gd name="connsiteX1" fmla="*/ 570607 w 9129713"/>
              <a:gd name="connsiteY1" fmla="*/ 0 h 492443"/>
              <a:gd name="connsiteX2" fmla="*/ 1141214 w 9129713"/>
              <a:gd name="connsiteY2" fmla="*/ 0 h 492443"/>
              <a:gd name="connsiteX3" fmla="*/ 1529227 w 9129713"/>
              <a:gd name="connsiteY3" fmla="*/ 0 h 492443"/>
              <a:gd name="connsiteX4" fmla="*/ 2191131 w 9129713"/>
              <a:gd name="connsiteY4" fmla="*/ 0 h 492443"/>
              <a:gd name="connsiteX5" fmla="*/ 2853035 w 9129713"/>
              <a:gd name="connsiteY5" fmla="*/ 0 h 492443"/>
              <a:gd name="connsiteX6" fmla="*/ 3241048 w 9129713"/>
              <a:gd name="connsiteY6" fmla="*/ 0 h 492443"/>
              <a:gd name="connsiteX7" fmla="*/ 3811655 w 9129713"/>
              <a:gd name="connsiteY7" fmla="*/ 0 h 492443"/>
              <a:gd name="connsiteX8" fmla="*/ 4564857 w 9129713"/>
              <a:gd name="connsiteY8" fmla="*/ 0 h 492443"/>
              <a:gd name="connsiteX9" fmla="*/ 5135464 w 9129713"/>
              <a:gd name="connsiteY9" fmla="*/ 0 h 492443"/>
              <a:gd name="connsiteX10" fmla="*/ 5706071 w 9129713"/>
              <a:gd name="connsiteY10" fmla="*/ 0 h 492443"/>
              <a:gd name="connsiteX11" fmla="*/ 6367975 w 9129713"/>
              <a:gd name="connsiteY11" fmla="*/ 0 h 492443"/>
              <a:gd name="connsiteX12" fmla="*/ 6664690 w 9129713"/>
              <a:gd name="connsiteY12" fmla="*/ 0 h 492443"/>
              <a:gd name="connsiteX13" fmla="*/ 7235298 w 9129713"/>
              <a:gd name="connsiteY13" fmla="*/ 0 h 492443"/>
              <a:gd name="connsiteX14" fmla="*/ 7897202 w 9129713"/>
              <a:gd name="connsiteY14" fmla="*/ 0 h 492443"/>
              <a:gd name="connsiteX15" fmla="*/ 8559106 w 9129713"/>
              <a:gd name="connsiteY15" fmla="*/ 0 h 492443"/>
              <a:gd name="connsiteX16" fmla="*/ 9129713 w 9129713"/>
              <a:gd name="connsiteY16" fmla="*/ 0 h 492443"/>
              <a:gd name="connsiteX17" fmla="*/ 9129713 w 9129713"/>
              <a:gd name="connsiteY17" fmla="*/ 492443 h 492443"/>
              <a:gd name="connsiteX18" fmla="*/ 8832997 w 9129713"/>
              <a:gd name="connsiteY18" fmla="*/ 492443 h 492443"/>
              <a:gd name="connsiteX19" fmla="*/ 8262390 w 9129713"/>
              <a:gd name="connsiteY19" fmla="*/ 492443 h 492443"/>
              <a:gd name="connsiteX20" fmla="*/ 7783080 w 9129713"/>
              <a:gd name="connsiteY20" fmla="*/ 492443 h 492443"/>
              <a:gd name="connsiteX21" fmla="*/ 7486365 w 9129713"/>
              <a:gd name="connsiteY21" fmla="*/ 492443 h 492443"/>
              <a:gd name="connsiteX22" fmla="*/ 7098352 w 9129713"/>
              <a:gd name="connsiteY22" fmla="*/ 492443 h 492443"/>
              <a:gd name="connsiteX23" fmla="*/ 6710339 w 9129713"/>
              <a:gd name="connsiteY23" fmla="*/ 492443 h 492443"/>
              <a:gd name="connsiteX24" fmla="*/ 6231029 w 9129713"/>
              <a:gd name="connsiteY24" fmla="*/ 492443 h 492443"/>
              <a:gd name="connsiteX25" fmla="*/ 5569125 w 9129713"/>
              <a:gd name="connsiteY25" fmla="*/ 492443 h 492443"/>
              <a:gd name="connsiteX26" fmla="*/ 5089815 w 9129713"/>
              <a:gd name="connsiteY26" fmla="*/ 492443 h 492443"/>
              <a:gd name="connsiteX27" fmla="*/ 4427911 w 9129713"/>
              <a:gd name="connsiteY27" fmla="*/ 492443 h 492443"/>
              <a:gd name="connsiteX28" fmla="*/ 3857304 w 9129713"/>
              <a:gd name="connsiteY28" fmla="*/ 492443 h 492443"/>
              <a:gd name="connsiteX29" fmla="*/ 3104102 w 9129713"/>
              <a:gd name="connsiteY29" fmla="*/ 492443 h 492443"/>
              <a:gd name="connsiteX30" fmla="*/ 2716090 w 9129713"/>
              <a:gd name="connsiteY30" fmla="*/ 492443 h 492443"/>
              <a:gd name="connsiteX31" fmla="*/ 2328077 w 9129713"/>
              <a:gd name="connsiteY31" fmla="*/ 492443 h 492443"/>
              <a:gd name="connsiteX32" fmla="*/ 1757470 w 9129713"/>
              <a:gd name="connsiteY32" fmla="*/ 492443 h 492443"/>
              <a:gd name="connsiteX33" fmla="*/ 1369457 w 9129713"/>
              <a:gd name="connsiteY33" fmla="*/ 492443 h 492443"/>
              <a:gd name="connsiteX34" fmla="*/ 890147 w 9129713"/>
              <a:gd name="connsiteY34" fmla="*/ 492443 h 492443"/>
              <a:gd name="connsiteX35" fmla="*/ 0 w 9129713"/>
              <a:gd name="connsiteY35" fmla="*/ 492443 h 492443"/>
              <a:gd name="connsiteX36" fmla="*/ 0 w 9129713"/>
              <a:gd name="connsiteY36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129713" h="492443" fill="none" extrusionOk="0">
                <a:moveTo>
                  <a:pt x="0" y="0"/>
                </a:moveTo>
                <a:cubicBezTo>
                  <a:pt x="223911" y="-53544"/>
                  <a:pt x="374945" y="6054"/>
                  <a:pt x="570607" y="0"/>
                </a:cubicBezTo>
                <a:cubicBezTo>
                  <a:pt x="766269" y="-6054"/>
                  <a:pt x="974934" y="2375"/>
                  <a:pt x="1141214" y="0"/>
                </a:cubicBezTo>
                <a:cubicBezTo>
                  <a:pt x="1307494" y="-2375"/>
                  <a:pt x="1346664" y="29015"/>
                  <a:pt x="1529227" y="0"/>
                </a:cubicBezTo>
                <a:cubicBezTo>
                  <a:pt x="1711790" y="-29015"/>
                  <a:pt x="1982081" y="24272"/>
                  <a:pt x="2191131" y="0"/>
                </a:cubicBezTo>
                <a:cubicBezTo>
                  <a:pt x="2400181" y="-24272"/>
                  <a:pt x="2602459" y="74223"/>
                  <a:pt x="2853035" y="0"/>
                </a:cubicBezTo>
                <a:cubicBezTo>
                  <a:pt x="3103611" y="-74223"/>
                  <a:pt x="3128720" y="34778"/>
                  <a:pt x="3241048" y="0"/>
                </a:cubicBezTo>
                <a:cubicBezTo>
                  <a:pt x="3353376" y="-34778"/>
                  <a:pt x="3527591" y="10182"/>
                  <a:pt x="3811655" y="0"/>
                </a:cubicBezTo>
                <a:cubicBezTo>
                  <a:pt x="4095719" y="-10182"/>
                  <a:pt x="4212969" y="83504"/>
                  <a:pt x="4564857" y="0"/>
                </a:cubicBezTo>
                <a:cubicBezTo>
                  <a:pt x="4916745" y="-83504"/>
                  <a:pt x="4897385" y="39621"/>
                  <a:pt x="5135464" y="0"/>
                </a:cubicBezTo>
                <a:cubicBezTo>
                  <a:pt x="5373543" y="-39621"/>
                  <a:pt x="5581078" y="62606"/>
                  <a:pt x="5706071" y="0"/>
                </a:cubicBezTo>
                <a:cubicBezTo>
                  <a:pt x="5831064" y="-62606"/>
                  <a:pt x="6074174" y="40081"/>
                  <a:pt x="6367975" y="0"/>
                </a:cubicBezTo>
                <a:cubicBezTo>
                  <a:pt x="6661776" y="-40081"/>
                  <a:pt x="6521279" y="30628"/>
                  <a:pt x="6664690" y="0"/>
                </a:cubicBezTo>
                <a:cubicBezTo>
                  <a:pt x="6808101" y="-30628"/>
                  <a:pt x="7106795" y="66437"/>
                  <a:pt x="7235298" y="0"/>
                </a:cubicBezTo>
                <a:cubicBezTo>
                  <a:pt x="7363801" y="-66437"/>
                  <a:pt x="7624032" y="68596"/>
                  <a:pt x="7897202" y="0"/>
                </a:cubicBezTo>
                <a:cubicBezTo>
                  <a:pt x="8170372" y="-68596"/>
                  <a:pt x="8324211" y="21036"/>
                  <a:pt x="8559106" y="0"/>
                </a:cubicBezTo>
                <a:cubicBezTo>
                  <a:pt x="8794001" y="-21036"/>
                  <a:pt x="8895032" y="52319"/>
                  <a:pt x="9129713" y="0"/>
                </a:cubicBezTo>
                <a:cubicBezTo>
                  <a:pt x="9186205" y="102687"/>
                  <a:pt x="9106760" y="372602"/>
                  <a:pt x="9129713" y="492443"/>
                </a:cubicBezTo>
                <a:cubicBezTo>
                  <a:pt x="9019909" y="505560"/>
                  <a:pt x="8942411" y="471350"/>
                  <a:pt x="8832997" y="492443"/>
                </a:cubicBezTo>
                <a:cubicBezTo>
                  <a:pt x="8723583" y="513536"/>
                  <a:pt x="8414223" y="458172"/>
                  <a:pt x="8262390" y="492443"/>
                </a:cubicBezTo>
                <a:cubicBezTo>
                  <a:pt x="8110557" y="526714"/>
                  <a:pt x="8020986" y="474366"/>
                  <a:pt x="7783080" y="492443"/>
                </a:cubicBezTo>
                <a:cubicBezTo>
                  <a:pt x="7545174" y="510520"/>
                  <a:pt x="7572161" y="464393"/>
                  <a:pt x="7486365" y="492443"/>
                </a:cubicBezTo>
                <a:cubicBezTo>
                  <a:pt x="7400569" y="520493"/>
                  <a:pt x="7257196" y="473876"/>
                  <a:pt x="7098352" y="492443"/>
                </a:cubicBezTo>
                <a:cubicBezTo>
                  <a:pt x="6939508" y="511010"/>
                  <a:pt x="6870785" y="454212"/>
                  <a:pt x="6710339" y="492443"/>
                </a:cubicBezTo>
                <a:cubicBezTo>
                  <a:pt x="6549893" y="530674"/>
                  <a:pt x="6367254" y="476629"/>
                  <a:pt x="6231029" y="492443"/>
                </a:cubicBezTo>
                <a:cubicBezTo>
                  <a:pt x="6094804" y="508257"/>
                  <a:pt x="5775415" y="422567"/>
                  <a:pt x="5569125" y="492443"/>
                </a:cubicBezTo>
                <a:cubicBezTo>
                  <a:pt x="5362835" y="562319"/>
                  <a:pt x="5240379" y="460680"/>
                  <a:pt x="5089815" y="492443"/>
                </a:cubicBezTo>
                <a:cubicBezTo>
                  <a:pt x="4939251" y="524206"/>
                  <a:pt x="4593777" y="489952"/>
                  <a:pt x="4427911" y="492443"/>
                </a:cubicBezTo>
                <a:cubicBezTo>
                  <a:pt x="4262045" y="494934"/>
                  <a:pt x="4103053" y="454480"/>
                  <a:pt x="3857304" y="492443"/>
                </a:cubicBezTo>
                <a:cubicBezTo>
                  <a:pt x="3611555" y="530406"/>
                  <a:pt x="3469929" y="445177"/>
                  <a:pt x="3104102" y="492443"/>
                </a:cubicBezTo>
                <a:cubicBezTo>
                  <a:pt x="2738275" y="539709"/>
                  <a:pt x="2840926" y="469348"/>
                  <a:pt x="2716090" y="492443"/>
                </a:cubicBezTo>
                <a:cubicBezTo>
                  <a:pt x="2591254" y="515538"/>
                  <a:pt x="2433399" y="446970"/>
                  <a:pt x="2328077" y="492443"/>
                </a:cubicBezTo>
                <a:cubicBezTo>
                  <a:pt x="2222755" y="537916"/>
                  <a:pt x="2027078" y="442723"/>
                  <a:pt x="1757470" y="492443"/>
                </a:cubicBezTo>
                <a:cubicBezTo>
                  <a:pt x="1487862" y="542163"/>
                  <a:pt x="1459055" y="455467"/>
                  <a:pt x="1369457" y="492443"/>
                </a:cubicBezTo>
                <a:cubicBezTo>
                  <a:pt x="1279859" y="529419"/>
                  <a:pt x="1040909" y="475164"/>
                  <a:pt x="890147" y="492443"/>
                </a:cubicBezTo>
                <a:cubicBezTo>
                  <a:pt x="739385" y="509722"/>
                  <a:pt x="373876" y="390867"/>
                  <a:pt x="0" y="492443"/>
                </a:cubicBezTo>
                <a:cubicBezTo>
                  <a:pt x="-49499" y="388589"/>
                  <a:pt x="9586" y="120302"/>
                  <a:pt x="0" y="0"/>
                </a:cubicBezTo>
                <a:close/>
              </a:path>
              <a:path w="9129713" h="492443" stroke="0" extrusionOk="0">
                <a:moveTo>
                  <a:pt x="0" y="0"/>
                </a:moveTo>
                <a:cubicBezTo>
                  <a:pt x="63389" y="-3898"/>
                  <a:pt x="214582" y="20518"/>
                  <a:pt x="296716" y="0"/>
                </a:cubicBezTo>
                <a:cubicBezTo>
                  <a:pt x="378850" y="-20518"/>
                  <a:pt x="461691" y="25288"/>
                  <a:pt x="593431" y="0"/>
                </a:cubicBezTo>
                <a:cubicBezTo>
                  <a:pt x="725171" y="-25288"/>
                  <a:pt x="844317" y="8434"/>
                  <a:pt x="1072741" y="0"/>
                </a:cubicBezTo>
                <a:cubicBezTo>
                  <a:pt x="1301165" y="-8434"/>
                  <a:pt x="1537206" y="52203"/>
                  <a:pt x="1734645" y="0"/>
                </a:cubicBezTo>
                <a:cubicBezTo>
                  <a:pt x="1932084" y="-52203"/>
                  <a:pt x="2037792" y="4091"/>
                  <a:pt x="2122658" y="0"/>
                </a:cubicBezTo>
                <a:cubicBezTo>
                  <a:pt x="2207524" y="-4091"/>
                  <a:pt x="2379197" y="44492"/>
                  <a:pt x="2601968" y="0"/>
                </a:cubicBezTo>
                <a:cubicBezTo>
                  <a:pt x="2824739" y="-44492"/>
                  <a:pt x="3123524" y="27055"/>
                  <a:pt x="3355170" y="0"/>
                </a:cubicBezTo>
                <a:cubicBezTo>
                  <a:pt x="3586816" y="-27055"/>
                  <a:pt x="3764042" y="8165"/>
                  <a:pt x="3925777" y="0"/>
                </a:cubicBezTo>
                <a:cubicBezTo>
                  <a:pt x="4087512" y="-8165"/>
                  <a:pt x="4110640" y="34882"/>
                  <a:pt x="4222492" y="0"/>
                </a:cubicBezTo>
                <a:cubicBezTo>
                  <a:pt x="4334345" y="-34882"/>
                  <a:pt x="4671436" y="34308"/>
                  <a:pt x="4884396" y="0"/>
                </a:cubicBezTo>
                <a:cubicBezTo>
                  <a:pt x="5097356" y="-34308"/>
                  <a:pt x="5283536" y="2795"/>
                  <a:pt x="5455004" y="0"/>
                </a:cubicBezTo>
                <a:cubicBezTo>
                  <a:pt x="5626472" y="-2795"/>
                  <a:pt x="5815788" y="65964"/>
                  <a:pt x="6116908" y="0"/>
                </a:cubicBezTo>
                <a:cubicBezTo>
                  <a:pt x="6418028" y="-65964"/>
                  <a:pt x="6516246" y="6408"/>
                  <a:pt x="6870109" y="0"/>
                </a:cubicBezTo>
                <a:cubicBezTo>
                  <a:pt x="7223972" y="-6408"/>
                  <a:pt x="7098305" y="30702"/>
                  <a:pt x="7166825" y="0"/>
                </a:cubicBezTo>
                <a:cubicBezTo>
                  <a:pt x="7235345" y="-30702"/>
                  <a:pt x="7587863" y="63491"/>
                  <a:pt x="7920026" y="0"/>
                </a:cubicBezTo>
                <a:cubicBezTo>
                  <a:pt x="8252189" y="-63491"/>
                  <a:pt x="8212203" y="45466"/>
                  <a:pt x="8490633" y="0"/>
                </a:cubicBezTo>
                <a:cubicBezTo>
                  <a:pt x="8769063" y="-45466"/>
                  <a:pt x="8897763" y="4925"/>
                  <a:pt x="9129713" y="0"/>
                </a:cubicBezTo>
                <a:cubicBezTo>
                  <a:pt x="9134500" y="180286"/>
                  <a:pt x="9115603" y="380244"/>
                  <a:pt x="9129713" y="492443"/>
                </a:cubicBezTo>
                <a:cubicBezTo>
                  <a:pt x="8974872" y="496510"/>
                  <a:pt x="8859656" y="447720"/>
                  <a:pt x="8741700" y="492443"/>
                </a:cubicBezTo>
                <a:cubicBezTo>
                  <a:pt x="8623744" y="537166"/>
                  <a:pt x="8423442" y="457278"/>
                  <a:pt x="8262390" y="492443"/>
                </a:cubicBezTo>
                <a:cubicBezTo>
                  <a:pt x="8101338" y="527608"/>
                  <a:pt x="7875310" y="427173"/>
                  <a:pt x="7600486" y="492443"/>
                </a:cubicBezTo>
                <a:cubicBezTo>
                  <a:pt x="7325662" y="557713"/>
                  <a:pt x="7303486" y="474143"/>
                  <a:pt x="7121176" y="492443"/>
                </a:cubicBezTo>
                <a:cubicBezTo>
                  <a:pt x="6938866" y="510743"/>
                  <a:pt x="6761886" y="460383"/>
                  <a:pt x="6641866" y="492443"/>
                </a:cubicBezTo>
                <a:cubicBezTo>
                  <a:pt x="6521846" y="524503"/>
                  <a:pt x="6281864" y="464663"/>
                  <a:pt x="5979962" y="492443"/>
                </a:cubicBezTo>
                <a:cubicBezTo>
                  <a:pt x="5678060" y="520223"/>
                  <a:pt x="5659300" y="432436"/>
                  <a:pt x="5409355" y="492443"/>
                </a:cubicBezTo>
                <a:cubicBezTo>
                  <a:pt x="5159410" y="552450"/>
                  <a:pt x="4932544" y="484852"/>
                  <a:pt x="4747451" y="492443"/>
                </a:cubicBezTo>
                <a:cubicBezTo>
                  <a:pt x="4562358" y="500034"/>
                  <a:pt x="4445616" y="475916"/>
                  <a:pt x="4268141" y="492443"/>
                </a:cubicBezTo>
                <a:cubicBezTo>
                  <a:pt x="4090666" y="508970"/>
                  <a:pt x="3925751" y="463745"/>
                  <a:pt x="3697534" y="492443"/>
                </a:cubicBezTo>
                <a:cubicBezTo>
                  <a:pt x="3469317" y="521141"/>
                  <a:pt x="3493331" y="491665"/>
                  <a:pt x="3309521" y="492443"/>
                </a:cubicBezTo>
                <a:cubicBezTo>
                  <a:pt x="3125711" y="493221"/>
                  <a:pt x="2878619" y="431623"/>
                  <a:pt x="2647617" y="492443"/>
                </a:cubicBezTo>
                <a:cubicBezTo>
                  <a:pt x="2416615" y="553263"/>
                  <a:pt x="2278536" y="461422"/>
                  <a:pt x="2077010" y="492443"/>
                </a:cubicBezTo>
                <a:cubicBezTo>
                  <a:pt x="1875484" y="523464"/>
                  <a:pt x="1625624" y="471870"/>
                  <a:pt x="1323808" y="492443"/>
                </a:cubicBezTo>
                <a:cubicBezTo>
                  <a:pt x="1021992" y="513016"/>
                  <a:pt x="1147664" y="467519"/>
                  <a:pt x="1027093" y="492443"/>
                </a:cubicBezTo>
                <a:cubicBezTo>
                  <a:pt x="906523" y="517367"/>
                  <a:pt x="348978" y="399110"/>
                  <a:pt x="0" y="492443"/>
                </a:cubicBezTo>
                <a:cubicBezTo>
                  <a:pt x="-39476" y="371666"/>
                  <a:pt x="47478" y="10162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30327662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600" b="1" kern="0" dirty="0">
              <a:solidFill>
                <a:srgbClr val="FF0000"/>
              </a:solidFill>
              <a:latin typeface="Times New Roman 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13641" y="437446"/>
            <a:ext cx="9859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kern="0" dirty="0" err="1">
                <a:solidFill>
                  <a:srgbClr val="FF0000"/>
                </a:solidFill>
                <a:latin typeface="Times New Roman "/>
              </a:rPr>
              <a:t>Nêu</a:t>
            </a:r>
            <a:r>
              <a:rPr lang="en-US" altLang="en-US" sz="2400" b="1" kern="0" dirty="0">
                <a:solidFill>
                  <a:srgbClr val="FF0000"/>
                </a:solidFill>
                <a:latin typeface="Times New Roman "/>
              </a:rPr>
              <a:t> </a:t>
            </a:r>
            <a:r>
              <a:rPr lang="en-US" altLang="en-US" sz="2400" b="1" kern="0" dirty="0" err="1">
                <a:solidFill>
                  <a:srgbClr val="FF0000"/>
                </a:solidFill>
                <a:latin typeface="Times New Roman "/>
              </a:rPr>
              <a:t>những</a:t>
            </a:r>
            <a:r>
              <a:rPr lang="en-US" altLang="en-US" sz="2400" b="1" kern="0" dirty="0">
                <a:solidFill>
                  <a:srgbClr val="FF0000"/>
                </a:solidFill>
                <a:latin typeface="Times New Roman "/>
              </a:rPr>
              <a:t> chi </a:t>
            </a:r>
            <a:r>
              <a:rPr lang="en-US" altLang="en-US" sz="2400" b="1" kern="0" dirty="0" err="1">
                <a:solidFill>
                  <a:srgbClr val="FF0000"/>
                </a:solidFill>
                <a:latin typeface="Times New Roman "/>
              </a:rPr>
              <a:t>tiết</a:t>
            </a:r>
            <a:r>
              <a:rPr lang="en-US" altLang="en-US" sz="2400" b="1" kern="0" dirty="0">
                <a:solidFill>
                  <a:srgbClr val="FF0000"/>
                </a:solidFill>
                <a:latin typeface="Times New Roman "/>
              </a:rPr>
              <a:t> </a:t>
            </a:r>
            <a:r>
              <a:rPr lang="en-US" altLang="en-US" sz="2400" b="1" kern="0" dirty="0" err="1">
                <a:solidFill>
                  <a:srgbClr val="FF0000"/>
                </a:solidFill>
                <a:latin typeface="Times New Roman "/>
              </a:rPr>
              <a:t>và</a:t>
            </a:r>
            <a:r>
              <a:rPr lang="en-US" altLang="en-US" sz="2400" b="1" kern="0" dirty="0">
                <a:solidFill>
                  <a:srgbClr val="FF0000"/>
                </a:solidFill>
                <a:latin typeface="Times New Roman "/>
              </a:rPr>
              <a:t> </a:t>
            </a:r>
            <a:r>
              <a:rPr lang="en-US" altLang="en-US" sz="2400" b="1" kern="0" dirty="0" err="1">
                <a:solidFill>
                  <a:srgbClr val="FF0000"/>
                </a:solidFill>
                <a:latin typeface="Times New Roman "/>
              </a:rPr>
              <a:t>hình</a:t>
            </a:r>
            <a:r>
              <a:rPr lang="en-US" altLang="en-US" sz="2400" b="1" kern="0" dirty="0">
                <a:solidFill>
                  <a:srgbClr val="FF0000"/>
                </a:solidFill>
                <a:latin typeface="Times New Roman "/>
              </a:rPr>
              <a:t> </a:t>
            </a:r>
            <a:r>
              <a:rPr lang="en-US" altLang="en-US" sz="2400" b="1" kern="0" dirty="0" err="1">
                <a:solidFill>
                  <a:srgbClr val="FF0000"/>
                </a:solidFill>
                <a:latin typeface="Times New Roman "/>
              </a:rPr>
              <a:t>ảnh</a:t>
            </a:r>
            <a:r>
              <a:rPr lang="en-US" altLang="en-US" sz="2400" b="1" kern="0" dirty="0">
                <a:solidFill>
                  <a:srgbClr val="FF0000"/>
                </a:solidFill>
                <a:latin typeface="Times New Roman "/>
              </a:rPr>
              <a:t> minh </a:t>
            </a:r>
            <a:r>
              <a:rPr lang="en-US" altLang="en-US" sz="2400" b="1" kern="0" dirty="0" err="1">
                <a:solidFill>
                  <a:srgbClr val="FF0000"/>
                </a:solidFill>
                <a:latin typeface="Times New Roman "/>
              </a:rPr>
              <a:t>họa</a:t>
            </a:r>
            <a:r>
              <a:rPr lang="en-US" altLang="en-US" sz="2400" b="1" kern="0" dirty="0">
                <a:solidFill>
                  <a:srgbClr val="FF0000"/>
                </a:solidFill>
                <a:latin typeface="Times New Roman "/>
              </a:rPr>
              <a:t> </a:t>
            </a:r>
            <a:r>
              <a:rPr lang="en-US" altLang="en-US" sz="2400" b="1" kern="0" dirty="0" err="1">
                <a:solidFill>
                  <a:srgbClr val="FF0000"/>
                </a:solidFill>
                <a:latin typeface="Times New Roman "/>
              </a:rPr>
              <a:t>cho</a:t>
            </a:r>
            <a:r>
              <a:rPr lang="en-US" altLang="en-US" sz="2400" b="1" kern="0" dirty="0">
                <a:solidFill>
                  <a:srgbClr val="FF0000"/>
                </a:solidFill>
                <a:latin typeface="Times New Roman "/>
              </a:rPr>
              <a:t> </a:t>
            </a:r>
            <a:r>
              <a:rPr lang="en-US" altLang="en-US" sz="2400" b="1" kern="0" dirty="0" err="1">
                <a:solidFill>
                  <a:srgbClr val="FF0000"/>
                </a:solidFill>
                <a:latin typeface="Times New Roman "/>
              </a:rPr>
              <a:t>nhận</a:t>
            </a:r>
            <a:r>
              <a:rPr lang="en-US" altLang="en-US" sz="2400" b="1" kern="0" dirty="0">
                <a:solidFill>
                  <a:srgbClr val="FF0000"/>
                </a:solidFill>
                <a:latin typeface="Times New Roman "/>
              </a:rPr>
              <a:t> </a:t>
            </a:r>
            <a:r>
              <a:rPr lang="en-US" altLang="en-US" sz="2400" b="1" kern="0" dirty="0" err="1">
                <a:solidFill>
                  <a:srgbClr val="FF0000"/>
                </a:solidFill>
                <a:latin typeface="Times New Roman "/>
              </a:rPr>
              <a:t>xét</a:t>
            </a:r>
            <a:r>
              <a:rPr lang="en-US" altLang="en-US" sz="2400" b="1" kern="0" dirty="0">
                <a:solidFill>
                  <a:srgbClr val="FF0000"/>
                </a:solidFill>
                <a:latin typeface="Times New Roman "/>
              </a:rPr>
              <a:t> </a:t>
            </a:r>
            <a:r>
              <a:rPr lang="en-US" altLang="en-US" sz="2400" b="1" kern="0" dirty="0" err="1">
                <a:solidFill>
                  <a:srgbClr val="FF0000"/>
                </a:solidFill>
                <a:latin typeface="Times New Roman "/>
              </a:rPr>
              <a:t>của</a:t>
            </a:r>
            <a:r>
              <a:rPr lang="en-US" altLang="en-US" sz="2400" b="1" kern="0" dirty="0">
                <a:solidFill>
                  <a:srgbClr val="FF0000"/>
                </a:solidFill>
                <a:latin typeface="Times New Roman "/>
              </a:rPr>
              <a:t> </a:t>
            </a:r>
            <a:r>
              <a:rPr lang="en-US" altLang="en-US" sz="2400" b="1" kern="0" dirty="0" err="1">
                <a:solidFill>
                  <a:srgbClr val="FF0000"/>
                </a:solidFill>
                <a:latin typeface="Times New Roman "/>
              </a:rPr>
              <a:t>em</a:t>
            </a:r>
            <a:r>
              <a:rPr lang="en-US" altLang="en-US" sz="2400" b="1" kern="0" dirty="0">
                <a:solidFill>
                  <a:srgbClr val="FF0000"/>
                </a:solidFill>
                <a:latin typeface="Times New Roman "/>
              </a:rPr>
              <a:t>.</a:t>
            </a:r>
          </a:p>
        </p:txBody>
      </p:sp>
      <p:cxnSp>
        <p:nvCxnSpPr>
          <p:cNvPr id="36" name="Straight Connector 14">
            <a:extLst>
              <a:ext uri="{FF2B5EF4-FFF2-40B4-BE49-F238E27FC236}">
                <a16:creationId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Straight Connector 13">
            <a:extLst>
              <a:ext uri="{FF2B5EF4-FFF2-40B4-BE49-F238E27FC236}">
                <a16:creationId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894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4" name="Group 49">
            <a:extLst>
              <a:ext uri="{FF2B5EF4-FFF2-40B4-BE49-F238E27FC236}">
                <a16:creationId xmlns:a16="http://schemas.microsoft.com/office/drawing/2014/main" id="{6D15187A-9E2D-4456-A3C2-9F62DE339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512697"/>
              </p:ext>
            </p:extLst>
          </p:nvPr>
        </p:nvGraphicFramePr>
        <p:xfrm>
          <a:off x="477671" y="1967988"/>
          <a:ext cx="10904561" cy="4362285"/>
        </p:xfrm>
        <a:graphic>
          <a:graphicData uri="http://schemas.openxmlformats.org/drawingml/2006/table">
            <a:tbl>
              <a:tblPr/>
              <a:tblGrid>
                <a:gridCol w="1991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3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5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 "/>
                        </a:rPr>
                        <a:t>Tính cách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 "/>
                        </a:rPr>
                        <a:t>Chi tiết và hình ảnh minh họa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6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"/>
                        </a:rPr>
                        <a:t>Chăm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"/>
                        </a:rPr>
                        <a:t>chỉ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313641" y="420924"/>
            <a:ext cx="9129714" cy="986360"/>
            <a:chOff x="1313641" y="420924"/>
            <a:chExt cx="9129714" cy="86491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8649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Times New Roman 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431809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Times New Roman 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13641" y="514576"/>
              <a:ext cx="9129713" cy="404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Nêu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 </a:t>
              </a: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những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 chi </a:t>
              </a: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tiết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 </a:t>
              </a: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và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 </a:t>
              </a: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hình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 </a:t>
              </a: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ảnh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 minh </a:t>
              </a: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họa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 </a:t>
              </a: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cho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 </a:t>
              </a: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nhận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 </a:t>
              </a: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xét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 </a:t>
              </a: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của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 </a:t>
              </a: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em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.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723485" y="3379481"/>
            <a:ext cx="8509591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Times New Roman 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cơm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lao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hay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,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….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chân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nó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bứt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rứt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Tết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Nguyên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đán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sớm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mồng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dẫu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bắt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 "/>
              </a:rPr>
              <a:t>.</a:t>
            </a:r>
            <a:endParaRPr lang="en-US" sz="3200" b="1" dirty="0">
              <a:solidFill>
                <a:prstClr val="black"/>
              </a:solidFill>
              <a:latin typeface="Times New Roman "/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13">
            <a:extLst>
              <a:ext uri="{FF2B5EF4-FFF2-40B4-BE49-F238E27FC236}">
                <a16:creationId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999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Times New Roman 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graphicFrame>
        <p:nvGraphicFramePr>
          <p:cNvPr id="31" name="Bảng 2">
            <a:extLst>
              <a:ext uri="{FF2B5EF4-FFF2-40B4-BE49-F238E27FC236}">
                <a16:creationId xmlns:a16="http://schemas.microsoft.com/office/drawing/2014/main" id="{B998B373-DBC8-4A0B-A40B-E47996350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307946"/>
              </p:ext>
            </p:extLst>
          </p:nvPr>
        </p:nvGraphicFramePr>
        <p:xfrm>
          <a:off x="560801" y="2108919"/>
          <a:ext cx="11070397" cy="3841351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485580644"/>
                    </a:ext>
                  </a:extLst>
                </a:gridCol>
                <a:gridCol w="8327197">
                  <a:extLst>
                    <a:ext uri="{9D8B030D-6E8A-4147-A177-3AD203B41FA5}">
                      <a16:colId xmlns:a16="http://schemas.microsoft.com/office/drawing/2014/main" val="2944351632"/>
                    </a:ext>
                  </a:extLst>
                </a:gridCol>
              </a:tblGrid>
              <a:tr h="8298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5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Giàu tình cảm, dễ xúc động</a:t>
                      </a:r>
                    </a:p>
                  </a:txBody>
                  <a:tcPr marT="45653" marB="456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42429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398873" y="2897766"/>
            <a:ext cx="77334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latin typeface="Times New Roman 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 "/>
              </a:rPr>
              <a:t>hay </a:t>
            </a:r>
            <a:r>
              <a:rPr lang="en-US" sz="3600" b="1" dirty="0" err="1">
                <a:solidFill>
                  <a:prstClr val="black"/>
                </a:solidFill>
                <a:latin typeface="Times New Roman "/>
              </a:rPr>
              <a:t>nghĩ</a:t>
            </a:r>
            <a:r>
              <a:rPr lang="en-US" sz="36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 "/>
              </a:rPr>
              <a:t>ngợi</a:t>
            </a:r>
            <a:r>
              <a:rPr lang="en-US" sz="3600" b="1" dirty="0">
                <a:solidFill>
                  <a:prstClr val="black"/>
                </a:solidFill>
                <a:latin typeface="Times New Roman 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 "/>
              </a:rPr>
              <a:t>dễ</a:t>
            </a:r>
            <a:r>
              <a:rPr lang="en-US" sz="36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 "/>
              </a:rPr>
              <a:t>cảm</a:t>
            </a:r>
            <a:r>
              <a:rPr lang="en-US" sz="36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 "/>
              </a:rPr>
              <a:t>thương</a:t>
            </a:r>
            <a:r>
              <a:rPr lang="en-US" sz="3600" dirty="0">
                <a:solidFill>
                  <a:prstClr val="black"/>
                </a:solidFill>
                <a:latin typeface="Times New Roman 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 "/>
              </a:rPr>
              <a:t>Cảnh</a:t>
            </a:r>
            <a:r>
              <a:rPr lang="en-US" sz="36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 "/>
              </a:rPr>
              <a:t>ngộ</a:t>
            </a:r>
            <a:r>
              <a:rPr lang="en-US" sz="36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 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 "/>
              </a:rPr>
              <a:t>phim</a:t>
            </a:r>
            <a:r>
              <a:rPr lang="en-US" sz="36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 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 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 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 "/>
              </a:rPr>
              <a:t>gần</a:t>
            </a:r>
            <a:r>
              <a:rPr lang="en-US" sz="36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 "/>
              </a:rPr>
              <a:t>suốt</a:t>
            </a:r>
            <a:r>
              <a:rPr lang="en-US" sz="36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 "/>
              </a:rPr>
              <a:t>buổi</a:t>
            </a:r>
            <a:r>
              <a:rPr lang="en-US" sz="3600" dirty="0">
                <a:solidFill>
                  <a:prstClr val="black"/>
                </a:solidFill>
                <a:latin typeface="Times New Roman 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 "/>
              </a:rPr>
              <a:t>Đêm</a:t>
            </a:r>
            <a:r>
              <a:rPr lang="en-US" sz="36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 "/>
              </a:rPr>
              <a:t>ấy</a:t>
            </a:r>
            <a:r>
              <a:rPr lang="en-US" sz="36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 "/>
              </a:rPr>
              <a:t>ngủ</a:t>
            </a:r>
            <a:r>
              <a:rPr lang="en-US" sz="3600" dirty="0">
                <a:solidFill>
                  <a:prstClr val="black"/>
                </a:solidFill>
                <a:latin typeface="Times New Roman 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 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 "/>
              </a:rPr>
              <a:t>giấc</a:t>
            </a:r>
            <a:r>
              <a:rPr lang="en-US" sz="36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 "/>
              </a:rPr>
              <a:t>mơ</a:t>
            </a:r>
            <a:r>
              <a:rPr lang="en-US" sz="3600" dirty="0">
                <a:solidFill>
                  <a:prstClr val="black"/>
                </a:solidFill>
                <a:latin typeface="Times New Roman 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 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 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 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 "/>
              </a:rPr>
              <a:t>mất</a:t>
            </a:r>
            <a:r>
              <a:rPr lang="en-US" sz="36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 "/>
              </a:rPr>
              <a:t>bao</a:t>
            </a:r>
            <a:r>
              <a:rPr lang="en-US" sz="36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 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 "/>
              </a:rPr>
              <a:t>nước</a:t>
            </a:r>
            <a:r>
              <a:rPr lang="en-US" sz="36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 "/>
              </a:rPr>
              <a:t>mắt</a:t>
            </a:r>
            <a:r>
              <a:rPr lang="en-US" sz="3600" dirty="0">
                <a:solidFill>
                  <a:prstClr val="black"/>
                </a:solidFill>
                <a:latin typeface="Times New Roman "/>
              </a:rPr>
              <a:t>.</a:t>
            </a:r>
            <a:endParaRPr lang="en-US" sz="3200" dirty="0">
              <a:solidFill>
                <a:prstClr val="black"/>
              </a:solidFill>
              <a:latin typeface="Times New Roman 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30" name="矩形 17">
              <a:extLst>
                <a:ext uri="{FF2B5EF4-FFF2-40B4-BE49-F238E27FC236}">
                  <a16:creationId xmlns:a16="http://schemas.microsoft.com/office/drawing/2014/main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Times New Roman 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38" name="TextBox 2">
              <a:extLst>
                <a:ext uri="{FF2B5EF4-FFF2-40B4-BE49-F238E27FC236}">
                  <a16:creationId xmlns:a16="http://schemas.microsoft.com/office/drawing/2014/main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492443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Times New Roman 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13642" y="573127"/>
              <a:ext cx="91297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Nêu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 </a:t>
              </a: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những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 chi </a:t>
              </a: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tiết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 </a:t>
              </a: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và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 </a:t>
              </a: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hình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 </a:t>
              </a: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ảnh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 minh </a:t>
              </a: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họa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 </a:t>
              </a: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cho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 </a:t>
              </a: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nhận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 </a:t>
              </a: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xét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 </a:t>
              </a: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của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 </a:t>
              </a:r>
              <a:r>
                <a:rPr lang="en-US" altLang="en-US" sz="2400" b="1" kern="0" dirty="0" err="1">
                  <a:solidFill>
                    <a:srgbClr val="FF0000"/>
                  </a:solidFill>
                  <a:latin typeface="Times New Roman "/>
                </a:rPr>
                <a:t>em</a:t>
              </a:r>
              <a:r>
                <a:rPr lang="en-US" altLang="en-US" sz="2400" b="1" kern="0" dirty="0">
                  <a:solidFill>
                    <a:srgbClr val="FF0000"/>
                  </a:solidFill>
                  <a:latin typeface="Times New Roman "/>
                </a:rPr>
                <a:t>.</a:t>
              </a:r>
            </a:p>
          </p:txBody>
        </p:sp>
      </p:grpSp>
      <p:cxnSp>
        <p:nvCxnSpPr>
          <p:cNvPr id="41" name="Straight Connector 14">
            <a:extLst>
              <a:ext uri="{FF2B5EF4-FFF2-40B4-BE49-F238E27FC236}">
                <a16:creationId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Connector 13">
            <a:extLst>
              <a:ext uri="{FF2B5EF4-FFF2-40B4-BE49-F238E27FC236}">
                <a16:creationId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709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40320" y="392581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50" y="59164"/>
            <a:ext cx="8331200" cy="56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8850" y="984964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May mắn</a:t>
            </a:r>
            <a:endParaRPr lang="en-US" sz="6000" b="1" dirty="0">
              <a:solidFill>
                <a:srgbClr val="008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700" y="2262060"/>
            <a:ext cx="54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dirty="0">
                <a:solidFill>
                  <a:srgbClr val="008000"/>
                </a:solidFill>
                <a:latin typeface="Times New Roman "/>
                <a:cs typeface="Arial" panose="020B0604020202020204" pitchFamily="34" charset="0"/>
              </a:rPr>
              <a:t>Bạn đã giải cứu được </a:t>
            </a:r>
            <a:r>
              <a:rPr lang="en-GB" sz="3200" b="1" i="1" dirty="0" err="1">
                <a:solidFill>
                  <a:srgbClr val="008000"/>
                </a:solidFill>
                <a:latin typeface="Times New Roman "/>
                <a:cs typeface="Arial" panose="020B0604020202020204" pitchFamily="34" charset="0"/>
              </a:rPr>
              <a:t>các</a:t>
            </a:r>
            <a:r>
              <a:rPr lang="en-GB" sz="3200" b="1" i="1" dirty="0">
                <a:solidFill>
                  <a:srgbClr val="008000"/>
                </a:solidFill>
                <a:latin typeface="Times New Roman "/>
                <a:cs typeface="Arial" panose="020B0604020202020204" pitchFamily="34" charset="0"/>
              </a:rPr>
              <a:t> con </a:t>
            </a:r>
            <a:r>
              <a:rPr lang="en-GB" sz="3200" b="1" i="1" dirty="0" err="1">
                <a:solidFill>
                  <a:srgbClr val="008000"/>
                </a:solidFill>
                <a:latin typeface="Times New Roman "/>
                <a:cs typeface="Arial" panose="020B0604020202020204" pitchFamily="34" charset="0"/>
              </a:rPr>
              <a:t>vật</a:t>
            </a:r>
            <a:r>
              <a:rPr lang="en-GB" sz="3200" b="1" i="1" dirty="0">
                <a:solidFill>
                  <a:srgbClr val="008000"/>
                </a:solidFill>
                <a:latin typeface="Times New Roman 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Times New Roman "/>
                <a:cs typeface="Arial" panose="020B0604020202020204" pitchFamily="34" charset="0"/>
              </a:rPr>
              <a:t>trong</a:t>
            </a:r>
            <a:r>
              <a:rPr lang="en-GB" sz="3200" b="1" i="1" dirty="0">
                <a:solidFill>
                  <a:srgbClr val="008000"/>
                </a:solidFill>
                <a:latin typeface="Times New Roman 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Times New Roman "/>
                <a:cs typeface="Arial" panose="020B0604020202020204" pitchFamily="34" charset="0"/>
              </a:rPr>
              <a:t>rừng</a:t>
            </a:r>
            <a:r>
              <a:rPr lang="vi-VN" sz="3200" b="1" i="1" dirty="0">
                <a:solidFill>
                  <a:srgbClr val="008000"/>
                </a:solidFill>
                <a:latin typeface="Times New Roman "/>
                <a:cs typeface="Arial" panose="020B0604020202020204" pitchFamily="34" charset="0"/>
              </a:rPr>
              <a:t>. </a:t>
            </a:r>
            <a:endParaRPr lang="en-US" sz="3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795130" y="0"/>
            <a:ext cx="11171583" cy="621294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 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-480453" y="4070963"/>
            <a:ext cx="4157656" cy="2794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561BA-CF84-4CFE-8FDF-0C1E41CA390A}"/>
              </a:ext>
            </a:extLst>
          </p:cNvPr>
          <p:cNvSpPr txBox="1"/>
          <p:nvPr/>
        </p:nvSpPr>
        <p:spPr>
          <a:xfrm>
            <a:off x="2470245" y="2501303"/>
            <a:ext cx="7560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Times New Roman "/>
              </a:rPr>
              <a:t>Các</a:t>
            </a:r>
            <a:r>
              <a:rPr lang="en-GB" sz="48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Times New Roman "/>
              </a:rPr>
              <a:t>em</a:t>
            </a:r>
            <a:r>
              <a:rPr lang="en-GB" sz="48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Times New Roman "/>
              </a:rPr>
              <a:t>tập</a:t>
            </a:r>
            <a:r>
              <a:rPr lang="en-GB" sz="48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Times New Roman "/>
              </a:rPr>
              <a:t>đặt</a:t>
            </a:r>
            <a:r>
              <a:rPr lang="en-GB" sz="48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Times New Roman "/>
              </a:rPr>
              <a:t>câu</a:t>
            </a:r>
            <a:r>
              <a:rPr lang="en-GB" sz="48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Times New Roman "/>
              </a:rPr>
              <a:t>với</a:t>
            </a:r>
            <a:r>
              <a:rPr lang="en-GB" sz="48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Times New Roman "/>
              </a:rPr>
              <a:t>các</a:t>
            </a:r>
            <a:r>
              <a:rPr lang="en-GB" sz="48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Times New Roman "/>
              </a:rPr>
              <a:t>từ</a:t>
            </a:r>
            <a:r>
              <a:rPr lang="en-GB" sz="48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Times New Roman "/>
              </a:rPr>
              <a:t>tìm</a:t>
            </a:r>
            <a:r>
              <a:rPr lang="en-GB" sz="48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Times New Roman "/>
              </a:rPr>
              <a:t>được</a:t>
            </a:r>
            <a:r>
              <a:rPr lang="en-GB" sz="48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Times New Roman "/>
              </a:rPr>
              <a:t>trong</a:t>
            </a:r>
            <a:r>
              <a:rPr lang="en-GB" sz="48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Times New Roman "/>
              </a:rPr>
              <a:t>bài</a:t>
            </a:r>
            <a:r>
              <a:rPr lang="en-GB" sz="4800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Times New Roman "/>
              </a:rPr>
              <a:t>tập</a:t>
            </a:r>
            <a:r>
              <a:rPr lang="en-GB" sz="4800" dirty="0">
                <a:solidFill>
                  <a:prstClr val="black"/>
                </a:solidFill>
                <a:latin typeface="Times New Roman 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9791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1" y="-43555"/>
            <a:ext cx="5359518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>
                  <a:ln w="0">
                    <a:noFill/>
                  </a:ln>
                  <a:solidFill>
                    <a:srgbClr val="FF0000"/>
                  </a:solidFill>
                  <a:latin typeface="Times New Roman "/>
                  <a:ea typeface="微软雅黑" panose="020B0503020204020204" pitchFamily="34" charset="-122"/>
                  <a:cs typeface="Calibri" panose="020F0502020204030204" pitchFamily="34" charset="0"/>
                </a:rPr>
                <a:t>Mục</a:t>
              </a:r>
              <a:r>
                <a:rPr lang="en-US" altLang="zh-CN" sz="4400" b="1" dirty="0">
                  <a:ln w="0">
                    <a:noFill/>
                  </a:ln>
                  <a:solidFill>
                    <a:srgbClr val="FF0000"/>
                  </a:solidFill>
                  <a:latin typeface="Times New Roman 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>
                  <a:ln w="0">
                    <a:noFill/>
                  </a:ln>
                  <a:solidFill>
                    <a:srgbClr val="FF0000"/>
                  </a:solidFill>
                  <a:latin typeface="Times New Roman "/>
                  <a:ea typeface="微软雅黑" panose="020B0503020204020204" pitchFamily="34" charset="-122"/>
                  <a:cs typeface="Calibri" panose="020F0502020204030204" pitchFamily="34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latin typeface="Times New Roman 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 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rgbClr val="ED7D31"/>
                  </a:solidFill>
                  <a:latin typeface="Times New Roman 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rgbClr val="ED7D31"/>
                </a:solidFill>
                <a:latin typeface="Times New Roman 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trái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cù</a:t>
            </a:r>
            <a:r>
              <a:rPr lang="en-US" sz="3200" b="1" i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solidFill>
                <a:prstClr val="black"/>
              </a:solidFill>
              <a:latin typeface="Times New Roman 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 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1" y="1951328"/>
              <a:ext cx="1315926" cy="3175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FFC000"/>
                  </a:solidFill>
                  <a:effectLst/>
                  <a:latin typeface="Times New Roman 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rgbClr val="FFC000"/>
                </a:solidFill>
                <a:effectLst/>
                <a:latin typeface="Times New Roman 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latin typeface="Times New Roman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490619"/>
            <a:chOff x="2113540" y="2933335"/>
            <a:chExt cx="4402532" cy="4329080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 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 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 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1" y="5564102"/>
              <a:ext cx="486610" cy="16983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 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Giáo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dục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yêu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quý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Việt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mở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rộng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vốn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 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Times New Roman "/>
              </a:rPr>
              <a:t>.</a:t>
            </a:r>
            <a:endParaRPr lang="en-GB" sz="3200" b="1" dirty="0">
              <a:solidFill>
                <a:prstClr val="black"/>
              </a:solidFill>
              <a:latin typeface="Times New Roman "/>
            </a:endParaRPr>
          </a:p>
        </p:txBody>
      </p:sp>
    </p:spTree>
    <p:extLst>
      <p:ext uri="{BB962C8B-B14F-4D97-AF65-F5344CB8AC3E}">
        <p14:creationId xmlns:p14="http://schemas.microsoft.com/office/powerpoint/2010/main" val="37008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1303362" y="2460279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914053" y="974848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 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20712365">
            <a:off x="-139645" y="198697"/>
            <a:ext cx="4171706" cy="17215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05208" y="3913788"/>
            <a:ext cx="6577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5400" b="1" dirty="0">
                <a:ln w="0">
                  <a:noFill/>
                </a:ln>
                <a:solidFill>
                  <a:prstClr val="black"/>
                </a:solidFill>
                <a:latin typeface="Times New Roman "/>
                <a:ea typeface="微软雅黑" panose="020B0503020204020204" pitchFamily="34" charset="-122"/>
              </a:rPr>
              <a:t>TẠM BIỆT CÁC EM</a:t>
            </a:r>
            <a:endParaRPr lang="zh-CN" altLang="en-US" sz="5400" b="1" dirty="0">
              <a:ln w="0">
                <a:noFill/>
              </a:ln>
              <a:solidFill>
                <a:prstClr val="black"/>
              </a:solidFill>
              <a:latin typeface="Times New Roman 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20754315">
            <a:off x="3598122" y="2094834"/>
            <a:ext cx="3307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n w="0">
                  <a:noFill/>
                </a:ln>
                <a:solidFill>
                  <a:srgbClr val="E14628"/>
                </a:solidFill>
                <a:latin typeface="Times New Roman "/>
                <a:ea typeface="微软雅黑" panose="020B0503020204020204" pitchFamily="34" charset="-122"/>
              </a:rPr>
              <a:t>THANKS</a:t>
            </a:r>
            <a:endParaRPr lang="zh-CN" altLang="en-US" sz="6000" dirty="0">
              <a:ln w="0">
                <a:noFill/>
              </a:ln>
              <a:solidFill>
                <a:srgbClr val="E14628"/>
              </a:solidFill>
              <a:latin typeface="Times New Roman 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 rot="1275709">
            <a:off x="7215252" y="1066014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07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6614026" y="-29619"/>
            <a:ext cx="3630271" cy="4094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lum contrast="20000"/>
          </a:blip>
          <a:stretch>
            <a:fillRect/>
          </a:stretch>
        </p:blipFill>
        <p:spPr>
          <a:xfrm rot="20166082">
            <a:off x="2229709" y="879887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2716951" y="907167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_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 rot="20336301">
            <a:off x="29855" y="667716"/>
            <a:ext cx="2602920" cy="902683"/>
          </a:xfrm>
          <a:prstGeom prst="rect">
            <a:avLst/>
          </a:prstGeom>
        </p:spPr>
      </p:pic>
      <p:sp>
        <p:nvSpPr>
          <p:cNvPr id="11" name="PA_文本框 10"/>
          <p:cNvSpPr txBox="1"/>
          <p:nvPr>
            <p:custDataLst>
              <p:tags r:id="rId5"/>
            </p:custDataLst>
          </p:nvPr>
        </p:nvSpPr>
        <p:spPr>
          <a:xfrm>
            <a:off x="1975770" y="3508545"/>
            <a:ext cx="78450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5000" b="1" dirty="0">
                <a:ln w="0">
                  <a:noFill/>
                </a:ln>
                <a:solidFill>
                  <a:srgbClr val="FDAD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TỔNG KẾT VỐN TỪ</a:t>
            </a:r>
            <a:endParaRPr lang="zh-CN" altLang="en-US" sz="5000" b="1" dirty="0">
              <a:ln w="0">
                <a:noFill/>
              </a:ln>
              <a:solidFill>
                <a:srgbClr val="FDAD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2189527" y="768477"/>
            <a:ext cx="888860" cy="701160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433340" y="2022251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PA_组合 8"/>
          <p:cNvGrpSpPr/>
          <p:nvPr>
            <p:custDataLst>
              <p:tags r:id="rId10"/>
            </p:custDataLst>
          </p:nvPr>
        </p:nvGrpSpPr>
        <p:grpSpPr>
          <a:xfrm rot="20981850">
            <a:off x="10703489" y="3455671"/>
            <a:ext cx="963079" cy="283457"/>
            <a:chOff x="3868103" y="1618312"/>
            <a:chExt cx="5430545" cy="21019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68103" y="1618312"/>
              <a:ext cx="1264371" cy="210195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67507" y="1975499"/>
              <a:ext cx="1079474" cy="162843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82014" y="2078098"/>
              <a:ext cx="409927" cy="15258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39182" y="2097969"/>
              <a:ext cx="924334" cy="159382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85497" y="2151876"/>
              <a:ext cx="913151" cy="1452060"/>
            </a:xfrm>
            <a:prstGeom prst="rect">
              <a:avLst/>
            </a:prstGeom>
          </p:spPr>
        </p:pic>
      </p:grpSp>
      <p:pic>
        <p:nvPicPr>
          <p:cNvPr id="32" name="图片 10"/>
          <p:cNvPicPr>
            <a:picLocks noChangeAspect="1"/>
          </p:cNvPicPr>
          <p:nvPr/>
        </p:nvPicPr>
        <p:blipFill>
          <a:blip r:embed="rId26">
            <a:lum contrast="20000"/>
          </a:blip>
          <a:stretch>
            <a:fillRect/>
          </a:stretch>
        </p:blipFill>
        <p:spPr>
          <a:xfrm>
            <a:off x="10208635" y="-197880"/>
            <a:ext cx="2188982" cy="20533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18368" y="2311793"/>
            <a:ext cx="452972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1" y="-43555"/>
            <a:ext cx="5359518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>
                  <a:ln w="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Mục</a:t>
              </a:r>
              <a:r>
                <a:rPr lang="en-US" altLang="zh-CN" sz="4400" b="1" dirty="0">
                  <a:ln w="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ln w="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ln w="0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1" y="1951328"/>
              <a:ext cx="1315926" cy="3175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490619"/>
            <a:chOff x="2113540" y="2933335"/>
            <a:chExt cx="4402532" cy="4329080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1" y="5564102"/>
              <a:ext cx="486610" cy="16983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7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540812" y="2342302"/>
            <a:ext cx="3424091" cy="44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2732" y="-149905"/>
            <a:ext cx="5308200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72" y="4623693"/>
            <a:ext cx="2315720" cy="22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05" y="2514600"/>
            <a:ext cx="5134468" cy="44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330201"/>
            <a:ext cx="3556000" cy="29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73670" y="1106373"/>
            <a:ext cx="27350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13" descr="C:\Users\ADMIN\Desktop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6" y="4393303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813" y="4239669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75248 0.03611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\Desktop\Giai cuu con vat\historieta-linda-de-los-ciervos-47108548.jpg">
            <a:extLst>
              <a:ext uri="{FF2B5EF4-FFF2-40B4-BE49-F238E27FC236}">
                <a16:creationId xmlns:a16="http://schemas.microsoft.com/office/drawing/2014/main" id="{B8DBF683-A95A-47CB-BF5A-5B72EF2B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784451" y="2556726"/>
            <a:ext cx="3756047" cy="35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charset="-122"/>
              </a:endParaRPr>
            </a:p>
          </p:txBody>
        </p:sp>
      </p:grpSp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id="{B1025798-4BA6-4703-8FA1-58BC3FEF8DD2}"/>
              </a:ext>
            </a:extLst>
          </p:cNvPr>
          <p:cNvSpPr/>
          <p:nvPr/>
        </p:nvSpPr>
        <p:spPr>
          <a:xfrm>
            <a:off x="4328939" y="1926712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id="{7774AB18-7CE6-4841-8460-32B78230A5A8}"/>
              </a:ext>
            </a:extLst>
          </p:cNvPr>
          <p:cNvSpPr/>
          <p:nvPr/>
        </p:nvSpPr>
        <p:spPr>
          <a:xfrm>
            <a:off x="1264113" y="4466422"/>
            <a:ext cx="3348437" cy="153233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id="{C36AF645-3734-4E16-B98F-708298C28494}"/>
              </a:ext>
            </a:extLst>
          </p:cNvPr>
          <p:cNvSpPr/>
          <p:nvPr/>
        </p:nvSpPr>
        <p:spPr>
          <a:xfrm>
            <a:off x="7582870" y="4466422"/>
            <a:ext cx="3836497" cy="1532334"/>
          </a:xfrm>
          <a:prstGeom prst="roundRect">
            <a:avLst/>
          </a:prstGeom>
          <a:ln w="28575">
            <a:solidFill>
              <a:srgbClr val="FF66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hung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,....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604985" y="3414998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95297" y="3397972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73606 0.0062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17" grpId="0" animBg="1"/>
      <p:bldP spid="18" grpId="0" animBg="1"/>
      <p:bldP spid="19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B9CF2E3D-19CD-491B-9540-7F23C7C7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7" y="3421217"/>
            <a:ext cx="2130959" cy="25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604985" y="3327717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Times New Roman 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Times New Roman 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Times New Roman "/>
              <a:cs typeface="Calibri" panose="020F0502020204030204" pitchFamily="34" charset="0"/>
            </a:endParaRPr>
          </a:p>
        </p:txBody>
      </p:sp>
      <p:sp>
        <p:nvSpPr>
          <p:cNvPr id="26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95297" y="3310691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Times New Roman 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Times New Roman 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Times New Roman "/>
              <a:cs typeface="Calibri" panose="020F0502020204030204" pitchFamily="34" charset="0"/>
            </a:endParaRP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id="{1090C053-1666-44C7-A0C5-A232B15448BF}"/>
              </a:ext>
            </a:extLst>
          </p:cNvPr>
          <p:cNvSpPr/>
          <p:nvPr/>
        </p:nvSpPr>
        <p:spPr>
          <a:xfrm>
            <a:off x="4328939" y="1967641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 "/>
                <a:cs typeface="Calibri" panose="020F0502020204030204" pitchFamily="34" charset="0"/>
              </a:rPr>
              <a:t>b)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 "/>
                <a:cs typeface="Calibri" panose="020F0502020204030204" pitchFamily="34" charset="0"/>
              </a:rPr>
              <a:t>trung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 "/>
                <a:cs typeface="Calibri" panose="020F0502020204030204" pitchFamily="34" charset="0"/>
              </a:rPr>
              <a:t>thực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Times New Roman "/>
              <a:cs typeface="Calibri" panose="020F0502020204030204" pitchFamily="34" charset="0"/>
            </a:endParaRPr>
          </a:p>
        </p:txBody>
      </p:sp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id="{43B00A27-F1EF-445C-ACEC-4D8A6A211000}"/>
              </a:ext>
            </a:extLst>
          </p:cNvPr>
          <p:cNvSpPr/>
          <p:nvPr/>
        </p:nvSpPr>
        <p:spPr>
          <a:xfrm>
            <a:off x="728693" y="4283795"/>
            <a:ext cx="441927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thắn</a:t>
            </a:r>
            <a:r>
              <a:rPr lang="en-US" altLang="en-US" sz="28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thà</a:t>
            </a:r>
            <a:r>
              <a:rPr lang="en-US" altLang="en-US" sz="28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      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id="{91924437-128B-47CC-9A76-6787A7C5FF83}"/>
              </a:ext>
            </a:extLst>
          </p:cNvPr>
          <p:cNvSpPr/>
          <p:nvPr/>
        </p:nvSpPr>
        <p:spPr>
          <a:xfrm>
            <a:off x="7735179" y="4283795"/>
            <a:ext cx="359965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hèn</a:t>
            </a:r>
            <a:r>
              <a:rPr lang="en-US" altLang="en-US" sz="28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nhát</a:t>
            </a:r>
            <a:r>
              <a:rPr lang="en-US" altLang="en-US" sz="28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nhút</a:t>
            </a:r>
            <a:r>
              <a:rPr lang="en-US" altLang="en-US" sz="28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nhát</a:t>
            </a:r>
            <a:r>
              <a:rPr lang="en-US" altLang="en-US" sz="28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hèn</a:t>
            </a:r>
            <a:r>
              <a:rPr lang="en-US" altLang="en-US" sz="28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nhược</a:t>
            </a:r>
            <a:r>
              <a:rPr lang="en-US" altLang="en-US" sz="28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nhu</a:t>
            </a:r>
            <a:r>
              <a:rPr lang="en-US" altLang="en-US" sz="28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nhược</a:t>
            </a:r>
            <a:r>
              <a:rPr lang="en-US" altLang="en-US" sz="28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.....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 "/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60208 -0.00254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29" grpId="0" animBg="1"/>
      <p:bldP spid="30" grpId="0" animBg="1"/>
      <p:bldP spid="14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:\Users\ADMIN\Desktop\Giai cuu con vat\elephant-cartoon-clip-art.png">
            <a:extLst>
              <a:ext uri="{FF2B5EF4-FFF2-40B4-BE49-F238E27FC236}">
                <a16:creationId xmlns:a16="http://schemas.microsoft.com/office/drawing/2014/main" id="{ED1B83FA-3146-4144-A20F-12986DB3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2916" y="2024906"/>
            <a:ext cx="5017365" cy="51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Times New Roman 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7" name="Rectangle: Rounded Corners 9">
            <a:extLst>
              <a:ext uri="{FF2B5EF4-FFF2-40B4-BE49-F238E27FC236}">
                <a16:creationId xmlns:a16="http://schemas.microsoft.com/office/drawing/2014/main" id="{B6F25C51-1214-4A09-9068-2F5B6C9C66C3}"/>
              </a:ext>
            </a:extLst>
          </p:cNvPr>
          <p:cNvSpPr/>
          <p:nvPr/>
        </p:nvSpPr>
        <p:spPr>
          <a:xfrm>
            <a:off x="4112446" y="1837307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 "/>
                <a:cs typeface="Calibri" panose="020F0502020204030204" pitchFamily="34" charset="0"/>
              </a:rPr>
              <a:t>c)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 "/>
                <a:cs typeface="Calibri" panose="020F0502020204030204" pitchFamily="34" charset="0"/>
              </a:rPr>
              <a:t>dũng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 "/>
                <a:cs typeface="Calibri" panose="020F0502020204030204" pitchFamily="34" charset="0"/>
              </a:rPr>
              <a:t>cảm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Times New Roman "/>
              <a:cs typeface="Calibri" panose="020F0502020204030204" pitchFamily="34" charset="0"/>
            </a:endParaRPr>
          </a:p>
        </p:txBody>
      </p:sp>
      <p:sp>
        <p:nvSpPr>
          <p:cNvPr id="38" name="Rectangle: Rounded Corners 9">
            <a:extLst>
              <a:ext uri="{FF2B5EF4-FFF2-40B4-BE49-F238E27FC236}">
                <a16:creationId xmlns:a16="http://schemas.microsoft.com/office/drawing/2014/main" id="{D440CF68-FA4A-4FAB-B415-2ECF92896B89}"/>
              </a:ext>
            </a:extLst>
          </p:cNvPr>
          <p:cNvSpPr/>
          <p:nvPr/>
        </p:nvSpPr>
        <p:spPr>
          <a:xfrm>
            <a:off x="784149" y="3912840"/>
            <a:ext cx="3515833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anh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dũng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mạnh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dạn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gan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dạ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      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dám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nghĩ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dám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,.....</a:t>
            </a:r>
          </a:p>
        </p:txBody>
      </p:sp>
      <p:sp>
        <p:nvSpPr>
          <p:cNvPr id="39" name="Rectangle: Rounded Corners 9">
            <a:extLst>
              <a:ext uri="{FF2B5EF4-FFF2-40B4-BE49-F238E27FC236}">
                <a16:creationId xmlns:a16="http://schemas.microsoft.com/office/drawing/2014/main" id="{22057730-6E60-4F2A-9CC3-99096498E8B0}"/>
              </a:ext>
            </a:extLst>
          </p:cNvPr>
          <p:cNvSpPr/>
          <p:nvPr/>
        </p:nvSpPr>
        <p:spPr>
          <a:xfrm>
            <a:off x="7478856" y="3912840"/>
            <a:ext cx="3923795" cy="187285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trá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manh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xảo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giả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 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đảo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lọc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Times New Roman 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Times New Roman 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Times New Roman "/>
              <a:cs typeface="Calibri" panose="020F0502020204030204" pitchFamily="34" charset="0"/>
            </a:endParaRPr>
          </a:p>
        </p:txBody>
      </p:sp>
      <p:sp>
        <p:nvSpPr>
          <p:cNvPr id="16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Times New Roman 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Times New Roman 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Times New Roman "/>
              <a:cs typeface="Calibri" panose="020F0502020204030204" pitchFamily="34" charset="0"/>
            </a:endParaRPr>
          </a:p>
        </p:txBody>
      </p:sp>
      <p:grpSp>
        <p:nvGrpSpPr>
          <p:cNvPr id="17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23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Times New Roman 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Times New Roman 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 "/>
            </a:endParaRPr>
          </a:p>
        </p:txBody>
      </p:sp>
      <p:sp>
        <p:nvSpPr>
          <p:cNvPr id="3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" name="Picture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75247 0.03611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15" grpId="0" animBg="1"/>
      <p:bldP spid="16" grpId="0" animBg="1"/>
      <p:bldP spid="30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:\Users\ADMIN\Desktop\Giai cuu con vat\bear  mother and baby cartoon image 5.png">
            <a:extLst>
              <a:ext uri="{FF2B5EF4-FFF2-40B4-BE49-F238E27FC236}">
                <a16:creationId xmlns:a16="http://schemas.microsoft.com/office/drawing/2014/main" id="{A47C3CFE-05EF-4099-9514-2B02765C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36" y="2259359"/>
            <a:ext cx="4323566" cy="50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597708" y="112577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Times New Roman 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id="{2774E676-496B-4246-910B-2E0A6601E05B}"/>
              </a:ext>
            </a:extLst>
          </p:cNvPr>
          <p:cNvSpPr/>
          <p:nvPr/>
        </p:nvSpPr>
        <p:spPr>
          <a:xfrm>
            <a:off x="4386383" y="1739583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 "/>
                <a:cs typeface="Calibri" panose="020F0502020204030204" pitchFamily="34" charset="0"/>
              </a:rPr>
              <a:t>d)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 "/>
                <a:cs typeface="Calibri" panose="020F0502020204030204" pitchFamily="34" charset="0"/>
              </a:rPr>
              <a:t>c</a:t>
            </a:r>
            <a:r>
              <a:rPr lang="en-US" altLang="en-US" sz="4000" b="1">
                <a:solidFill>
                  <a:schemeClr val="accent2">
                    <a:lumMod val="75000"/>
                  </a:schemeClr>
                </a:solidFill>
                <a:latin typeface="Times New Roman "/>
                <a:cs typeface="Calibri" panose="020F0502020204030204" pitchFamily="34" charset="0"/>
              </a:rPr>
              <a:t>ần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 "/>
                <a:cs typeface="Calibri" panose="020F0502020204030204" pitchFamily="34" charset="0"/>
              </a:rPr>
              <a:t>cù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Times New Roman "/>
              <a:cs typeface="Calibri" panose="020F0502020204030204" pitchFamily="34" charset="0"/>
            </a:endParaRP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id="{3945A5DE-9C07-4920-9F9B-BF5743530884}"/>
              </a:ext>
            </a:extLst>
          </p:cNvPr>
          <p:cNvSpPr/>
          <p:nvPr/>
        </p:nvSpPr>
        <p:spPr>
          <a:xfrm>
            <a:off x="525931" y="3935095"/>
            <a:ext cx="3721305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chăm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chuyên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cần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khó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siêng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năng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   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tần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tảo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thương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DF8B9DC8-E0DD-41C2-A2BF-A8308768D98E}"/>
              </a:ext>
            </a:extLst>
          </p:cNvPr>
          <p:cNvSpPr/>
          <p:nvPr/>
        </p:nvSpPr>
        <p:spPr>
          <a:xfrm>
            <a:off x="7785693" y="4062458"/>
            <a:ext cx="3310122" cy="98750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Times New Roman "/>
                <a:cs typeface="Times New Roman" panose="02020603050405020304" pitchFamily="18" charset="0"/>
              </a:rPr>
              <a:t>,…</a:t>
            </a:r>
          </a:p>
        </p:txBody>
      </p:sp>
      <p:grpSp>
        <p:nvGrpSpPr>
          <p:cNvPr id="13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14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Times New Roman 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Times New Roman 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 "/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 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Times New Roman 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Times New Roman 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Times New Roman "/>
              <a:cs typeface="Calibri" panose="020F0502020204030204" pitchFamily="34" charset="0"/>
            </a:endParaRPr>
          </a:p>
        </p:txBody>
      </p:sp>
      <p:sp>
        <p:nvSpPr>
          <p:cNvPr id="23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Times New Roman 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Times New Roman 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Times New Roman 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Times New Roman "/>
              <a:cs typeface="Calibri" panose="020F0502020204030204" pitchFamily="34" charset="0"/>
            </a:endParaRPr>
          </a:p>
        </p:txBody>
      </p: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12148 0.0210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6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19" grpId="0" animBg="1"/>
      <p:bldP spid="20" grpId="0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1242</Words>
  <Application>Microsoft Office PowerPoint</Application>
  <PresentationFormat>Widescreen</PresentationFormat>
  <Paragraphs>96</Paragraphs>
  <Slides>18</Slides>
  <Notes>15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等线</vt:lpstr>
      <vt:lpstr>Calibri</vt:lpstr>
      <vt:lpstr>Arial</vt:lpstr>
      <vt:lpstr>Times New Roman</vt:lpstr>
      <vt:lpstr>Calibri Light</vt:lpstr>
      <vt:lpstr>Times New Roman 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Swift3</cp:lastModifiedBy>
  <cp:revision>10</cp:revision>
  <dcterms:created xsi:type="dcterms:W3CDTF">2021-12-17T08:10:09Z</dcterms:created>
  <dcterms:modified xsi:type="dcterms:W3CDTF">2021-12-19T11:23:31Z</dcterms:modified>
</cp:coreProperties>
</file>