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notesMasterIdLst>
    <p:notesMasterId r:id="rId36"/>
  </p:notesMasterIdLst>
  <p:sldIdLst>
    <p:sldId id="818" r:id="rId2"/>
    <p:sldId id="297" r:id="rId3"/>
    <p:sldId id="819" r:id="rId4"/>
    <p:sldId id="820" r:id="rId5"/>
    <p:sldId id="789" r:id="rId6"/>
    <p:sldId id="822" r:id="rId7"/>
    <p:sldId id="790" r:id="rId8"/>
    <p:sldId id="821" r:id="rId9"/>
    <p:sldId id="823" r:id="rId10"/>
    <p:sldId id="280" r:id="rId11"/>
    <p:sldId id="824" r:id="rId12"/>
    <p:sldId id="803" r:id="rId13"/>
    <p:sldId id="825" r:id="rId14"/>
    <p:sldId id="801" r:id="rId15"/>
    <p:sldId id="807" r:id="rId16"/>
    <p:sldId id="808" r:id="rId17"/>
    <p:sldId id="826" r:id="rId18"/>
    <p:sldId id="495" r:id="rId19"/>
    <p:sldId id="499" r:id="rId20"/>
    <p:sldId id="515" r:id="rId21"/>
    <p:sldId id="413" r:id="rId22"/>
    <p:sldId id="528" r:id="rId23"/>
    <p:sldId id="414" r:id="rId24"/>
    <p:sldId id="548" r:id="rId25"/>
    <p:sldId id="791" r:id="rId26"/>
    <p:sldId id="520" r:id="rId27"/>
    <p:sldId id="521" r:id="rId28"/>
    <p:sldId id="828" r:id="rId29"/>
    <p:sldId id="827" r:id="rId30"/>
    <p:sldId id="829" r:id="rId31"/>
    <p:sldId id="805" r:id="rId32"/>
    <p:sldId id="408" r:id="rId33"/>
    <p:sldId id="788" r:id="rId34"/>
    <p:sldId id="30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A2F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456" autoAdjust="0"/>
    <p:restoredTop sz="94660"/>
  </p:normalViewPr>
  <p:slideViewPr>
    <p:cSldViewPr snapToGrid="0">
      <p:cViewPr varScale="1">
        <p:scale>
          <a:sx n="43" d="100"/>
          <a:sy n="43" d="100"/>
        </p:scale>
        <p:origin x="6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6A3B4B-803B-45E8-84DF-2BBCA803D630}" type="datetimeFigureOut">
              <a:rPr lang="en-US" smtClean="0"/>
              <a:t>09-Dec-21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F5AE8B-B3A3-4DE3-A379-22C28B4653C9}" type="slidenum">
              <a:rPr lang="en-US" smtClean="0"/>
              <a:t>‹#›</a:t>
            </a:fld>
            <a:endParaRPr lang="en-US"/>
          </a:p>
        </p:txBody>
      </p:sp>
    </p:spTree>
    <p:extLst>
      <p:ext uri="{BB962C8B-B14F-4D97-AF65-F5344CB8AC3E}">
        <p14:creationId xmlns:p14="http://schemas.microsoft.com/office/powerpoint/2010/main" val="2902540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anose="020B0604020202020204" pitchFamily="34" charset="0"/>
              </a:rPr>
              <a:t>2 H đọc nối tiếp nhau (3 lượt)</a:t>
            </a:r>
          </a:p>
        </p:txBody>
      </p:sp>
    </p:spTree>
    <p:extLst>
      <p:ext uri="{BB962C8B-B14F-4D97-AF65-F5344CB8AC3E}">
        <p14:creationId xmlns:p14="http://schemas.microsoft.com/office/powerpoint/2010/main" val="253425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anose="020B0604020202020204" pitchFamily="34" charset="0"/>
              </a:rPr>
              <a:t>2 H đọc nối tiếp nhau (3 lượt)</a:t>
            </a:r>
          </a:p>
        </p:txBody>
      </p:sp>
    </p:spTree>
    <p:extLst>
      <p:ext uri="{BB962C8B-B14F-4D97-AF65-F5344CB8AC3E}">
        <p14:creationId xmlns:p14="http://schemas.microsoft.com/office/powerpoint/2010/main" val="3900536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anose="020B0604020202020204" pitchFamily="34" charset="0"/>
              </a:rPr>
              <a:t>2 H đọc nối tiếp nhau (3 lượt)</a:t>
            </a:r>
          </a:p>
        </p:txBody>
      </p:sp>
    </p:spTree>
    <p:extLst>
      <p:ext uri="{BB962C8B-B14F-4D97-AF65-F5344CB8AC3E}">
        <p14:creationId xmlns:p14="http://schemas.microsoft.com/office/powerpoint/2010/main" val="2136767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anose="020B0604020202020204" pitchFamily="34" charset="0"/>
              </a:rPr>
              <a:t>2 H đọc nối tiếp nhau (3 lượt)</a:t>
            </a:r>
          </a:p>
        </p:txBody>
      </p:sp>
    </p:spTree>
    <p:extLst>
      <p:ext uri="{BB962C8B-B14F-4D97-AF65-F5344CB8AC3E}">
        <p14:creationId xmlns:p14="http://schemas.microsoft.com/office/powerpoint/2010/main" val="2182573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4181786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AE20F465-527A-49DB-93B4-AD046F592ABD}"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3404450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C1EEFF5-8528-429F-B42A-F95E1B31978B}" type="slidenum">
              <a:rPr lang="en-US" altLang="en-US" smtClean="0">
                <a:solidFill>
                  <a:srgbClr val="F0A22E">
                    <a:shade val="75000"/>
                  </a:srgbClr>
                </a:solidFill>
              </a:rPr>
              <a:pPr fontAlgn="base">
                <a:spcBef>
                  <a:spcPct val="0"/>
                </a:spcBef>
                <a:spcAft>
                  <a:spcPct val="0"/>
                </a:spcAft>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416745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C1EEFF5-8528-429F-B42A-F95E1B31978B}" type="slidenum">
              <a:rPr lang="en-US" altLang="en-US" smtClean="0">
                <a:solidFill>
                  <a:srgbClr val="F0A22E">
                    <a:shade val="75000"/>
                  </a:srgbClr>
                </a:solidFill>
              </a:rPr>
              <a:pPr fontAlgn="base">
                <a:spcBef>
                  <a:spcPct val="0"/>
                </a:spcBef>
                <a:spcAft>
                  <a:spcPct val="0"/>
                </a:spcAft>
                <a:defRPr/>
              </a:pPr>
              <a:t>‹#›</a:t>
            </a:fld>
            <a:endParaRPr lang="en-US" altLang="en-US">
              <a:solidFill>
                <a:srgbClr val="F0A22E">
                  <a:shade val="75000"/>
                </a:srgb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8726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C1EEFF5-8528-429F-B42A-F95E1B31978B}" type="slidenum">
              <a:rPr lang="en-US" altLang="en-US" smtClean="0">
                <a:solidFill>
                  <a:srgbClr val="F0A22E">
                    <a:shade val="75000"/>
                  </a:srgbClr>
                </a:solidFill>
              </a:rPr>
              <a:pPr fontAlgn="base">
                <a:spcBef>
                  <a:spcPct val="0"/>
                </a:spcBef>
                <a:spcAft>
                  <a:spcPct val="0"/>
                </a:spcAft>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2038550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C1EEFF5-8528-429F-B42A-F95E1B31978B}" type="slidenum">
              <a:rPr lang="en-US" altLang="en-US" smtClean="0">
                <a:solidFill>
                  <a:srgbClr val="F0A22E">
                    <a:shade val="75000"/>
                  </a:srgbClr>
                </a:solidFill>
              </a:rPr>
              <a:pPr fontAlgn="base">
                <a:spcBef>
                  <a:spcPct val="0"/>
                </a:spcBef>
                <a:spcAft>
                  <a:spcPct val="0"/>
                </a:spcAft>
                <a:defRPr/>
              </a:pPr>
              <a:t>‹#›</a:t>
            </a:fld>
            <a:endParaRPr lang="en-US" altLang="en-US">
              <a:solidFill>
                <a:srgbClr val="F0A22E">
                  <a:shade val="75000"/>
                </a:srgb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39792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C1EEFF5-8528-429F-B42A-F95E1B31978B}" type="slidenum">
              <a:rPr lang="en-US" altLang="en-US" smtClean="0">
                <a:solidFill>
                  <a:srgbClr val="F0A22E">
                    <a:shade val="75000"/>
                  </a:srgbClr>
                </a:solidFill>
              </a:rPr>
              <a:pPr fontAlgn="base">
                <a:spcBef>
                  <a:spcPct val="0"/>
                </a:spcBef>
                <a:spcAft>
                  <a:spcPct val="0"/>
                </a:spcAft>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2678368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ABFF793-D017-44A0-9F94-909E39B85A79}"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1656484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2620377-08FE-4819-82E9-3283327E777A}"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565127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B23128A7-346A-4F23-9BD1-CEC201610276}"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145497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85CF034A-A530-4BEC-9B8B-1CDA31A36F09}"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981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solidFill>
                <a:srgbClr val="F0A22E">
                  <a:shade val="75000"/>
                </a:srgbClr>
              </a:solidFill>
            </a:endParaRPr>
          </a:p>
        </p:txBody>
      </p:sp>
      <p:sp>
        <p:nvSpPr>
          <p:cNvPr id="6" name="Footer Placeholder 5"/>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15434C66-0128-4B63-A426-C685864C797B}"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1235769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solidFill>
                <a:srgbClr val="F0A22E">
                  <a:shade val="75000"/>
                </a:srgbClr>
              </a:solidFill>
            </a:endParaRPr>
          </a:p>
        </p:txBody>
      </p:sp>
      <p:sp>
        <p:nvSpPr>
          <p:cNvPr id="8" name="Footer Placeholder 7"/>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9" name="Slide Number Placeholder 8"/>
          <p:cNvSpPr>
            <a:spLocks noGrp="1"/>
          </p:cNvSpPr>
          <p:nvPr>
            <p:ph type="sldNum" sz="quarter" idx="12"/>
          </p:nvPr>
        </p:nvSpPr>
        <p:spPr/>
        <p:txBody>
          <a:bodyPr/>
          <a:lstStyle/>
          <a:p>
            <a:pPr>
              <a:defRPr/>
            </a:pPr>
            <a:fld id="{8DD81944-44F3-4541-9AEE-6396804530BD}"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3528568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solidFill>
                <a:srgbClr val="F0A22E">
                  <a:shade val="75000"/>
                </a:srgbClr>
              </a:solidFill>
            </a:endParaRPr>
          </a:p>
        </p:txBody>
      </p:sp>
      <p:sp>
        <p:nvSpPr>
          <p:cNvPr id="4" name="Footer Placeholder 3"/>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5" name="Slide Number Placeholder 4"/>
          <p:cNvSpPr>
            <a:spLocks noGrp="1"/>
          </p:cNvSpPr>
          <p:nvPr>
            <p:ph type="sldNum" sz="quarter" idx="12"/>
          </p:nvPr>
        </p:nvSpPr>
        <p:spPr/>
        <p:txBody>
          <a:bodyPr/>
          <a:lstStyle/>
          <a:p>
            <a:pPr>
              <a:defRPr/>
            </a:pPr>
            <a:fld id="{6D0448ED-1A47-43D4-A196-370F5C2B4404}"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46808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srgbClr val="F0A22E">
                  <a:shade val="75000"/>
                </a:srgbClr>
              </a:solidFill>
            </a:endParaRPr>
          </a:p>
        </p:txBody>
      </p:sp>
      <p:sp>
        <p:nvSpPr>
          <p:cNvPr id="3" name="Footer Placeholder 2"/>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4" name="Slide Number Placeholder 3"/>
          <p:cNvSpPr>
            <a:spLocks noGrp="1"/>
          </p:cNvSpPr>
          <p:nvPr>
            <p:ph type="sldNum" sz="quarter" idx="12"/>
          </p:nvPr>
        </p:nvSpPr>
        <p:spPr/>
        <p:txBody>
          <a:bodyPr/>
          <a:lstStyle/>
          <a:p>
            <a:pPr>
              <a:defRPr/>
            </a:pPr>
            <a:fld id="{0BA62CD0-7A4A-4B6E-B2BA-9D250451DE5A}"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244718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srgbClr val="F0A22E">
                  <a:shade val="75000"/>
                </a:srgbClr>
              </a:solidFill>
            </a:endParaRPr>
          </a:p>
        </p:txBody>
      </p:sp>
      <p:sp>
        <p:nvSpPr>
          <p:cNvPr id="6" name="Footer Placeholder 5"/>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69BEEC5B-CFDF-4FF1-B2DD-AC502ABAAD1F}"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470360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srgbClr val="F0A22E">
                  <a:shade val="75000"/>
                </a:srgbClr>
              </a:solidFill>
            </a:endParaRPr>
          </a:p>
        </p:txBody>
      </p:sp>
      <p:sp>
        <p:nvSpPr>
          <p:cNvPr id="6" name="Footer Placeholder 5"/>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C0A8A29E-CA3A-4CD1-8133-35D5ABDAA156}"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2185314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endParaRPr lang="en-US" b="1">
              <a:solidFill>
                <a:srgbClr val="F0A22E">
                  <a:shade val="75000"/>
                </a:srgbClr>
              </a:solidFill>
              <a:latin typeface="Arial" charset="0"/>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en-US" b="1">
              <a:solidFill>
                <a:srgbClr val="F0A22E">
                  <a:shade val="75000"/>
                </a:srgbClr>
              </a:solidFill>
              <a:latin typeface="Arial" charset="0"/>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fontAlgn="base">
              <a:spcBef>
                <a:spcPct val="0"/>
              </a:spcBef>
              <a:spcAft>
                <a:spcPct val="0"/>
              </a:spcAft>
              <a:defRPr/>
            </a:pPr>
            <a:fld id="{EC50E6CC-0BAE-4A80-91DA-711BCB423BF9}" type="slidenum">
              <a:rPr lang="en-US" b="1" smtClean="0">
                <a:solidFill>
                  <a:srgbClr val="F0A22E">
                    <a:shade val="75000"/>
                  </a:srgbClr>
                </a:solidFill>
                <a:latin typeface="Arial" charset="0"/>
              </a:rPr>
              <a:pPr fontAlgn="base">
                <a:spcBef>
                  <a:spcPct val="0"/>
                </a:spcBef>
                <a:spcAft>
                  <a:spcPct val="0"/>
                </a:spcAft>
                <a:defRPr/>
              </a:pPr>
              <a:t>‹#›</a:t>
            </a:fld>
            <a:endParaRPr lang="en-US" b="1">
              <a:solidFill>
                <a:srgbClr val="F0A22E">
                  <a:shade val="75000"/>
                </a:srgbClr>
              </a:solidFill>
              <a:latin typeface="Arial" charset="0"/>
            </a:endParaRPr>
          </a:p>
        </p:txBody>
      </p:sp>
    </p:spTree>
    <p:extLst>
      <p:ext uri="{BB962C8B-B14F-4D97-AF65-F5344CB8AC3E}">
        <p14:creationId xmlns:p14="http://schemas.microsoft.com/office/powerpoint/2010/main" val="2570847854"/>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3"/>
          <p:cNvSpPr>
            <a:spLocks noChangeArrowheads="1" noChangeShapeType="1" noTextEdit="1"/>
          </p:cNvSpPr>
          <p:nvPr/>
        </p:nvSpPr>
        <p:spPr bwMode="auto">
          <a:xfrm>
            <a:off x="1285875" y="152400"/>
            <a:ext cx="6943725" cy="709613"/>
          </a:xfrm>
          <a:prstGeom prst="rect">
            <a:avLst/>
          </a:prstGeom>
        </p:spPr>
        <p:txBody>
          <a:bodyPr wrap="none" fromWordArt="1">
            <a:prstTxWarp prst="textPlain">
              <a:avLst>
                <a:gd name="adj" fmla="val 50000"/>
              </a:avLst>
            </a:prstTxWarp>
          </a:bodyPr>
          <a:lstStyle/>
          <a:p>
            <a:pPr algn="ctr"/>
            <a:r>
              <a:rPr lang="vi-VN"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PHÒNG GIÁO DỤC VÀ ĐÀO TẠO QUẬN LONG BIÊN</a:t>
            </a:r>
          </a:p>
          <a:p>
            <a:pPr algn="ctr"/>
            <a:r>
              <a:rPr lang="vi-VN"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 Phúc Lợi</a:t>
            </a:r>
            <a:endPar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3075" name="WordArt 4"/>
          <p:cNvSpPr>
            <a:spLocks noChangeArrowheads="1" noChangeShapeType="1" noTextEdit="1"/>
          </p:cNvSpPr>
          <p:nvPr/>
        </p:nvSpPr>
        <p:spPr bwMode="auto">
          <a:xfrm>
            <a:off x="2800350" y="1674813"/>
            <a:ext cx="3657600" cy="1320800"/>
          </a:xfrm>
          <a:prstGeom prst="rect">
            <a:avLst/>
          </a:prstGeom>
        </p:spPr>
        <p:txBody>
          <a:bodyPr wrap="none" fromWordArt="1">
            <a:prstTxWarp prst="textPlain">
              <a:avLst>
                <a:gd name="adj" fmla="val 50000"/>
              </a:avLst>
            </a:prstTxWarp>
          </a:bodyPr>
          <a:lstStyle/>
          <a:p>
            <a:pPr algn="ctr"/>
            <a:r>
              <a:rPr lang="en-US" sz="3600"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TẬP ĐỌC</a:t>
            </a:r>
          </a:p>
        </p:txBody>
      </p:sp>
      <p:sp>
        <p:nvSpPr>
          <p:cNvPr id="3076" name="WordArt 5"/>
          <p:cNvSpPr>
            <a:spLocks noChangeArrowheads="1" noChangeShapeType="1" noTextEdit="1"/>
          </p:cNvSpPr>
          <p:nvPr/>
        </p:nvSpPr>
        <p:spPr bwMode="auto">
          <a:xfrm>
            <a:off x="1285875" y="3808413"/>
            <a:ext cx="7334250" cy="1110343"/>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VỀ NGÔI NHÀ ĐANG XÂY</a:t>
            </a:r>
            <a:endPar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41582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ông Kinh Thầy – ngọt ngào như “Hạt gạo làng 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147261" y="532715"/>
            <a:ext cx="8754062" cy="1077218"/>
          </a:xfrm>
          <a:prstGeom prst="rect">
            <a:avLst/>
          </a:prstGeom>
        </p:spPr>
        <p:txBody>
          <a:bodyPr wrap="square">
            <a:spAutoFit/>
          </a:bodyPr>
          <a:lstStyle/>
          <a:p>
            <a:pPr lvl="0" algn="just">
              <a:defRPr/>
            </a:pP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Giàn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giáo</a:t>
            </a:r>
            <a:r>
              <a:rPr lang="vi-VN"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giàn</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được</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làm</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bằng</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gỗ</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tre</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hoặc</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sắt</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để</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công</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nhân</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xây</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dựng</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làm</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việc</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trên</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cao</a:t>
            </a:r>
            <a:r>
              <a:rPr lang="vi-VN" sz="3200" b="1" dirty="0" smtClean="0">
                <a:solidFill>
                  <a:srgbClr val="7030A0"/>
                </a:solidFill>
                <a:latin typeface="Times New Roman" panose="02020603050405020304" pitchFamily="18" charset="0"/>
                <a:cs typeface="Times New Roman" panose="02020603050405020304" pitchFamily="18" charset="0"/>
              </a:rPr>
              <a:t>.</a:t>
            </a:r>
            <a:endParaRPr lang="en-US" sz="3200" b="1" dirty="0">
              <a:solidFill>
                <a:srgbClr val="7030A0"/>
              </a:solidFill>
              <a:latin typeface="Times New Roman" panose="02020603050405020304" pitchFamily="18" charset="0"/>
              <a:cs typeface="Times New Roman" panose="02020603050405020304" pitchFamily="18" charset="0"/>
            </a:endParaRPr>
          </a:p>
        </p:txBody>
      </p:sp>
      <p:pic>
        <p:nvPicPr>
          <p:cNvPr id="12290" name="Picture 2" descr="Giàn Giáo T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399" y="1743689"/>
            <a:ext cx="4372893" cy="359649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1 bộ giàn giáo tiêu chuẩn bao nhiêu chân (42 chân hay 2 châ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798" y="1743689"/>
            <a:ext cx="4251498" cy="3596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40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290"/>
                                        </p:tgtEl>
                                        <p:attrNameLst>
                                          <p:attrName>style.visibility</p:attrName>
                                        </p:attrNameLst>
                                      </p:cBhvr>
                                      <p:to>
                                        <p:strVal val="visible"/>
                                      </p:to>
                                    </p:set>
                                    <p:animEffect transition="in" filter="fade">
                                      <p:cBhvr>
                                        <p:cTn id="14" dur="1000"/>
                                        <p:tgtEl>
                                          <p:spTgt spid="12290"/>
                                        </p:tgtEl>
                                      </p:cBhvr>
                                    </p:animEffect>
                                    <p:anim calcmode="lin" valueType="num">
                                      <p:cBhvr>
                                        <p:cTn id="15" dur="1000" fill="hold"/>
                                        <p:tgtEl>
                                          <p:spTgt spid="12290"/>
                                        </p:tgtEl>
                                        <p:attrNameLst>
                                          <p:attrName>ppt_x</p:attrName>
                                        </p:attrNameLst>
                                      </p:cBhvr>
                                      <p:tavLst>
                                        <p:tav tm="0">
                                          <p:val>
                                            <p:strVal val="#ppt_x"/>
                                          </p:val>
                                        </p:tav>
                                        <p:tav tm="100000">
                                          <p:val>
                                            <p:strVal val="#ppt_x"/>
                                          </p:val>
                                        </p:tav>
                                      </p:tavLst>
                                    </p:anim>
                                    <p:anim calcmode="lin" valueType="num">
                                      <p:cBhvr>
                                        <p:cTn id="16"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292"/>
                                        </p:tgtEl>
                                        <p:attrNameLst>
                                          <p:attrName>style.visibility</p:attrName>
                                        </p:attrNameLst>
                                      </p:cBhvr>
                                      <p:to>
                                        <p:strVal val="visible"/>
                                      </p:to>
                                    </p:set>
                                    <p:animEffect transition="in" filter="fade">
                                      <p:cBhvr>
                                        <p:cTn id="21" dur="1000"/>
                                        <p:tgtEl>
                                          <p:spTgt spid="12292"/>
                                        </p:tgtEl>
                                      </p:cBhvr>
                                    </p:animEffect>
                                    <p:anim calcmode="lin" valueType="num">
                                      <p:cBhvr>
                                        <p:cTn id="22" dur="1000" fill="hold"/>
                                        <p:tgtEl>
                                          <p:spTgt spid="12292"/>
                                        </p:tgtEl>
                                        <p:attrNameLst>
                                          <p:attrName>ppt_x</p:attrName>
                                        </p:attrNameLst>
                                      </p:cBhvr>
                                      <p:tavLst>
                                        <p:tav tm="0">
                                          <p:val>
                                            <p:strVal val="#ppt_x"/>
                                          </p:val>
                                        </p:tav>
                                        <p:tav tm="100000">
                                          <p:val>
                                            <p:strVal val="#ppt_x"/>
                                          </p:val>
                                        </p:tav>
                                      </p:tavLst>
                                    </p:anim>
                                    <p:anim calcmode="lin" valueType="num">
                                      <p:cBhvr>
                                        <p:cTn id="23" dur="1000" fill="hold"/>
                                        <p:tgtEl>
                                          <p:spTgt spid="122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24" name="Text Box 12">
            <a:extLst>
              <a:ext uri="{FF2B5EF4-FFF2-40B4-BE49-F238E27FC236}"/>
            </a:extLst>
          </p:cNvPr>
          <p:cNvSpPr txBox="1">
            <a:spLocks noChangeArrowheads="1"/>
          </p:cNvSpPr>
          <p:nvPr/>
        </p:nvSpPr>
        <p:spPr bwMode="auto">
          <a:xfrm>
            <a:off x="796925" y="1643390"/>
            <a:ext cx="2254250" cy="523220"/>
          </a:xfrm>
          <a:prstGeom prst="rect">
            <a:avLst/>
          </a:prstGeom>
          <a:noFill/>
          <a:ln>
            <a:noFill/>
          </a:ln>
          <a:effectLst/>
          <a:extLst/>
        </p:spPr>
        <p:txBody>
          <a:bodyPr>
            <a:spAutoFit/>
          </a:bodyPr>
          <a:lstStyle/>
          <a:p>
            <a:pPr algn="ctr" eaLnBrk="1" hangingPunct="1">
              <a:defRPr/>
            </a:pPr>
            <a:r>
              <a:rPr lang="en-US" sz="2800" b="1" u="sng">
                <a:solidFill>
                  <a:schemeClr val="tx2"/>
                </a:solidFill>
                <a:latin typeface="Times New Roman" pitchFamily="18" charset="0"/>
                <a:cs typeface="Times New Roman" pitchFamily="18" charset="0"/>
              </a:rPr>
              <a:t>Luyện đọc</a:t>
            </a:r>
          </a:p>
        </p:txBody>
      </p:sp>
      <p:sp>
        <p:nvSpPr>
          <p:cNvPr id="12291" name="Line 14"/>
          <p:cNvSpPr>
            <a:spLocks noChangeShapeType="1"/>
          </p:cNvSpPr>
          <p:nvPr/>
        </p:nvSpPr>
        <p:spPr bwMode="auto">
          <a:xfrm>
            <a:off x="3886200" y="1676400"/>
            <a:ext cx="0" cy="3581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727" name="Text Box 15"/>
          <p:cNvSpPr txBox="1">
            <a:spLocks noChangeArrowheads="1"/>
          </p:cNvSpPr>
          <p:nvPr/>
        </p:nvSpPr>
        <p:spPr bwMode="auto">
          <a:xfrm>
            <a:off x="914400" y="2133600"/>
            <a:ext cx="2176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ahoma" panose="020B0604030504040204" pitchFamily="34" charset="0"/>
                <a:cs typeface="Arial" panose="020B0604020202020204" pitchFamily="34" charset="0"/>
              </a:defRPr>
            </a:lvl1pPr>
            <a:lvl2pPr marL="742950" indent="-285750">
              <a:defRPr sz="3600">
                <a:solidFill>
                  <a:schemeClr val="tx1"/>
                </a:solidFill>
                <a:latin typeface="Tahoma" panose="020B0604030504040204" pitchFamily="34" charset="0"/>
                <a:cs typeface="Arial" panose="020B0604020202020204" pitchFamily="34" charset="0"/>
              </a:defRPr>
            </a:lvl2pPr>
            <a:lvl3pPr marL="1143000" indent="-228600">
              <a:defRPr sz="3600">
                <a:solidFill>
                  <a:schemeClr val="tx1"/>
                </a:solidFill>
                <a:latin typeface="Tahoma" panose="020B0604030504040204" pitchFamily="34" charset="0"/>
                <a:cs typeface="Arial" panose="020B0604020202020204" pitchFamily="34" charset="0"/>
              </a:defRPr>
            </a:lvl3pPr>
            <a:lvl4pPr marL="1600200" indent="-228600">
              <a:defRPr sz="3600">
                <a:solidFill>
                  <a:schemeClr val="tx1"/>
                </a:solidFill>
                <a:latin typeface="Tahoma" panose="020B0604030504040204" pitchFamily="34" charset="0"/>
                <a:cs typeface="Arial" panose="020B0604020202020204" pitchFamily="34" charset="0"/>
              </a:defRPr>
            </a:lvl4pPr>
            <a:lvl5pPr marL="2057400" indent="-228600">
              <a:defRPr sz="3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9pPr>
          </a:lstStyle>
          <a:p>
            <a:pPr eaLnBrk="1" hangingPunct="1"/>
            <a:r>
              <a:rPr lang="en-US" altLang="en-US">
                <a:latin typeface="Times New Roman" panose="02020603050405020304" pitchFamily="18" charset="0"/>
                <a:cs typeface="Times New Roman" panose="02020603050405020304" pitchFamily="18" charset="0"/>
              </a:rPr>
              <a:t>giàn giáo</a:t>
            </a:r>
          </a:p>
        </p:txBody>
      </p:sp>
      <p:sp>
        <p:nvSpPr>
          <p:cNvPr id="12293" name="Rectangle 16"/>
          <p:cNvSpPr>
            <a:spLocks noChangeArrowheads="1"/>
          </p:cNvSpPr>
          <p:nvPr/>
        </p:nvSpPr>
        <p:spPr bwMode="auto">
          <a:xfrm>
            <a:off x="4038600" y="2286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ahoma" panose="020B0604030504040204" pitchFamily="34" charset="0"/>
                <a:cs typeface="Arial" panose="020B0604020202020204" pitchFamily="34" charset="0"/>
              </a:defRPr>
            </a:lvl1pPr>
            <a:lvl2pPr marL="742950" indent="-285750">
              <a:defRPr sz="3600">
                <a:solidFill>
                  <a:schemeClr val="tx1"/>
                </a:solidFill>
                <a:latin typeface="Tahoma" panose="020B0604030504040204" pitchFamily="34" charset="0"/>
                <a:cs typeface="Arial" panose="020B0604020202020204" pitchFamily="34" charset="0"/>
              </a:defRPr>
            </a:lvl2pPr>
            <a:lvl3pPr marL="1143000" indent="-228600">
              <a:defRPr sz="3600">
                <a:solidFill>
                  <a:schemeClr val="tx1"/>
                </a:solidFill>
                <a:latin typeface="Tahoma" panose="020B0604030504040204" pitchFamily="34" charset="0"/>
                <a:cs typeface="Arial" panose="020B0604020202020204" pitchFamily="34" charset="0"/>
              </a:defRPr>
            </a:lvl3pPr>
            <a:lvl4pPr marL="1600200" indent="-228600">
              <a:defRPr sz="3600">
                <a:solidFill>
                  <a:schemeClr val="tx1"/>
                </a:solidFill>
                <a:latin typeface="Tahoma" panose="020B0604030504040204" pitchFamily="34" charset="0"/>
                <a:cs typeface="Arial" panose="020B0604020202020204" pitchFamily="34" charset="0"/>
              </a:defRPr>
            </a:lvl4pPr>
            <a:lvl5pPr marL="2057400" indent="-228600">
              <a:defRPr sz="3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15729" name="Rectangle 17"/>
          <p:cNvSpPr>
            <a:spLocks noChangeArrowheads="1"/>
          </p:cNvSpPr>
          <p:nvPr/>
        </p:nvSpPr>
        <p:spPr bwMode="auto">
          <a:xfrm>
            <a:off x="4953000" y="2438400"/>
            <a:ext cx="3276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ahoma" panose="020B0604030504040204" pitchFamily="34" charset="0"/>
                <a:cs typeface="Arial" panose="020B0604020202020204" pitchFamily="34" charset="0"/>
              </a:defRPr>
            </a:lvl1pPr>
            <a:lvl2pPr marL="742950" indent="-285750">
              <a:defRPr sz="3600">
                <a:solidFill>
                  <a:schemeClr val="tx1"/>
                </a:solidFill>
                <a:latin typeface="Tahoma" panose="020B0604030504040204" pitchFamily="34" charset="0"/>
                <a:cs typeface="Arial" panose="020B0604020202020204" pitchFamily="34" charset="0"/>
              </a:defRPr>
            </a:lvl2pPr>
            <a:lvl3pPr marL="1143000" indent="-228600">
              <a:defRPr sz="3600">
                <a:solidFill>
                  <a:schemeClr val="tx1"/>
                </a:solidFill>
                <a:latin typeface="Tahoma" panose="020B0604030504040204" pitchFamily="34" charset="0"/>
                <a:cs typeface="Arial" panose="020B0604020202020204" pitchFamily="34" charset="0"/>
              </a:defRPr>
            </a:lvl3pPr>
            <a:lvl4pPr marL="1600200" indent="-228600">
              <a:defRPr sz="3600">
                <a:solidFill>
                  <a:schemeClr val="tx1"/>
                </a:solidFill>
                <a:latin typeface="Tahoma" panose="020B0604030504040204" pitchFamily="34" charset="0"/>
                <a:cs typeface="Arial" panose="020B0604020202020204" pitchFamily="34" charset="0"/>
              </a:defRPr>
            </a:lvl4pPr>
            <a:lvl5pPr marL="2057400" indent="-228600">
              <a:defRPr sz="3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9pPr>
          </a:lstStyle>
          <a:p>
            <a:pPr eaLnBrk="1" hangingPunct="1"/>
            <a:r>
              <a:rPr lang="en-US" altLang="en-US" b="1" dirty="0" err="1">
                <a:solidFill>
                  <a:srgbClr val="FF0000"/>
                </a:solidFill>
                <a:latin typeface="Times New Roman" panose="02020603050405020304" pitchFamily="18" charset="0"/>
                <a:cs typeface="Times New Roman" panose="02020603050405020304" pitchFamily="18" charset="0"/>
              </a:rPr>
              <a:t>Giàn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giáo</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115730" name="Text Box 18"/>
          <p:cNvSpPr txBox="1">
            <a:spLocks noChangeArrowheads="1"/>
          </p:cNvSpPr>
          <p:nvPr/>
        </p:nvSpPr>
        <p:spPr bwMode="auto">
          <a:xfrm>
            <a:off x="990600" y="2667000"/>
            <a:ext cx="2060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ahoma" panose="020B0604030504040204" pitchFamily="34" charset="0"/>
                <a:cs typeface="Arial" panose="020B0604020202020204" pitchFamily="34" charset="0"/>
              </a:defRPr>
            </a:lvl1pPr>
            <a:lvl2pPr marL="742950" indent="-285750">
              <a:defRPr sz="3600">
                <a:solidFill>
                  <a:schemeClr val="tx1"/>
                </a:solidFill>
                <a:latin typeface="Tahoma" panose="020B0604030504040204" pitchFamily="34" charset="0"/>
                <a:cs typeface="Arial" panose="020B0604020202020204" pitchFamily="34" charset="0"/>
              </a:defRPr>
            </a:lvl2pPr>
            <a:lvl3pPr marL="1143000" indent="-228600">
              <a:defRPr sz="3600">
                <a:solidFill>
                  <a:schemeClr val="tx1"/>
                </a:solidFill>
                <a:latin typeface="Tahoma" panose="020B0604030504040204" pitchFamily="34" charset="0"/>
                <a:cs typeface="Arial" panose="020B0604020202020204" pitchFamily="34" charset="0"/>
              </a:defRPr>
            </a:lvl3pPr>
            <a:lvl4pPr marL="1600200" indent="-228600">
              <a:defRPr sz="3600">
                <a:solidFill>
                  <a:schemeClr val="tx1"/>
                </a:solidFill>
                <a:latin typeface="Tahoma" panose="020B0604030504040204" pitchFamily="34" charset="0"/>
                <a:cs typeface="Arial" panose="020B0604020202020204" pitchFamily="34" charset="0"/>
              </a:defRPr>
            </a:lvl4pPr>
            <a:lvl5pPr marL="2057400" indent="-228600">
              <a:defRPr sz="3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9pPr>
          </a:lstStyle>
          <a:p>
            <a:pPr eaLnBrk="1" hangingPunct="1"/>
            <a:r>
              <a:rPr lang="en-US" altLang="en-US">
                <a:latin typeface="Times New Roman" panose="02020603050405020304" pitchFamily="18" charset="0"/>
                <a:cs typeface="Times New Roman" panose="02020603050405020304" pitchFamily="18" charset="0"/>
              </a:rPr>
              <a:t>huơ huơ</a:t>
            </a:r>
          </a:p>
        </p:txBody>
      </p:sp>
      <p:sp>
        <p:nvSpPr>
          <p:cNvPr id="115731" name="Text Box 19"/>
          <p:cNvSpPr txBox="1">
            <a:spLocks noChangeArrowheads="1"/>
          </p:cNvSpPr>
          <p:nvPr/>
        </p:nvSpPr>
        <p:spPr bwMode="auto">
          <a:xfrm>
            <a:off x="914400" y="3276600"/>
            <a:ext cx="274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ahoma" panose="020B0604030504040204" pitchFamily="34" charset="0"/>
                <a:cs typeface="Arial" panose="020B0604020202020204" pitchFamily="34" charset="0"/>
              </a:defRPr>
            </a:lvl1pPr>
            <a:lvl2pPr marL="742950" indent="-285750">
              <a:defRPr sz="3600">
                <a:solidFill>
                  <a:schemeClr val="tx1"/>
                </a:solidFill>
                <a:latin typeface="Tahoma" panose="020B0604030504040204" pitchFamily="34" charset="0"/>
                <a:cs typeface="Arial" panose="020B0604020202020204" pitchFamily="34" charset="0"/>
              </a:defRPr>
            </a:lvl2pPr>
            <a:lvl3pPr marL="1143000" indent="-228600">
              <a:defRPr sz="3600">
                <a:solidFill>
                  <a:schemeClr val="tx1"/>
                </a:solidFill>
                <a:latin typeface="Tahoma" panose="020B0604030504040204" pitchFamily="34" charset="0"/>
                <a:cs typeface="Arial" panose="020B0604020202020204" pitchFamily="34" charset="0"/>
              </a:defRPr>
            </a:lvl3pPr>
            <a:lvl4pPr marL="1600200" indent="-228600">
              <a:defRPr sz="3600">
                <a:solidFill>
                  <a:schemeClr val="tx1"/>
                </a:solidFill>
                <a:latin typeface="Tahoma" panose="020B0604030504040204" pitchFamily="34" charset="0"/>
                <a:cs typeface="Arial" panose="020B0604020202020204" pitchFamily="34" charset="0"/>
              </a:defRPr>
            </a:lvl4pPr>
            <a:lvl5pPr marL="2057400" indent="-228600">
              <a:defRPr sz="3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9pPr>
          </a:lstStyle>
          <a:p>
            <a:pPr eaLnBrk="1" hangingPunct="1"/>
            <a:r>
              <a:rPr lang="en-US" altLang="en-US">
                <a:latin typeface="Times New Roman" panose="02020603050405020304" pitchFamily="18" charset="0"/>
                <a:cs typeface="Times New Roman" panose="02020603050405020304" pitchFamily="18" charset="0"/>
              </a:rPr>
              <a:t>sẫm biếc</a:t>
            </a:r>
          </a:p>
        </p:txBody>
      </p:sp>
      <p:sp>
        <p:nvSpPr>
          <p:cNvPr id="115732" name="Text Box 20"/>
          <p:cNvSpPr txBox="1">
            <a:spLocks noChangeArrowheads="1"/>
          </p:cNvSpPr>
          <p:nvPr/>
        </p:nvSpPr>
        <p:spPr bwMode="auto">
          <a:xfrm>
            <a:off x="838200" y="4419600"/>
            <a:ext cx="2212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ahoma" panose="020B0604030504040204" pitchFamily="34" charset="0"/>
                <a:cs typeface="Arial" panose="020B0604020202020204" pitchFamily="34" charset="0"/>
              </a:defRPr>
            </a:lvl1pPr>
            <a:lvl2pPr marL="742950" indent="-285750">
              <a:defRPr sz="3600">
                <a:solidFill>
                  <a:schemeClr val="tx1"/>
                </a:solidFill>
                <a:latin typeface="Tahoma" panose="020B0604030504040204" pitchFamily="34" charset="0"/>
                <a:cs typeface="Arial" panose="020B0604020202020204" pitchFamily="34" charset="0"/>
              </a:defRPr>
            </a:lvl2pPr>
            <a:lvl3pPr marL="1143000" indent="-228600">
              <a:defRPr sz="3600">
                <a:solidFill>
                  <a:schemeClr val="tx1"/>
                </a:solidFill>
                <a:latin typeface="Tahoma" panose="020B0604030504040204" pitchFamily="34" charset="0"/>
                <a:cs typeface="Arial" panose="020B0604020202020204" pitchFamily="34" charset="0"/>
              </a:defRPr>
            </a:lvl3pPr>
            <a:lvl4pPr marL="1600200" indent="-228600">
              <a:defRPr sz="3600">
                <a:solidFill>
                  <a:schemeClr val="tx1"/>
                </a:solidFill>
                <a:latin typeface="Tahoma" panose="020B0604030504040204" pitchFamily="34" charset="0"/>
                <a:cs typeface="Arial" panose="020B0604020202020204" pitchFamily="34" charset="0"/>
              </a:defRPr>
            </a:lvl4pPr>
            <a:lvl5pPr marL="2057400" indent="-228600">
              <a:defRPr sz="3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9pPr>
          </a:lstStyle>
          <a:p>
            <a:pPr eaLnBrk="1" hangingPunct="1"/>
            <a:r>
              <a:rPr lang="en-US" altLang="en-US">
                <a:latin typeface="Times New Roman" panose="02020603050405020304" pitchFamily="18" charset="0"/>
                <a:cs typeface="Times New Roman" panose="02020603050405020304" pitchFamily="18" charset="0"/>
              </a:rPr>
              <a:t>trát vữa</a:t>
            </a:r>
          </a:p>
        </p:txBody>
      </p:sp>
      <p:sp>
        <p:nvSpPr>
          <p:cNvPr id="115733" name="Text Box 21"/>
          <p:cNvSpPr txBox="1">
            <a:spLocks noChangeArrowheads="1"/>
          </p:cNvSpPr>
          <p:nvPr/>
        </p:nvSpPr>
        <p:spPr bwMode="auto">
          <a:xfrm>
            <a:off x="914400" y="3810000"/>
            <a:ext cx="274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ahoma" panose="020B0604030504040204" pitchFamily="34" charset="0"/>
                <a:cs typeface="Arial" panose="020B0604020202020204" pitchFamily="34" charset="0"/>
              </a:defRPr>
            </a:lvl1pPr>
            <a:lvl2pPr marL="742950" indent="-285750">
              <a:defRPr sz="3600">
                <a:solidFill>
                  <a:schemeClr val="tx1"/>
                </a:solidFill>
                <a:latin typeface="Tahoma" panose="020B0604030504040204" pitchFamily="34" charset="0"/>
                <a:cs typeface="Arial" panose="020B0604020202020204" pitchFamily="34" charset="0"/>
              </a:defRPr>
            </a:lvl2pPr>
            <a:lvl3pPr marL="1143000" indent="-228600">
              <a:defRPr sz="3600">
                <a:solidFill>
                  <a:schemeClr val="tx1"/>
                </a:solidFill>
                <a:latin typeface="Tahoma" panose="020B0604030504040204" pitchFamily="34" charset="0"/>
                <a:cs typeface="Arial" panose="020B0604020202020204" pitchFamily="34" charset="0"/>
              </a:defRPr>
            </a:lvl3pPr>
            <a:lvl4pPr marL="1600200" indent="-228600">
              <a:defRPr sz="3600">
                <a:solidFill>
                  <a:schemeClr val="tx1"/>
                </a:solidFill>
                <a:latin typeface="Tahoma" panose="020B0604030504040204" pitchFamily="34" charset="0"/>
                <a:cs typeface="Arial" panose="020B0604020202020204" pitchFamily="34" charset="0"/>
              </a:defRPr>
            </a:lvl4pPr>
            <a:lvl5pPr marL="2057400" indent="-228600">
              <a:defRPr sz="3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9pPr>
          </a:lstStyle>
          <a:p>
            <a:pPr eaLnBrk="1" hangingPunct="1"/>
            <a:r>
              <a:rPr lang="en-US" altLang="en-US">
                <a:latin typeface="Times New Roman" panose="02020603050405020304" pitchFamily="18" charset="0"/>
                <a:cs typeface="Times New Roman" panose="02020603050405020304" pitchFamily="18" charset="0"/>
              </a:rPr>
              <a:t>rãnh tường</a:t>
            </a:r>
          </a:p>
        </p:txBody>
      </p:sp>
      <p:sp>
        <p:nvSpPr>
          <p:cNvPr id="115735" name="Text Box 23">
            <a:extLst>
              <a:ext uri="{FF2B5EF4-FFF2-40B4-BE49-F238E27FC236}"/>
            </a:extLst>
          </p:cNvPr>
          <p:cNvSpPr txBox="1">
            <a:spLocks noChangeArrowheads="1"/>
          </p:cNvSpPr>
          <p:nvPr/>
        </p:nvSpPr>
        <p:spPr bwMode="auto">
          <a:xfrm>
            <a:off x="5445125" y="1674986"/>
            <a:ext cx="1714500" cy="523220"/>
          </a:xfrm>
          <a:prstGeom prst="rect">
            <a:avLst/>
          </a:prstGeom>
          <a:noFill/>
          <a:ln>
            <a:noFill/>
          </a:ln>
          <a:effectLst/>
          <a:extLst/>
        </p:spPr>
        <p:txBody>
          <a:bodyPr>
            <a:spAutoFit/>
          </a:bodyPr>
          <a:lstStyle/>
          <a:p>
            <a:pPr algn="ctr" eaLnBrk="1" hangingPunct="1">
              <a:defRPr/>
            </a:pPr>
            <a:r>
              <a:rPr lang="en-US" sz="2800" b="1" u="sng" dirty="0" err="1">
                <a:solidFill>
                  <a:schemeClr val="tx2"/>
                </a:solidFill>
                <a:latin typeface="Times New Roman" pitchFamily="18" charset="0"/>
                <a:cs typeface="Times New Roman" pitchFamily="18" charset="0"/>
              </a:rPr>
              <a:t>Từ</a:t>
            </a:r>
            <a:r>
              <a:rPr lang="en-US" sz="2800" b="1" u="sng" dirty="0">
                <a:solidFill>
                  <a:schemeClr val="tx2"/>
                </a:solidFill>
                <a:latin typeface="Times New Roman" pitchFamily="18" charset="0"/>
                <a:cs typeface="Times New Roman" pitchFamily="18" charset="0"/>
              </a:rPr>
              <a:t> </a:t>
            </a:r>
            <a:r>
              <a:rPr lang="en-US" sz="2800" b="1" u="sng" dirty="0" err="1">
                <a:solidFill>
                  <a:schemeClr val="tx2"/>
                </a:solidFill>
                <a:latin typeface="Times New Roman" pitchFamily="18" charset="0"/>
                <a:cs typeface="Times New Roman" pitchFamily="18" charset="0"/>
              </a:rPr>
              <a:t>ngữ</a:t>
            </a:r>
            <a:endParaRPr lang="en-US" sz="2800" b="1" u="sng" dirty="0">
              <a:solidFill>
                <a:schemeClr val="tx2"/>
              </a:solidFill>
              <a:latin typeface="Times New Roman" pitchFamily="18" charset="0"/>
              <a:cs typeface="Times New Roman" pitchFamily="18" charset="0"/>
            </a:endParaRPr>
          </a:p>
        </p:txBody>
      </p:sp>
      <p:sp>
        <p:nvSpPr>
          <p:cNvPr id="12" name="Rectangle 17"/>
          <p:cNvSpPr>
            <a:spLocks noChangeArrowheads="1"/>
          </p:cNvSpPr>
          <p:nvPr/>
        </p:nvSpPr>
        <p:spPr bwMode="auto">
          <a:xfrm>
            <a:off x="4953000" y="3141528"/>
            <a:ext cx="3276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ahoma" panose="020B0604030504040204" pitchFamily="34" charset="0"/>
                <a:cs typeface="Arial" panose="020B0604020202020204" pitchFamily="34" charset="0"/>
              </a:defRPr>
            </a:lvl1pPr>
            <a:lvl2pPr marL="742950" indent="-285750">
              <a:defRPr sz="3600">
                <a:solidFill>
                  <a:schemeClr val="tx1"/>
                </a:solidFill>
                <a:latin typeface="Tahoma" panose="020B0604030504040204" pitchFamily="34" charset="0"/>
                <a:cs typeface="Arial" panose="020B0604020202020204" pitchFamily="34" charset="0"/>
              </a:defRPr>
            </a:lvl2pPr>
            <a:lvl3pPr marL="1143000" indent="-228600">
              <a:defRPr sz="3600">
                <a:solidFill>
                  <a:schemeClr val="tx1"/>
                </a:solidFill>
                <a:latin typeface="Tahoma" panose="020B0604030504040204" pitchFamily="34" charset="0"/>
                <a:cs typeface="Arial" panose="020B0604020202020204" pitchFamily="34" charset="0"/>
              </a:defRPr>
            </a:lvl3pPr>
            <a:lvl4pPr marL="1600200" indent="-228600">
              <a:defRPr sz="3600">
                <a:solidFill>
                  <a:schemeClr val="tx1"/>
                </a:solidFill>
                <a:latin typeface="Tahoma" panose="020B0604030504040204" pitchFamily="34" charset="0"/>
                <a:cs typeface="Arial" panose="020B0604020202020204" pitchFamily="34" charset="0"/>
              </a:defRPr>
            </a:lvl4pPr>
            <a:lvl5pPr marL="2057400" indent="-228600">
              <a:defRPr sz="3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9pPr>
          </a:lstStyle>
          <a:p>
            <a:pPr eaLnBrk="1" hangingPunct="1"/>
            <a:r>
              <a:rPr lang="en-US" altLang="en-US" b="1" dirty="0" err="1" smtClean="0">
                <a:solidFill>
                  <a:srgbClr val="FF0000"/>
                </a:solidFill>
                <a:latin typeface="Times New Roman" panose="02020603050405020304" pitchFamily="18" charset="0"/>
                <a:cs typeface="Times New Roman" panose="02020603050405020304" pitchFamily="18" charset="0"/>
              </a:rPr>
              <a:t>Trụ</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bê</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tông</a:t>
            </a:r>
            <a:endParaRPr lang="en-US" alt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87918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5724">
                                            <p:txEl>
                                              <p:pRg st="0" end="0"/>
                                            </p:txEl>
                                          </p:spTgt>
                                        </p:tgtEl>
                                        <p:attrNameLst>
                                          <p:attrName>style.visibility</p:attrName>
                                        </p:attrNameLst>
                                      </p:cBhvr>
                                      <p:to>
                                        <p:strVal val="visible"/>
                                      </p:to>
                                    </p:set>
                                    <p:animEffect transition="in" filter="fade">
                                      <p:cBhvr>
                                        <p:cTn id="7" dur="2000"/>
                                        <p:tgtEl>
                                          <p:spTgt spid="1157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115727">
                                            <p:txEl>
                                              <p:pRg st="0" end="0"/>
                                            </p:txEl>
                                          </p:spTgt>
                                        </p:tgtEl>
                                        <p:attrNameLst>
                                          <p:attrName>style.visibility</p:attrName>
                                        </p:attrNameLst>
                                      </p:cBhvr>
                                      <p:to>
                                        <p:strVal val="visible"/>
                                      </p:to>
                                    </p:set>
                                    <p:animEffect transition="in" filter="wedge">
                                      <p:cBhvr>
                                        <p:cTn id="12" dur="1000"/>
                                        <p:tgtEl>
                                          <p:spTgt spid="1157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15730">
                                            <p:txEl>
                                              <p:pRg st="0" end="0"/>
                                            </p:txEl>
                                          </p:spTgt>
                                        </p:tgtEl>
                                        <p:attrNameLst>
                                          <p:attrName>style.visibility</p:attrName>
                                        </p:attrNameLst>
                                      </p:cBhvr>
                                      <p:to>
                                        <p:strVal val="visible"/>
                                      </p:to>
                                    </p:set>
                                    <p:animEffect transition="in" filter="wedge">
                                      <p:cBhvr>
                                        <p:cTn id="17" dur="1000"/>
                                        <p:tgtEl>
                                          <p:spTgt spid="11573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115731">
                                            <p:txEl>
                                              <p:pRg st="0" end="0"/>
                                            </p:txEl>
                                          </p:spTgt>
                                        </p:tgtEl>
                                        <p:attrNameLst>
                                          <p:attrName>style.visibility</p:attrName>
                                        </p:attrNameLst>
                                      </p:cBhvr>
                                      <p:to>
                                        <p:strVal val="visible"/>
                                      </p:to>
                                    </p:set>
                                    <p:animEffect transition="in" filter="wedge">
                                      <p:cBhvr>
                                        <p:cTn id="22" dur="1000"/>
                                        <p:tgtEl>
                                          <p:spTgt spid="115731">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5733"/>
                                        </p:tgtEl>
                                        <p:attrNameLst>
                                          <p:attrName>style.visibility</p:attrName>
                                        </p:attrNameLst>
                                      </p:cBhvr>
                                      <p:to>
                                        <p:strVal val="visible"/>
                                      </p:to>
                                    </p:set>
                                    <p:animEffect transition="in" filter="blinds(horizontal)">
                                      <p:cBhvr>
                                        <p:cTn id="27" dur="500"/>
                                        <p:tgtEl>
                                          <p:spTgt spid="11573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5732"/>
                                        </p:tgtEl>
                                        <p:attrNameLst>
                                          <p:attrName>style.visibility</p:attrName>
                                        </p:attrNameLst>
                                      </p:cBhvr>
                                      <p:to>
                                        <p:strVal val="visible"/>
                                      </p:to>
                                    </p:set>
                                    <p:animEffect transition="in" filter="blinds(horizontal)">
                                      <p:cBhvr>
                                        <p:cTn id="32" dur="500"/>
                                        <p:tgtEl>
                                          <p:spTgt spid="11573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15735">
                                            <p:txEl>
                                              <p:pRg st="0" end="0"/>
                                            </p:txEl>
                                          </p:spTgt>
                                        </p:tgtEl>
                                        <p:attrNameLst>
                                          <p:attrName>style.visibility</p:attrName>
                                        </p:attrNameLst>
                                      </p:cBhvr>
                                      <p:to>
                                        <p:strVal val="visible"/>
                                      </p:to>
                                    </p:set>
                                    <p:animEffect transition="in" filter="fade">
                                      <p:cBhvr>
                                        <p:cTn id="37" dur="2000"/>
                                        <p:tgtEl>
                                          <p:spTgt spid="115735">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5729"/>
                                        </p:tgtEl>
                                        <p:attrNameLst>
                                          <p:attrName>style.visibility</p:attrName>
                                        </p:attrNameLst>
                                      </p:cBhvr>
                                      <p:to>
                                        <p:strVal val="visible"/>
                                      </p:to>
                                    </p:set>
                                    <p:animEffect transition="in" filter="blinds(horizontal)">
                                      <p:cBhvr>
                                        <p:cTn id="42" dur="500"/>
                                        <p:tgtEl>
                                          <p:spTgt spid="11572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9" grpId="0"/>
      <p:bldP spid="115732" grpId="0"/>
      <p:bldP spid="115733"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762" y="326035"/>
            <a:ext cx="9071238" cy="1077218"/>
          </a:xfrm>
          <a:prstGeom prst="rect">
            <a:avLst/>
          </a:prstGeom>
        </p:spPr>
        <p:txBody>
          <a:bodyPr wrap="square">
            <a:spAutoFit/>
          </a:bodyPr>
          <a:lstStyle/>
          <a:p>
            <a:pPr lvl="0" algn="just">
              <a:defRPr/>
            </a:pPr>
            <a:r>
              <a:rPr lang="vi-VN" sz="3200" b="1" dirty="0" smtClean="0">
                <a:solidFill>
                  <a:srgbClr val="7030A0"/>
                </a:solidFill>
                <a:latin typeface="Times New Roman" panose="02020603050405020304" pitchFamily="18" charset="0"/>
                <a:cs typeface="Times New Roman" panose="02020603050405020304" pitchFamily="18" charset="0"/>
              </a:rPr>
              <a:t>-</a:t>
            </a:r>
            <a:r>
              <a:rPr lang="vi-VN" sz="3200" b="1" dirty="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Trụ</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bê</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tông</a:t>
            </a:r>
            <a:r>
              <a:rPr lang="vi-VN"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cột</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đúc</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bằng</a:t>
            </a:r>
            <a:r>
              <a:rPr lang="en-US" sz="3200" b="1" dirty="0" smtClean="0">
                <a:solidFill>
                  <a:srgbClr val="7030A0"/>
                </a:solidFill>
                <a:latin typeface="Times New Roman" panose="02020603050405020304" pitchFamily="18" charset="0"/>
                <a:cs typeface="Times New Roman" panose="02020603050405020304" pitchFamily="18" charset="0"/>
              </a:rPr>
              <a:t> xi </a:t>
            </a:r>
            <a:r>
              <a:rPr lang="en-US" sz="3200" b="1" dirty="0" err="1" smtClean="0">
                <a:solidFill>
                  <a:srgbClr val="7030A0"/>
                </a:solidFill>
                <a:latin typeface="Times New Roman" panose="02020603050405020304" pitchFamily="18" charset="0"/>
                <a:cs typeface="Times New Roman" panose="02020603050405020304" pitchFamily="18" charset="0"/>
              </a:rPr>
              <a:t>măng</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trộn</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cát</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đá</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smtClean="0">
                <a:solidFill>
                  <a:srgbClr val="7030A0"/>
                </a:solidFill>
                <a:latin typeface="Times New Roman" panose="02020603050405020304" pitchFamily="18" charset="0"/>
                <a:cs typeface="Times New Roman" panose="02020603050405020304" pitchFamily="18" charset="0"/>
              </a:rPr>
              <a:t>(</a:t>
            </a:r>
            <a:r>
              <a:rPr lang="en-US" sz="3200" b="1" dirty="0" err="1" smtClean="0">
                <a:solidFill>
                  <a:srgbClr val="7030A0"/>
                </a:solidFill>
                <a:latin typeface="Times New Roman" panose="02020603050405020304" pitchFamily="18" charset="0"/>
                <a:cs typeface="Times New Roman" panose="02020603050405020304" pitchFamily="18" charset="0"/>
              </a:rPr>
              <a:t>hoặc</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sỏi</a:t>
            </a:r>
            <a:r>
              <a:rPr lang="en-US" sz="3200" b="1" dirty="0" smtClean="0">
                <a:solidFill>
                  <a:srgbClr val="7030A0"/>
                </a:solidFill>
                <a:latin typeface="Times New Roman" panose="02020603050405020304" pitchFamily="18" charset="0"/>
                <a:cs typeface="Times New Roman" panose="02020603050405020304" pitchFamily="18" charset="0"/>
              </a:rPr>
              <a:t> ) </a:t>
            </a:r>
            <a:r>
              <a:rPr lang="en-US" sz="3200" b="1" dirty="0" err="1" smtClean="0">
                <a:solidFill>
                  <a:srgbClr val="7030A0"/>
                </a:solidFill>
                <a:latin typeface="Times New Roman" panose="02020603050405020304" pitchFamily="18" charset="0"/>
                <a:cs typeface="Times New Roman" panose="02020603050405020304" pitchFamily="18" charset="0"/>
              </a:rPr>
              <a:t>và</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nước</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có</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cốt</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sắt</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bên</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trong</a:t>
            </a:r>
            <a:r>
              <a:rPr lang="en-US" sz="3200" b="1" dirty="0" smtClean="0">
                <a:solidFill>
                  <a:srgbClr val="7030A0"/>
                </a:solidFill>
                <a:latin typeface="Times New Roman" panose="02020603050405020304" pitchFamily="18" charset="0"/>
                <a:cs typeface="Times New Roman" panose="02020603050405020304" pitchFamily="18" charset="0"/>
              </a:rPr>
              <a:t>.</a:t>
            </a:r>
            <a:endParaRPr lang="en-US" sz="3200" b="1" dirty="0">
              <a:solidFill>
                <a:srgbClr val="7030A0"/>
              </a:solidFill>
              <a:latin typeface="Times New Roman" panose="02020603050405020304" pitchFamily="18" charset="0"/>
              <a:cs typeface="Times New Roman" panose="02020603050405020304" pitchFamily="18" charset="0"/>
            </a:endParaRPr>
          </a:p>
        </p:txBody>
      </p:sp>
      <p:pic>
        <p:nvPicPr>
          <p:cNvPr id="13314" name="Picture 2" descr="Cách xác định kích thước cột nhà dân dụng - Thợ Xâ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990" y="1794333"/>
            <a:ext cx="4392571" cy="404654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Trụ bê tông cột đèn giá thấp hơn 20% toàn thị trường cho sân cỏ nhân tạ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812" y="1794332"/>
            <a:ext cx="3929448" cy="4046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87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3314"/>
                                        </p:tgtEl>
                                        <p:attrNameLst>
                                          <p:attrName>style.visibility</p:attrName>
                                        </p:attrNameLst>
                                      </p:cBhvr>
                                      <p:to>
                                        <p:strVal val="visible"/>
                                      </p:to>
                                    </p:set>
                                    <p:animEffect transition="in" filter="circle(in)">
                                      <p:cBhvr>
                                        <p:cTn id="14" dur="2000"/>
                                        <p:tgtEl>
                                          <p:spTgt spid="1331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3316"/>
                                        </p:tgtEl>
                                        <p:attrNameLst>
                                          <p:attrName>style.visibility</p:attrName>
                                        </p:attrNameLst>
                                      </p:cBhvr>
                                      <p:to>
                                        <p:strVal val="visible"/>
                                      </p:to>
                                    </p:set>
                                    <p:animEffect transition="in" filter="circle(in)">
                                      <p:cBhvr>
                                        <p:cTn id="19"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24" name="Text Box 12">
            <a:extLst>
              <a:ext uri="{FF2B5EF4-FFF2-40B4-BE49-F238E27FC236}"/>
            </a:extLst>
          </p:cNvPr>
          <p:cNvSpPr txBox="1">
            <a:spLocks noChangeArrowheads="1"/>
          </p:cNvSpPr>
          <p:nvPr/>
        </p:nvSpPr>
        <p:spPr bwMode="auto">
          <a:xfrm>
            <a:off x="796925" y="1643390"/>
            <a:ext cx="2254250" cy="523220"/>
          </a:xfrm>
          <a:prstGeom prst="rect">
            <a:avLst/>
          </a:prstGeom>
          <a:noFill/>
          <a:ln>
            <a:noFill/>
          </a:ln>
          <a:effectLst/>
          <a:extLst/>
        </p:spPr>
        <p:txBody>
          <a:bodyPr>
            <a:spAutoFit/>
          </a:bodyPr>
          <a:lstStyle/>
          <a:p>
            <a:pPr algn="ctr" eaLnBrk="1" hangingPunct="1">
              <a:defRPr/>
            </a:pPr>
            <a:r>
              <a:rPr lang="en-US" sz="2800" b="1" u="sng">
                <a:solidFill>
                  <a:schemeClr val="tx2"/>
                </a:solidFill>
                <a:latin typeface="Times New Roman" pitchFamily="18" charset="0"/>
                <a:cs typeface="Times New Roman" pitchFamily="18" charset="0"/>
              </a:rPr>
              <a:t>Luyện đọc</a:t>
            </a:r>
          </a:p>
        </p:txBody>
      </p:sp>
      <p:sp>
        <p:nvSpPr>
          <p:cNvPr id="12291" name="Line 14"/>
          <p:cNvSpPr>
            <a:spLocks noChangeShapeType="1"/>
          </p:cNvSpPr>
          <p:nvPr/>
        </p:nvSpPr>
        <p:spPr bwMode="auto">
          <a:xfrm>
            <a:off x="3886200" y="1676400"/>
            <a:ext cx="0" cy="3581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727" name="Text Box 15"/>
          <p:cNvSpPr txBox="1">
            <a:spLocks noChangeArrowheads="1"/>
          </p:cNvSpPr>
          <p:nvPr/>
        </p:nvSpPr>
        <p:spPr bwMode="auto">
          <a:xfrm>
            <a:off x="914400" y="2133600"/>
            <a:ext cx="2176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ahoma" panose="020B0604030504040204" pitchFamily="34" charset="0"/>
                <a:cs typeface="Arial" panose="020B0604020202020204" pitchFamily="34" charset="0"/>
              </a:defRPr>
            </a:lvl1pPr>
            <a:lvl2pPr marL="742950" indent="-285750">
              <a:defRPr sz="3600">
                <a:solidFill>
                  <a:schemeClr val="tx1"/>
                </a:solidFill>
                <a:latin typeface="Tahoma" panose="020B0604030504040204" pitchFamily="34" charset="0"/>
                <a:cs typeface="Arial" panose="020B0604020202020204" pitchFamily="34" charset="0"/>
              </a:defRPr>
            </a:lvl2pPr>
            <a:lvl3pPr marL="1143000" indent="-228600">
              <a:defRPr sz="3600">
                <a:solidFill>
                  <a:schemeClr val="tx1"/>
                </a:solidFill>
                <a:latin typeface="Tahoma" panose="020B0604030504040204" pitchFamily="34" charset="0"/>
                <a:cs typeface="Arial" panose="020B0604020202020204" pitchFamily="34" charset="0"/>
              </a:defRPr>
            </a:lvl3pPr>
            <a:lvl4pPr marL="1600200" indent="-228600">
              <a:defRPr sz="3600">
                <a:solidFill>
                  <a:schemeClr val="tx1"/>
                </a:solidFill>
                <a:latin typeface="Tahoma" panose="020B0604030504040204" pitchFamily="34" charset="0"/>
                <a:cs typeface="Arial" panose="020B0604020202020204" pitchFamily="34" charset="0"/>
              </a:defRPr>
            </a:lvl4pPr>
            <a:lvl5pPr marL="2057400" indent="-228600">
              <a:defRPr sz="3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9pPr>
          </a:lstStyle>
          <a:p>
            <a:pPr eaLnBrk="1" hangingPunct="1"/>
            <a:r>
              <a:rPr lang="en-US" altLang="en-US">
                <a:latin typeface="Times New Roman" panose="02020603050405020304" pitchFamily="18" charset="0"/>
                <a:cs typeface="Times New Roman" panose="02020603050405020304" pitchFamily="18" charset="0"/>
              </a:rPr>
              <a:t>giàn giáo</a:t>
            </a:r>
          </a:p>
        </p:txBody>
      </p:sp>
      <p:sp>
        <p:nvSpPr>
          <p:cNvPr id="12293" name="Rectangle 16"/>
          <p:cNvSpPr>
            <a:spLocks noChangeArrowheads="1"/>
          </p:cNvSpPr>
          <p:nvPr/>
        </p:nvSpPr>
        <p:spPr bwMode="auto">
          <a:xfrm>
            <a:off x="4038600" y="2286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ahoma" panose="020B0604030504040204" pitchFamily="34" charset="0"/>
                <a:cs typeface="Arial" panose="020B0604020202020204" pitchFamily="34" charset="0"/>
              </a:defRPr>
            </a:lvl1pPr>
            <a:lvl2pPr marL="742950" indent="-285750">
              <a:defRPr sz="3600">
                <a:solidFill>
                  <a:schemeClr val="tx1"/>
                </a:solidFill>
                <a:latin typeface="Tahoma" panose="020B0604030504040204" pitchFamily="34" charset="0"/>
                <a:cs typeface="Arial" panose="020B0604020202020204" pitchFamily="34" charset="0"/>
              </a:defRPr>
            </a:lvl2pPr>
            <a:lvl3pPr marL="1143000" indent="-228600">
              <a:defRPr sz="3600">
                <a:solidFill>
                  <a:schemeClr val="tx1"/>
                </a:solidFill>
                <a:latin typeface="Tahoma" panose="020B0604030504040204" pitchFamily="34" charset="0"/>
                <a:cs typeface="Arial" panose="020B0604020202020204" pitchFamily="34" charset="0"/>
              </a:defRPr>
            </a:lvl3pPr>
            <a:lvl4pPr marL="1600200" indent="-228600">
              <a:defRPr sz="3600">
                <a:solidFill>
                  <a:schemeClr val="tx1"/>
                </a:solidFill>
                <a:latin typeface="Tahoma" panose="020B0604030504040204" pitchFamily="34" charset="0"/>
                <a:cs typeface="Arial" panose="020B0604020202020204" pitchFamily="34" charset="0"/>
              </a:defRPr>
            </a:lvl4pPr>
            <a:lvl5pPr marL="2057400" indent="-228600">
              <a:defRPr sz="3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15729" name="Rectangle 17"/>
          <p:cNvSpPr>
            <a:spLocks noChangeArrowheads="1"/>
          </p:cNvSpPr>
          <p:nvPr/>
        </p:nvSpPr>
        <p:spPr bwMode="auto">
          <a:xfrm>
            <a:off x="4953000" y="2438400"/>
            <a:ext cx="3276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ahoma" panose="020B0604030504040204" pitchFamily="34" charset="0"/>
                <a:cs typeface="Arial" panose="020B0604020202020204" pitchFamily="34" charset="0"/>
              </a:defRPr>
            </a:lvl1pPr>
            <a:lvl2pPr marL="742950" indent="-285750">
              <a:defRPr sz="3600">
                <a:solidFill>
                  <a:schemeClr val="tx1"/>
                </a:solidFill>
                <a:latin typeface="Tahoma" panose="020B0604030504040204" pitchFamily="34" charset="0"/>
                <a:cs typeface="Arial" panose="020B0604020202020204" pitchFamily="34" charset="0"/>
              </a:defRPr>
            </a:lvl2pPr>
            <a:lvl3pPr marL="1143000" indent="-228600">
              <a:defRPr sz="3600">
                <a:solidFill>
                  <a:schemeClr val="tx1"/>
                </a:solidFill>
                <a:latin typeface="Tahoma" panose="020B0604030504040204" pitchFamily="34" charset="0"/>
                <a:cs typeface="Arial" panose="020B0604020202020204" pitchFamily="34" charset="0"/>
              </a:defRPr>
            </a:lvl3pPr>
            <a:lvl4pPr marL="1600200" indent="-228600">
              <a:defRPr sz="3600">
                <a:solidFill>
                  <a:schemeClr val="tx1"/>
                </a:solidFill>
                <a:latin typeface="Tahoma" panose="020B0604030504040204" pitchFamily="34" charset="0"/>
                <a:cs typeface="Arial" panose="020B0604020202020204" pitchFamily="34" charset="0"/>
              </a:defRPr>
            </a:lvl4pPr>
            <a:lvl5pPr marL="2057400" indent="-228600">
              <a:defRPr sz="3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9pPr>
          </a:lstStyle>
          <a:p>
            <a:pPr eaLnBrk="1" hangingPunct="1"/>
            <a:r>
              <a:rPr lang="en-US" altLang="en-US" b="1" dirty="0" err="1">
                <a:solidFill>
                  <a:srgbClr val="FF0000"/>
                </a:solidFill>
                <a:latin typeface="Times New Roman" panose="02020603050405020304" pitchFamily="18" charset="0"/>
                <a:cs typeface="Times New Roman" panose="02020603050405020304" pitchFamily="18" charset="0"/>
              </a:rPr>
              <a:t>Giàn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giáo</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115730" name="Text Box 18"/>
          <p:cNvSpPr txBox="1">
            <a:spLocks noChangeArrowheads="1"/>
          </p:cNvSpPr>
          <p:nvPr/>
        </p:nvSpPr>
        <p:spPr bwMode="auto">
          <a:xfrm>
            <a:off x="990600" y="2667000"/>
            <a:ext cx="2060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ahoma" panose="020B0604030504040204" pitchFamily="34" charset="0"/>
                <a:cs typeface="Arial" panose="020B0604020202020204" pitchFamily="34" charset="0"/>
              </a:defRPr>
            </a:lvl1pPr>
            <a:lvl2pPr marL="742950" indent="-285750">
              <a:defRPr sz="3600">
                <a:solidFill>
                  <a:schemeClr val="tx1"/>
                </a:solidFill>
                <a:latin typeface="Tahoma" panose="020B0604030504040204" pitchFamily="34" charset="0"/>
                <a:cs typeface="Arial" panose="020B0604020202020204" pitchFamily="34" charset="0"/>
              </a:defRPr>
            </a:lvl2pPr>
            <a:lvl3pPr marL="1143000" indent="-228600">
              <a:defRPr sz="3600">
                <a:solidFill>
                  <a:schemeClr val="tx1"/>
                </a:solidFill>
                <a:latin typeface="Tahoma" panose="020B0604030504040204" pitchFamily="34" charset="0"/>
                <a:cs typeface="Arial" panose="020B0604020202020204" pitchFamily="34" charset="0"/>
              </a:defRPr>
            </a:lvl3pPr>
            <a:lvl4pPr marL="1600200" indent="-228600">
              <a:defRPr sz="3600">
                <a:solidFill>
                  <a:schemeClr val="tx1"/>
                </a:solidFill>
                <a:latin typeface="Tahoma" panose="020B0604030504040204" pitchFamily="34" charset="0"/>
                <a:cs typeface="Arial" panose="020B0604020202020204" pitchFamily="34" charset="0"/>
              </a:defRPr>
            </a:lvl4pPr>
            <a:lvl5pPr marL="2057400" indent="-228600">
              <a:defRPr sz="3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9pPr>
          </a:lstStyle>
          <a:p>
            <a:pPr eaLnBrk="1" hangingPunct="1"/>
            <a:r>
              <a:rPr lang="en-US" altLang="en-US">
                <a:latin typeface="Times New Roman" panose="02020603050405020304" pitchFamily="18" charset="0"/>
                <a:cs typeface="Times New Roman" panose="02020603050405020304" pitchFamily="18" charset="0"/>
              </a:rPr>
              <a:t>huơ huơ</a:t>
            </a:r>
          </a:p>
        </p:txBody>
      </p:sp>
      <p:sp>
        <p:nvSpPr>
          <p:cNvPr id="115731" name="Text Box 19"/>
          <p:cNvSpPr txBox="1">
            <a:spLocks noChangeArrowheads="1"/>
          </p:cNvSpPr>
          <p:nvPr/>
        </p:nvSpPr>
        <p:spPr bwMode="auto">
          <a:xfrm>
            <a:off x="914400" y="3276600"/>
            <a:ext cx="274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ahoma" panose="020B0604030504040204" pitchFamily="34" charset="0"/>
                <a:cs typeface="Arial" panose="020B0604020202020204" pitchFamily="34" charset="0"/>
              </a:defRPr>
            </a:lvl1pPr>
            <a:lvl2pPr marL="742950" indent="-285750">
              <a:defRPr sz="3600">
                <a:solidFill>
                  <a:schemeClr val="tx1"/>
                </a:solidFill>
                <a:latin typeface="Tahoma" panose="020B0604030504040204" pitchFamily="34" charset="0"/>
                <a:cs typeface="Arial" panose="020B0604020202020204" pitchFamily="34" charset="0"/>
              </a:defRPr>
            </a:lvl2pPr>
            <a:lvl3pPr marL="1143000" indent="-228600">
              <a:defRPr sz="3600">
                <a:solidFill>
                  <a:schemeClr val="tx1"/>
                </a:solidFill>
                <a:latin typeface="Tahoma" panose="020B0604030504040204" pitchFamily="34" charset="0"/>
                <a:cs typeface="Arial" panose="020B0604020202020204" pitchFamily="34" charset="0"/>
              </a:defRPr>
            </a:lvl3pPr>
            <a:lvl4pPr marL="1600200" indent="-228600">
              <a:defRPr sz="3600">
                <a:solidFill>
                  <a:schemeClr val="tx1"/>
                </a:solidFill>
                <a:latin typeface="Tahoma" panose="020B0604030504040204" pitchFamily="34" charset="0"/>
                <a:cs typeface="Arial" panose="020B0604020202020204" pitchFamily="34" charset="0"/>
              </a:defRPr>
            </a:lvl4pPr>
            <a:lvl5pPr marL="2057400" indent="-228600">
              <a:defRPr sz="3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9pPr>
          </a:lstStyle>
          <a:p>
            <a:pPr eaLnBrk="1" hangingPunct="1"/>
            <a:r>
              <a:rPr lang="en-US" altLang="en-US">
                <a:latin typeface="Times New Roman" panose="02020603050405020304" pitchFamily="18" charset="0"/>
                <a:cs typeface="Times New Roman" panose="02020603050405020304" pitchFamily="18" charset="0"/>
              </a:rPr>
              <a:t>sẫm biếc</a:t>
            </a:r>
          </a:p>
        </p:txBody>
      </p:sp>
      <p:sp>
        <p:nvSpPr>
          <p:cNvPr id="115732" name="Text Box 20"/>
          <p:cNvSpPr txBox="1">
            <a:spLocks noChangeArrowheads="1"/>
          </p:cNvSpPr>
          <p:nvPr/>
        </p:nvSpPr>
        <p:spPr bwMode="auto">
          <a:xfrm>
            <a:off x="838200" y="4419600"/>
            <a:ext cx="2212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ahoma" panose="020B0604030504040204" pitchFamily="34" charset="0"/>
                <a:cs typeface="Arial" panose="020B0604020202020204" pitchFamily="34" charset="0"/>
              </a:defRPr>
            </a:lvl1pPr>
            <a:lvl2pPr marL="742950" indent="-285750">
              <a:defRPr sz="3600">
                <a:solidFill>
                  <a:schemeClr val="tx1"/>
                </a:solidFill>
                <a:latin typeface="Tahoma" panose="020B0604030504040204" pitchFamily="34" charset="0"/>
                <a:cs typeface="Arial" panose="020B0604020202020204" pitchFamily="34" charset="0"/>
              </a:defRPr>
            </a:lvl2pPr>
            <a:lvl3pPr marL="1143000" indent="-228600">
              <a:defRPr sz="3600">
                <a:solidFill>
                  <a:schemeClr val="tx1"/>
                </a:solidFill>
                <a:latin typeface="Tahoma" panose="020B0604030504040204" pitchFamily="34" charset="0"/>
                <a:cs typeface="Arial" panose="020B0604020202020204" pitchFamily="34" charset="0"/>
              </a:defRPr>
            </a:lvl3pPr>
            <a:lvl4pPr marL="1600200" indent="-228600">
              <a:defRPr sz="3600">
                <a:solidFill>
                  <a:schemeClr val="tx1"/>
                </a:solidFill>
                <a:latin typeface="Tahoma" panose="020B0604030504040204" pitchFamily="34" charset="0"/>
                <a:cs typeface="Arial" panose="020B0604020202020204" pitchFamily="34" charset="0"/>
              </a:defRPr>
            </a:lvl4pPr>
            <a:lvl5pPr marL="2057400" indent="-228600">
              <a:defRPr sz="3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9pPr>
          </a:lstStyle>
          <a:p>
            <a:pPr eaLnBrk="1" hangingPunct="1"/>
            <a:r>
              <a:rPr lang="en-US" altLang="en-US">
                <a:latin typeface="Times New Roman" panose="02020603050405020304" pitchFamily="18" charset="0"/>
                <a:cs typeface="Times New Roman" panose="02020603050405020304" pitchFamily="18" charset="0"/>
              </a:rPr>
              <a:t>trát vữa</a:t>
            </a:r>
          </a:p>
        </p:txBody>
      </p:sp>
      <p:sp>
        <p:nvSpPr>
          <p:cNvPr id="115733" name="Text Box 21"/>
          <p:cNvSpPr txBox="1">
            <a:spLocks noChangeArrowheads="1"/>
          </p:cNvSpPr>
          <p:nvPr/>
        </p:nvSpPr>
        <p:spPr bwMode="auto">
          <a:xfrm>
            <a:off x="914400" y="3810000"/>
            <a:ext cx="274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ahoma" panose="020B0604030504040204" pitchFamily="34" charset="0"/>
                <a:cs typeface="Arial" panose="020B0604020202020204" pitchFamily="34" charset="0"/>
              </a:defRPr>
            </a:lvl1pPr>
            <a:lvl2pPr marL="742950" indent="-285750">
              <a:defRPr sz="3600">
                <a:solidFill>
                  <a:schemeClr val="tx1"/>
                </a:solidFill>
                <a:latin typeface="Tahoma" panose="020B0604030504040204" pitchFamily="34" charset="0"/>
                <a:cs typeface="Arial" panose="020B0604020202020204" pitchFamily="34" charset="0"/>
              </a:defRPr>
            </a:lvl2pPr>
            <a:lvl3pPr marL="1143000" indent="-228600">
              <a:defRPr sz="3600">
                <a:solidFill>
                  <a:schemeClr val="tx1"/>
                </a:solidFill>
                <a:latin typeface="Tahoma" panose="020B0604030504040204" pitchFamily="34" charset="0"/>
                <a:cs typeface="Arial" panose="020B0604020202020204" pitchFamily="34" charset="0"/>
              </a:defRPr>
            </a:lvl3pPr>
            <a:lvl4pPr marL="1600200" indent="-228600">
              <a:defRPr sz="3600">
                <a:solidFill>
                  <a:schemeClr val="tx1"/>
                </a:solidFill>
                <a:latin typeface="Tahoma" panose="020B0604030504040204" pitchFamily="34" charset="0"/>
                <a:cs typeface="Arial" panose="020B0604020202020204" pitchFamily="34" charset="0"/>
              </a:defRPr>
            </a:lvl4pPr>
            <a:lvl5pPr marL="2057400" indent="-228600">
              <a:defRPr sz="3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9pPr>
          </a:lstStyle>
          <a:p>
            <a:pPr eaLnBrk="1" hangingPunct="1"/>
            <a:r>
              <a:rPr lang="en-US" altLang="en-US">
                <a:latin typeface="Times New Roman" panose="02020603050405020304" pitchFamily="18" charset="0"/>
                <a:cs typeface="Times New Roman" panose="02020603050405020304" pitchFamily="18" charset="0"/>
              </a:rPr>
              <a:t>rãnh tường</a:t>
            </a:r>
          </a:p>
        </p:txBody>
      </p:sp>
      <p:sp>
        <p:nvSpPr>
          <p:cNvPr id="115735" name="Text Box 23">
            <a:extLst>
              <a:ext uri="{FF2B5EF4-FFF2-40B4-BE49-F238E27FC236}"/>
            </a:extLst>
          </p:cNvPr>
          <p:cNvSpPr txBox="1">
            <a:spLocks noChangeArrowheads="1"/>
          </p:cNvSpPr>
          <p:nvPr/>
        </p:nvSpPr>
        <p:spPr bwMode="auto">
          <a:xfrm>
            <a:off x="5445125" y="1674986"/>
            <a:ext cx="1714500" cy="523220"/>
          </a:xfrm>
          <a:prstGeom prst="rect">
            <a:avLst/>
          </a:prstGeom>
          <a:noFill/>
          <a:ln>
            <a:noFill/>
          </a:ln>
          <a:effectLst/>
          <a:extLst/>
        </p:spPr>
        <p:txBody>
          <a:bodyPr>
            <a:spAutoFit/>
          </a:bodyPr>
          <a:lstStyle/>
          <a:p>
            <a:pPr algn="ctr" eaLnBrk="1" hangingPunct="1">
              <a:defRPr/>
            </a:pPr>
            <a:r>
              <a:rPr lang="en-US" sz="2800" b="1" u="sng" dirty="0" err="1">
                <a:solidFill>
                  <a:schemeClr val="tx2"/>
                </a:solidFill>
                <a:latin typeface="Times New Roman" pitchFamily="18" charset="0"/>
                <a:cs typeface="Times New Roman" pitchFamily="18" charset="0"/>
              </a:rPr>
              <a:t>Từ</a:t>
            </a:r>
            <a:r>
              <a:rPr lang="en-US" sz="2800" b="1" u="sng" dirty="0">
                <a:solidFill>
                  <a:schemeClr val="tx2"/>
                </a:solidFill>
                <a:latin typeface="Times New Roman" pitchFamily="18" charset="0"/>
                <a:cs typeface="Times New Roman" pitchFamily="18" charset="0"/>
              </a:rPr>
              <a:t> </a:t>
            </a:r>
            <a:r>
              <a:rPr lang="en-US" sz="2800" b="1" u="sng" dirty="0" err="1">
                <a:solidFill>
                  <a:schemeClr val="tx2"/>
                </a:solidFill>
                <a:latin typeface="Times New Roman" pitchFamily="18" charset="0"/>
                <a:cs typeface="Times New Roman" pitchFamily="18" charset="0"/>
              </a:rPr>
              <a:t>ngữ</a:t>
            </a:r>
            <a:endParaRPr lang="en-US" sz="2800" b="1" u="sng" dirty="0">
              <a:solidFill>
                <a:schemeClr val="tx2"/>
              </a:solidFill>
              <a:latin typeface="Times New Roman" pitchFamily="18" charset="0"/>
              <a:cs typeface="Times New Roman" pitchFamily="18" charset="0"/>
            </a:endParaRPr>
          </a:p>
        </p:txBody>
      </p:sp>
      <p:sp>
        <p:nvSpPr>
          <p:cNvPr id="12" name="Rectangle 17"/>
          <p:cNvSpPr>
            <a:spLocks noChangeArrowheads="1"/>
          </p:cNvSpPr>
          <p:nvPr/>
        </p:nvSpPr>
        <p:spPr bwMode="auto">
          <a:xfrm>
            <a:off x="4953000" y="3141528"/>
            <a:ext cx="3276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ahoma" panose="020B0604030504040204" pitchFamily="34" charset="0"/>
                <a:cs typeface="Arial" panose="020B0604020202020204" pitchFamily="34" charset="0"/>
              </a:defRPr>
            </a:lvl1pPr>
            <a:lvl2pPr marL="742950" indent="-285750">
              <a:defRPr sz="3600">
                <a:solidFill>
                  <a:schemeClr val="tx1"/>
                </a:solidFill>
                <a:latin typeface="Tahoma" panose="020B0604030504040204" pitchFamily="34" charset="0"/>
                <a:cs typeface="Arial" panose="020B0604020202020204" pitchFamily="34" charset="0"/>
              </a:defRPr>
            </a:lvl2pPr>
            <a:lvl3pPr marL="1143000" indent="-228600">
              <a:defRPr sz="3600">
                <a:solidFill>
                  <a:schemeClr val="tx1"/>
                </a:solidFill>
                <a:latin typeface="Tahoma" panose="020B0604030504040204" pitchFamily="34" charset="0"/>
                <a:cs typeface="Arial" panose="020B0604020202020204" pitchFamily="34" charset="0"/>
              </a:defRPr>
            </a:lvl3pPr>
            <a:lvl4pPr marL="1600200" indent="-228600">
              <a:defRPr sz="3600">
                <a:solidFill>
                  <a:schemeClr val="tx1"/>
                </a:solidFill>
                <a:latin typeface="Tahoma" panose="020B0604030504040204" pitchFamily="34" charset="0"/>
                <a:cs typeface="Arial" panose="020B0604020202020204" pitchFamily="34" charset="0"/>
              </a:defRPr>
            </a:lvl4pPr>
            <a:lvl5pPr marL="2057400" indent="-228600">
              <a:defRPr sz="3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9pPr>
          </a:lstStyle>
          <a:p>
            <a:pPr eaLnBrk="1" hangingPunct="1"/>
            <a:r>
              <a:rPr lang="en-US" altLang="en-US" b="1" dirty="0" err="1" smtClean="0">
                <a:solidFill>
                  <a:srgbClr val="FF0000"/>
                </a:solidFill>
                <a:latin typeface="Times New Roman" panose="02020603050405020304" pitchFamily="18" charset="0"/>
                <a:cs typeface="Times New Roman" panose="02020603050405020304" pitchFamily="18" charset="0"/>
              </a:rPr>
              <a:t>Trụ</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bê</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tông</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13" name="Rectangle 17"/>
          <p:cNvSpPr>
            <a:spLocks noChangeArrowheads="1"/>
          </p:cNvSpPr>
          <p:nvPr/>
        </p:nvSpPr>
        <p:spPr bwMode="auto">
          <a:xfrm>
            <a:off x="4953000" y="3917950"/>
            <a:ext cx="3276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ahoma" panose="020B0604030504040204" pitchFamily="34" charset="0"/>
                <a:cs typeface="Arial" panose="020B0604020202020204" pitchFamily="34" charset="0"/>
              </a:defRPr>
            </a:lvl1pPr>
            <a:lvl2pPr marL="742950" indent="-285750">
              <a:defRPr sz="3600">
                <a:solidFill>
                  <a:schemeClr val="tx1"/>
                </a:solidFill>
                <a:latin typeface="Tahoma" panose="020B0604030504040204" pitchFamily="34" charset="0"/>
                <a:cs typeface="Arial" panose="020B0604020202020204" pitchFamily="34" charset="0"/>
              </a:defRPr>
            </a:lvl2pPr>
            <a:lvl3pPr marL="1143000" indent="-228600">
              <a:defRPr sz="3600">
                <a:solidFill>
                  <a:schemeClr val="tx1"/>
                </a:solidFill>
                <a:latin typeface="Tahoma" panose="020B0604030504040204" pitchFamily="34" charset="0"/>
                <a:cs typeface="Arial" panose="020B0604020202020204" pitchFamily="34" charset="0"/>
              </a:defRPr>
            </a:lvl3pPr>
            <a:lvl4pPr marL="1600200" indent="-228600">
              <a:defRPr sz="3600">
                <a:solidFill>
                  <a:schemeClr val="tx1"/>
                </a:solidFill>
                <a:latin typeface="Tahoma" panose="020B0604030504040204" pitchFamily="34" charset="0"/>
                <a:cs typeface="Arial" panose="020B0604020202020204" pitchFamily="34" charset="0"/>
              </a:defRPr>
            </a:lvl4pPr>
            <a:lvl5pPr marL="2057400" indent="-228600">
              <a:defRPr sz="3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9pPr>
          </a:lstStyle>
          <a:p>
            <a:pPr eaLnBrk="1" hangingPunct="1"/>
            <a:r>
              <a:rPr lang="en-US" altLang="en-US" b="1" dirty="0" err="1" smtClean="0">
                <a:solidFill>
                  <a:srgbClr val="FF0000"/>
                </a:solidFill>
                <a:latin typeface="Times New Roman" panose="02020603050405020304" pitchFamily="18" charset="0"/>
                <a:cs typeface="Times New Roman" panose="02020603050405020304" pitchFamily="18" charset="0"/>
              </a:rPr>
              <a:t>Cái</a:t>
            </a:r>
            <a:r>
              <a:rPr lang="en-US" altLang="en-US" b="1" dirty="0" smtClean="0">
                <a:solidFill>
                  <a:srgbClr val="FF0000"/>
                </a:solidFill>
                <a:latin typeface="Times New Roman" panose="02020603050405020304" pitchFamily="18" charset="0"/>
                <a:cs typeface="Times New Roman" panose="02020603050405020304" pitchFamily="18" charset="0"/>
              </a:rPr>
              <a:t> bay</a:t>
            </a:r>
            <a:endParaRPr lang="en-US" alt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99862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5724">
                                            <p:txEl>
                                              <p:pRg st="0" end="0"/>
                                            </p:txEl>
                                          </p:spTgt>
                                        </p:tgtEl>
                                        <p:attrNameLst>
                                          <p:attrName>style.visibility</p:attrName>
                                        </p:attrNameLst>
                                      </p:cBhvr>
                                      <p:to>
                                        <p:strVal val="visible"/>
                                      </p:to>
                                    </p:set>
                                    <p:animEffect transition="in" filter="fade">
                                      <p:cBhvr>
                                        <p:cTn id="7" dur="2000"/>
                                        <p:tgtEl>
                                          <p:spTgt spid="1157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115727">
                                            <p:txEl>
                                              <p:pRg st="0" end="0"/>
                                            </p:txEl>
                                          </p:spTgt>
                                        </p:tgtEl>
                                        <p:attrNameLst>
                                          <p:attrName>style.visibility</p:attrName>
                                        </p:attrNameLst>
                                      </p:cBhvr>
                                      <p:to>
                                        <p:strVal val="visible"/>
                                      </p:to>
                                    </p:set>
                                    <p:animEffect transition="in" filter="wedge">
                                      <p:cBhvr>
                                        <p:cTn id="12" dur="1000"/>
                                        <p:tgtEl>
                                          <p:spTgt spid="1157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15730">
                                            <p:txEl>
                                              <p:pRg st="0" end="0"/>
                                            </p:txEl>
                                          </p:spTgt>
                                        </p:tgtEl>
                                        <p:attrNameLst>
                                          <p:attrName>style.visibility</p:attrName>
                                        </p:attrNameLst>
                                      </p:cBhvr>
                                      <p:to>
                                        <p:strVal val="visible"/>
                                      </p:to>
                                    </p:set>
                                    <p:animEffect transition="in" filter="wedge">
                                      <p:cBhvr>
                                        <p:cTn id="17" dur="1000"/>
                                        <p:tgtEl>
                                          <p:spTgt spid="11573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115731">
                                            <p:txEl>
                                              <p:pRg st="0" end="0"/>
                                            </p:txEl>
                                          </p:spTgt>
                                        </p:tgtEl>
                                        <p:attrNameLst>
                                          <p:attrName>style.visibility</p:attrName>
                                        </p:attrNameLst>
                                      </p:cBhvr>
                                      <p:to>
                                        <p:strVal val="visible"/>
                                      </p:to>
                                    </p:set>
                                    <p:animEffect transition="in" filter="wedge">
                                      <p:cBhvr>
                                        <p:cTn id="22" dur="1000"/>
                                        <p:tgtEl>
                                          <p:spTgt spid="115731">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5733"/>
                                        </p:tgtEl>
                                        <p:attrNameLst>
                                          <p:attrName>style.visibility</p:attrName>
                                        </p:attrNameLst>
                                      </p:cBhvr>
                                      <p:to>
                                        <p:strVal val="visible"/>
                                      </p:to>
                                    </p:set>
                                    <p:animEffect transition="in" filter="blinds(horizontal)">
                                      <p:cBhvr>
                                        <p:cTn id="27" dur="500"/>
                                        <p:tgtEl>
                                          <p:spTgt spid="11573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5732"/>
                                        </p:tgtEl>
                                        <p:attrNameLst>
                                          <p:attrName>style.visibility</p:attrName>
                                        </p:attrNameLst>
                                      </p:cBhvr>
                                      <p:to>
                                        <p:strVal val="visible"/>
                                      </p:to>
                                    </p:set>
                                    <p:animEffect transition="in" filter="blinds(horizontal)">
                                      <p:cBhvr>
                                        <p:cTn id="32" dur="500"/>
                                        <p:tgtEl>
                                          <p:spTgt spid="11573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15735">
                                            <p:txEl>
                                              <p:pRg st="0" end="0"/>
                                            </p:txEl>
                                          </p:spTgt>
                                        </p:tgtEl>
                                        <p:attrNameLst>
                                          <p:attrName>style.visibility</p:attrName>
                                        </p:attrNameLst>
                                      </p:cBhvr>
                                      <p:to>
                                        <p:strVal val="visible"/>
                                      </p:to>
                                    </p:set>
                                    <p:animEffect transition="in" filter="fade">
                                      <p:cBhvr>
                                        <p:cTn id="37" dur="2000"/>
                                        <p:tgtEl>
                                          <p:spTgt spid="115735">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5729"/>
                                        </p:tgtEl>
                                        <p:attrNameLst>
                                          <p:attrName>style.visibility</p:attrName>
                                        </p:attrNameLst>
                                      </p:cBhvr>
                                      <p:to>
                                        <p:strVal val="visible"/>
                                      </p:to>
                                    </p:set>
                                    <p:animEffect transition="in" filter="blinds(horizontal)">
                                      <p:cBhvr>
                                        <p:cTn id="42" dur="500"/>
                                        <p:tgtEl>
                                          <p:spTgt spid="11572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9" grpId="0"/>
      <p:bldP spid="115732" grpId="0"/>
      <p:bldP spid="115733"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ông Kinh Thầy – ngọt ngào như “Hạt gạo làng 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1" name="Rectangle 10"/>
          <p:cNvSpPr/>
          <p:nvPr/>
        </p:nvSpPr>
        <p:spPr>
          <a:xfrm>
            <a:off x="0" y="514565"/>
            <a:ext cx="8980074" cy="1569660"/>
          </a:xfrm>
          <a:prstGeom prst="rect">
            <a:avLst/>
          </a:prstGeom>
        </p:spPr>
        <p:txBody>
          <a:bodyPr wrap="square">
            <a:spAutoFit/>
          </a:bodyPr>
          <a:lstStyle/>
          <a:p>
            <a:pPr lvl="0" algn="just">
              <a:defRPr/>
            </a:pPr>
            <a:r>
              <a:rPr lang="vi-VN" sz="3200" b="1" dirty="0" smtClean="0">
                <a:solidFill>
                  <a:srgbClr val="7030A0"/>
                </a:solidFill>
                <a:latin typeface="Times New Roman" panose="02020603050405020304" pitchFamily="18" charset="0"/>
                <a:cs typeface="Times New Roman" panose="02020603050405020304" pitchFamily="18" charset="0"/>
              </a:rPr>
              <a:t>-</a:t>
            </a:r>
            <a:r>
              <a:rPr lang="vi-VN" sz="3200" b="1" dirty="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Cái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cs typeface="Times New Roman" panose="02020603050405020304" pitchFamily="18" charset="0"/>
              </a:rPr>
              <a:t>bay</a:t>
            </a:r>
            <a:r>
              <a:rPr lang="vi-VN"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dụng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cụ</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của</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thợ</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nề</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gồm</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một</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miếng</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thép</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mỏng</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hình</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lá</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lắp</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vào</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cán</a:t>
            </a:r>
            <a:r>
              <a:rPr lang="en-US" sz="3200" b="1" dirty="0" smtClean="0">
                <a:solidFill>
                  <a:srgbClr val="7030A0"/>
                </a:solidFill>
                <a:latin typeface="Times New Roman" panose="02020603050405020304" pitchFamily="18" charset="0"/>
                <a:cs typeface="Times New Roman" panose="02020603050405020304" pitchFamily="18" charset="0"/>
              </a:rPr>
              <a:t>, dung </a:t>
            </a:r>
            <a:r>
              <a:rPr lang="en-US" sz="3200" b="1" dirty="0" err="1" smtClean="0">
                <a:solidFill>
                  <a:srgbClr val="7030A0"/>
                </a:solidFill>
                <a:latin typeface="Times New Roman" panose="02020603050405020304" pitchFamily="18" charset="0"/>
                <a:cs typeface="Times New Roman" panose="02020603050405020304" pitchFamily="18" charset="0"/>
              </a:rPr>
              <a:t>để</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xây</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trát</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láng</a:t>
            </a:r>
            <a:r>
              <a:rPr lang="en-US" sz="3200" b="1" dirty="0" smtClean="0">
                <a:solidFill>
                  <a:srgbClr val="7030A0"/>
                </a:solidFill>
                <a:latin typeface="Times New Roman" panose="02020603050405020304" pitchFamily="18" charset="0"/>
                <a:cs typeface="Times New Roman" panose="02020603050405020304" pitchFamily="18" charset="0"/>
              </a:rPr>
              <a:t>.</a:t>
            </a:r>
            <a:endParaRPr lang="en-US" sz="3200" b="1" dirty="0">
              <a:solidFill>
                <a:srgbClr val="7030A0"/>
              </a:solidFill>
              <a:latin typeface="Times New Roman" panose="02020603050405020304" pitchFamily="18" charset="0"/>
              <a:cs typeface="Times New Roman" panose="02020603050405020304" pitchFamily="18" charset="0"/>
            </a:endParaRPr>
          </a:p>
        </p:txBody>
      </p:sp>
      <p:pic>
        <p:nvPicPr>
          <p:cNvPr id="14338" name="Picture 2" descr="01 CÁI 1 Tất - BAY HỒ - BAY XÂY DỰNG - BAY THỢ HỒ 10CM giá cạnh tr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113" y="2438452"/>
            <a:ext cx="6367848" cy="3443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30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randombar(horizontal)">
                                      <p:cBhvr>
                                        <p:cTn id="12"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5310407"/>
            <a:ext cx="3503683" cy="1444166"/>
          </a:xfrm>
          <a:prstGeom prst="rect">
            <a:avLst/>
          </a:prstGeom>
          <a:noFill/>
          <a:ln>
            <a:noFill/>
          </a:ln>
        </p:spPr>
      </p:pic>
      <p:sp>
        <p:nvSpPr>
          <p:cNvPr id="18" name="TextBox 17">
            <a:extLst>
              <a:ext uri="{FF2B5EF4-FFF2-40B4-BE49-F238E27FC236}">
                <a16:creationId xmlns:a16="http://schemas.microsoft.com/office/drawing/2014/main" xmlns="" id="{8EC2A9F2-3E0A-42B9-9115-E8057A170BCB}"/>
              </a:ext>
            </a:extLst>
          </p:cNvPr>
          <p:cNvSpPr txBox="1"/>
          <p:nvPr/>
        </p:nvSpPr>
        <p:spPr>
          <a:xfrm>
            <a:off x="184690" y="967999"/>
            <a:ext cx="8087098"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a:t>
            </a:r>
            <a:r>
              <a:rPr lang="en-US" sz="3200" b="1" smtClean="0">
                <a:solidFill>
                  <a:srgbClr val="002060"/>
                </a:solidFill>
                <a:latin typeface="Times New Roman" panose="02020603050405020304" pitchFamily="18" charset="0"/>
                <a:cs typeface="Times New Roman" panose="02020603050405020304" pitchFamily="18" charset="0"/>
              </a:rPr>
              <a:t>Đọc ngắt nhịp một số câu thơ: </a:t>
            </a:r>
            <a:endParaRPr kumimoji="0" lang="en-US" sz="3200" b="1" i="1"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959592" y="1588446"/>
            <a:ext cx="5643204" cy="2677656"/>
          </a:xfrm>
          <a:prstGeom prst="rect">
            <a:avLst/>
          </a:prstGeom>
        </p:spPr>
        <p:txBody>
          <a:bodyPr wrap="square">
            <a:spAutoFit/>
          </a:bodyPr>
          <a:lstStyle/>
          <a:p>
            <a:pPr lvl="0"/>
            <a:r>
              <a:rPr lang="en-US" sz="2400" dirty="0" err="1">
                <a:solidFill>
                  <a:prstClr val="black"/>
                </a:solidFill>
                <a:latin typeface="Times New Roman" panose="02020603050405020304" pitchFamily="18" charset="0"/>
                <a:cs typeface="Times New Roman" panose="02020603050405020304" pitchFamily="18" charset="0"/>
              </a:rPr>
              <a:t>Chiều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học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về</a:t>
            </a:r>
            <a:endParaRPr lang="en-US" sz="2400" dirty="0">
              <a:solidFill>
                <a:prstClr val="black"/>
              </a:solidFill>
              <a:latin typeface="Times New Roman" panose="02020603050405020304" pitchFamily="18" charset="0"/>
              <a:cs typeface="Times New Roman" panose="02020603050405020304" pitchFamily="18" charset="0"/>
            </a:endParaRPr>
          </a:p>
          <a:p>
            <a:pPr lvl="0"/>
            <a:r>
              <a:rPr lang="en-US" sz="2400" dirty="0" err="1">
                <a:solidFill>
                  <a:prstClr val="black"/>
                </a:solidFill>
                <a:latin typeface="Times New Roman" panose="02020603050405020304" pitchFamily="18" charset="0"/>
                <a:cs typeface="Times New Roman" panose="02020603050405020304" pitchFamily="18" charset="0"/>
              </a:rPr>
              <a:t>Chúng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em</a:t>
            </a:r>
            <a:r>
              <a:rPr lang="en-US" sz="2400" dirty="0" smtClean="0">
                <a:solidFill>
                  <a:prstClr val="black"/>
                </a:solidFill>
                <a:latin typeface="Times New Roman" panose="02020603050405020304" pitchFamily="18" charset="0"/>
                <a:cs typeface="Times New Roman" panose="02020603050405020304" pitchFamily="18" charset="0"/>
              </a:rPr>
              <a:t> / </a:t>
            </a:r>
            <a:r>
              <a:rPr lang="en-US" sz="2400" dirty="0">
                <a:solidFill>
                  <a:prstClr val="black"/>
                </a:solidFill>
                <a:latin typeface="Times New Roman" panose="02020603050405020304" pitchFamily="18" charset="0"/>
                <a:cs typeface="Times New Roman" panose="02020603050405020304" pitchFamily="18" charset="0"/>
              </a:rPr>
              <a:t>qua </a:t>
            </a:r>
            <a:r>
              <a:rPr lang="en-US" sz="2400" dirty="0" err="1">
                <a:solidFill>
                  <a:prstClr val="black"/>
                </a:solidFill>
                <a:latin typeface="Times New Roman" panose="02020603050405020304" pitchFamily="18" charset="0"/>
                <a:cs typeface="Times New Roman" panose="02020603050405020304" pitchFamily="18" charset="0"/>
              </a:rPr>
              <a:t>ngôi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xây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dở</a:t>
            </a:r>
            <a:endParaRPr lang="en-US" sz="2400" dirty="0">
              <a:solidFill>
                <a:prstClr val="black"/>
              </a:solidFill>
              <a:latin typeface="Times New Roman" panose="02020603050405020304" pitchFamily="18" charset="0"/>
              <a:cs typeface="Times New Roman" panose="02020603050405020304" pitchFamily="18" charset="0"/>
            </a:endParaRPr>
          </a:p>
          <a:p>
            <a:pPr lvl="0"/>
            <a:r>
              <a:rPr lang="en-US" sz="2400" dirty="0" err="1">
                <a:solidFill>
                  <a:prstClr val="black"/>
                </a:solidFill>
                <a:latin typeface="Times New Roman" panose="02020603050405020304" pitchFamily="18" charset="0"/>
                <a:cs typeface="Times New Roman" panose="02020603050405020304" pitchFamily="18" charset="0"/>
              </a:rPr>
              <a:t>Giàn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giáo</a:t>
            </a:r>
            <a:r>
              <a:rPr lang="en-US" sz="2400" dirty="0" smtClean="0">
                <a:solidFill>
                  <a:prstClr val="black"/>
                </a:solidFill>
                <a:latin typeface="Times New Roman" panose="02020603050405020304" pitchFamily="18" charset="0"/>
                <a:cs typeface="Times New Roman" panose="02020603050405020304" pitchFamily="18" charset="0"/>
              </a:rPr>
              <a:t> / </a:t>
            </a:r>
            <a:r>
              <a:rPr lang="en-US" sz="2400" dirty="0" err="1">
                <a:solidFill>
                  <a:prstClr val="black"/>
                </a:solidFill>
                <a:latin typeface="Times New Roman" panose="02020603050405020304" pitchFamily="18" charset="0"/>
                <a:cs typeface="Times New Roman" panose="02020603050405020304" pitchFamily="18" charset="0"/>
              </a:rPr>
              <a:t>tựa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lồng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che</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chở</a:t>
            </a:r>
            <a:endParaRPr lang="en-US" sz="2400" dirty="0">
              <a:solidFill>
                <a:prstClr val="black"/>
              </a:solidFill>
              <a:latin typeface="Times New Roman" panose="02020603050405020304" pitchFamily="18" charset="0"/>
              <a:cs typeface="Times New Roman" panose="02020603050405020304" pitchFamily="18" charset="0"/>
            </a:endParaRPr>
          </a:p>
          <a:p>
            <a:pPr lvl="0"/>
            <a:r>
              <a:rPr lang="en-US" sz="2400" dirty="0" err="1">
                <a:solidFill>
                  <a:prstClr val="black"/>
                </a:solidFill>
                <a:latin typeface="Times New Roman" panose="02020603050405020304" pitchFamily="18" charset="0"/>
                <a:cs typeface="Times New Roman" panose="02020603050405020304" pitchFamily="18" charset="0"/>
              </a:rPr>
              <a:t>Trụ</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bê</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tông</a:t>
            </a:r>
            <a:r>
              <a:rPr lang="en-US" sz="2400" dirty="0" smtClean="0">
                <a:solidFill>
                  <a:prstClr val="black"/>
                </a:solidFill>
                <a:latin typeface="Times New Roman" panose="02020603050405020304" pitchFamily="18" charset="0"/>
                <a:cs typeface="Times New Roman" panose="02020603050405020304" pitchFamily="18" charset="0"/>
              </a:rPr>
              <a:t> / </a:t>
            </a:r>
            <a:r>
              <a:rPr lang="en-US" sz="2400" dirty="0" err="1">
                <a:solidFill>
                  <a:prstClr val="black"/>
                </a:solidFill>
                <a:latin typeface="Times New Roman" panose="02020603050405020304" pitchFamily="18" charset="0"/>
                <a:cs typeface="Times New Roman" panose="02020603050405020304" pitchFamily="18" charset="0"/>
              </a:rPr>
              <a:t>nhú</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như</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một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mầm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cây</a:t>
            </a:r>
            <a:endParaRPr lang="en-US" sz="2400" dirty="0" smtClean="0">
              <a:solidFill>
                <a:prstClr val="black"/>
              </a:solidFill>
              <a:latin typeface="Times New Roman" panose="02020603050405020304" pitchFamily="18" charset="0"/>
              <a:cs typeface="Times New Roman" panose="02020603050405020304" pitchFamily="18" charset="0"/>
            </a:endParaRPr>
          </a:p>
          <a:p>
            <a:pPr lvl="0"/>
            <a:endParaRPr lang="en-US" sz="2400" dirty="0" smtClean="0">
              <a:solidFill>
                <a:prstClr val="black"/>
              </a:solidFill>
              <a:latin typeface="Times New Roman" panose="02020603050405020304" pitchFamily="18" charset="0"/>
              <a:cs typeface="Times New Roman" panose="02020603050405020304" pitchFamily="18" charset="0"/>
            </a:endParaRPr>
          </a:p>
          <a:p>
            <a:pPr lvl="0"/>
            <a:r>
              <a:rPr lang="vi-VN" sz="2400" dirty="0">
                <a:solidFill>
                  <a:prstClr val="black"/>
                </a:solidFill>
                <a:latin typeface="Times New Roman" panose="02020603050405020304" pitchFamily="18" charset="0"/>
                <a:cs typeface="Times New Roman" panose="02020603050405020304" pitchFamily="18" charset="0"/>
              </a:rPr>
              <a:t>Ngôi nhà </a:t>
            </a:r>
            <a:r>
              <a:rPr lang="en-US" sz="2400" dirty="0" smtClean="0">
                <a:solidFill>
                  <a:prstClr val="black"/>
                </a:solidFill>
                <a:latin typeface="Times New Roman" panose="02020603050405020304" pitchFamily="18" charset="0"/>
                <a:cs typeface="Times New Roman" panose="02020603050405020304" pitchFamily="18" charset="0"/>
              </a:rPr>
              <a:t>/ </a:t>
            </a:r>
            <a:r>
              <a:rPr lang="vi-VN" sz="2400" dirty="0" smtClean="0">
                <a:solidFill>
                  <a:prstClr val="black"/>
                </a:solidFill>
                <a:latin typeface="Times New Roman" panose="02020603050405020304" pitchFamily="18" charset="0"/>
                <a:cs typeface="Times New Roman" panose="02020603050405020304" pitchFamily="18" charset="0"/>
              </a:rPr>
              <a:t>như </a:t>
            </a:r>
            <a:r>
              <a:rPr lang="vi-VN" sz="2400" dirty="0">
                <a:solidFill>
                  <a:prstClr val="black"/>
                </a:solidFill>
                <a:latin typeface="Times New Roman" panose="02020603050405020304" pitchFamily="18" charset="0"/>
                <a:cs typeface="Times New Roman" panose="02020603050405020304" pitchFamily="18" charset="0"/>
              </a:rPr>
              <a:t>trẻ nhỏ</a:t>
            </a:r>
          </a:p>
          <a:p>
            <a:pPr lvl="0"/>
            <a:r>
              <a:rPr lang="vi-VN" sz="2400" dirty="0">
                <a:solidFill>
                  <a:prstClr val="black"/>
                </a:solidFill>
                <a:latin typeface="Times New Roman" panose="02020603050405020304" pitchFamily="18" charset="0"/>
                <a:cs typeface="Times New Roman" panose="02020603050405020304" pitchFamily="18" charset="0"/>
              </a:rPr>
              <a:t>Lớn lên với trời xanh</a:t>
            </a:r>
            <a:r>
              <a:rPr lang="vi-VN" sz="2400" dirty="0" smtClean="0">
                <a:solidFill>
                  <a:prstClr val="black"/>
                </a:solidFill>
                <a:latin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6865238"/>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91927" y="4998172"/>
            <a:ext cx="3503683" cy="1444166"/>
          </a:xfrm>
          <a:prstGeom prst="rect">
            <a:avLst/>
          </a:prstGeom>
          <a:noFill/>
          <a:ln>
            <a:noFill/>
          </a:ln>
        </p:spPr>
      </p:pic>
      <p:sp>
        <p:nvSpPr>
          <p:cNvPr id="18" name="TextBox 17">
            <a:extLst>
              <a:ext uri="{FF2B5EF4-FFF2-40B4-BE49-F238E27FC236}">
                <a16:creationId xmlns:a16="http://schemas.microsoft.com/office/drawing/2014/main" xmlns="" id="{8EC2A9F2-3E0A-42B9-9115-E8057A170BCB}"/>
              </a:ext>
            </a:extLst>
          </p:cNvPr>
          <p:cNvSpPr txBox="1"/>
          <p:nvPr/>
        </p:nvSpPr>
        <p:spPr>
          <a:xfrm>
            <a:off x="500220" y="1684018"/>
            <a:ext cx="8087098"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i="1" baseline="0" dirty="0" err="1" smtClean="0">
                <a:solidFill>
                  <a:srgbClr val="FF0000"/>
                </a:solidFill>
                <a:latin typeface="Times New Roman" panose="02020603050405020304" pitchFamily="18" charset="0"/>
                <a:cs typeface="Times New Roman" panose="02020603050405020304" pitchFamily="18" charset="0"/>
              </a:rPr>
              <a:t>Chú</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smtClean="0">
                <a:solidFill>
                  <a:srgbClr val="FF0000"/>
                </a:solidFill>
                <a:latin typeface="Times New Roman" panose="02020603050405020304" pitchFamily="18" charset="0"/>
                <a:cs typeface="Times New Roman" panose="02020603050405020304" pitchFamily="18" charset="0"/>
              </a:rPr>
              <a:t>ý</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Đọc</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với</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giọng</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nhẹ</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nhàng</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tình</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cảm</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nhấn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mạnh</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những</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từ</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ngữ</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gợi</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tả</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i="1" dirty="0" err="1" smtClean="0">
                <a:solidFill>
                  <a:srgbClr val="002060"/>
                </a:solidFill>
                <a:latin typeface="Times New Roman" panose="02020603050405020304" pitchFamily="18" charset="0"/>
                <a:cs typeface="Times New Roman" panose="02020603050405020304" pitchFamily="18" charset="0"/>
              </a:rPr>
              <a:t>xây</a:t>
            </a:r>
            <a:r>
              <a:rPr lang="en-US" sz="3200" i="1" dirty="0" smtClean="0">
                <a:solidFill>
                  <a:srgbClr val="002060"/>
                </a:solidFill>
                <a:latin typeface="Times New Roman" panose="02020603050405020304" pitchFamily="18" charset="0"/>
                <a:cs typeface="Times New Roman" panose="02020603050405020304" pitchFamily="18" charset="0"/>
              </a:rPr>
              <a:t> </a:t>
            </a:r>
            <a:r>
              <a:rPr lang="en-US" sz="3200" i="1" dirty="0" err="1" smtClean="0">
                <a:solidFill>
                  <a:srgbClr val="002060"/>
                </a:solidFill>
                <a:latin typeface="Times New Roman" panose="02020603050405020304" pitchFamily="18" charset="0"/>
                <a:cs typeface="Times New Roman" panose="02020603050405020304" pitchFamily="18" charset="0"/>
              </a:rPr>
              <a:t>dở</a:t>
            </a:r>
            <a:r>
              <a:rPr lang="en-US" sz="3200" i="1" dirty="0" smtClean="0">
                <a:solidFill>
                  <a:srgbClr val="002060"/>
                </a:solidFill>
                <a:latin typeface="Times New Roman" panose="02020603050405020304" pitchFamily="18" charset="0"/>
                <a:cs typeface="Times New Roman" panose="02020603050405020304" pitchFamily="18" charset="0"/>
              </a:rPr>
              <a:t>, </a:t>
            </a:r>
            <a:r>
              <a:rPr lang="en-US" sz="3200" i="1" dirty="0" err="1" smtClean="0">
                <a:solidFill>
                  <a:srgbClr val="002060"/>
                </a:solidFill>
                <a:latin typeface="Times New Roman" panose="02020603050405020304" pitchFamily="18" charset="0"/>
                <a:cs typeface="Times New Roman" panose="02020603050405020304" pitchFamily="18" charset="0"/>
              </a:rPr>
              <a:t>nhú</a:t>
            </a:r>
            <a:r>
              <a:rPr lang="en-US" sz="3200" i="1" dirty="0" smtClean="0">
                <a:solidFill>
                  <a:srgbClr val="002060"/>
                </a:solidFill>
                <a:latin typeface="Times New Roman" panose="02020603050405020304" pitchFamily="18" charset="0"/>
                <a:cs typeface="Times New Roman" panose="02020603050405020304" pitchFamily="18" charset="0"/>
              </a:rPr>
              <a:t> </a:t>
            </a:r>
            <a:r>
              <a:rPr lang="en-US" sz="3200" i="1" dirty="0" err="1" smtClean="0">
                <a:solidFill>
                  <a:srgbClr val="002060"/>
                </a:solidFill>
                <a:latin typeface="Times New Roman" panose="02020603050405020304" pitchFamily="18" charset="0"/>
                <a:cs typeface="Times New Roman" panose="02020603050405020304" pitchFamily="18" charset="0"/>
              </a:rPr>
              <a:t>lên</a:t>
            </a:r>
            <a:r>
              <a:rPr lang="en-US" sz="3200" i="1" dirty="0" smtClean="0">
                <a:solidFill>
                  <a:srgbClr val="002060"/>
                </a:solidFill>
                <a:latin typeface="Times New Roman" panose="02020603050405020304" pitchFamily="18" charset="0"/>
                <a:cs typeface="Times New Roman" panose="02020603050405020304" pitchFamily="18" charset="0"/>
              </a:rPr>
              <a:t>, </a:t>
            </a:r>
            <a:r>
              <a:rPr lang="en-US" sz="3200" i="1" dirty="0" err="1" smtClean="0">
                <a:solidFill>
                  <a:srgbClr val="002060"/>
                </a:solidFill>
                <a:latin typeface="Times New Roman" panose="02020603050405020304" pitchFamily="18" charset="0"/>
                <a:cs typeface="Times New Roman" panose="02020603050405020304" pitchFamily="18" charset="0"/>
              </a:rPr>
              <a:t>huơ</a:t>
            </a:r>
            <a:r>
              <a:rPr lang="en-US" sz="3200" i="1" dirty="0" smtClean="0">
                <a:solidFill>
                  <a:srgbClr val="002060"/>
                </a:solidFill>
                <a:latin typeface="Times New Roman" panose="02020603050405020304" pitchFamily="18" charset="0"/>
                <a:cs typeface="Times New Roman" panose="02020603050405020304" pitchFamily="18" charset="0"/>
              </a:rPr>
              <a:t> </a:t>
            </a:r>
            <a:r>
              <a:rPr lang="en-US" sz="3200" i="1" dirty="0" err="1" smtClean="0">
                <a:solidFill>
                  <a:srgbClr val="002060"/>
                </a:solidFill>
                <a:latin typeface="Times New Roman" panose="02020603050405020304" pitchFamily="18" charset="0"/>
                <a:cs typeface="Times New Roman" panose="02020603050405020304" pitchFamily="18" charset="0"/>
              </a:rPr>
              <a:t>huơ</a:t>
            </a:r>
            <a:r>
              <a:rPr lang="en-US" sz="3200" i="1" dirty="0" smtClean="0">
                <a:solidFill>
                  <a:srgbClr val="002060"/>
                </a:solidFill>
                <a:latin typeface="Times New Roman" panose="02020603050405020304" pitchFamily="18" charset="0"/>
                <a:cs typeface="Times New Roman" panose="02020603050405020304" pitchFamily="18" charset="0"/>
              </a:rPr>
              <a:t>, </a:t>
            </a:r>
            <a:r>
              <a:rPr lang="en-US" sz="3200" i="1" dirty="0" err="1" smtClean="0">
                <a:solidFill>
                  <a:srgbClr val="002060"/>
                </a:solidFill>
                <a:latin typeface="Times New Roman" panose="02020603050405020304" pitchFamily="18" charset="0"/>
                <a:cs typeface="Times New Roman" panose="02020603050405020304" pitchFamily="18" charset="0"/>
              </a:rPr>
              <a:t>tựa</a:t>
            </a:r>
            <a:r>
              <a:rPr lang="en-US" sz="3200" i="1" dirty="0" smtClean="0">
                <a:solidFill>
                  <a:srgbClr val="002060"/>
                </a:solidFill>
                <a:latin typeface="Times New Roman" panose="02020603050405020304" pitchFamily="18" charset="0"/>
                <a:cs typeface="Times New Roman" panose="02020603050405020304" pitchFamily="18" charset="0"/>
              </a:rPr>
              <a:t> </a:t>
            </a:r>
            <a:r>
              <a:rPr lang="en-US" sz="3200" i="1" dirty="0" err="1" smtClean="0">
                <a:solidFill>
                  <a:srgbClr val="002060"/>
                </a:solidFill>
                <a:latin typeface="Times New Roman" panose="02020603050405020304" pitchFamily="18" charset="0"/>
                <a:cs typeface="Times New Roman" panose="02020603050405020304" pitchFamily="18" charset="0"/>
              </a:rPr>
              <a:t>vào</a:t>
            </a:r>
            <a:r>
              <a:rPr lang="en-US" sz="3200" i="1" dirty="0" smtClean="0">
                <a:solidFill>
                  <a:srgbClr val="002060"/>
                </a:solidFill>
                <a:latin typeface="Times New Roman" panose="02020603050405020304" pitchFamily="18" charset="0"/>
                <a:cs typeface="Times New Roman" panose="02020603050405020304" pitchFamily="18" charset="0"/>
              </a:rPr>
              <a:t>, </a:t>
            </a:r>
            <a:r>
              <a:rPr lang="en-US" sz="3200" i="1" dirty="0" err="1" smtClean="0">
                <a:solidFill>
                  <a:srgbClr val="002060"/>
                </a:solidFill>
                <a:latin typeface="Times New Roman" panose="02020603050405020304" pitchFamily="18" charset="0"/>
                <a:cs typeface="Times New Roman" panose="02020603050405020304" pitchFamily="18" charset="0"/>
              </a:rPr>
              <a:t>thở</a:t>
            </a:r>
            <a:r>
              <a:rPr lang="en-US" sz="3200" i="1" dirty="0" smtClean="0">
                <a:solidFill>
                  <a:srgbClr val="002060"/>
                </a:solidFill>
                <a:latin typeface="Times New Roman" panose="02020603050405020304" pitchFamily="18" charset="0"/>
                <a:cs typeface="Times New Roman" panose="02020603050405020304" pitchFamily="18" charset="0"/>
              </a:rPr>
              <a:t> </a:t>
            </a:r>
            <a:r>
              <a:rPr lang="en-US" sz="3200" i="1" dirty="0" err="1" smtClean="0">
                <a:solidFill>
                  <a:srgbClr val="002060"/>
                </a:solidFill>
                <a:latin typeface="Times New Roman" panose="02020603050405020304" pitchFamily="18" charset="0"/>
                <a:cs typeface="Times New Roman" panose="02020603050405020304" pitchFamily="18" charset="0"/>
              </a:rPr>
              <a:t>ra</a:t>
            </a:r>
            <a:r>
              <a:rPr lang="en-US" sz="3200" i="1" dirty="0" smtClean="0">
                <a:solidFill>
                  <a:srgbClr val="002060"/>
                </a:solidFill>
                <a:latin typeface="Times New Roman" panose="02020603050405020304" pitchFamily="18" charset="0"/>
                <a:cs typeface="Times New Roman" panose="02020603050405020304" pitchFamily="18" charset="0"/>
              </a:rPr>
              <a:t>, </a:t>
            </a:r>
            <a:r>
              <a:rPr lang="en-US" sz="3200" i="1" dirty="0" err="1" smtClean="0">
                <a:solidFill>
                  <a:srgbClr val="002060"/>
                </a:solidFill>
                <a:latin typeface="Times New Roman" panose="02020603050405020304" pitchFamily="18" charset="0"/>
                <a:cs typeface="Times New Roman" panose="02020603050405020304" pitchFamily="18" charset="0"/>
              </a:rPr>
              <a:t>nồng</a:t>
            </a:r>
            <a:r>
              <a:rPr lang="en-US" sz="3200" i="1" dirty="0" smtClean="0">
                <a:solidFill>
                  <a:srgbClr val="002060"/>
                </a:solidFill>
                <a:latin typeface="Times New Roman" panose="02020603050405020304" pitchFamily="18" charset="0"/>
                <a:cs typeface="Times New Roman" panose="02020603050405020304" pitchFamily="18" charset="0"/>
              </a:rPr>
              <a:t> </a:t>
            </a:r>
            <a:r>
              <a:rPr lang="en-US" sz="3200" i="1" dirty="0" err="1" smtClean="0">
                <a:solidFill>
                  <a:srgbClr val="002060"/>
                </a:solidFill>
                <a:latin typeface="Times New Roman" panose="02020603050405020304" pitchFamily="18" charset="0"/>
                <a:cs typeface="Times New Roman" panose="02020603050405020304" pitchFamily="18" charset="0"/>
              </a:rPr>
              <a:t>hăng</a:t>
            </a:r>
            <a:endParaRPr kumimoji="0" lang="en-US" sz="3200" i="1"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325037"/>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6"/>
          <p:cNvSpPr txBox="1">
            <a:spLocks noChangeArrowheads="1"/>
          </p:cNvSpPr>
          <p:nvPr/>
        </p:nvSpPr>
        <p:spPr bwMode="auto">
          <a:xfrm>
            <a:off x="571500" y="1354138"/>
            <a:ext cx="8001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vi-VN" sz="4400" b="1" dirty="0" smtClean="0">
                <a:solidFill>
                  <a:srgbClr val="FF0000"/>
                </a:solidFill>
                <a:latin typeface="Times New Roman" panose="02020603050405020304" pitchFamily="18" charset="0"/>
                <a:cs typeface="Times New Roman" panose="02020603050405020304" pitchFamily="18" charset="0"/>
              </a:rPr>
              <a:t>TÌM HIỂU BÀI</a:t>
            </a:r>
            <a:endParaRPr lang="en-US" altLang="vi-VN" sz="44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948287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455928" y="999524"/>
            <a:ext cx="8509651" cy="3799949"/>
          </a:xfrm>
          <a:prstGeom prst="cloudCallout">
            <a:avLst>
              <a:gd name="adj1" fmla="val -38266"/>
              <a:gd name="adj2" fmla="val 71381"/>
            </a:avLst>
          </a:prstGeom>
          <a:solidFill>
            <a:srgbClr val="FFFF00"/>
          </a:solidFill>
          <a:ln w="38100">
            <a:solidFill>
              <a:srgbClr val="FF0000"/>
            </a:solidFill>
            <a:round/>
            <a:headEnd/>
            <a:tailEnd/>
          </a:ln>
          <a:effectLst>
            <a:prstShdw prst="shdw13" dist="157090" dir="15357825">
              <a:srgbClr val="FF3300">
                <a:alpha val="50000"/>
              </a:srgbClr>
            </a:prstShdw>
          </a:effectLst>
        </p:spPr>
        <p:txBody>
          <a:bodyPr/>
          <a:lstStyle/>
          <a:p>
            <a:pPr algn="ctr">
              <a:defRPr/>
            </a:pPr>
            <a:r>
              <a:rPr kumimoji="0" lang="vi-VN" sz="5400" b="0" i="1" u="none" strike="noStrike" kern="1200" cap="none" spc="0" normalizeH="0" baseline="0" noProof="0" dirty="0">
                <a:ln>
                  <a:noFill/>
                </a:ln>
                <a:solidFill>
                  <a:srgbClr val="7030A0"/>
                </a:solidFill>
                <a:effectLst/>
                <a:uLnTx/>
                <a:uFillTx/>
                <a:latin typeface="OpenSans"/>
                <a:ea typeface="+mn-ea"/>
                <a:cs typeface="+mn-cs"/>
              </a:rPr>
              <a:t> </a:t>
            </a:r>
            <a:r>
              <a:rPr lang="en-US" sz="4800" b="1" dirty="0">
                <a:solidFill>
                  <a:srgbClr val="7030A0"/>
                </a:solidFill>
                <a:latin typeface="Times New Roman" pitchFamily="18" charset="0"/>
                <a:cs typeface="Times New Roman" pitchFamily="18" charset="0"/>
              </a:rPr>
              <a:t>1) </a:t>
            </a:r>
            <a:r>
              <a:rPr lang="en-US" sz="4800" b="1" dirty="0" err="1" smtClean="0">
                <a:solidFill>
                  <a:srgbClr val="7030A0"/>
                </a:solidFill>
                <a:latin typeface="Times New Roman" pitchFamily="18" charset="0"/>
                <a:cs typeface="Times New Roman" pitchFamily="18" charset="0"/>
              </a:rPr>
              <a:t>Tìm</a:t>
            </a:r>
            <a:r>
              <a:rPr lang="en-US" sz="4800" b="1" dirty="0" smtClean="0">
                <a:solidFill>
                  <a:srgbClr val="7030A0"/>
                </a:solidFill>
                <a:latin typeface="Times New Roman" pitchFamily="18" charset="0"/>
                <a:cs typeface="Times New Roman" pitchFamily="18" charset="0"/>
              </a:rPr>
              <a:t> </a:t>
            </a:r>
            <a:r>
              <a:rPr lang="en-US" sz="4800" b="1" dirty="0" err="1" smtClean="0">
                <a:solidFill>
                  <a:srgbClr val="7030A0"/>
                </a:solidFill>
                <a:latin typeface="Times New Roman" pitchFamily="18" charset="0"/>
                <a:cs typeface="Times New Roman" pitchFamily="18" charset="0"/>
              </a:rPr>
              <a:t>những</a:t>
            </a:r>
            <a:r>
              <a:rPr lang="en-US" sz="4800" b="1" dirty="0" smtClean="0">
                <a:solidFill>
                  <a:srgbClr val="7030A0"/>
                </a:solidFill>
                <a:latin typeface="Times New Roman" pitchFamily="18" charset="0"/>
                <a:cs typeface="Times New Roman" pitchFamily="18" charset="0"/>
              </a:rPr>
              <a:t> chi </a:t>
            </a:r>
            <a:r>
              <a:rPr lang="en-US" sz="4800" b="1" dirty="0" err="1" smtClean="0">
                <a:solidFill>
                  <a:srgbClr val="7030A0"/>
                </a:solidFill>
                <a:latin typeface="Times New Roman" pitchFamily="18" charset="0"/>
                <a:cs typeface="Times New Roman" pitchFamily="18" charset="0"/>
              </a:rPr>
              <a:t>tiết</a:t>
            </a:r>
            <a:r>
              <a:rPr lang="en-US" sz="4800" b="1" dirty="0" smtClean="0">
                <a:solidFill>
                  <a:srgbClr val="7030A0"/>
                </a:solidFill>
                <a:latin typeface="Times New Roman" pitchFamily="18" charset="0"/>
                <a:cs typeface="Times New Roman" pitchFamily="18" charset="0"/>
              </a:rPr>
              <a:t> </a:t>
            </a:r>
            <a:r>
              <a:rPr lang="en-US" sz="4800" b="1" dirty="0" err="1" smtClean="0">
                <a:solidFill>
                  <a:srgbClr val="7030A0"/>
                </a:solidFill>
                <a:latin typeface="Times New Roman" pitchFamily="18" charset="0"/>
                <a:cs typeface="Times New Roman" pitchFamily="18" charset="0"/>
              </a:rPr>
              <a:t>vẽ</a:t>
            </a:r>
            <a:r>
              <a:rPr lang="en-US" sz="4800" b="1" dirty="0" smtClean="0">
                <a:solidFill>
                  <a:srgbClr val="7030A0"/>
                </a:solidFill>
                <a:latin typeface="Times New Roman" pitchFamily="18" charset="0"/>
                <a:cs typeface="Times New Roman" pitchFamily="18" charset="0"/>
              </a:rPr>
              <a:t> </a:t>
            </a:r>
            <a:r>
              <a:rPr lang="en-US" sz="4800" b="1" dirty="0" err="1" smtClean="0">
                <a:solidFill>
                  <a:srgbClr val="7030A0"/>
                </a:solidFill>
                <a:latin typeface="Times New Roman" pitchFamily="18" charset="0"/>
                <a:cs typeface="Times New Roman" pitchFamily="18" charset="0"/>
              </a:rPr>
              <a:t>lên</a:t>
            </a:r>
            <a:r>
              <a:rPr lang="en-US" sz="4800" b="1" dirty="0" smtClean="0">
                <a:solidFill>
                  <a:srgbClr val="7030A0"/>
                </a:solidFill>
                <a:latin typeface="Times New Roman" pitchFamily="18" charset="0"/>
                <a:cs typeface="Times New Roman" pitchFamily="18" charset="0"/>
              </a:rPr>
              <a:t> </a:t>
            </a:r>
            <a:r>
              <a:rPr lang="en-US" sz="4800" b="1" dirty="0" err="1" smtClean="0">
                <a:solidFill>
                  <a:srgbClr val="7030A0"/>
                </a:solidFill>
                <a:latin typeface="Times New Roman" pitchFamily="18" charset="0"/>
                <a:cs typeface="Times New Roman" pitchFamily="18" charset="0"/>
              </a:rPr>
              <a:t>hình</a:t>
            </a:r>
            <a:r>
              <a:rPr lang="en-US" sz="4800" b="1" dirty="0" smtClean="0">
                <a:solidFill>
                  <a:srgbClr val="7030A0"/>
                </a:solidFill>
                <a:latin typeface="Times New Roman" pitchFamily="18" charset="0"/>
                <a:cs typeface="Times New Roman" pitchFamily="18" charset="0"/>
              </a:rPr>
              <a:t> </a:t>
            </a:r>
            <a:r>
              <a:rPr lang="en-US" sz="4800" b="1" dirty="0" err="1" smtClean="0">
                <a:solidFill>
                  <a:srgbClr val="7030A0"/>
                </a:solidFill>
                <a:latin typeface="Times New Roman" pitchFamily="18" charset="0"/>
                <a:cs typeface="Times New Roman" pitchFamily="18" charset="0"/>
              </a:rPr>
              <a:t>ảnh</a:t>
            </a:r>
            <a:r>
              <a:rPr lang="en-US" sz="4800" b="1" dirty="0" smtClean="0">
                <a:solidFill>
                  <a:srgbClr val="7030A0"/>
                </a:solidFill>
                <a:latin typeface="Times New Roman" pitchFamily="18" charset="0"/>
                <a:cs typeface="Times New Roman" pitchFamily="18" charset="0"/>
              </a:rPr>
              <a:t> </a:t>
            </a:r>
            <a:r>
              <a:rPr lang="en-US" sz="4800" b="1" dirty="0" err="1" smtClean="0">
                <a:solidFill>
                  <a:srgbClr val="7030A0"/>
                </a:solidFill>
                <a:latin typeface="Times New Roman" pitchFamily="18" charset="0"/>
                <a:cs typeface="Times New Roman" pitchFamily="18" charset="0"/>
              </a:rPr>
              <a:t>ngôi</a:t>
            </a:r>
            <a:r>
              <a:rPr lang="en-US" sz="4800" b="1" dirty="0" smtClean="0">
                <a:solidFill>
                  <a:srgbClr val="7030A0"/>
                </a:solidFill>
                <a:latin typeface="Times New Roman" pitchFamily="18" charset="0"/>
                <a:cs typeface="Times New Roman" pitchFamily="18" charset="0"/>
              </a:rPr>
              <a:t> </a:t>
            </a:r>
            <a:r>
              <a:rPr lang="en-US" sz="4800" b="1" dirty="0" err="1" smtClean="0">
                <a:solidFill>
                  <a:srgbClr val="7030A0"/>
                </a:solidFill>
                <a:latin typeface="Times New Roman" pitchFamily="18" charset="0"/>
                <a:cs typeface="Times New Roman" pitchFamily="18" charset="0"/>
              </a:rPr>
              <a:t>nhà</a:t>
            </a:r>
            <a:r>
              <a:rPr lang="en-US" sz="4800" b="1" dirty="0" smtClean="0">
                <a:solidFill>
                  <a:srgbClr val="7030A0"/>
                </a:solidFill>
                <a:latin typeface="Times New Roman" pitchFamily="18" charset="0"/>
                <a:cs typeface="Times New Roman" pitchFamily="18" charset="0"/>
              </a:rPr>
              <a:t> </a:t>
            </a:r>
            <a:r>
              <a:rPr lang="en-US" sz="4800" b="1" dirty="0" err="1" smtClean="0">
                <a:solidFill>
                  <a:srgbClr val="7030A0"/>
                </a:solidFill>
                <a:latin typeface="Times New Roman" pitchFamily="18" charset="0"/>
                <a:cs typeface="Times New Roman" pitchFamily="18" charset="0"/>
              </a:rPr>
              <a:t>đang</a:t>
            </a:r>
            <a:r>
              <a:rPr lang="en-US" sz="4800" b="1" dirty="0" smtClean="0">
                <a:solidFill>
                  <a:srgbClr val="7030A0"/>
                </a:solidFill>
                <a:latin typeface="Times New Roman" pitchFamily="18" charset="0"/>
                <a:cs typeface="Times New Roman" pitchFamily="18" charset="0"/>
              </a:rPr>
              <a:t> </a:t>
            </a:r>
            <a:r>
              <a:rPr lang="en-US" sz="4800" b="1" dirty="0" err="1" smtClean="0">
                <a:solidFill>
                  <a:srgbClr val="7030A0"/>
                </a:solidFill>
                <a:latin typeface="Times New Roman" pitchFamily="18" charset="0"/>
                <a:cs typeface="Times New Roman" pitchFamily="18" charset="0"/>
              </a:rPr>
              <a:t>xây</a:t>
            </a:r>
            <a:r>
              <a:rPr lang="vi-VN" sz="4800" b="1" dirty="0" smtClean="0">
                <a:solidFill>
                  <a:srgbClr val="7030A0"/>
                </a:solidFill>
                <a:latin typeface="Times New Roman" pitchFamily="18" charset="0"/>
                <a:cs typeface="Times New Roman" pitchFamily="18" charset="0"/>
              </a:rPr>
              <a:t>?</a:t>
            </a:r>
            <a:endParaRPr lang="en-US" sz="4800" b="1" dirty="0">
              <a:solidFill>
                <a:srgbClr val="7030A0"/>
              </a:solidFill>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400" b="1" i="0" u="none" strike="noStrike" kern="1200" cap="none" spc="0" normalizeH="0" baseline="0" noProof="0" dirty="0">
              <a:ln>
                <a:noFill/>
              </a:ln>
              <a:solidFill>
                <a:srgbClr val="7030A0"/>
              </a:solidFill>
              <a:effectLst/>
              <a:uLnTx/>
              <a:uFillTx/>
              <a:latin typeface="Arial" panose="020B0604020202020204" pitchFamily="34" charset="0"/>
              <a:ea typeface="+mn-ea"/>
              <a:cs typeface="+mn-cs"/>
            </a:endParaRPr>
          </a:p>
        </p:txBody>
      </p:sp>
      <p:pic>
        <p:nvPicPr>
          <p:cNvPr id="10" name="Picture 9">
            <a:extLst>
              <a:ext uri="{FF2B5EF4-FFF2-40B4-BE49-F238E27FC236}">
                <a16:creationId xmlns:a16="http://schemas.microsoft.com/office/drawing/2014/main" xmlns="" id="{2E2D4C29-408D-4FD1-AA79-0CA654CF74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3597" y="4720413"/>
            <a:ext cx="1440402" cy="1957118"/>
          </a:xfrm>
          <a:prstGeom prst="rect">
            <a:avLst/>
          </a:prstGeom>
        </p:spPr>
      </p:pic>
    </p:spTree>
    <p:extLst>
      <p:ext uri="{BB962C8B-B14F-4D97-AF65-F5344CB8AC3E}">
        <p14:creationId xmlns:p14="http://schemas.microsoft.com/office/powerpoint/2010/main" val="288420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391" y="1273346"/>
            <a:ext cx="8342716" cy="3046988"/>
          </a:xfrm>
          <a:prstGeom prst="rect">
            <a:avLst/>
          </a:prstGeom>
        </p:spPr>
        <p:txBody>
          <a:bodyPr wrap="square">
            <a:spAutoFit/>
          </a:bodyPr>
          <a:lstStyle/>
          <a:p>
            <a:r>
              <a:rPr lang="en-US" sz="3200" b="1" smtClean="0">
                <a:solidFill>
                  <a:srgbClr val="FF0000"/>
                </a:solidFill>
                <a:latin typeface="Times New Roman" panose="02020603050405020304" pitchFamily="18" charset="0"/>
                <a:cs typeface="Times New Roman" panose="02020603050405020304" pitchFamily="18" charset="0"/>
              </a:rPr>
              <a:t>Chi tiết vẽ lên hình ảnh ngôi nhà đang xây: </a:t>
            </a:r>
          </a:p>
          <a:p>
            <a:r>
              <a:rPr lang="en-US" sz="3200" smtClean="0">
                <a:solidFill>
                  <a:srgbClr val="000000"/>
                </a:solidFill>
                <a:latin typeface="Times New Roman" panose="02020603050405020304" pitchFamily="18" charset="0"/>
                <a:cs typeface="Times New Roman" panose="02020603050405020304" pitchFamily="18" charset="0"/>
              </a:rPr>
              <a:t>   </a:t>
            </a:r>
            <a:r>
              <a:rPr lang="vi-VN" sz="3200" b="1" smtClean="0">
                <a:solidFill>
                  <a:srgbClr val="002060"/>
                </a:solidFill>
                <a:latin typeface="Times New Roman" panose="02020603050405020304" pitchFamily="18" charset="0"/>
                <a:cs typeface="Times New Roman" panose="02020603050405020304" pitchFamily="18" charset="0"/>
              </a:rPr>
              <a:t>+ </a:t>
            </a:r>
            <a:r>
              <a:rPr lang="vi-VN" sz="3200" b="1">
                <a:solidFill>
                  <a:srgbClr val="002060"/>
                </a:solidFill>
                <a:latin typeface="Times New Roman" panose="02020603050405020304" pitchFamily="18" charset="0"/>
                <a:cs typeface="Times New Roman" panose="02020603050405020304" pitchFamily="18" charset="0"/>
              </a:rPr>
              <a:t>Giàn giáo tựa cái lồng;</a:t>
            </a:r>
          </a:p>
          <a:p>
            <a:r>
              <a:rPr lang="vi-VN" sz="3200" b="1">
                <a:solidFill>
                  <a:srgbClr val="002060"/>
                </a:solidFill>
                <a:latin typeface="Times New Roman" panose="02020603050405020304" pitchFamily="18" charset="0"/>
                <a:cs typeface="Times New Roman" panose="02020603050405020304" pitchFamily="18" charset="0"/>
              </a:rPr>
              <a:t>   + Trụ bê tông nhú lên như một mầm cây;</a:t>
            </a:r>
          </a:p>
          <a:p>
            <a:r>
              <a:rPr lang="vi-VN" sz="3200" b="1">
                <a:solidFill>
                  <a:srgbClr val="002060"/>
                </a:solidFill>
                <a:latin typeface="Times New Roman" panose="02020603050405020304" pitchFamily="18" charset="0"/>
                <a:cs typeface="Times New Roman" panose="02020603050405020304" pitchFamily="18" charset="0"/>
              </a:rPr>
              <a:t>   + Bác thợ nề huơ huơ cái bay;</a:t>
            </a:r>
          </a:p>
          <a:p>
            <a:r>
              <a:rPr lang="vi-VN" sz="3200" b="1">
                <a:solidFill>
                  <a:srgbClr val="002060"/>
                </a:solidFill>
                <a:latin typeface="Times New Roman" panose="02020603050405020304" pitchFamily="18" charset="0"/>
                <a:cs typeface="Times New Roman" panose="02020603050405020304" pitchFamily="18" charset="0"/>
              </a:rPr>
              <a:t>   + Ngôi nhà thở ra màu vôi vữa, còn nguyên màu vôi, gạch.</a:t>
            </a:r>
            <a:endParaRPr lang="vi-VN" sz="3200" b="1" i="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5041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1000"/>
                                        <p:tgtEl>
                                          <p:spTgt spid="2">
                                            <p:txEl>
                                              <p:pRg st="3" end="3"/>
                                            </p:txEl>
                                          </p:spTgt>
                                        </p:tgtEl>
                                      </p:cBhvr>
                                    </p:animEffect>
                                    <p:anim calcmode="lin" valueType="num">
                                      <p:cBhvr>
                                        <p:cTn id="3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1000"/>
                                        <p:tgtEl>
                                          <p:spTgt spid="2">
                                            <p:txEl>
                                              <p:pRg st="4" end="4"/>
                                            </p:txEl>
                                          </p:spTgt>
                                        </p:tgtEl>
                                      </p:cBhvr>
                                    </p:animEffect>
                                    <p:anim calcmode="lin" valueType="num">
                                      <p:cBhvr>
                                        <p:cTn id="3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617467" y="1575250"/>
            <a:ext cx="7404261" cy="954107"/>
          </a:xfrm>
          <a:prstGeom prst="rect">
            <a:avLst/>
          </a:prstGeom>
          <a:solidFill>
            <a:srgbClr val="FFFF00"/>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Chuẩn</a:t>
            </a:r>
            <a:r>
              <a:rPr kumimoji="0" lang="en-US" altLang="en-US"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bị</a:t>
            </a:r>
            <a:r>
              <a:rPr kumimoji="0" lang="en-US" altLang="en-US"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sẵn</a:t>
            </a:r>
            <a:r>
              <a:rPr kumimoji="0" lang="en-US" altLang="en-US"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sàng</a:t>
            </a:r>
            <a:r>
              <a:rPr kumimoji="0" lang="en-US" altLang="en-US"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đồ</a:t>
            </a:r>
            <a:r>
              <a:rPr kumimoji="0" lang="en-US" altLang="en-US"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dùng</a:t>
            </a:r>
            <a:r>
              <a:rPr kumimoji="0" lang="en-US" altLang="en-US"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học</a:t>
            </a:r>
            <a:r>
              <a:rPr kumimoji="0" lang="en-US" altLang="en-US"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tập</a:t>
            </a:r>
            <a:r>
              <a:rPr kumimoji="0" lang="en-US" altLang="en-US"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sách</a:t>
            </a:r>
            <a:r>
              <a:rPr kumimoji="0" lang="en-US" altLang="en-US"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vi-VN" altLang="en-US" sz="2800" b="1" i="0" u="none" strike="noStrike" kern="1200" cap="none" spc="0" normalizeH="0" baseline="0" noProof="0" dirty="0" smtClean="0">
                <a:ln>
                  <a:noFill/>
                </a:ln>
                <a:solidFill>
                  <a:srgbClr val="7030A0"/>
                </a:solidFill>
                <a:effectLst/>
                <a:uLnTx/>
                <a:uFillTx/>
                <a:latin typeface="Arial" panose="020B0604020202020204" pitchFamily="34" charset="0"/>
                <a:ea typeface="+mn-ea"/>
                <a:cs typeface="Arial" panose="020B0604020202020204" pitchFamily="34" charset="0"/>
              </a:rPr>
              <a:t>Tiếng </a:t>
            </a:r>
            <a:r>
              <a:rPr kumimoji="0" lang="vi-VN" altLang="en-US"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Việt </a:t>
            </a:r>
            <a:r>
              <a:rPr kumimoji="0" lang="en-US" altLang="en-US" sz="2800" b="1" i="0" u="none" strike="noStrike" kern="1200" cap="none" spc="0" normalizeH="0" baseline="0" noProof="0" dirty="0" smtClean="0">
                <a:ln>
                  <a:noFill/>
                </a:ln>
                <a:solidFill>
                  <a:srgbClr val="7030A0"/>
                </a:solidFill>
                <a:effectLst/>
                <a:uLnTx/>
                <a:uFillTx/>
                <a:latin typeface="Arial" panose="020B0604020202020204" pitchFamily="34" charset="0"/>
                <a:ea typeface="+mn-ea"/>
                <a:cs typeface="Arial" panose="020B0604020202020204" pitchFamily="34" charset="0"/>
              </a:rPr>
              <a:t>5.</a:t>
            </a:r>
            <a:endParaRPr kumimoji="0" lang="en-US" altLang="en-US"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endParaRPr>
          </a:p>
        </p:txBody>
      </p:sp>
      <p:sp>
        <p:nvSpPr>
          <p:cNvPr id="6" name="TextBox 5"/>
          <p:cNvSpPr txBox="1">
            <a:spLocks noChangeArrowheads="1"/>
          </p:cNvSpPr>
          <p:nvPr/>
        </p:nvSpPr>
        <p:spPr bwMode="auto">
          <a:xfrm>
            <a:off x="2793449" y="3367765"/>
            <a:ext cx="6096237" cy="954107"/>
          </a:xfrm>
          <a:prstGeom prst="rect">
            <a:avLst/>
          </a:prstGeom>
          <a:solidFill>
            <a:srgbClr val="FFFF00"/>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Tập</a:t>
            </a:r>
            <a:r>
              <a:rPr kumimoji="0" lang="en-US" altLang="en-US"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trung</a:t>
            </a:r>
            <a:r>
              <a:rPr kumimoji="0" lang="en-US" altLang="en-US"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lắng</a:t>
            </a:r>
            <a:r>
              <a:rPr kumimoji="0" lang="en-US" altLang="en-US"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nghe</a:t>
            </a:r>
            <a:r>
              <a:rPr kumimoji="0" lang="en-US" altLang="en-US"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và</a:t>
            </a:r>
            <a:r>
              <a:rPr kumimoji="0" lang="en-US" altLang="en-US"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làm</a:t>
            </a:r>
            <a:r>
              <a:rPr kumimoji="0" lang="en-US" altLang="en-US"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theo</a:t>
            </a:r>
            <a:r>
              <a:rPr kumimoji="0" lang="en-US" altLang="en-US"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yêu</a:t>
            </a:r>
            <a:r>
              <a:rPr kumimoji="0" lang="en-US" altLang="en-US"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cầu</a:t>
            </a:r>
            <a:r>
              <a:rPr kumimoji="0" lang="en-US" altLang="en-US"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của</a:t>
            </a:r>
            <a:r>
              <a:rPr kumimoji="0" lang="en-US" altLang="en-US"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cô</a:t>
            </a:r>
            <a:r>
              <a:rPr kumimoji="0" lang="en-US" altLang="en-US"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giáo</a:t>
            </a:r>
            <a:r>
              <a:rPr kumimoji="0" lang="en-US" altLang="en-US"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a:t>
            </a:r>
          </a:p>
        </p:txBody>
      </p:sp>
      <p:pic>
        <p:nvPicPr>
          <p:cNvPr id="3" name="Picture 2" descr="Home Icons - Free Download, PNG and 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4631216"/>
            <a:ext cx="1443038"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3602038" y="5203839"/>
            <a:ext cx="5011876" cy="523220"/>
          </a:xfrm>
          <a:prstGeom prst="rect">
            <a:avLst/>
          </a:prstGeom>
          <a:solidFill>
            <a:srgbClr val="FFFF00"/>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Hoàn</a:t>
            </a:r>
            <a:r>
              <a:rPr kumimoji="0" lang="en-US" altLang="en-US"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thành</a:t>
            </a:r>
            <a:r>
              <a:rPr kumimoji="0" lang="en-US" altLang="en-US"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bài</a:t>
            </a:r>
            <a:r>
              <a:rPr kumimoji="0" lang="en-US" altLang="en-US"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tập</a:t>
            </a:r>
            <a:r>
              <a:rPr kumimoji="0" lang="en-US" altLang="en-US"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cô</a:t>
            </a:r>
            <a:r>
              <a:rPr kumimoji="0" lang="en-US" altLang="en-US"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7030A0"/>
                </a:solidFill>
                <a:effectLst/>
                <a:uLnTx/>
                <a:uFillTx/>
                <a:latin typeface="Arial" panose="020B0604020202020204" pitchFamily="34" charset="0"/>
                <a:ea typeface="+mn-ea"/>
                <a:cs typeface="Arial" panose="020B0604020202020204" pitchFamily="34" charset="0"/>
              </a:rPr>
              <a:t>giao</a:t>
            </a:r>
            <a:r>
              <a:rPr kumimoji="0" lang="en-US" altLang="en-US"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a:t>
            </a:r>
          </a:p>
        </p:txBody>
      </p:sp>
      <p:sp>
        <p:nvSpPr>
          <p:cNvPr id="10" name="Title 12"/>
          <p:cNvSpPr txBox="1">
            <a:spLocks/>
          </p:cNvSpPr>
          <p:nvPr/>
        </p:nvSpPr>
        <p:spPr>
          <a:xfrm>
            <a:off x="166306" y="304800"/>
            <a:ext cx="8990012" cy="838200"/>
          </a:xfrm>
          <a:prstGeom prst="rect">
            <a:avLst/>
          </a:prstGeom>
          <a:solidFill>
            <a:srgbClr val="0000FF"/>
          </a:solidFill>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rPr>
              <a:t>NHỮNG ĐIỀU CẦN LƯU Ý</a:t>
            </a:r>
          </a:p>
        </p:txBody>
      </p:sp>
    </p:spTree>
    <p:extLst>
      <p:ext uri="{BB962C8B-B14F-4D97-AF65-F5344CB8AC3E}">
        <p14:creationId xmlns:p14="http://schemas.microsoft.com/office/powerpoint/2010/main" val="1485983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156905" y="522208"/>
            <a:ext cx="8438945" cy="4840334"/>
          </a:xfrm>
          <a:prstGeom prst="cloudCallout">
            <a:avLst>
              <a:gd name="adj1" fmla="val 34450"/>
              <a:gd name="adj2" fmla="val 60643"/>
            </a:avLst>
          </a:prstGeom>
          <a:solidFill>
            <a:srgbClr val="00B050"/>
          </a:solidFill>
          <a:ln w="38100">
            <a:solidFill>
              <a:srgbClr val="002060"/>
            </a:solidFill>
            <a:round/>
            <a:headEnd/>
            <a:tailEnd/>
          </a:ln>
          <a:effectLst>
            <a:prstShdw prst="shdw13" dist="157090" dir="15357825">
              <a:srgbClr val="FF3300">
                <a:alpha val="50000"/>
              </a:srgbClr>
            </a:prstShdw>
          </a:effectLst>
        </p:spPr>
        <p:txBody>
          <a:bodyPr/>
          <a:lstStyle/>
          <a:p>
            <a:pPr lvl="0" algn="ctr">
              <a:spcBef>
                <a:spcPct val="50000"/>
              </a:spcBef>
              <a:defRPr/>
            </a:pPr>
            <a:r>
              <a:rPr lang="en-US" sz="5400" b="1" dirty="0">
                <a:solidFill>
                  <a:srgbClr val="FFFF00"/>
                </a:solidFill>
                <a:latin typeface="Times New Roman" panose="02020603050405020304" pitchFamily="18" charset="0"/>
                <a:cs typeface="Times New Roman" panose="02020603050405020304" pitchFamily="18" charset="0"/>
              </a:rPr>
              <a:t>2</a:t>
            </a:r>
            <a:r>
              <a:rPr lang="en-US" sz="5400" b="1">
                <a:solidFill>
                  <a:srgbClr val="FFFF00"/>
                </a:solidFill>
                <a:latin typeface="Times New Roman" panose="02020603050405020304" pitchFamily="18" charset="0"/>
                <a:cs typeface="Times New Roman" panose="02020603050405020304" pitchFamily="18" charset="0"/>
              </a:rPr>
              <a:t>) </a:t>
            </a:r>
            <a:r>
              <a:rPr lang="en-US" sz="5400" b="1" smtClean="0">
                <a:solidFill>
                  <a:srgbClr val="FFFF00"/>
                </a:solidFill>
                <a:latin typeface="Times New Roman" panose="02020603050405020304" pitchFamily="18" charset="0"/>
                <a:cs typeface="Times New Roman" panose="02020603050405020304" pitchFamily="18" charset="0"/>
              </a:rPr>
              <a:t>Tìm những hình ảnh so sánh nói lên vẻ đẹp của ngôi nhà</a:t>
            </a:r>
            <a:r>
              <a:rPr lang="vi-VN" sz="5400" b="1" smtClean="0">
                <a:solidFill>
                  <a:srgbClr val="FFFF00"/>
                </a:solidFill>
                <a:latin typeface="Times New Roman" panose="02020603050405020304" pitchFamily="18" charset="0"/>
                <a:cs typeface="Times New Roman" panose="02020603050405020304" pitchFamily="18" charset="0"/>
              </a:rPr>
              <a:t>?</a:t>
            </a:r>
            <a:endParaRPr kumimoji="0" lang="en-US" altLang="en-US" sz="5400" b="1"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9978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309163C-5A82-4F3F-BF8B-562E5C8DD30D}"/>
              </a:ext>
            </a:extLst>
          </p:cNvPr>
          <p:cNvSpPr>
            <a:spLocks noChangeArrowheads="1"/>
          </p:cNvSpPr>
          <p:nvPr/>
        </p:nvSpPr>
        <p:spPr bwMode="auto">
          <a:xfrm>
            <a:off x="118605" y="600416"/>
            <a:ext cx="8829261" cy="206210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Trụ bê tông nhú lên như một mầm cây.</a:t>
            </a:r>
          </a:p>
          <a:p>
            <a:pPr algn="just"/>
            <a:r>
              <a:rPr lang="vi-VN" sz="3200" dirty="0">
                <a:latin typeface="Times New Roman" panose="02020603050405020304" pitchFamily="18" charset="0"/>
                <a:cs typeface="Times New Roman" panose="02020603050405020304" pitchFamily="18" charset="0"/>
              </a:rPr>
              <a:t>- Ngôi nhà giống bài thơ sắp làm xong.</a:t>
            </a:r>
          </a:p>
          <a:p>
            <a:pPr algn="just"/>
            <a:r>
              <a:rPr lang="vi-VN" sz="3200" dirty="0">
                <a:latin typeface="Times New Roman" panose="02020603050405020304" pitchFamily="18" charset="0"/>
                <a:cs typeface="Times New Roman" panose="02020603050405020304" pitchFamily="18" charset="0"/>
              </a:rPr>
              <a:t>- Ngôi nhà như bức tranh còn nguyên màu vôi, gạch.</a:t>
            </a:r>
          </a:p>
          <a:p>
            <a:pPr algn="just"/>
            <a:r>
              <a:rPr lang="vi-VN" sz="3200" dirty="0">
                <a:latin typeface="Times New Roman" panose="02020603050405020304" pitchFamily="18" charset="0"/>
                <a:cs typeface="Times New Roman" panose="02020603050405020304" pitchFamily="18" charset="0"/>
              </a:rPr>
              <a:t>- Ngôi nhà như trẻ nhỏ lớn lên với trời xanh</a:t>
            </a:r>
            <a:r>
              <a:rPr lang="vi-VN" sz="3200" dirty="0" smtClean="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p:txBody>
      </p:sp>
      <p:pic>
        <p:nvPicPr>
          <p:cNvPr id="9218" name="Picture 2" descr="Sập giàn giáo nhà đang xây, một người tử v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05" y="2957857"/>
            <a:ext cx="4405687" cy="378142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ình ảnh nhà đang xây dựng và hoàn thiện biệt thự cổ điển Pháp 4 tầng ở  Hưng Yên TT529067 - Kiến trúc Angcov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9565" y="2957857"/>
            <a:ext cx="3978301" cy="3713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20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9218"/>
                                        </p:tgtEl>
                                        <p:attrNameLst>
                                          <p:attrName>style.visibility</p:attrName>
                                        </p:attrNameLst>
                                      </p:cBhvr>
                                      <p:to>
                                        <p:strVal val="visible"/>
                                      </p:to>
                                    </p:set>
                                    <p:animEffect transition="in" filter="fade">
                                      <p:cBhvr>
                                        <p:cTn id="41" dur="1000"/>
                                        <p:tgtEl>
                                          <p:spTgt spid="9218"/>
                                        </p:tgtEl>
                                      </p:cBhvr>
                                    </p:animEffect>
                                    <p:anim calcmode="lin" valueType="num">
                                      <p:cBhvr>
                                        <p:cTn id="42" dur="1000" fill="hold"/>
                                        <p:tgtEl>
                                          <p:spTgt spid="9218"/>
                                        </p:tgtEl>
                                        <p:attrNameLst>
                                          <p:attrName>ppt_x</p:attrName>
                                        </p:attrNameLst>
                                      </p:cBhvr>
                                      <p:tavLst>
                                        <p:tav tm="0">
                                          <p:val>
                                            <p:strVal val="#ppt_x"/>
                                          </p:val>
                                        </p:tav>
                                        <p:tav tm="100000">
                                          <p:val>
                                            <p:strVal val="#ppt_x"/>
                                          </p:val>
                                        </p:tav>
                                      </p:tavLst>
                                    </p:anim>
                                    <p:anim calcmode="lin" valueType="num">
                                      <p:cBhvr>
                                        <p:cTn id="43"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9220"/>
                                        </p:tgtEl>
                                        <p:attrNameLst>
                                          <p:attrName>style.visibility</p:attrName>
                                        </p:attrNameLst>
                                      </p:cBhvr>
                                      <p:to>
                                        <p:strVal val="visible"/>
                                      </p:to>
                                    </p:set>
                                    <p:animEffect transition="in" filter="fade">
                                      <p:cBhvr>
                                        <p:cTn id="48" dur="1000"/>
                                        <p:tgtEl>
                                          <p:spTgt spid="9220"/>
                                        </p:tgtEl>
                                      </p:cBhvr>
                                    </p:animEffect>
                                    <p:anim calcmode="lin" valueType="num">
                                      <p:cBhvr>
                                        <p:cTn id="49" dur="1000" fill="hold"/>
                                        <p:tgtEl>
                                          <p:spTgt spid="9220"/>
                                        </p:tgtEl>
                                        <p:attrNameLst>
                                          <p:attrName>ppt_x</p:attrName>
                                        </p:attrNameLst>
                                      </p:cBhvr>
                                      <p:tavLst>
                                        <p:tav tm="0">
                                          <p:val>
                                            <p:strVal val="#ppt_x"/>
                                          </p:val>
                                        </p:tav>
                                        <p:tav tm="100000">
                                          <p:val>
                                            <p:strVal val="#ppt_x"/>
                                          </p:val>
                                        </p:tav>
                                      </p:tavLst>
                                    </p:anim>
                                    <p:anim calcmode="lin" valueType="num">
                                      <p:cBhvr>
                                        <p:cTn id="50"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281920" y="1048154"/>
            <a:ext cx="8679009" cy="4876800"/>
          </a:xfrm>
          <a:prstGeom prst="cloudCallout">
            <a:avLst>
              <a:gd name="adj1" fmla="val 34926"/>
              <a:gd name="adj2" fmla="val 56320"/>
            </a:avLst>
          </a:prstGeom>
          <a:solidFill>
            <a:srgbClr val="FFFF00"/>
          </a:solidFill>
          <a:ln w="76200">
            <a:solidFill>
              <a:srgbClr val="00B050"/>
            </a:solidFill>
            <a:round/>
            <a:headEnd/>
            <a:tailEnd/>
          </a:ln>
          <a:effectLst>
            <a:prstShdw prst="shdw13" dist="157090" dir="15357825">
              <a:srgbClr val="FF3300">
                <a:alpha val="50000"/>
              </a:srgbClr>
            </a:prstShdw>
          </a:effectLst>
        </p:spPr>
        <p:txBody>
          <a:bodyPr/>
          <a:lstStyle/>
          <a:p>
            <a:pPr lvl="0" algn="ctr" defTabSz="685800">
              <a:spcBef>
                <a:spcPct val="50000"/>
              </a:spcBef>
              <a:defRPr/>
            </a:pPr>
            <a:r>
              <a:rPr lang="en-US" sz="4800" b="1" dirty="0">
                <a:solidFill>
                  <a:srgbClr val="7030A0"/>
                </a:solidFill>
                <a:latin typeface="Times New Roman" pitchFamily="18" charset="0"/>
                <a:cs typeface="Times New Roman" pitchFamily="18" charset="0"/>
              </a:rPr>
              <a:t>3</a:t>
            </a:r>
            <a:r>
              <a:rPr lang="en-US" sz="4800" b="1">
                <a:solidFill>
                  <a:srgbClr val="7030A0"/>
                </a:solidFill>
                <a:latin typeface="Times New Roman" pitchFamily="18" charset="0"/>
                <a:cs typeface="Times New Roman" pitchFamily="18" charset="0"/>
              </a:rPr>
              <a:t>) </a:t>
            </a:r>
            <a:r>
              <a:rPr lang="en-US" sz="4800" b="1" smtClean="0">
                <a:solidFill>
                  <a:srgbClr val="7030A0"/>
                </a:solidFill>
                <a:latin typeface="Times New Roman" pitchFamily="18" charset="0"/>
                <a:cs typeface="Times New Roman" pitchFamily="18" charset="0"/>
              </a:rPr>
              <a:t>Tìm những hình ảnh nhân hóa làm cho ngôi nhà được miêu tả sống động, gần gũi?</a:t>
            </a:r>
            <a:endParaRPr kumimoji="0" lang="en-US" altLang="en-US" sz="4800" b="1" u="none" strike="noStrike" kern="1200" cap="none" spc="0" normalizeH="0" baseline="0" noProof="0" dirty="0">
              <a:ln>
                <a:noFill/>
              </a:ln>
              <a:solidFill>
                <a:srgbClr val="7030A0"/>
              </a:solidFill>
              <a:effectLst/>
              <a:uLnTx/>
              <a:uFillTx/>
              <a:latin typeface="Times New Roman" pitchFamily="18" charset="0"/>
            </a:endParaRPr>
          </a:p>
        </p:txBody>
      </p:sp>
    </p:spTree>
    <p:extLst>
      <p:ext uri="{BB962C8B-B14F-4D97-AF65-F5344CB8AC3E}">
        <p14:creationId xmlns:p14="http://schemas.microsoft.com/office/powerpoint/2010/main" val="3278415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CBC6BB3-2C98-47FA-A351-BBF5AF374C1B}"/>
              </a:ext>
            </a:extLst>
          </p:cNvPr>
          <p:cNvSpPr>
            <a:spLocks noChangeArrowheads="1"/>
          </p:cNvSpPr>
          <p:nvPr/>
        </p:nvSpPr>
        <p:spPr bwMode="auto">
          <a:xfrm>
            <a:off x="220721" y="713678"/>
            <a:ext cx="8696739" cy="3970318"/>
          </a:xfrm>
          <a:prstGeom prst="rect">
            <a:avLst/>
          </a:prstGeom>
          <a:noFill/>
          <a:ln w="76200">
            <a:noFill/>
            <a:miter lim="800000"/>
            <a:headEnd/>
            <a:tailEnd/>
          </a:ln>
        </p:spPr>
        <p:txBody>
          <a:bodyPr wrap="square">
            <a:spAutoFit/>
          </a:bodyPr>
          <a:lstStyle/>
          <a:p>
            <a:pPr algn="just"/>
            <a:r>
              <a:rPr lang="vi-VN" sz="3600" dirty="0">
                <a:latin typeface="Times New Roman" panose="02020603050405020304" pitchFamily="18" charset="0"/>
                <a:cs typeface="Times New Roman" panose="02020603050405020304" pitchFamily="18" charset="0"/>
              </a:rPr>
              <a:t>- Ngôi nhà tựa vào nền trời sẫm biếc, thở ra mùi vôi vữa.</a:t>
            </a:r>
          </a:p>
          <a:p>
            <a:pPr algn="just"/>
            <a:r>
              <a:rPr lang="vi-VN" sz="3600" dirty="0">
                <a:latin typeface="Times New Roman" panose="02020603050405020304" pitchFamily="18" charset="0"/>
                <a:cs typeface="Times New Roman" panose="02020603050405020304" pitchFamily="18" charset="0"/>
              </a:rPr>
              <a:t>- Rót vào ô cửa chưa sơn vài nốt nhạc.</a:t>
            </a:r>
          </a:p>
          <a:p>
            <a:pPr algn="just"/>
            <a:r>
              <a:rPr lang="vi-VN" sz="3600" dirty="0">
                <a:latin typeface="Times New Roman" panose="02020603050405020304" pitchFamily="18" charset="0"/>
                <a:cs typeface="Times New Roman" panose="02020603050405020304" pitchFamily="18" charset="0"/>
              </a:rPr>
              <a:t>- Nắng đứng ngủ quên trên những bức tường.</a:t>
            </a:r>
          </a:p>
          <a:p>
            <a:pPr algn="just"/>
            <a:r>
              <a:rPr lang="vi-VN" sz="3600" dirty="0">
                <a:latin typeface="Times New Roman" panose="02020603050405020304" pitchFamily="18" charset="0"/>
                <a:cs typeface="Times New Roman" panose="02020603050405020304" pitchFamily="18" charset="0"/>
              </a:rPr>
              <a:t>- Làn gió mang hương, ủ đầy những rãnh tường chưa trát.</a:t>
            </a:r>
          </a:p>
          <a:p>
            <a:pPr algn="just"/>
            <a:r>
              <a:rPr lang="vi-VN" sz="3600" dirty="0">
                <a:latin typeface="Times New Roman" panose="02020603050405020304" pitchFamily="18" charset="0"/>
                <a:cs typeface="Times New Roman" panose="02020603050405020304" pitchFamily="18" charset="0"/>
              </a:rPr>
              <a:t>- Ngôi nhà lớn lên với trời xanh.</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2082" y="5331392"/>
            <a:ext cx="3503683" cy="1444166"/>
          </a:xfrm>
          <a:prstGeom prst="rect">
            <a:avLst/>
          </a:prstGeom>
          <a:noFill/>
          <a:ln>
            <a:noFill/>
          </a:ln>
        </p:spPr>
      </p:pic>
    </p:spTree>
    <p:extLst>
      <p:ext uri="{BB962C8B-B14F-4D97-AF65-F5344CB8AC3E}">
        <p14:creationId xmlns:p14="http://schemas.microsoft.com/office/powerpoint/2010/main" val="344885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fade">
                                      <p:cBhvr>
                                        <p:cTn id="40" dur="1000"/>
                                        <p:tgtEl>
                                          <p:spTgt spid="2">
                                            <p:txEl>
                                              <p:pRg st="4" end="4"/>
                                            </p:txEl>
                                          </p:spTgt>
                                        </p:tgtEl>
                                      </p:cBhvr>
                                    </p:animEffect>
                                    <p:anim calcmode="lin" valueType="num">
                                      <p:cBhvr>
                                        <p:cTn id="4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232495" y="263349"/>
            <a:ext cx="8679009" cy="4493365"/>
          </a:xfrm>
          <a:prstGeom prst="cloudCallout">
            <a:avLst>
              <a:gd name="adj1" fmla="val 40728"/>
              <a:gd name="adj2" fmla="val 62421"/>
            </a:avLst>
          </a:prstGeom>
          <a:solidFill>
            <a:srgbClr val="7030A0"/>
          </a:solidFill>
          <a:ln w="57150">
            <a:solidFill>
              <a:srgbClr val="00B050"/>
            </a:solidFill>
            <a:round/>
            <a:headEnd/>
            <a:tailEnd/>
          </a:ln>
          <a:effectLst>
            <a:prstShdw prst="shdw13" dist="157090" dir="15357825">
              <a:srgbClr val="FF3300">
                <a:alpha val="50000"/>
              </a:srgbClr>
            </a:prstShdw>
          </a:effectLst>
        </p:spPr>
        <p:txBody>
          <a:bodyPr/>
          <a:lstStyle/>
          <a:p>
            <a:pPr lvl="0" algn="ctr" defTabSz="685800">
              <a:spcBef>
                <a:spcPct val="50000"/>
              </a:spcBef>
              <a:defRPr/>
            </a:pPr>
            <a:r>
              <a:rPr lang="en-US" sz="4000" b="1" dirty="0">
                <a:solidFill>
                  <a:srgbClr val="FFFF00"/>
                </a:solidFill>
                <a:latin typeface="Times New Roman" pitchFamily="18" charset="0"/>
                <a:cs typeface="Times New Roman" pitchFamily="18" charset="0"/>
              </a:rPr>
              <a:t>4</a:t>
            </a:r>
            <a:r>
              <a:rPr kumimoji="0" lang="en-US" sz="4000" b="1" i="0" u="none" strike="noStrike" kern="1200" cap="none" spc="0" normalizeH="0" baseline="0" noProof="0" dirty="0">
                <a:ln>
                  <a:noFill/>
                </a:ln>
                <a:solidFill>
                  <a:srgbClr val="FFFF00"/>
                </a:solidFill>
                <a:effectLst/>
                <a:uLnTx/>
                <a:uFillTx/>
                <a:latin typeface="Times New Roman" pitchFamily="18" charset="0"/>
                <a:cs typeface="Times New Roman" pitchFamily="18" charset="0"/>
              </a:rPr>
              <a:t>) </a:t>
            </a:r>
            <a:r>
              <a:rPr lang="en-US" sz="4400" b="1" dirty="0" err="1" smtClean="0">
                <a:solidFill>
                  <a:srgbClr val="FFFF00"/>
                </a:solidFill>
                <a:latin typeface="Times New Roman" pitchFamily="18" charset="0"/>
                <a:cs typeface="Times New Roman" pitchFamily="18" charset="0"/>
              </a:rPr>
              <a:t>Hình</a:t>
            </a:r>
            <a:r>
              <a:rPr lang="en-US" sz="4400" b="1" dirty="0" smtClean="0">
                <a:solidFill>
                  <a:srgbClr val="FFFF00"/>
                </a:solidFill>
                <a:latin typeface="Times New Roman" pitchFamily="18" charset="0"/>
                <a:cs typeface="Times New Roman" pitchFamily="18" charset="0"/>
              </a:rPr>
              <a:t> </a:t>
            </a:r>
            <a:r>
              <a:rPr lang="en-US" sz="4400" b="1" dirty="0" err="1" smtClean="0">
                <a:solidFill>
                  <a:srgbClr val="FFFF00"/>
                </a:solidFill>
                <a:latin typeface="Times New Roman" pitchFamily="18" charset="0"/>
                <a:cs typeface="Times New Roman" pitchFamily="18" charset="0"/>
              </a:rPr>
              <a:t>ảnh</a:t>
            </a:r>
            <a:r>
              <a:rPr lang="en-US" sz="4400" b="1" dirty="0" smtClean="0">
                <a:solidFill>
                  <a:srgbClr val="FFFF00"/>
                </a:solidFill>
                <a:latin typeface="Times New Roman" pitchFamily="18" charset="0"/>
                <a:cs typeface="Times New Roman" pitchFamily="18" charset="0"/>
              </a:rPr>
              <a:t> </a:t>
            </a:r>
            <a:r>
              <a:rPr lang="en-US" sz="4400" b="1" dirty="0" err="1" smtClean="0">
                <a:solidFill>
                  <a:srgbClr val="FFFF00"/>
                </a:solidFill>
                <a:latin typeface="Times New Roman" pitchFamily="18" charset="0"/>
                <a:cs typeface="Times New Roman" pitchFamily="18" charset="0"/>
              </a:rPr>
              <a:t>những</a:t>
            </a:r>
            <a:r>
              <a:rPr lang="en-US" sz="4400" b="1" dirty="0" smtClean="0">
                <a:solidFill>
                  <a:srgbClr val="FFFF00"/>
                </a:solidFill>
                <a:latin typeface="Times New Roman" pitchFamily="18" charset="0"/>
                <a:cs typeface="Times New Roman" pitchFamily="18" charset="0"/>
              </a:rPr>
              <a:t> </a:t>
            </a:r>
            <a:r>
              <a:rPr lang="en-US" sz="4400" b="1" dirty="0" err="1" smtClean="0">
                <a:solidFill>
                  <a:srgbClr val="FFFF00"/>
                </a:solidFill>
                <a:latin typeface="Times New Roman" pitchFamily="18" charset="0"/>
                <a:cs typeface="Times New Roman" pitchFamily="18" charset="0"/>
              </a:rPr>
              <a:t>ngôi</a:t>
            </a:r>
            <a:r>
              <a:rPr lang="en-US" sz="4400" b="1" dirty="0" smtClean="0">
                <a:solidFill>
                  <a:srgbClr val="FFFF00"/>
                </a:solidFill>
                <a:latin typeface="Times New Roman" pitchFamily="18" charset="0"/>
                <a:cs typeface="Times New Roman" pitchFamily="18" charset="0"/>
              </a:rPr>
              <a:t> </a:t>
            </a:r>
            <a:r>
              <a:rPr lang="en-US" sz="4400" b="1" dirty="0" err="1" smtClean="0">
                <a:solidFill>
                  <a:srgbClr val="FFFF00"/>
                </a:solidFill>
                <a:latin typeface="Times New Roman" pitchFamily="18" charset="0"/>
                <a:cs typeface="Times New Roman" pitchFamily="18" charset="0"/>
              </a:rPr>
              <a:t>nhà</a:t>
            </a:r>
            <a:r>
              <a:rPr lang="en-US" sz="4400" b="1" dirty="0" smtClean="0">
                <a:solidFill>
                  <a:srgbClr val="FFFF00"/>
                </a:solidFill>
                <a:latin typeface="Times New Roman" pitchFamily="18" charset="0"/>
                <a:cs typeface="Times New Roman" pitchFamily="18" charset="0"/>
              </a:rPr>
              <a:t> </a:t>
            </a:r>
            <a:r>
              <a:rPr lang="en-US" sz="4400" b="1" dirty="0" err="1" smtClean="0">
                <a:solidFill>
                  <a:srgbClr val="FFFF00"/>
                </a:solidFill>
                <a:latin typeface="Times New Roman" pitchFamily="18" charset="0"/>
                <a:cs typeface="Times New Roman" pitchFamily="18" charset="0"/>
              </a:rPr>
              <a:t>đang</a:t>
            </a:r>
            <a:r>
              <a:rPr lang="en-US" sz="4400" b="1" dirty="0" smtClean="0">
                <a:solidFill>
                  <a:srgbClr val="FFFF00"/>
                </a:solidFill>
                <a:latin typeface="Times New Roman" pitchFamily="18" charset="0"/>
                <a:cs typeface="Times New Roman" pitchFamily="18" charset="0"/>
              </a:rPr>
              <a:t> </a:t>
            </a:r>
            <a:r>
              <a:rPr lang="en-US" sz="4400" b="1" dirty="0" err="1" smtClean="0">
                <a:solidFill>
                  <a:srgbClr val="FFFF00"/>
                </a:solidFill>
                <a:latin typeface="Times New Roman" pitchFamily="18" charset="0"/>
                <a:cs typeface="Times New Roman" pitchFamily="18" charset="0"/>
              </a:rPr>
              <a:t>xây</a:t>
            </a:r>
            <a:r>
              <a:rPr lang="en-US" sz="4400" b="1" dirty="0" smtClean="0">
                <a:solidFill>
                  <a:srgbClr val="FFFF00"/>
                </a:solidFill>
                <a:latin typeface="Times New Roman" pitchFamily="18" charset="0"/>
                <a:cs typeface="Times New Roman" pitchFamily="18" charset="0"/>
              </a:rPr>
              <a:t> </a:t>
            </a:r>
            <a:r>
              <a:rPr lang="en-US" sz="4400" b="1" dirty="0" err="1" smtClean="0">
                <a:solidFill>
                  <a:srgbClr val="FFFF00"/>
                </a:solidFill>
                <a:latin typeface="Times New Roman" pitchFamily="18" charset="0"/>
                <a:cs typeface="Times New Roman" pitchFamily="18" charset="0"/>
              </a:rPr>
              <a:t>nói</a:t>
            </a:r>
            <a:r>
              <a:rPr lang="en-US" sz="4400" b="1" dirty="0" smtClean="0">
                <a:solidFill>
                  <a:srgbClr val="FFFF00"/>
                </a:solidFill>
                <a:latin typeface="Times New Roman" pitchFamily="18" charset="0"/>
                <a:cs typeface="Times New Roman" pitchFamily="18" charset="0"/>
              </a:rPr>
              <a:t> </a:t>
            </a:r>
            <a:r>
              <a:rPr lang="en-US" sz="4400" b="1" dirty="0" err="1" smtClean="0">
                <a:solidFill>
                  <a:srgbClr val="FFFF00"/>
                </a:solidFill>
                <a:latin typeface="Times New Roman" pitchFamily="18" charset="0"/>
                <a:cs typeface="Times New Roman" pitchFamily="18" charset="0"/>
              </a:rPr>
              <a:t>lên</a:t>
            </a:r>
            <a:r>
              <a:rPr lang="en-US" sz="4400" b="1" dirty="0" smtClean="0">
                <a:solidFill>
                  <a:srgbClr val="FFFF00"/>
                </a:solidFill>
                <a:latin typeface="Times New Roman" pitchFamily="18" charset="0"/>
                <a:cs typeface="Times New Roman" pitchFamily="18" charset="0"/>
              </a:rPr>
              <a:t> </a:t>
            </a:r>
            <a:r>
              <a:rPr lang="en-US" sz="4400" b="1" dirty="0" err="1" smtClean="0">
                <a:solidFill>
                  <a:srgbClr val="FFFF00"/>
                </a:solidFill>
                <a:latin typeface="Times New Roman" pitchFamily="18" charset="0"/>
                <a:cs typeface="Times New Roman" pitchFamily="18" charset="0"/>
              </a:rPr>
              <a:t>điều</a:t>
            </a:r>
            <a:r>
              <a:rPr lang="en-US" sz="4400" b="1" dirty="0" smtClean="0">
                <a:solidFill>
                  <a:srgbClr val="FFFF00"/>
                </a:solidFill>
                <a:latin typeface="Times New Roman" pitchFamily="18" charset="0"/>
                <a:cs typeface="Times New Roman" pitchFamily="18" charset="0"/>
              </a:rPr>
              <a:t> </a:t>
            </a:r>
            <a:r>
              <a:rPr lang="en-US" sz="4400" b="1" dirty="0" err="1" smtClean="0">
                <a:solidFill>
                  <a:srgbClr val="FFFF00"/>
                </a:solidFill>
                <a:latin typeface="Times New Roman" pitchFamily="18" charset="0"/>
                <a:cs typeface="Times New Roman" pitchFamily="18" charset="0"/>
              </a:rPr>
              <a:t>gì</a:t>
            </a:r>
            <a:r>
              <a:rPr lang="en-US" sz="4400" b="1" dirty="0" smtClean="0">
                <a:solidFill>
                  <a:srgbClr val="FFFF00"/>
                </a:solidFill>
                <a:latin typeface="Times New Roman" pitchFamily="18" charset="0"/>
                <a:cs typeface="Times New Roman" pitchFamily="18" charset="0"/>
              </a:rPr>
              <a:t> </a:t>
            </a:r>
            <a:r>
              <a:rPr lang="en-US" sz="4400" b="1" dirty="0" err="1" smtClean="0">
                <a:solidFill>
                  <a:srgbClr val="FFFF00"/>
                </a:solidFill>
                <a:latin typeface="Times New Roman" pitchFamily="18" charset="0"/>
                <a:cs typeface="Times New Roman" pitchFamily="18" charset="0"/>
              </a:rPr>
              <a:t>về</a:t>
            </a:r>
            <a:r>
              <a:rPr lang="en-US" sz="4400" b="1" dirty="0" smtClean="0">
                <a:solidFill>
                  <a:srgbClr val="FFFF00"/>
                </a:solidFill>
                <a:latin typeface="Times New Roman" pitchFamily="18" charset="0"/>
                <a:cs typeface="Times New Roman" pitchFamily="18" charset="0"/>
              </a:rPr>
              <a:t> </a:t>
            </a:r>
            <a:r>
              <a:rPr lang="en-US" sz="4400" b="1" dirty="0" err="1" smtClean="0">
                <a:solidFill>
                  <a:srgbClr val="FFFF00"/>
                </a:solidFill>
                <a:latin typeface="Times New Roman" pitchFamily="18" charset="0"/>
                <a:cs typeface="Times New Roman" pitchFamily="18" charset="0"/>
              </a:rPr>
              <a:t>cuộc</a:t>
            </a:r>
            <a:r>
              <a:rPr lang="en-US" sz="4400" b="1" dirty="0" smtClean="0">
                <a:solidFill>
                  <a:srgbClr val="FFFF00"/>
                </a:solidFill>
                <a:latin typeface="Times New Roman" pitchFamily="18" charset="0"/>
                <a:cs typeface="Times New Roman" pitchFamily="18" charset="0"/>
              </a:rPr>
              <a:t> </a:t>
            </a:r>
            <a:r>
              <a:rPr lang="en-US" sz="4400" b="1" dirty="0" err="1" smtClean="0">
                <a:solidFill>
                  <a:srgbClr val="FFFF00"/>
                </a:solidFill>
                <a:latin typeface="Times New Roman" pitchFamily="18" charset="0"/>
                <a:cs typeface="Times New Roman" pitchFamily="18" charset="0"/>
              </a:rPr>
              <a:t>sống</a:t>
            </a:r>
            <a:r>
              <a:rPr lang="en-US" sz="4400" b="1" dirty="0" smtClean="0">
                <a:solidFill>
                  <a:srgbClr val="FFFF00"/>
                </a:solidFill>
                <a:latin typeface="Times New Roman" pitchFamily="18" charset="0"/>
                <a:cs typeface="Times New Roman" pitchFamily="18" charset="0"/>
              </a:rPr>
              <a:t> </a:t>
            </a:r>
            <a:r>
              <a:rPr lang="en-US" sz="4400" b="1" dirty="0" err="1" smtClean="0">
                <a:solidFill>
                  <a:srgbClr val="FFFF00"/>
                </a:solidFill>
                <a:latin typeface="Times New Roman" pitchFamily="18" charset="0"/>
                <a:cs typeface="Times New Roman" pitchFamily="18" charset="0"/>
              </a:rPr>
              <a:t>trên</a:t>
            </a:r>
            <a:r>
              <a:rPr lang="en-US" sz="4400" b="1" dirty="0" smtClean="0">
                <a:solidFill>
                  <a:srgbClr val="FFFF00"/>
                </a:solidFill>
                <a:latin typeface="Times New Roman" pitchFamily="18" charset="0"/>
                <a:cs typeface="Times New Roman" pitchFamily="18" charset="0"/>
              </a:rPr>
              <a:t> </a:t>
            </a:r>
            <a:r>
              <a:rPr lang="en-US" sz="4400" b="1" dirty="0" err="1" smtClean="0">
                <a:solidFill>
                  <a:srgbClr val="FFFF00"/>
                </a:solidFill>
                <a:latin typeface="Times New Roman" pitchFamily="18" charset="0"/>
                <a:cs typeface="Times New Roman" pitchFamily="18" charset="0"/>
              </a:rPr>
              <a:t>đất</a:t>
            </a:r>
            <a:r>
              <a:rPr lang="en-US" sz="4400" b="1" dirty="0" smtClean="0">
                <a:solidFill>
                  <a:srgbClr val="FFFF00"/>
                </a:solidFill>
                <a:latin typeface="Times New Roman" pitchFamily="18" charset="0"/>
                <a:cs typeface="Times New Roman" pitchFamily="18" charset="0"/>
              </a:rPr>
              <a:t> </a:t>
            </a:r>
            <a:r>
              <a:rPr lang="en-US" sz="4400" b="1" dirty="0" err="1" smtClean="0">
                <a:solidFill>
                  <a:srgbClr val="FFFF00"/>
                </a:solidFill>
                <a:latin typeface="Times New Roman" pitchFamily="18" charset="0"/>
                <a:cs typeface="Times New Roman" pitchFamily="18" charset="0"/>
              </a:rPr>
              <a:t>nước</a:t>
            </a:r>
            <a:r>
              <a:rPr lang="en-US" sz="4400" b="1" dirty="0" smtClean="0">
                <a:solidFill>
                  <a:srgbClr val="FFFF00"/>
                </a:solidFill>
                <a:latin typeface="Times New Roman" pitchFamily="18" charset="0"/>
                <a:cs typeface="Times New Roman" pitchFamily="18" charset="0"/>
              </a:rPr>
              <a:t> </a:t>
            </a:r>
            <a:r>
              <a:rPr lang="en-US" sz="4400" b="1" dirty="0" smtClean="0">
                <a:solidFill>
                  <a:srgbClr val="FFFF00"/>
                </a:solidFill>
                <a:latin typeface="Times New Roman" pitchFamily="18" charset="0"/>
                <a:cs typeface="Times New Roman" pitchFamily="18" charset="0"/>
              </a:rPr>
              <a:t>ta?</a:t>
            </a:r>
            <a:endParaRPr kumimoji="0" lang="en-US" altLang="en-US" sz="4400" b="1" u="none" strike="noStrike" kern="1200" cap="none" spc="0" normalizeH="0" baseline="0" noProof="0" dirty="0">
              <a:ln>
                <a:noFill/>
              </a:ln>
              <a:solidFill>
                <a:srgbClr val="FFFF00"/>
              </a:solidFill>
              <a:effectLst/>
              <a:uLnTx/>
              <a:uFillTx/>
              <a:latin typeface="Times New Roman" pitchFamily="18" charset="0"/>
            </a:endParaRPr>
          </a:p>
        </p:txBody>
      </p:sp>
    </p:spTree>
    <p:extLst>
      <p:ext uri="{BB962C8B-B14F-4D97-AF65-F5344CB8AC3E}">
        <p14:creationId xmlns:p14="http://schemas.microsoft.com/office/powerpoint/2010/main" val="332942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7910" y="-14907"/>
            <a:ext cx="8277308" cy="6440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Times New Roman" panose="02020603050405020304" pitchFamily="18" charset="0"/>
                <a:cs typeface="Times New Roman" panose="02020603050405020304" pitchFamily="18" charset="0"/>
              </a:rPr>
              <a:t>            Chọn ý đúng để trả lời: </a:t>
            </a:r>
          </a:p>
          <a:p>
            <a:endParaRPr lang="en-US" sz="3200" b="1" i="1" smtClean="0">
              <a:solidFill>
                <a:srgbClr val="FF0000"/>
              </a:solidFill>
              <a:latin typeface="Times New Roman" panose="02020603050405020304" pitchFamily="18" charset="0"/>
              <a:cs typeface="Times New Roman" panose="02020603050405020304" pitchFamily="18" charset="0"/>
            </a:endParaRPr>
          </a:p>
          <a:p>
            <a:r>
              <a:rPr lang="en-US" sz="3200" smtClean="0">
                <a:solidFill>
                  <a:srgbClr val="002060"/>
                </a:solidFill>
                <a:latin typeface="Times New Roman" panose="02020603050405020304" pitchFamily="18" charset="0"/>
                <a:cs typeface="Times New Roman" panose="02020603050405020304" pitchFamily="18" charset="0"/>
              </a:rPr>
              <a:t>a. Đất nước ta có nhiều ngôi nhà đẹp</a:t>
            </a:r>
          </a:p>
          <a:p>
            <a:r>
              <a:rPr lang="en-US" sz="3200" smtClean="0">
                <a:solidFill>
                  <a:srgbClr val="002060"/>
                </a:solidFill>
                <a:latin typeface="Times New Roman" panose="02020603050405020304" pitchFamily="18" charset="0"/>
                <a:cs typeface="Times New Roman" panose="02020603050405020304" pitchFamily="18" charset="0"/>
              </a:rPr>
              <a:t>b. Đất nước ta đang phát triển và thay đổi hằng ngày, hằng giờ.</a:t>
            </a:r>
          </a:p>
          <a:p>
            <a:r>
              <a:rPr lang="en-US" sz="3200" smtClean="0">
                <a:solidFill>
                  <a:srgbClr val="002060"/>
                </a:solidFill>
                <a:latin typeface="Times New Roman" panose="02020603050405020304" pitchFamily="18" charset="0"/>
                <a:cs typeface="Times New Roman" panose="02020603050405020304" pitchFamily="18" charset="0"/>
              </a:rPr>
              <a:t>c. Đất nước ta ngổn ngang như công trình đang xây dựng</a:t>
            </a:r>
            <a:endParaRPr lang="en-US" sz="3200">
              <a:solidFill>
                <a:srgbClr val="002060"/>
              </a:solidFill>
              <a:latin typeface="Times New Roman" panose="02020603050405020304" pitchFamily="18" charset="0"/>
              <a:cs typeface="Times New Roman" panose="02020603050405020304" pitchFamily="18" charset="0"/>
            </a:endParaRPr>
          </a:p>
          <a:p>
            <a:r>
              <a:rPr lang="en-US" sz="3200" smtClean="0">
                <a:solidFill>
                  <a:srgbClr val="002060"/>
                </a:solidFill>
                <a:latin typeface="Times New Roman" panose="02020603050405020304" pitchFamily="18" charset="0"/>
                <a:cs typeface="Times New Roman" panose="02020603050405020304" pitchFamily="18" charset="0"/>
              </a:rPr>
              <a:t> </a:t>
            </a:r>
            <a:r>
              <a:rPr lang="vi-VN" sz="3200" smtClean="0">
                <a:solidFill>
                  <a:srgbClr val="002060"/>
                </a:solidFill>
                <a:latin typeface="Times New Roman" panose="02020603050405020304" pitchFamily="18" charset="0"/>
                <a:cs typeface="Times New Roman" panose="02020603050405020304" pitchFamily="18" charset="0"/>
              </a:rPr>
              <a:t>Hình </a:t>
            </a:r>
            <a:r>
              <a:rPr lang="vi-VN" sz="3200">
                <a:solidFill>
                  <a:srgbClr val="002060"/>
                </a:solidFill>
                <a:latin typeface="Times New Roman" panose="02020603050405020304" pitchFamily="18" charset="0"/>
                <a:cs typeface="Times New Roman" panose="02020603050405020304" pitchFamily="18" charset="0"/>
              </a:rPr>
              <a:t>ảnh những ngôi nhà đang xây nói lên nhịp sống và công cuộc xây dựng kiến thiết đất nước đang rất sôi động, nhộn nhịp. Báo hiệu một cuộc sống ấm no hạnh phúc.</a:t>
            </a:r>
            <a:endParaRPr lang="en-US" sz="4800">
              <a:solidFill>
                <a:srgbClr val="00206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2082" y="5801348"/>
            <a:ext cx="3503683" cy="1018814"/>
          </a:xfrm>
          <a:prstGeom prst="rect">
            <a:avLst/>
          </a:prstGeom>
          <a:noFill/>
          <a:ln>
            <a:noFill/>
          </a:ln>
        </p:spPr>
      </p:pic>
      <p:sp>
        <p:nvSpPr>
          <p:cNvPr id="3" name="Right Arrow 2"/>
          <p:cNvSpPr/>
          <p:nvPr/>
        </p:nvSpPr>
        <p:spPr>
          <a:xfrm>
            <a:off x="57329" y="3980500"/>
            <a:ext cx="73503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 name="Oval 9"/>
          <p:cNvSpPr/>
          <p:nvPr/>
        </p:nvSpPr>
        <p:spPr>
          <a:xfrm>
            <a:off x="576189" y="2023689"/>
            <a:ext cx="510369" cy="485030"/>
          </a:xfrm>
          <a:prstGeom prst="ellipse">
            <a:avLst/>
          </a:prstGeom>
          <a:solidFill>
            <a:srgbClr val="FF00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smtClean="0">
                <a:latin typeface="Times New Roman" panose="02020603050405020304" pitchFamily="18" charset="0"/>
                <a:cs typeface="Times New Roman" panose="02020603050405020304" pitchFamily="18" charset="0"/>
              </a:rPr>
              <a:t>b</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680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 calcmode="lin" valueType="num">
                                      <p:cBhvr additive="base">
                                        <p:cTn id="1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Up Ribbon 6"/>
          <p:cNvSpPr/>
          <p:nvPr/>
        </p:nvSpPr>
        <p:spPr>
          <a:xfrm>
            <a:off x="256765" y="1918008"/>
            <a:ext cx="8506238" cy="1981200"/>
          </a:xfrm>
          <a:prstGeom prst="ribbon2">
            <a:avLst>
              <a:gd name="adj1" fmla="val 16667"/>
              <a:gd name="adj2" fmla="val 71502"/>
            </a:avLst>
          </a:prstGeom>
          <a:solidFill>
            <a:srgbClr val="00B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40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Nội dung của bài</a:t>
            </a:r>
            <a:r>
              <a:rPr kumimoji="0" lang="en-US" sz="40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muốn</a:t>
            </a:r>
            <a:r>
              <a:rPr kumimoji="0" lang="en-US" sz="40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nói</a:t>
            </a:r>
            <a:r>
              <a:rPr kumimoji="0" lang="en-US" sz="40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40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40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điều</a:t>
            </a:r>
            <a:r>
              <a:rPr kumimoji="0" lang="en-US" sz="40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40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11" name="Picture 2">
            <a:extLst>
              <a:ext uri="{FF2B5EF4-FFF2-40B4-BE49-F238E27FC236}">
                <a16:creationId xmlns:a16="http://schemas.microsoft.com/office/drawing/2014/main" xmlns="" id="{F9157045-F9E6-4D88-BA0F-60DEB6C790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4799" y="3881408"/>
            <a:ext cx="1641934" cy="1461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09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2A3F5192-D868-49D0-BF12-E4B6AE6C4FB4}"/>
              </a:ext>
            </a:extLst>
          </p:cNvPr>
          <p:cNvSpPr/>
          <p:nvPr/>
        </p:nvSpPr>
        <p:spPr>
          <a:xfrm>
            <a:off x="803082" y="2514600"/>
            <a:ext cx="7578918" cy="2585323"/>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sz="5400" b="1" dirty="0">
                <a:latin typeface="Times New Roman" panose="02020603050405020304" pitchFamily="18" charset="0"/>
                <a:cs typeface="Times New Roman" panose="02020603050405020304" pitchFamily="18" charset="0"/>
              </a:rPr>
              <a:t>Hình ảnh đẹp của ngôi nhà đang xây thể hiện sự đổi mới của đất nước.</a:t>
            </a:r>
            <a:endParaRPr lang="en-US" altLang="en-US" sz="88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992387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6"/>
          <p:cNvSpPr txBox="1">
            <a:spLocks noChangeArrowheads="1"/>
          </p:cNvSpPr>
          <p:nvPr/>
        </p:nvSpPr>
        <p:spPr bwMode="auto">
          <a:xfrm>
            <a:off x="571500" y="2286000"/>
            <a:ext cx="807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eaLnBrk="1" hangingPunct="1">
              <a:spcBef>
                <a:spcPct val="0"/>
              </a:spcBef>
              <a:buNone/>
            </a:pPr>
            <a:r>
              <a:rPr lang="en-US" altLang="vi-VN" sz="3600" b="1" dirty="0" smtClean="0">
                <a:solidFill>
                  <a:srgbClr val="0000FF"/>
                </a:solidFill>
                <a:latin typeface="Times New Roman" panose="02020603050405020304" pitchFamily="18" charset="0"/>
              </a:rPr>
              <a:t>LUYỆN ĐỌC DIỄN CẢM</a:t>
            </a:r>
            <a:endParaRPr lang="en-US" altLang="vi-VN" sz="3600" b="1" dirty="0">
              <a:solidFill>
                <a:srgbClr val="0000FF"/>
              </a:solidFill>
              <a:latin typeface="Times New Roman" panose="02020603050405020304" pitchFamily="18" charset="0"/>
            </a:endParaRPr>
          </a:p>
        </p:txBody>
      </p:sp>
      <p:sp>
        <p:nvSpPr>
          <p:cNvPr id="9" name="WordArt 5"/>
          <p:cNvSpPr>
            <a:spLocks noChangeArrowheads="1" noChangeShapeType="1" noTextEdit="1"/>
          </p:cNvSpPr>
          <p:nvPr/>
        </p:nvSpPr>
        <p:spPr bwMode="auto">
          <a:xfrm>
            <a:off x="2471738" y="1428013"/>
            <a:ext cx="4200525" cy="785812"/>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LUYỆN TẬP</a:t>
            </a:r>
            <a:endPar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488400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1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4294967295"/>
          </p:nvPr>
        </p:nvSpPr>
        <p:spPr>
          <a:xfrm>
            <a:off x="533400" y="0"/>
            <a:ext cx="8229600" cy="662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panose="05000000000000000000" pitchFamily="2" charset="2"/>
              <a:buNone/>
            </a:pPr>
            <a:r>
              <a:rPr lang="en-US" sz="3500" b="1" smtClean="0">
                <a:solidFill>
                  <a:srgbClr val="0000FF"/>
                </a:solidFill>
                <a:effectLst/>
                <a:latin typeface="Times New Roman" panose="02020603050405020304" pitchFamily="18" charset="0"/>
              </a:rPr>
              <a:t>Chiều/ đi học về</a:t>
            </a:r>
          </a:p>
          <a:p>
            <a:pPr eaLnBrk="1" hangingPunct="1">
              <a:buFont typeface="Wingdings" panose="05000000000000000000" pitchFamily="2" charset="2"/>
              <a:buNone/>
            </a:pPr>
            <a:r>
              <a:rPr lang="en-US" sz="3500" b="1" smtClean="0">
                <a:solidFill>
                  <a:srgbClr val="0000FF"/>
                </a:solidFill>
                <a:effectLst/>
                <a:latin typeface="Times New Roman" panose="02020603050405020304" pitchFamily="18" charset="0"/>
              </a:rPr>
              <a:t>Chúng em qua ngôi nhà xây dở//</a:t>
            </a:r>
          </a:p>
          <a:p>
            <a:pPr eaLnBrk="1" hangingPunct="1">
              <a:buFont typeface="Wingdings" panose="05000000000000000000" pitchFamily="2" charset="2"/>
              <a:buNone/>
            </a:pPr>
            <a:r>
              <a:rPr lang="en-US" sz="3500" b="1" u="sng" smtClean="0">
                <a:solidFill>
                  <a:srgbClr val="0000FF"/>
                </a:solidFill>
                <a:effectLst/>
                <a:latin typeface="Times New Roman" panose="02020603050405020304" pitchFamily="18" charset="0"/>
              </a:rPr>
              <a:t>Giàn giáo</a:t>
            </a:r>
            <a:r>
              <a:rPr lang="en-US" sz="3500" b="1" smtClean="0">
                <a:solidFill>
                  <a:srgbClr val="0000FF"/>
                </a:solidFill>
                <a:effectLst/>
                <a:latin typeface="Times New Roman" panose="02020603050405020304" pitchFamily="18" charset="0"/>
              </a:rPr>
              <a:t> tựa </a:t>
            </a:r>
            <a:r>
              <a:rPr lang="en-US" sz="3500" b="1" u="sng" smtClean="0">
                <a:solidFill>
                  <a:srgbClr val="0000FF"/>
                </a:solidFill>
                <a:effectLst/>
                <a:latin typeface="Times New Roman" panose="02020603050405020304" pitchFamily="18" charset="0"/>
              </a:rPr>
              <a:t>cái lồng</a:t>
            </a:r>
            <a:r>
              <a:rPr lang="en-US" sz="3500" b="1" smtClean="0">
                <a:solidFill>
                  <a:srgbClr val="0000FF"/>
                </a:solidFill>
                <a:effectLst/>
                <a:latin typeface="Times New Roman" panose="02020603050405020304" pitchFamily="18" charset="0"/>
              </a:rPr>
              <a:t> che chở//</a:t>
            </a:r>
          </a:p>
          <a:p>
            <a:pPr eaLnBrk="1" hangingPunct="1">
              <a:buFont typeface="Wingdings" panose="05000000000000000000" pitchFamily="2" charset="2"/>
              <a:buNone/>
            </a:pPr>
            <a:r>
              <a:rPr lang="en-US" sz="3500" b="1" u="sng" smtClean="0">
                <a:solidFill>
                  <a:srgbClr val="0000FF"/>
                </a:solidFill>
                <a:effectLst/>
                <a:latin typeface="Times New Roman" panose="02020603050405020304" pitchFamily="18" charset="0"/>
              </a:rPr>
              <a:t>Trụ bê tông nhú lên</a:t>
            </a:r>
            <a:r>
              <a:rPr lang="en-US" sz="3500" b="1" smtClean="0">
                <a:solidFill>
                  <a:srgbClr val="0000FF"/>
                </a:solidFill>
                <a:effectLst/>
                <a:latin typeface="Times New Roman" panose="02020603050405020304" pitchFamily="18" charset="0"/>
              </a:rPr>
              <a:t> như </a:t>
            </a:r>
            <a:r>
              <a:rPr lang="en-US" sz="3500" b="1" u="sng" smtClean="0">
                <a:solidFill>
                  <a:srgbClr val="0000FF"/>
                </a:solidFill>
                <a:effectLst/>
                <a:latin typeface="Times New Roman" panose="02020603050405020304" pitchFamily="18" charset="0"/>
              </a:rPr>
              <a:t>một mầm cây</a:t>
            </a:r>
          </a:p>
          <a:p>
            <a:pPr eaLnBrk="1" hangingPunct="1">
              <a:buFont typeface="Wingdings" panose="05000000000000000000" pitchFamily="2" charset="2"/>
              <a:buNone/>
            </a:pPr>
            <a:r>
              <a:rPr lang="en-US" sz="3500" b="1" smtClean="0">
                <a:solidFill>
                  <a:srgbClr val="0000FF"/>
                </a:solidFill>
                <a:effectLst/>
                <a:latin typeface="Times New Roman" panose="02020603050405020304" pitchFamily="18" charset="0"/>
              </a:rPr>
              <a:t>Bác thợ nề ra về còn </a:t>
            </a:r>
            <a:r>
              <a:rPr lang="en-US" sz="3500" b="1" u="sng" smtClean="0">
                <a:solidFill>
                  <a:srgbClr val="0000FF"/>
                </a:solidFill>
                <a:effectLst/>
                <a:latin typeface="Times New Roman" panose="02020603050405020304" pitchFamily="18" charset="0"/>
              </a:rPr>
              <a:t>huơ huơ</a:t>
            </a:r>
            <a:r>
              <a:rPr lang="en-US" sz="3500" b="1" smtClean="0">
                <a:solidFill>
                  <a:srgbClr val="0000FF"/>
                </a:solidFill>
                <a:effectLst/>
                <a:latin typeface="Times New Roman" panose="02020603050405020304" pitchFamily="18" charset="0"/>
              </a:rPr>
              <a:t> cái bay:</a:t>
            </a:r>
          </a:p>
          <a:p>
            <a:pPr eaLnBrk="1" hangingPunct="1">
              <a:buFont typeface="Wingdings" panose="05000000000000000000" pitchFamily="2" charset="2"/>
              <a:buNone/>
            </a:pPr>
            <a:r>
              <a:rPr lang="en-US" sz="3500" b="1" u="sng" smtClean="0">
                <a:solidFill>
                  <a:srgbClr val="0000FF"/>
                </a:solidFill>
                <a:effectLst/>
                <a:latin typeface="Times New Roman" panose="02020603050405020304" pitchFamily="18" charset="0"/>
              </a:rPr>
              <a:t>Tạm biệt</a:t>
            </a:r>
            <a:r>
              <a:rPr lang="en-US" sz="3500" b="1" smtClean="0">
                <a:solidFill>
                  <a:srgbClr val="0000FF"/>
                </a:solidFill>
                <a:effectLst/>
                <a:latin typeface="Times New Roman" panose="02020603050405020304" pitchFamily="18" charset="0"/>
              </a:rPr>
              <a:t>!</a:t>
            </a:r>
          </a:p>
          <a:p>
            <a:pPr eaLnBrk="1" hangingPunct="1">
              <a:buFont typeface="Wingdings" panose="05000000000000000000" pitchFamily="2" charset="2"/>
              <a:buNone/>
            </a:pPr>
            <a:r>
              <a:rPr lang="en-US" sz="3500" b="1" smtClean="0">
                <a:solidFill>
                  <a:srgbClr val="0000FF"/>
                </a:solidFill>
                <a:effectLst/>
                <a:latin typeface="Times New Roman" panose="02020603050405020304" pitchFamily="18" charset="0"/>
              </a:rPr>
              <a:t>Ngôi nhà </a:t>
            </a:r>
            <a:r>
              <a:rPr lang="en-US" sz="3500" b="1" u="sng" smtClean="0">
                <a:solidFill>
                  <a:srgbClr val="0000FF"/>
                </a:solidFill>
                <a:effectLst/>
                <a:latin typeface="Times New Roman" panose="02020603050405020304" pitchFamily="18" charset="0"/>
              </a:rPr>
              <a:t>tựa vào nền trời sẫm biếc</a:t>
            </a:r>
            <a:r>
              <a:rPr lang="en-US" sz="3500" b="1" smtClean="0">
                <a:solidFill>
                  <a:srgbClr val="0000FF"/>
                </a:solidFill>
                <a:effectLst/>
                <a:latin typeface="Times New Roman" panose="02020603050405020304" pitchFamily="18" charset="0"/>
              </a:rPr>
              <a:t>//</a:t>
            </a:r>
          </a:p>
          <a:p>
            <a:pPr eaLnBrk="1" hangingPunct="1">
              <a:buFont typeface="Wingdings" panose="05000000000000000000" pitchFamily="2" charset="2"/>
              <a:buNone/>
            </a:pPr>
            <a:r>
              <a:rPr lang="en-US" sz="3500" b="1" smtClean="0">
                <a:solidFill>
                  <a:srgbClr val="0000FF"/>
                </a:solidFill>
                <a:effectLst/>
                <a:latin typeface="Times New Roman" panose="02020603050405020304" pitchFamily="18" charset="0"/>
              </a:rPr>
              <a:t>Thở ra mùi </a:t>
            </a:r>
            <a:r>
              <a:rPr lang="en-US" sz="3500" b="1" u="sng" smtClean="0">
                <a:solidFill>
                  <a:srgbClr val="0000FF"/>
                </a:solidFill>
                <a:effectLst/>
                <a:latin typeface="Times New Roman" panose="02020603050405020304" pitchFamily="18" charset="0"/>
              </a:rPr>
              <a:t>vôi vữa</a:t>
            </a:r>
            <a:r>
              <a:rPr lang="en-US" sz="3500" b="1" smtClean="0">
                <a:solidFill>
                  <a:srgbClr val="0000FF"/>
                </a:solidFill>
                <a:effectLst/>
                <a:latin typeface="Times New Roman" panose="02020603050405020304" pitchFamily="18" charset="0"/>
              </a:rPr>
              <a:t> nồng hăng//</a:t>
            </a:r>
          </a:p>
          <a:p>
            <a:pPr eaLnBrk="1" hangingPunct="1">
              <a:buFont typeface="Wingdings" panose="05000000000000000000" pitchFamily="2" charset="2"/>
              <a:buNone/>
            </a:pPr>
            <a:r>
              <a:rPr lang="en-US" sz="3500" b="1" smtClean="0">
                <a:solidFill>
                  <a:srgbClr val="0000FF"/>
                </a:solidFill>
                <a:effectLst/>
                <a:latin typeface="Times New Roman" panose="02020603050405020304" pitchFamily="18" charset="0"/>
              </a:rPr>
              <a:t>Ngôi nhà giống </a:t>
            </a:r>
            <a:r>
              <a:rPr lang="en-US" sz="3500" b="1" u="sng" smtClean="0">
                <a:solidFill>
                  <a:srgbClr val="0000FF"/>
                </a:solidFill>
                <a:effectLst/>
                <a:latin typeface="Times New Roman" panose="02020603050405020304" pitchFamily="18" charset="0"/>
              </a:rPr>
              <a:t>bài thơ</a:t>
            </a:r>
            <a:r>
              <a:rPr lang="en-US" sz="3500" b="1" smtClean="0">
                <a:solidFill>
                  <a:srgbClr val="0000FF"/>
                </a:solidFill>
                <a:effectLst/>
                <a:latin typeface="Times New Roman" panose="02020603050405020304" pitchFamily="18" charset="0"/>
              </a:rPr>
              <a:t> sắp làm xong//</a:t>
            </a:r>
          </a:p>
          <a:p>
            <a:pPr eaLnBrk="1" hangingPunct="1">
              <a:buFont typeface="Wingdings" panose="05000000000000000000" pitchFamily="2" charset="2"/>
              <a:buNone/>
            </a:pPr>
            <a:r>
              <a:rPr lang="en-US" sz="3500" b="1" smtClean="0">
                <a:solidFill>
                  <a:srgbClr val="0000FF"/>
                </a:solidFill>
                <a:effectLst/>
                <a:latin typeface="Times New Roman" panose="02020603050405020304" pitchFamily="18" charset="0"/>
              </a:rPr>
              <a:t>Là </a:t>
            </a:r>
            <a:r>
              <a:rPr lang="en-US" sz="3500" b="1" u="sng" smtClean="0">
                <a:solidFill>
                  <a:srgbClr val="0000FF"/>
                </a:solidFill>
                <a:effectLst/>
                <a:latin typeface="Times New Roman" panose="02020603050405020304" pitchFamily="18" charset="0"/>
              </a:rPr>
              <a:t>bức tranh</a:t>
            </a:r>
            <a:r>
              <a:rPr lang="en-US" sz="3500" b="1" smtClean="0">
                <a:solidFill>
                  <a:srgbClr val="0000FF"/>
                </a:solidFill>
                <a:effectLst/>
                <a:latin typeface="Times New Roman" panose="02020603050405020304" pitchFamily="18" charset="0"/>
              </a:rPr>
              <a:t> còn </a:t>
            </a:r>
            <a:r>
              <a:rPr lang="en-US" sz="3500" b="1" u="sng" smtClean="0">
                <a:solidFill>
                  <a:srgbClr val="0000FF"/>
                </a:solidFill>
                <a:effectLst/>
                <a:latin typeface="Times New Roman" panose="02020603050405020304" pitchFamily="18" charset="0"/>
              </a:rPr>
              <a:t>nguyên màu</a:t>
            </a:r>
            <a:r>
              <a:rPr lang="en-US" sz="3500" b="1" smtClean="0">
                <a:solidFill>
                  <a:srgbClr val="0000FF"/>
                </a:solidFill>
                <a:effectLst/>
                <a:latin typeface="Times New Roman" panose="02020603050405020304" pitchFamily="18" charset="0"/>
              </a:rPr>
              <a:t> vôi, gạch.</a:t>
            </a:r>
          </a:p>
        </p:txBody>
      </p:sp>
    </p:spTree>
    <p:extLst>
      <p:ext uri="{BB962C8B-B14F-4D97-AF65-F5344CB8AC3E}">
        <p14:creationId xmlns:p14="http://schemas.microsoft.com/office/powerpoint/2010/main" val="30295972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10" dur="500"/>
                                        <p:tgtEl>
                                          <p:spTgt spid="11267">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13" dur="500"/>
                                        <p:tgtEl>
                                          <p:spTgt spid="11267">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267">
                                            <p:txEl>
                                              <p:pRg st="3" end="3"/>
                                            </p:txEl>
                                          </p:spTgt>
                                        </p:tgtEl>
                                        <p:attrNameLst>
                                          <p:attrName>style.visibility</p:attrName>
                                        </p:attrNameLst>
                                      </p:cBhvr>
                                      <p:to>
                                        <p:strVal val="visible"/>
                                      </p:to>
                                    </p:set>
                                    <p:animEffect transition="in" filter="blinds(horizontal)">
                                      <p:cBhvr>
                                        <p:cTn id="16" dur="500"/>
                                        <p:tgtEl>
                                          <p:spTgt spid="11267">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animEffect transition="in" filter="blinds(horizontal)">
                                      <p:cBhvr>
                                        <p:cTn id="19" dur="500"/>
                                        <p:tgtEl>
                                          <p:spTgt spid="11267">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1267">
                                            <p:txEl>
                                              <p:pRg st="5" end="5"/>
                                            </p:txEl>
                                          </p:spTgt>
                                        </p:tgtEl>
                                        <p:attrNameLst>
                                          <p:attrName>style.visibility</p:attrName>
                                        </p:attrNameLst>
                                      </p:cBhvr>
                                      <p:to>
                                        <p:strVal val="visible"/>
                                      </p:to>
                                    </p:set>
                                    <p:animEffect transition="in" filter="blinds(horizontal)">
                                      <p:cBhvr>
                                        <p:cTn id="22" dur="500"/>
                                        <p:tgtEl>
                                          <p:spTgt spid="11267">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267">
                                            <p:txEl>
                                              <p:pRg st="6" end="6"/>
                                            </p:txEl>
                                          </p:spTgt>
                                        </p:tgtEl>
                                        <p:attrNameLst>
                                          <p:attrName>style.visibility</p:attrName>
                                        </p:attrNameLst>
                                      </p:cBhvr>
                                      <p:to>
                                        <p:strVal val="visible"/>
                                      </p:to>
                                    </p:set>
                                    <p:animEffect transition="in" filter="blinds(horizontal)">
                                      <p:cBhvr>
                                        <p:cTn id="25" dur="500"/>
                                        <p:tgtEl>
                                          <p:spTgt spid="11267">
                                            <p:txEl>
                                              <p:pRg st="6" end="6"/>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267">
                                            <p:txEl>
                                              <p:pRg st="7" end="7"/>
                                            </p:txEl>
                                          </p:spTgt>
                                        </p:tgtEl>
                                        <p:attrNameLst>
                                          <p:attrName>style.visibility</p:attrName>
                                        </p:attrNameLst>
                                      </p:cBhvr>
                                      <p:to>
                                        <p:strVal val="visible"/>
                                      </p:to>
                                    </p:set>
                                    <p:animEffect transition="in" filter="blinds(horizontal)">
                                      <p:cBhvr>
                                        <p:cTn id="28" dur="500"/>
                                        <p:tgtEl>
                                          <p:spTgt spid="11267">
                                            <p:txEl>
                                              <p:pRg st="7" end="7"/>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267">
                                            <p:txEl>
                                              <p:pRg st="8" end="8"/>
                                            </p:txEl>
                                          </p:spTgt>
                                        </p:tgtEl>
                                        <p:attrNameLst>
                                          <p:attrName>style.visibility</p:attrName>
                                        </p:attrNameLst>
                                      </p:cBhvr>
                                      <p:to>
                                        <p:strVal val="visible"/>
                                      </p:to>
                                    </p:set>
                                    <p:animEffect transition="in" filter="blinds(horizontal)">
                                      <p:cBhvr>
                                        <p:cTn id="31" dur="500"/>
                                        <p:tgtEl>
                                          <p:spTgt spid="11267">
                                            <p:txEl>
                                              <p:pRg st="8" end="8"/>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1267">
                                            <p:txEl>
                                              <p:pRg st="9" end="9"/>
                                            </p:txEl>
                                          </p:spTgt>
                                        </p:tgtEl>
                                        <p:attrNameLst>
                                          <p:attrName>style.visibility</p:attrName>
                                        </p:attrNameLst>
                                      </p:cBhvr>
                                      <p:to>
                                        <p:strVal val="visible"/>
                                      </p:to>
                                    </p:set>
                                    <p:animEffect transition="in" filter="blinds(horizontal)">
                                      <p:cBhvr>
                                        <p:cTn id="34" dur="500"/>
                                        <p:tgtEl>
                                          <p:spTgt spid="112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6"/>
          <p:cNvSpPr txBox="1">
            <a:spLocks noChangeArrowheads="1"/>
          </p:cNvSpPr>
          <p:nvPr/>
        </p:nvSpPr>
        <p:spPr bwMode="auto">
          <a:xfrm>
            <a:off x="457200" y="2077221"/>
            <a:ext cx="8001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vi-VN" sz="2800" b="1" dirty="0" err="1" smtClean="0">
                <a:solidFill>
                  <a:srgbClr val="FF0000"/>
                </a:solidFill>
                <a:latin typeface="Times New Roman" panose="02020603050405020304" pitchFamily="18" charset="0"/>
                <a:cs typeface="Times New Roman" panose="02020603050405020304" pitchFamily="18" charset="0"/>
              </a:rPr>
              <a:t>Đọc</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đoạn</a:t>
            </a:r>
            <a:r>
              <a:rPr lang="en-US" altLang="vi-VN" sz="2800" b="1" dirty="0" smtClean="0">
                <a:solidFill>
                  <a:srgbClr val="FF0000"/>
                </a:solidFill>
                <a:latin typeface="Times New Roman" panose="02020603050405020304" pitchFamily="18" charset="0"/>
                <a:cs typeface="Times New Roman" panose="02020603050405020304" pitchFamily="18" charset="0"/>
              </a:rPr>
              <a:t> 1, 2 </a:t>
            </a:r>
            <a:r>
              <a:rPr lang="en-US" altLang="vi-VN" sz="2800" b="1" dirty="0" err="1" smtClean="0">
                <a:solidFill>
                  <a:srgbClr val="FF0000"/>
                </a:solidFill>
                <a:latin typeface="Times New Roman" panose="02020603050405020304" pitchFamily="18" charset="0"/>
                <a:cs typeface="Times New Roman" panose="02020603050405020304" pitchFamily="18" charset="0"/>
              </a:rPr>
              <a:t>bài</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Buôn</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Chư</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Lênh</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đón</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cô</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giáo</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và</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nêu</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nội</a:t>
            </a:r>
            <a:r>
              <a:rPr lang="en-US" altLang="vi-VN" sz="2800" b="1" dirty="0" smtClean="0">
                <a:solidFill>
                  <a:srgbClr val="FF0000"/>
                </a:solidFill>
                <a:latin typeface="Times New Roman" panose="02020603050405020304" pitchFamily="18" charset="0"/>
                <a:cs typeface="Times New Roman" panose="02020603050405020304" pitchFamily="18" charset="0"/>
              </a:rPr>
              <a:t> dung </a:t>
            </a:r>
            <a:r>
              <a:rPr lang="en-US" altLang="vi-VN" sz="2800" b="1" dirty="0" err="1" smtClean="0">
                <a:solidFill>
                  <a:srgbClr val="FF0000"/>
                </a:solidFill>
                <a:latin typeface="Times New Roman" panose="02020603050405020304" pitchFamily="18" charset="0"/>
                <a:cs typeface="Times New Roman" panose="02020603050405020304" pitchFamily="18" charset="0"/>
              </a:rPr>
              <a:t>bài</a:t>
            </a:r>
            <a:r>
              <a:rPr lang="en-US" altLang="vi-VN" sz="2800" b="1" dirty="0" smtClean="0">
                <a:solidFill>
                  <a:srgbClr val="FF0000"/>
                </a:solidFill>
                <a:latin typeface="Times New Roman" panose="02020603050405020304" pitchFamily="18" charset="0"/>
                <a:cs typeface="Times New Roman" panose="02020603050405020304" pitchFamily="18" charset="0"/>
              </a:rPr>
              <a:t>.</a:t>
            </a:r>
            <a:endParaRPr lang="en-US" altLang="vi-VN" sz="2800" b="1" i="1" dirty="0">
              <a:solidFill>
                <a:srgbClr val="FF0000"/>
              </a:solidFill>
              <a:latin typeface="Times New Roman" panose="02020603050405020304" pitchFamily="18" charset="0"/>
              <a:cs typeface="Times New Roman" panose="02020603050405020304" pitchFamily="18" charset="0"/>
            </a:endParaRPr>
          </a:p>
        </p:txBody>
      </p:sp>
      <p:sp>
        <p:nvSpPr>
          <p:cNvPr id="9" name="WordArt 5"/>
          <p:cNvSpPr>
            <a:spLocks noChangeArrowheads="1" noChangeShapeType="1" noTextEdit="1"/>
          </p:cNvSpPr>
          <p:nvPr/>
        </p:nvSpPr>
        <p:spPr bwMode="auto">
          <a:xfrm>
            <a:off x="2745874" y="897586"/>
            <a:ext cx="4200525" cy="787400"/>
          </a:xfrm>
          <a:prstGeom prst="rect">
            <a:avLst/>
          </a:prstGeom>
        </p:spPr>
        <p:txBody>
          <a:bodyPr wrap="none" fromWordArt="1">
            <a:prstTxWarp prst="textPlain">
              <a:avLst>
                <a:gd name="adj" fmla="val 50000"/>
              </a:avLst>
            </a:prstTxWarp>
          </a:bodyPr>
          <a:lstStyle/>
          <a:p>
            <a:pPr algn="ct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KHỞI ĐỘNG</a:t>
            </a:r>
          </a:p>
        </p:txBody>
      </p:sp>
      <p:sp>
        <p:nvSpPr>
          <p:cNvPr id="8" name="Rectangle 7"/>
          <p:cNvSpPr/>
          <p:nvPr/>
        </p:nvSpPr>
        <p:spPr>
          <a:xfrm>
            <a:off x="566530" y="3303259"/>
            <a:ext cx="7891670" cy="2862322"/>
          </a:xfrm>
          <a:prstGeom prst="rect">
            <a:avLst/>
          </a:prstGeom>
        </p:spPr>
        <p:txBody>
          <a:bodyPr wrap="square">
            <a:spAutoFit/>
          </a:bodyPr>
          <a:lstStyle/>
          <a:p>
            <a:pPr algn="just"/>
            <a:r>
              <a:rPr lang="en-US" sz="3200" dirty="0" smtClean="0"/>
              <a:t>  </a:t>
            </a:r>
            <a:r>
              <a:rPr lang="en-US" sz="3600" b="1" dirty="0" smtClean="0">
                <a:solidFill>
                  <a:srgbClr val="7030A0"/>
                </a:solidFill>
                <a:latin typeface="Times New Roman" panose="02020603050405020304" pitchFamily="18" charset="0"/>
                <a:cs typeface="Times New Roman" panose="02020603050405020304" pitchFamily="18" charset="0"/>
              </a:rPr>
              <a:t>T</a:t>
            </a:r>
            <a:r>
              <a:rPr lang="vi-VN" sz="3600" b="1" dirty="0" smtClean="0">
                <a:solidFill>
                  <a:srgbClr val="7030A0"/>
                </a:solidFill>
                <a:latin typeface="Times New Roman" panose="02020603050405020304" pitchFamily="18" charset="0"/>
                <a:cs typeface="Times New Roman" panose="02020603050405020304" pitchFamily="18" charset="0"/>
              </a:rPr>
              <a:t>ình </a:t>
            </a:r>
            <a:r>
              <a:rPr lang="vi-VN" sz="3600" b="1" dirty="0">
                <a:solidFill>
                  <a:srgbClr val="7030A0"/>
                </a:solidFill>
                <a:latin typeface="Times New Roman" panose="02020603050405020304" pitchFamily="18" charset="0"/>
                <a:cs typeface="Times New Roman" panose="02020603050405020304" pitchFamily="18" charset="0"/>
              </a:rPr>
              <a:t>cảm yêu quý cô giáo của người Tây Nguyên. Họ biết trọng văn hóa, mong muốn con em của dân tộc mình được học hành, thoát khỏi nghèo nàn, lạc hậu.</a:t>
            </a:r>
            <a:endParaRPr lang="en-US" sz="36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596671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1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WordArt 5"/>
          <p:cNvSpPr>
            <a:spLocks noChangeArrowheads="1" noChangeShapeType="1" noTextEdit="1"/>
          </p:cNvSpPr>
          <p:nvPr/>
        </p:nvSpPr>
        <p:spPr bwMode="auto">
          <a:xfrm>
            <a:off x="2471738" y="1428013"/>
            <a:ext cx="4200525" cy="785812"/>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VẬN DỤNG</a:t>
            </a:r>
            <a:endPar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824766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614289" y="2464904"/>
            <a:ext cx="7814093" cy="3275938"/>
          </a:xfrm>
          <a:prstGeom prst="cloudCallout">
            <a:avLst>
              <a:gd name="adj1" fmla="val -30018"/>
              <a:gd name="adj2" fmla="val 79549"/>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Rectangle 5"/>
          <p:cNvSpPr/>
          <p:nvPr/>
        </p:nvSpPr>
        <p:spPr>
          <a:xfrm>
            <a:off x="333956" y="771277"/>
            <a:ext cx="8547652" cy="1844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smtClean="0">
                <a:solidFill>
                  <a:srgbClr val="FF0000"/>
                </a:solidFill>
                <a:latin typeface="Times New Roman" panose="02020603050405020304" pitchFamily="18" charset="0"/>
                <a:cs typeface="Times New Roman" panose="02020603050405020304" pitchFamily="18" charset="0"/>
              </a:rPr>
              <a:t>Thi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vẽ</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bức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tranh</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về</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ngôi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nhà</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mơ</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ước</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2400" b="1" dirty="0" smtClean="0">
              <a:solidFill>
                <a:srgbClr val="FF0000"/>
              </a:solidFill>
              <a:latin typeface="Times New Roman" panose="02020603050405020304" pitchFamily="18" charset="0"/>
              <a:cs typeface="Times New Roman" panose="02020603050405020304" pitchFamily="18" charset="0"/>
            </a:endParaRPr>
          </a:p>
          <a:p>
            <a:endParaRPr lang="en-US" sz="1100" dirty="0" smtClean="0">
              <a:solidFill>
                <a:srgbClr val="FF0000"/>
              </a:solidFill>
              <a:latin typeface="Times New Roman" panose="02020603050405020304" pitchFamily="18" charset="0"/>
              <a:cs typeface="Times New Roman" panose="02020603050405020304" pitchFamily="18" charset="0"/>
            </a:endParaRPr>
          </a:p>
          <a:p>
            <a:r>
              <a:rPr lang="en-US" dirty="0"/>
              <a:t> </a:t>
            </a:r>
            <a:r>
              <a:rPr lang="en-US" sz="2400" b="1" dirty="0" err="1" smtClean="0">
                <a:solidFill>
                  <a:schemeClr val="tx1"/>
                </a:solidFill>
                <a:latin typeface="Times New Roman" panose="02020603050405020304" pitchFamily="18" charset="0"/>
                <a:cs typeface="Times New Roman" panose="02020603050405020304" pitchFamily="18" charset="0"/>
              </a:rPr>
              <a:t>Mỗi</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bạn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vẽ</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một</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bức</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tranh</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về</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ngôi</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nhà</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mơ</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ước</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của</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mình</a:t>
            </a:r>
            <a:r>
              <a:rPr lang="en-US" sz="2400" b="1" dirty="0" smtClean="0">
                <a:solidFill>
                  <a:schemeClr val="tx1"/>
                </a:solidFill>
                <a:latin typeface="Times New Roman" panose="02020603050405020304" pitchFamily="18" charset="0"/>
                <a:cs typeface="Times New Roman" panose="02020603050405020304" pitchFamily="18" charset="0"/>
              </a:rPr>
              <a:t>.</a:t>
            </a:r>
          </a:p>
          <a:p>
            <a:r>
              <a:rPr lang="en-US" sz="2400" b="1" dirty="0" err="1" smtClean="0">
                <a:solidFill>
                  <a:schemeClr val="tx1"/>
                </a:solidFill>
                <a:latin typeface="Times New Roman" panose="02020603050405020304" pitchFamily="18" charset="0"/>
                <a:cs typeface="Times New Roman" panose="02020603050405020304" pitchFamily="18" charset="0"/>
              </a:rPr>
              <a:t>Bình</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chọn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bạn</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vẽ</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được</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ngôi</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nhà</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đẹp</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nhất</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và</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có</a:t>
            </a:r>
            <a:r>
              <a:rPr lang="en-US" sz="2400" b="1" dirty="0" smtClean="0">
                <a:solidFill>
                  <a:schemeClr val="tx1"/>
                </a:solidFill>
                <a:latin typeface="Times New Roman" panose="02020603050405020304" pitchFamily="18" charset="0"/>
                <a:cs typeface="Times New Roman" panose="02020603050405020304" pitchFamily="18" charset="0"/>
              </a:rPr>
              <a:t> ý </a:t>
            </a:r>
            <a:r>
              <a:rPr lang="en-US" sz="2400" b="1" dirty="0" err="1" smtClean="0">
                <a:solidFill>
                  <a:schemeClr val="tx1"/>
                </a:solidFill>
                <a:latin typeface="Times New Roman" panose="02020603050405020304" pitchFamily="18" charset="0"/>
                <a:cs typeface="Times New Roman" panose="02020603050405020304" pitchFamily="18" charset="0"/>
              </a:rPr>
              <a:t>nghĩa</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nhất</a:t>
            </a:r>
            <a:r>
              <a:rPr lang="en-US" sz="2400" b="1" dirty="0" smtClean="0">
                <a:solidFill>
                  <a:schemeClr val="tx1"/>
                </a:solidFill>
                <a:latin typeface="Times New Roman" panose="02020603050405020304" pitchFamily="18" charset="0"/>
                <a:cs typeface="Times New Roman" panose="02020603050405020304" pitchFamily="18" charset="0"/>
              </a:rPr>
              <a:t>.</a:t>
            </a:r>
          </a:p>
        </p:txBody>
      </p:sp>
      <p:pic>
        <p:nvPicPr>
          <p:cNvPr id="6146" name="Picture 2" descr="VẼ TRANH ĐỀ TÀI : NGÔI NHÀ MƠ ƯỚC CỦA EM - Hướng dẫn vẻ trường học đẹp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129" y="3174084"/>
            <a:ext cx="2266121" cy="17350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Thông báo Kết quả Cuộc thi Vẽ tranh dành cho thiếu nhi tỉnh Bình Phước năm  2020, Giai đoạn 3 “Ngôi nhà mơ ước của e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4244" y="4100805"/>
            <a:ext cx="2242268" cy="15322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0" name="Picture 6" descr="Vẽ tranh Ngôi nhà mơ ước của em/How to draw My dream house - Dạy tô màu và  vẻ tranh ảnh đơn giản cho bé - Kho gấu bông giá rẻ nh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2333" y="2665450"/>
            <a:ext cx="1749287" cy="164587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2" name="Picture 8" descr="Hướng dẫn cách dạy bé học tập vẽ phong cảnh ngôi nhà của bé Dạy bé học |  Phong cảnh, Cửa sổ, Học tậ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6181" y="2592374"/>
            <a:ext cx="2376520" cy="16777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4" name="Picture 10" descr="BÉ VẼ NGÔI NHÀ ĐƠN GIẢN | BABY YÊU | BÉ TẬP VẼ TÔ MÀU | Hướng dẫn vẽ tranh  đẹp nhất - Kênh nhạc ru ngủ, nhạc thư giãn lớn nhất Việt N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1094" y="3632045"/>
            <a:ext cx="1847606" cy="173496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6" name="Picture 12" descr="Vẽ Tranh Phong Cảnh Ngôi Nhà Đơn Giản Và Tô Màu | How To Draw A Simple  House - Dạy tô vẽ tranh ảnh đơn giản nhất - Kho gấu bông giá"/>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5670" y="3006676"/>
            <a:ext cx="1557875" cy="159778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4797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Ngôi nhà mơ ước của bé - VnExpress Đời số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29" y="119268"/>
            <a:ext cx="4333460" cy="328576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Vẽ ngôi nhà | Cách vẽ ngôi nhà | Tô màu ngôi nhà - Học vẽ mỹ thuậ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561" y="119269"/>
            <a:ext cx="4405023" cy="328576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Vẽ ngôi nhà | Cách vẽ ngôi nhà | Tô màu ngôi nhà - Học vẽ mỹ thuậ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929" y="3530379"/>
            <a:ext cx="4333460" cy="3169547"/>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Bức tranh ngôi nhà và những bí mật về tâm hồn bạn - Ngôi sa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561" y="3530379"/>
            <a:ext cx="4405023" cy="3169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1009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descr="Parchment"/>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cmpd="dbl">
            <a:solidFill>
              <a:srgbClr val="FF0066"/>
            </a:solidFill>
            <a:miter lim="800000"/>
            <a:headEnd/>
            <a:tailEnd/>
          </a:ln>
        </p:spPr>
        <p:txBody>
          <a:bodyPr wrap="none" anchor="ct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pic>
        <p:nvPicPr>
          <p:cNvPr id="8194" name="Picture 2" descr="Vẽ tranh Ngôi nhà mơ ước của em/How to draw My dream house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3610"/>
            <a:ext cx="9088340" cy="679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7817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hia sẻ file Corel 12 Phông nền Mầm Non #5 - Quảng Cáo Yên Bá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Box 2"/>
          <p:cNvSpPr txBox="1">
            <a:spLocks noChangeArrowheads="1"/>
          </p:cNvSpPr>
          <p:nvPr/>
        </p:nvSpPr>
        <p:spPr bwMode="auto">
          <a:xfrm>
            <a:off x="1905000" y="152400"/>
            <a:ext cx="7086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aril"/>
                <a:ea typeface="+mn-ea"/>
                <a:cs typeface="Arial" pitchFamily="34" charset="0"/>
              </a:rPr>
              <a:t>CHÚC CÁC EM: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aril"/>
                <a:ea typeface="+mn-ea"/>
                <a:cs typeface="Arial" pitchFamily="34" charset="0"/>
              </a:rPr>
              <a:t>CHĂM NGOAN, HỌC TỐT!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00FF"/>
                </a:solidFill>
                <a:effectLst/>
                <a:uLnTx/>
                <a:uFillTx/>
                <a:latin typeface="Aaril"/>
                <a:ea typeface="+mn-ea"/>
                <a:cs typeface="Arial" pitchFamily="34" charset="0"/>
              </a:rPr>
              <a:t>CHÀO TẠM BIỆT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00FF"/>
                </a:solidFill>
                <a:effectLst/>
                <a:uLnTx/>
                <a:uFillTx/>
                <a:latin typeface="Aaril"/>
                <a:ea typeface="+mn-ea"/>
                <a:cs typeface="Arial" pitchFamily="34" charset="0"/>
              </a:rPr>
              <a:t>CÁC EM!</a:t>
            </a:r>
          </a:p>
        </p:txBody>
      </p:sp>
      <p:pic>
        <p:nvPicPr>
          <p:cNvPr id="6" name="Picture 2">
            <a:extLst>
              <a:ext uri="{FF2B5EF4-FFF2-40B4-BE49-F238E27FC236}">
                <a16:creationId xmlns:a16="http://schemas.microsoft.com/office/drawing/2014/main" xmlns="" id="{3F1E7493-F1D6-44DD-88E0-16DA622778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6870" y="3824754"/>
            <a:ext cx="2332382" cy="1052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089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6"/>
          <p:cNvSpPr txBox="1">
            <a:spLocks noChangeArrowheads="1"/>
          </p:cNvSpPr>
          <p:nvPr/>
        </p:nvSpPr>
        <p:spPr bwMode="auto">
          <a:xfrm>
            <a:off x="571500" y="1354138"/>
            <a:ext cx="8001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vi-VN" sz="4400" b="1">
                <a:solidFill>
                  <a:srgbClr val="FF0000"/>
                </a:solidFill>
                <a:latin typeface="Times New Roman" panose="02020603050405020304" pitchFamily="18" charset="0"/>
                <a:cs typeface="Times New Roman" panose="02020603050405020304" pitchFamily="18" charset="0"/>
              </a:rPr>
              <a:t>YÊU CẦU CẦN ĐẠT</a:t>
            </a:r>
            <a:endParaRPr lang="en-US" altLang="vi-VN" sz="4400" b="1" i="1">
              <a:solidFill>
                <a:srgbClr val="FF0000"/>
              </a:solidFill>
              <a:latin typeface="Times New Roman" panose="02020603050405020304" pitchFamily="18" charset="0"/>
              <a:cs typeface="Times New Roman" panose="02020603050405020304" pitchFamily="18" charset="0"/>
            </a:endParaRPr>
          </a:p>
        </p:txBody>
      </p:sp>
      <p:sp>
        <p:nvSpPr>
          <p:cNvPr id="7" name="Text Box 16"/>
          <p:cNvSpPr txBox="1">
            <a:spLocks noChangeArrowheads="1"/>
          </p:cNvSpPr>
          <p:nvPr/>
        </p:nvSpPr>
        <p:spPr bwMode="auto">
          <a:xfrm>
            <a:off x="571500" y="2286000"/>
            <a:ext cx="8077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 typeface="Arial" panose="020B0604020202020204" pitchFamily="34" charset="0"/>
              <a:buAutoNum type="arabicPeriod"/>
            </a:pPr>
            <a:r>
              <a:rPr lang="en-US" altLang="vi-VN" sz="3600" b="1" dirty="0" err="1">
                <a:solidFill>
                  <a:srgbClr val="0000FF"/>
                </a:solidFill>
                <a:latin typeface="Times New Roman" panose="02020603050405020304" pitchFamily="18" charset="0"/>
              </a:rPr>
              <a:t>Đọc</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đúng</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các</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từ</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ngữ</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khó</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phát</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âm</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ngắt</a:t>
            </a:r>
            <a:r>
              <a:rPr lang="en-US" altLang="vi-VN" sz="3600" b="1" dirty="0">
                <a:solidFill>
                  <a:srgbClr val="0000FF"/>
                </a:solidFill>
                <a:latin typeface="Times New Roman" panose="02020603050405020304" pitchFamily="18" charset="0"/>
              </a:rPr>
              <a:t> </a:t>
            </a:r>
            <a:r>
              <a:rPr lang="en-US" altLang="vi-VN" sz="3600" b="1" dirty="0" err="1" smtClean="0">
                <a:solidFill>
                  <a:srgbClr val="0000FF"/>
                </a:solidFill>
                <a:latin typeface="Times New Roman" panose="02020603050405020304" pitchFamily="18" charset="0"/>
              </a:rPr>
              <a:t>nhịp</a:t>
            </a:r>
            <a:r>
              <a:rPr lang="en-US" altLang="vi-VN" sz="3600" b="1" dirty="0" smtClean="0">
                <a:solidFill>
                  <a:srgbClr val="0000FF"/>
                </a:solidFill>
                <a:latin typeface="Times New Roman" panose="02020603050405020304" pitchFamily="18" charset="0"/>
              </a:rPr>
              <a:t> </a:t>
            </a:r>
            <a:r>
              <a:rPr lang="en-US" altLang="vi-VN" sz="3600" b="1" dirty="0" err="1" smtClean="0">
                <a:solidFill>
                  <a:srgbClr val="0000FF"/>
                </a:solidFill>
                <a:latin typeface="Times New Roman" panose="02020603050405020304" pitchFamily="18" charset="0"/>
              </a:rPr>
              <a:t>thơ</a:t>
            </a:r>
            <a:r>
              <a:rPr lang="en-US" altLang="vi-VN" sz="3600" b="1" dirty="0" smtClean="0">
                <a:solidFill>
                  <a:srgbClr val="0000FF"/>
                </a:solidFill>
                <a:latin typeface="Times New Roman" panose="02020603050405020304" pitchFamily="18" charset="0"/>
              </a:rPr>
              <a:t> </a:t>
            </a:r>
            <a:r>
              <a:rPr lang="en-US" altLang="vi-VN" sz="3600" b="1" dirty="0" err="1" smtClean="0">
                <a:solidFill>
                  <a:srgbClr val="0000FF"/>
                </a:solidFill>
                <a:latin typeface="Times New Roman" panose="02020603050405020304" pitchFamily="18" charset="0"/>
              </a:rPr>
              <a:t>hợp</a:t>
            </a:r>
            <a:r>
              <a:rPr lang="en-US" altLang="vi-VN" sz="3600" b="1" dirty="0" smtClean="0">
                <a:solidFill>
                  <a:srgbClr val="0000FF"/>
                </a:solidFill>
                <a:latin typeface="Times New Roman" panose="02020603050405020304" pitchFamily="18" charset="0"/>
              </a:rPr>
              <a:t> </a:t>
            </a:r>
            <a:r>
              <a:rPr lang="en-US" altLang="vi-VN" sz="3600" b="1" dirty="0" err="1" smtClean="0">
                <a:solidFill>
                  <a:srgbClr val="0000FF"/>
                </a:solidFill>
                <a:latin typeface="Times New Roman" panose="02020603050405020304" pitchFamily="18" charset="0"/>
              </a:rPr>
              <a:t>lí</a:t>
            </a:r>
            <a:r>
              <a:rPr lang="en-US" altLang="vi-VN" sz="3600" b="1" dirty="0" smtClean="0">
                <a:solidFill>
                  <a:srgbClr val="0000FF"/>
                </a:solidFill>
                <a:latin typeface="Times New Roman" panose="02020603050405020304" pitchFamily="18" charset="0"/>
              </a:rPr>
              <a:t>.</a:t>
            </a:r>
            <a:endParaRPr lang="en-US" altLang="vi-VN" sz="3600" b="1" dirty="0">
              <a:solidFill>
                <a:srgbClr val="0000FF"/>
              </a:solidFill>
              <a:latin typeface="Times New Roman" panose="02020603050405020304" pitchFamily="18" charset="0"/>
            </a:endParaRPr>
          </a:p>
          <a:p>
            <a:pPr algn="just" eaLnBrk="1" hangingPunct="1">
              <a:spcBef>
                <a:spcPct val="0"/>
              </a:spcBef>
              <a:buFont typeface="Arial" panose="020B0604020202020204" pitchFamily="34" charset="0"/>
              <a:buAutoNum type="arabicPeriod"/>
            </a:pPr>
            <a:r>
              <a:rPr lang="en-US" altLang="vi-VN" sz="3600" b="1" dirty="0" err="1">
                <a:solidFill>
                  <a:srgbClr val="0000FF"/>
                </a:solidFill>
                <a:latin typeface="Times New Roman" panose="02020603050405020304" pitchFamily="18" charset="0"/>
              </a:rPr>
              <a:t>Hiểu</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nghĩa</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các</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từ</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chú</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giải</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hiểu</a:t>
            </a:r>
            <a:r>
              <a:rPr lang="en-US" altLang="vi-VN" sz="3600" b="1" dirty="0">
                <a:solidFill>
                  <a:srgbClr val="0000FF"/>
                </a:solidFill>
                <a:latin typeface="Times New Roman" panose="02020603050405020304" pitchFamily="18" charset="0"/>
              </a:rPr>
              <a:t> </a:t>
            </a:r>
            <a:r>
              <a:rPr lang="en-US" altLang="vi-VN" sz="3600" b="1" dirty="0" err="1">
                <a:solidFill>
                  <a:srgbClr val="0000FF"/>
                </a:solidFill>
                <a:latin typeface="Times New Roman" panose="02020603050405020304" pitchFamily="18" charset="0"/>
              </a:rPr>
              <a:t>nội</a:t>
            </a:r>
            <a:r>
              <a:rPr lang="en-US" altLang="vi-VN" sz="3600" b="1" dirty="0">
                <a:solidFill>
                  <a:srgbClr val="0000FF"/>
                </a:solidFill>
                <a:latin typeface="Times New Roman" panose="02020603050405020304" pitchFamily="18" charset="0"/>
              </a:rPr>
              <a:t> dung </a:t>
            </a:r>
            <a:r>
              <a:rPr lang="en-US" altLang="vi-VN" sz="3600" b="1" dirty="0" err="1">
                <a:solidFill>
                  <a:srgbClr val="0000FF"/>
                </a:solidFill>
                <a:latin typeface="Times New Roman" panose="02020603050405020304" pitchFamily="18" charset="0"/>
              </a:rPr>
              <a:t>bài</a:t>
            </a:r>
            <a:r>
              <a:rPr lang="en-US" altLang="vi-VN" sz="3600" b="1" dirty="0">
                <a:solidFill>
                  <a:srgbClr val="0000FF"/>
                </a:solidFill>
                <a:latin typeface="Times New Roman" panose="02020603050405020304" pitchFamily="18" charset="0"/>
              </a:rPr>
              <a:t>.</a:t>
            </a:r>
          </a:p>
          <a:p>
            <a:pPr algn="just" eaLnBrk="1" hangingPunct="1">
              <a:spcBef>
                <a:spcPct val="0"/>
              </a:spcBef>
              <a:buFont typeface="Arial" panose="020B0604020202020204" pitchFamily="34" charset="0"/>
              <a:buAutoNum type="arabicPeriod"/>
            </a:pPr>
            <a:r>
              <a:rPr lang="en-US" altLang="vi-VN" sz="3600" b="1" dirty="0" err="1" smtClean="0">
                <a:solidFill>
                  <a:srgbClr val="0000FF"/>
                </a:solidFill>
                <a:latin typeface="Times New Roman" panose="02020603050405020304" pitchFamily="18" charset="0"/>
              </a:rPr>
              <a:t>Đọc</a:t>
            </a:r>
            <a:r>
              <a:rPr lang="en-US" altLang="vi-VN" sz="3600" b="1" dirty="0" smtClean="0">
                <a:solidFill>
                  <a:srgbClr val="0000FF"/>
                </a:solidFill>
                <a:latin typeface="Times New Roman" panose="02020603050405020304" pitchFamily="18" charset="0"/>
              </a:rPr>
              <a:t> </a:t>
            </a:r>
            <a:r>
              <a:rPr lang="en-US" altLang="vi-VN" sz="3600" b="1" dirty="0" err="1" smtClean="0">
                <a:solidFill>
                  <a:srgbClr val="0000FF"/>
                </a:solidFill>
                <a:latin typeface="Times New Roman" panose="02020603050405020304" pitchFamily="18" charset="0"/>
              </a:rPr>
              <a:t>diễn</a:t>
            </a:r>
            <a:r>
              <a:rPr lang="en-US" altLang="vi-VN" sz="3600" b="1" dirty="0" smtClean="0">
                <a:solidFill>
                  <a:srgbClr val="0000FF"/>
                </a:solidFill>
                <a:latin typeface="Times New Roman" panose="02020603050405020304" pitchFamily="18" charset="0"/>
              </a:rPr>
              <a:t> </a:t>
            </a:r>
            <a:r>
              <a:rPr lang="en-US" altLang="vi-VN" sz="3600" b="1" dirty="0" err="1" smtClean="0">
                <a:solidFill>
                  <a:srgbClr val="0000FF"/>
                </a:solidFill>
                <a:latin typeface="Times New Roman" panose="02020603050405020304" pitchFamily="18" charset="0"/>
              </a:rPr>
              <a:t>cảm</a:t>
            </a:r>
            <a:r>
              <a:rPr lang="en-US" altLang="vi-VN" sz="3600" b="1" dirty="0" smtClean="0">
                <a:solidFill>
                  <a:srgbClr val="0000FF"/>
                </a:solidFill>
                <a:latin typeface="Times New Roman" panose="02020603050405020304" pitchFamily="18" charset="0"/>
              </a:rPr>
              <a:t> </a:t>
            </a:r>
            <a:r>
              <a:rPr lang="en-US" altLang="vi-VN" sz="3600" b="1" dirty="0" err="1" smtClean="0">
                <a:solidFill>
                  <a:srgbClr val="0000FF"/>
                </a:solidFill>
                <a:latin typeface="Times New Roman" panose="02020603050405020304" pitchFamily="18" charset="0"/>
              </a:rPr>
              <a:t>một</a:t>
            </a:r>
            <a:r>
              <a:rPr lang="en-US" altLang="vi-VN" sz="3600" b="1" dirty="0" smtClean="0">
                <a:solidFill>
                  <a:srgbClr val="0000FF"/>
                </a:solidFill>
                <a:latin typeface="Times New Roman" panose="02020603050405020304" pitchFamily="18" charset="0"/>
              </a:rPr>
              <a:t> </a:t>
            </a:r>
            <a:r>
              <a:rPr lang="en-US" altLang="vi-VN" sz="3600" b="1" dirty="0" err="1" smtClean="0">
                <a:solidFill>
                  <a:srgbClr val="0000FF"/>
                </a:solidFill>
                <a:latin typeface="Times New Roman" panose="02020603050405020304" pitchFamily="18" charset="0"/>
              </a:rPr>
              <a:t>đoạn</a:t>
            </a:r>
            <a:r>
              <a:rPr lang="en-US" altLang="vi-VN" sz="3600" b="1" dirty="0" smtClean="0">
                <a:solidFill>
                  <a:srgbClr val="0000FF"/>
                </a:solidFill>
                <a:latin typeface="Times New Roman" panose="02020603050405020304" pitchFamily="18" charset="0"/>
              </a:rPr>
              <a:t> </a:t>
            </a:r>
            <a:r>
              <a:rPr lang="en-US" altLang="vi-VN" sz="3600" b="1" dirty="0" err="1" smtClean="0">
                <a:solidFill>
                  <a:srgbClr val="0000FF"/>
                </a:solidFill>
                <a:latin typeface="Times New Roman" panose="02020603050405020304" pitchFamily="18" charset="0"/>
              </a:rPr>
              <a:t>thơ</a:t>
            </a:r>
            <a:r>
              <a:rPr lang="en-US" altLang="vi-VN" sz="3600" b="1" dirty="0" smtClean="0">
                <a:solidFill>
                  <a:srgbClr val="0000FF"/>
                </a:solidFill>
                <a:latin typeface="Times New Roman" panose="02020603050405020304" pitchFamily="18" charset="0"/>
              </a:rPr>
              <a:t>.</a:t>
            </a:r>
            <a:endParaRPr lang="en-US" altLang="vi-VN" sz="3600" b="1" dirty="0">
              <a:solidFill>
                <a:srgbClr val="0000FF"/>
              </a:solidFill>
              <a:latin typeface="Times New Roman" panose="02020603050405020304" pitchFamily="18" charset="0"/>
            </a:endParaRPr>
          </a:p>
        </p:txBody>
      </p:sp>
      <p:sp>
        <p:nvSpPr>
          <p:cNvPr id="9" name="WordArt 5"/>
          <p:cNvSpPr>
            <a:spLocks noChangeArrowheads="1" noChangeShapeType="1" noTextEdit="1"/>
          </p:cNvSpPr>
          <p:nvPr/>
        </p:nvSpPr>
        <p:spPr bwMode="auto">
          <a:xfrm>
            <a:off x="2471738" y="268288"/>
            <a:ext cx="4200525" cy="785812"/>
          </a:xfrm>
          <a:prstGeom prst="rect">
            <a:avLst/>
          </a:prstGeom>
        </p:spPr>
        <p:txBody>
          <a:bodyPr wrap="none" fromWordArt="1">
            <a:prstTxWarp prst="textPlain">
              <a:avLst>
                <a:gd name="adj" fmla="val 50000"/>
              </a:avLst>
            </a:prstTxWarp>
          </a:bodyPr>
          <a:lstStyle/>
          <a:p>
            <a:pPr algn="ct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KHÁM PHÁ</a:t>
            </a:r>
          </a:p>
        </p:txBody>
      </p:sp>
    </p:spTree>
    <p:extLst>
      <p:ext uri="{BB962C8B-B14F-4D97-AF65-F5344CB8AC3E}">
        <p14:creationId xmlns:p14="http://schemas.microsoft.com/office/powerpoint/2010/main" val="167835481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1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1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descr="Parchment"/>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38100" cmpd="dbl">
            <a:solidFill>
              <a:srgbClr val="FF0066"/>
            </a:solidFill>
            <a:miter lim="800000"/>
            <a:headEnd/>
            <a:tailEnd/>
          </a:ln>
        </p:spPr>
        <p:txBody>
          <a:bodyPr wrap="none" anchor="ct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pic>
        <p:nvPicPr>
          <p:cNvPr id="9218" name="Picture 2" descr="Soạn bài – Tập đọc: Về ngôi nhà đang xây - Tiếng việt 5 - Tập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488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6"/>
          <p:cNvSpPr txBox="1">
            <a:spLocks noChangeArrowheads="1"/>
          </p:cNvSpPr>
          <p:nvPr/>
        </p:nvSpPr>
        <p:spPr bwMode="auto">
          <a:xfrm>
            <a:off x="571500" y="1354138"/>
            <a:ext cx="8001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vi-VN" sz="4400" b="1" dirty="0" smtClean="0">
                <a:solidFill>
                  <a:srgbClr val="FF0000"/>
                </a:solidFill>
                <a:latin typeface="Times New Roman" panose="02020603050405020304" pitchFamily="18" charset="0"/>
                <a:cs typeface="Times New Roman" panose="02020603050405020304" pitchFamily="18" charset="0"/>
              </a:rPr>
              <a:t>LUYỆN ĐỌC</a:t>
            </a:r>
            <a:endParaRPr lang="en-US" altLang="vi-VN" sz="44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476482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561" y="870614"/>
            <a:ext cx="5112689" cy="4893647"/>
          </a:xfrm>
          <a:prstGeom prst="rect">
            <a:avLst/>
          </a:prstGeom>
        </p:spPr>
        <p:txBody>
          <a:bodyPr wrap="square">
            <a:spAutoFit/>
          </a:bodyPr>
          <a:lstStyle/>
          <a:p>
            <a:r>
              <a:rPr lang="en-US" sz="2400" smtClean="0">
                <a:latin typeface="Times New Roman" panose="02020603050405020304" pitchFamily="18" charset="0"/>
                <a:cs typeface="Times New Roman" panose="02020603050405020304" pitchFamily="18" charset="0"/>
              </a:rPr>
              <a:t>Chiều đi học về</a:t>
            </a:r>
          </a:p>
          <a:p>
            <a:r>
              <a:rPr lang="en-US" sz="2400" smtClean="0">
                <a:latin typeface="Times New Roman" panose="02020603050405020304" pitchFamily="18" charset="0"/>
                <a:cs typeface="Times New Roman" panose="02020603050405020304" pitchFamily="18" charset="0"/>
              </a:rPr>
              <a:t>Chúng em qua ngôi nhà xây dở</a:t>
            </a:r>
          </a:p>
          <a:p>
            <a:r>
              <a:rPr lang="en-US" sz="2400" smtClean="0">
                <a:latin typeface="Times New Roman" panose="02020603050405020304" pitchFamily="18" charset="0"/>
                <a:cs typeface="Times New Roman" panose="02020603050405020304" pitchFamily="18" charset="0"/>
              </a:rPr>
              <a:t>Giàn giáo tựa cái lồng che chở</a:t>
            </a:r>
          </a:p>
          <a:p>
            <a:r>
              <a:rPr lang="en-US" sz="2400" smtClean="0">
                <a:latin typeface="Times New Roman" panose="02020603050405020304" pitchFamily="18" charset="0"/>
                <a:cs typeface="Times New Roman" panose="02020603050405020304" pitchFamily="18" charset="0"/>
              </a:rPr>
              <a:t>Trụ bê tông nhú lên như một mầm cây</a:t>
            </a:r>
          </a:p>
          <a:p>
            <a:r>
              <a:rPr lang="en-US" sz="2400" smtClean="0">
                <a:latin typeface="Times New Roman" panose="02020603050405020304" pitchFamily="18" charset="0"/>
                <a:cs typeface="Times New Roman" panose="02020603050405020304" pitchFamily="18" charset="0"/>
              </a:rPr>
              <a:t>Bác thợ nề ra về còn huơ huơ cái bay:</a:t>
            </a:r>
          </a:p>
          <a:p>
            <a:r>
              <a:rPr lang="en-US" sz="2400" smtClean="0">
                <a:latin typeface="Times New Roman" panose="02020603050405020304" pitchFamily="18" charset="0"/>
                <a:cs typeface="Times New Roman" panose="02020603050405020304" pitchFamily="18" charset="0"/>
              </a:rPr>
              <a:t>Tạm biệt !</a:t>
            </a:r>
          </a:p>
          <a:p>
            <a:endParaRPr lang="en-US" sz="2400">
              <a:latin typeface="Times New Roman" panose="02020603050405020304" pitchFamily="18" charset="0"/>
              <a:cs typeface="Times New Roman" panose="02020603050405020304" pitchFamily="18" charset="0"/>
            </a:endParaRPr>
          </a:p>
          <a:p>
            <a:r>
              <a:rPr lang="en-US" sz="2400" smtClean="0">
                <a:latin typeface="Times New Roman" panose="02020603050405020304" pitchFamily="18" charset="0"/>
                <a:cs typeface="Times New Roman" panose="02020603050405020304" pitchFamily="18" charset="0"/>
              </a:rPr>
              <a:t>Ngôi nhà tựa vào nền trời sẫm biếc</a:t>
            </a:r>
          </a:p>
          <a:p>
            <a:r>
              <a:rPr lang="en-US" sz="2400" smtClean="0">
                <a:latin typeface="Times New Roman" panose="02020603050405020304" pitchFamily="18" charset="0"/>
                <a:cs typeface="Times New Roman" panose="02020603050405020304" pitchFamily="18" charset="0"/>
              </a:rPr>
              <a:t>Thở ra mùi vôi vữa nồng hang</a:t>
            </a:r>
          </a:p>
          <a:p>
            <a:r>
              <a:rPr lang="en-US" sz="2400" smtClean="0">
                <a:latin typeface="Times New Roman" panose="02020603050405020304" pitchFamily="18" charset="0"/>
                <a:cs typeface="Times New Roman" panose="02020603050405020304" pitchFamily="18" charset="0"/>
              </a:rPr>
              <a:t>Ngôi nhà giống bài thơ sắp làm xong</a:t>
            </a:r>
          </a:p>
          <a:p>
            <a:r>
              <a:rPr lang="en-US" sz="2400" smtClean="0">
                <a:latin typeface="Times New Roman" panose="02020603050405020304" pitchFamily="18" charset="0"/>
                <a:cs typeface="Times New Roman" panose="02020603050405020304" pitchFamily="18" charset="0"/>
              </a:rPr>
              <a:t>Là bức tranh còn nguyên màu vôi, gạch</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endParaRPr lang="vi-VN" sz="2400" b="0" i="0">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4913907" y="870614"/>
            <a:ext cx="4412974" cy="6001643"/>
          </a:xfrm>
          <a:prstGeom prst="rect">
            <a:avLst/>
          </a:prstGeom>
        </p:spPr>
        <p:txBody>
          <a:bodyPr wrap="square">
            <a:spAutoFit/>
          </a:bodyPr>
          <a:lstStyle/>
          <a:p>
            <a:r>
              <a:rPr lang="vi-VN" sz="2400">
                <a:latin typeface="Times New Roman" panose="02020603050405020304" pitchFamily="18" charset="0"/>
                <a:cs typeface="Times New Roman" panose="02020603050405020304" pitchFamily="18" charset="0"/>
              </a:rPr>
              <a:t>Bầy chim đi ăn về</a:t>
            </a:r>
          </a:p>
          <a:p>
            <a:r>
              <a:rPr lang="vi-VN" sz="2400">
                <a:latin typeface="Times New Roman" panose="02020603050405020304" pitchFamily="18" charset="0"/>
                <a:cs typeface="Times New Roman" panose="02020603050405020304" pitchFamily="18" charset="0"/>
              </a:rPr>
              <a:t>Rót vào ô cửa chưa sơn vài nốt nhạc.</a:t>
            </a:r>
          </a:p>
          <a:p>
            <a:r>
              <a:rPr lang="vi-VN" sz="2400">
                <a:latin typeface="Times New Roman" panose="02020603050405020304" pitchFamily="18" charset="0"/>
                <a:cs typeface="Times New Roman" panose="02020603050405020304" pitchFamily="18" charset="0"/>
              </a:rPr>
              <a:t>Nắng đứng ngủ quên</a:t>
            </a:r>
          </a:p>
          <a:p>
            <a:r>
              <a:rPr lang="vi-VN" sz="2400">
                <a:latin typeface="Times New Roman" panose="02020603050405020304" pitchFamily="18" charset="0"/>
                <a:cs typeface="Times New Roman" panose="02020603050405020304" pitchFamily="18" charset="0"/>
              </a:rPr>
              <a:t>Trên những bức tường</a:t>
            </a:r>
          </a:p>
          <a:p>
            <a:r>
              <a:rPr lang="vi-VN" sz="2400">
                <a:latin typeface="Times New Roman" panose="02020603050405020304" pitchFamily="18" charset="0"/>
                <a:cs typeface="Times New Roman" panose="02020603050405020304" pitchFamily="18" charset="0"/>
              </a:rPr>
              <a:t>Làn gió nào về mang hương</a:t>
            </a:r>
          </a:p>
          <a:p>
            <a:r>
              <a:rPr lang="vi-VN" sz="2400">
                <a:latin typeface="Times New Roman" panose="02020603050405020304" pitchFamily="18" charset="0"/>
                <a:cs typeface="Times New Roman" panose="02020603050405020304" pitchFamily="18" charset="0"/>
              </a:rPr>
              <a:t>Ủ đầy những rãnh tường chưa trát vữa.</a:t>
            </a:r>
          </a:p>
          <a:p>
            <a:r>
              <a:rPr lang="vi-VN" sz="2400">
                <a:latin typeface="Times New Roman" panose="02020603050405020304" pitchFamily="18" charset="0"/>
                <a:cs typeface="Times New Roman" panose="02020603050405020304" pitchFamily="18" charset="0"/>
              </a:rPr>
              <a:t>Bao ngôi nhà đã hoàn thành</a:t>
            </a:r>
          </a:p>
          <a:p>
            <a:r>
              <a:rPr lang="vi-VN" sz="2400">
                <a:latin typeface="Times New Roman" panose="02020603050405020304" pitchFamily="18" charset="0"/>
                <a:cs typeface="Times New Roman" panose="02020603050405020304" pitchFamily="18" charset="0"/>
              </a:rPr>
              <a:t>Đều qua những ngày xây dở.</a:t>
            </a:r>
          </a:p>
          <a:p>
            <a:r>
              <a:rPr lang="vi-VN" sz="2400">
                <a:latin typeface="Times New Roman" panose="02020603050405020304" pitchFamily="18" charset="0"/>
                <a:cs typeface="Times New Roman" panose="02020603050405020304" pitchFamily="18" charset="0"/>
              </a:rPr>
              <a:t> </a:t>
            </a:r>
          </a:p>
          <a:p>
            <a:r>
              <a:rPr lang="vi-VN" sz="2400">
                <a:latin typeface="Times New Roman" panose="02020603050405020304" pitchFamily="18" charset="0"/>
                <a:cs typeface="Times New Roman" panose="02020603050405020304" pitchFamily="18" charset="0"/>
              </a:rPr>
              <a:t>Ngôi nhà như trẻ nhỏ</a:t>
            </a:r>
          </a:p>
          <a:p>
            <a:r>
              <a:rPr lang="vi-VN" sz="2400">
                <a:latin typeface="Times New Roman" panose="02020603050405020304" pitchFamily="18" charset="0"/>
                <a:cs typeface="Times New Roman" panose="02020603050405020304" pitchFamily="18" charset="0"/>
              </a:rPr>
              <a:t>Lớn lên với trời xanh...       </a:t>
            </a:r>
            <a:r>
              <a:rPr lang="vi-VN">
                <a:latin typeface="Times New Roman" panose="02020603050405020304" pitchFamily="18" charset="0"/>
                <a:cs typeface="Times New Roman" panose="02020603050405020304" pitchFamily="18" charset="0"/>
              </a:rPr>
              <a:t>      </a:t>
            </a:r>
          </a:p>
          <a:p>
            <a:r>
              <a:rPr lang="vi-VN"/>
              <a:t/>
            </a:r>
            <a:br>
              <a:rPr lang="vi-VN"/>
            </a:br>
            <a:r>
              <a:rPr lang="vi-VN"/>
              <a:t/>
            </a:r>
            <a:br>
              <a:rPr lang="vi-VN"/>
            </a:br>
            <a:endParaRPr lang="vi-VN">
              <a:solidFill>
                <a:srgbClr val="777777"/>
              </a:solidFill>
              <a:latin typeface="inherit"/>
            </a:endParaRPr>
          </a:p>
          <a:p>
            <a:r>
              <a:rPr lang="vi-VN" i="1">
                <a:solidFill>
                  <a:srgbClr val="777777"/>
                </a:solidFill>
                <a:latin typeface="inherit"/>
              </a:rPr>
              <a:t> </a:t>
            </a:r>
            <a:r>
              <a:rPr lang="en-US" i="1" smtClean="0">
                <a:solidFill>
                  <a:srgbClr val="777777"/>
                </a:solidFill>
                <a:latin typeface="inherit"/>
              </a:rPr>
              <a:t>         </a:t>
            </a:r>
            <a:r>
              <a:rPr lang="en-US" b="1" i="1" smtClean="0">
                <a:solidFill>
                  <a:srgbClr val="2AADEC"/>
                </a:solidFill>
                <a:latin typeface="inherit"/>
              </a:rPr>
              <a:t>ĐỒNG XUÂN LAN</a:t>
            </a:r>
            <a:r>
              <a:rPr lang="vi-VN" i="1" smtClean="0">
                <a:solidFill>
                  <a:srgbClr val="777777"/>
                </a:solidFill>
                <a:latin typeface="inherit"/>
              </a:rPr>
              <a:t>.</a:t>
            </a:r>
            <a:endParaRPr lang="vi-VN" b="0" i="0">
              <a:solidFill>
                <a:srgbClr val="777777"/>
              </a:solidFill>
              <a:effectLst/>
              <a:latin typeface="inherit"/>
            </a:endParaRPr>
          </a:p>
        </p:txBody>
      </p:sp>
      <p:sp>
        <p:nvSpPr>
          <p:cNvPr id="5" name="Oval 4"/>
          <p:cNvSpPr/>
          <p:nvPr/>
        </p:nvSpPr>
        <p:spPr>
          <a:xfrm>
            <a:off x="214684" y="68689"/>
            <a:ext cx="4826442" cy="694637"/>
          </a:xfrm>
          <a:prstGeom prst="ellipse">
            <a:avLst/>
          </a:prstGeom>
          <a:gradFill flip="none" rotWithShape="1">
            <a:gsLst>
              <a:gs pos="0">
                <a:schemeClr val="accent1">
                  <a:tint val="66000"/>
                  <a:satMod val="160000"/>
                </a:schemeClr>
              </a:gs>
              <a:gs pos="0">
                <a:schemeClr val="accent1">
                  <a:tint val="44500"/>
                  <a:satMod val="160000"/>
                </a:schemeClr>
              </a:gs>
            </a:gsLst>
            <a:path path="circle">
              <a:fillToRect l="50000" t="50000" r="50000" b="50000"/>
            </a:path>
            <a:tileRect/>
          </a:gradFill>
        </p:spPr>
        <p:style>
          <a:lnRef idx="3">
            <a:schemeClr val="lt1"/>
          </a:lnRef>
          <a:fillRef idx="1003">
            <a:schemeClr val="lt1"/>
          </a:fillRef>
          <a:effectRef idx="1">
            <a:schemeClr val="accent3"/>
          </a:effectRef>
          <a:fontRef idx="minor">
            <a:schemeClr val="lt1"/>
          </a:fontRef>
        </p:style>
        <p:txBody>
          <a:bodyPr rtlCol="0" anchor="ctr"/>
          <a:lstStyle/>
          <a:p>
            <a:pPr algn="ctr"/>
            <a:r>
              <a:rPr lang="en-US" sz="2000" b="1" smtClean="0">
                <a:solidFill>
                  <a:srgbClr val="FF0000"/>
                </a:solidFill>
                <a:latin typeface="Times New Roman" panose="02020603050405020304" pitchFamily="18" charset="0"/>
                <a:cs typeface="Times New Roman" panose="02020603050405020304" pitchFamily="18" charset="0"/>
              </a:rPr>
              <a:t>VỀ NGÔI NHÀ ĐANG XÂY</a:t>
            </a:r>
            <a:endParaRPr lang="en-US" sz="2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5662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a:extLst>
              <a:ext uri="{FF2B5EF4-FFF2-40B4-BE49-F238E27FC236}"/>
            </a:extLst>
          </p:cNvPr>
          <p:cNvSpPr>
            <a:spLocks noGrp="1"/>
          </p:cNvSpPr>
          <p:nvPr>
            <p:ph idx="4294967295"/>
          </p:nvPr>
        </p:nvSpPr>
        <p:spPr>
          <a:xfrm>
            <a:off x="0" y="1479550"/>
            <a:ext cx="8229600" cy="2286000"/>
          </a:xfrm>
        </p:spPr>
        <p:txBody>
          <a:bodyPr>
            <a:normAutofit lnSpcReduction="10000"/>
          </a:bodyPr>
          <a:lstStyle/>
          <a:p>
            <a:pPr marL="0" indent="457200" algn="just" eaLnBrk="1" hangingPunct="1">
              <a:buFont typeface="Symbol" pitchFamily="18" charset="2"/>
              <a:buChar char="-"/>
              <a:defRPr/>
            </a:pPr>
            <a:r>
              <a:rPr lang="en-US" sz="3600" b="1" dirty="0" err="1">
                <a:solidFill>
                  <a:srgbClr val="CC0066"/>
                </a:solidFill>
                <a:effectLst>
                  <a:outerShdw blurRad="38100" dist="38100" dir="2700000" algn="tl">
                    <a:srgbClr val="000000">
                      <a:alpha val="43137"/>
                    </a:srgbClr>
                  </a:outerShdw>
                </a:effectLst>
                <a:latin typeface="Times New Roman" pitchFamily="18" charset="0"/>
                <a:cs typeface="Times New Roman" pitchFamily="18" charset="0"/>
              </a:rPr>
              <a:t>Đoạn</a:t>
            </a:r>
            <a:r>
              <a:rPr lang="en-US" sz="3600" b="1" dirty="0">
                <a:solidFill>
                  <a:srgbClr val="CC0066"/>
                </a:solidFill>
                <a:effectLst>
                  <a:outerShdw blurRad="38100" dist="38100" dir="2700000" algn="tl">
                    <a:srgbClr val="000000">
                      <a:alpha val="43137"/>
                    </a:srgbClr>
                  </a:outerShdw>
                </a:effectLst>
                <a:latin typeface="Times New Roman" pitchFamily="18" charset="0"/>
                <a:cs typeface="Times New Roman" pitchFamily="18" charset="0"/>
              </a:rPr>
              <a:t> 1</a:t>
            </a:r>
            <a:r>
              <a:rPr lang="en-US" sz="3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Chiều</a:t>
            </a:r>
            <a:r>
              <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đ</a:t>
            </a:r>
            <a:r>
              <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i </a:t>
            </a:r>
            <a:r>
              <a:rPr lang="en-US" sz="36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học</a:t>
            </a:r>
            <a:r>
              <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về</a:t>
            </a:r>
            <a:r>
              <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 </a:t>
            </a:r>
            <a:r>
              <a:rPr lang="en-US" sz="36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còn</a:t>
            </a:r>
            <a:r>
              <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nguyên</a:t>
            </a:r>
            <a:r>
              <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màu</a:t>
            </a:r>
            <a:r>
              <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vôi</a:t>
            </a:r>
            <a:r>
              <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gạch</a:t>
            </a:r>
            <a:r>
              <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a:t>
            </a:r>
          </a:p>
          <a:p>
            <a:pPr marL="0" indent="457200" algn="just" eaLnBrk="1" hangingPunct="1">
              <a:buFont typeface="Symbol" pitchFamily="18" charset="2"/>
              <a:buChar char="-"/>
              <a:defRPr/>
            </a:pPr>
            <a:r>
              <a:rPr lang="en-US" sz="3600" b="1" dirty="0" err="1">
                <a:solidFill>
                  <a:srgbClr val="CC0066"/>
                </a:solidFill>
                <a:effectLst>
                  <a:outerShdw blurRad="38100" dist="38100" dir="2700000" algn="tl">
                    <a:srgbClr val="000000">
                      <a:alpha val="43137"/>
                    </a:srgbClr>
                  </a:outerShdw>
                </a:effectLst>
                <a:latin typeface="Times New Roman" pitchFamily="18" charset="0"/>
                <a:cs typeface="Times New Roman" pitchFamily="18" charset="0"/>
              </a:rPr>
              <a:t>Đoạn</a:t>
            </a:r>
            <a:r>
              <a:rPr lang="en-US" sz="3600" b="1" dirty="0">
                <a:solidFill>
                  <a:srgbClr val="CC0066"/>
                </a:solidFill>
                <a:effectLst>
                  <a:outerShdw blurRad="38100" dist="38100" dir="2700000" algn="tl">
                    <a:srgbClr val="000000">
                      <a:alpha val="43137"/>
                    </a:srgbClr>
                  </a:outerShdw>
                </a:effectLst>
                <a:latin typeface="Times New Roman" pitchFamily="18" charset="0"/>
                <a:cs typeface="Times New Roman" pitchFamily="18" charset="0"/>
              </a:rPr>
              <a:t> 2</a:t>
            </a:r>
            <a:r>
              <a:rPr lang="en-US" sz="3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Bầy</a:t>
            </a:r>
            <a:r>
              <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chim</a:t>
            </a:r>
            <a:r>
              <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đ</a:t>
            </a:r>
            <a:r>
              <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i </a:t>
            </a:r>
            <a:r>
              <a:rPr lang="vi-VN"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ă</a:t>
            </a:r>
            <a:r>
              <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n </a:t>
            </a:r>
            <a:r>
              <a:rPr lang="en-US" sz="36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về</a:t>
            </a:r>
            <a:r>
              <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 </a:t>
            </a:r>
            <a:r>
              <a:rPr lang="en-US" sz="36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lớn</a:t>
            </a:r>
            <a:r>
              <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lên</a:t>
            </a:r>
            <a:r>
              <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với</a:t>
            </a:r>
            <a:r>
              <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trời</a:t>
            </a:r>
            <a:r>
              <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xanh</a:t>
            </a:r>
            <a:r>
              <a:rPr lang="en-US" sz="36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5" name="Rectangle 3"/>
          <p:cNvSpPr txBox="1">
            <a:spLocks noChangeArrowheads="1"/>
          </p:cNvSpPr>
          <p:nvPr/>
        </p:nvSpPr>
        <p:spPr bwMode="auto">
          <a:xfrm>
            <a:off x="468350" y="401444"/>
            <a:ext cx="8294649" cy="847492"/>
          </a:xfrm>
          <a:prstGeom prst="rect">
            <a:avLst/>
          </a:prstGeom>
          <a:noFill/>
          <a:ln w="9525">
            <a:noFill/>
            <a:miter lim="800000"/>
            <a:headEnd/>
            <a:tailEnd/>
          </a:ln>
        </p:spPr>
        <p:txBody>
          <a:bodyPr/>
          <a:lstStyle/>
          <a:p>
            <a:pPr marL="122238" indent="395288" eaLnBrk="1" hangingPunct="1">
              <a:spcBef>
                <a:spcPct val="20000"/>
              </a:spcBef>
              <a:buFont typeface="Calibri" pitchFamily="34" charset="0"/>
              <a:buNone/>
              <a:defRPr/>
            </a:pPr>
            <a:r>
              <a:rPr lang="en-US" altLang="en-US" sz="32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Đọc</a:t>
            </a:r>
            <a:r>
              <a:rPr lang="en-US" altLang="en-US" sz="32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3200" b="1" dirty="0" err="1"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nối</a:t>
            </a:r>
            <a:r>
              <a:rPr lang="en-US" altLang="en-US" sz="32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3200" b="1" dirty="0" err="1"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tiếp</a:t>
            </a:r>
            <a:r>
              <a:rPr lang="en-US" altLang="en-US" sz="32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2 </a:t>
            </a:r>
            <a:r>
              <a:rPr lang="en-US" altLang="en-US" sz="3200" b="1" dirty="0" err="1"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đoạn</a:t>
            </a:r>
            <a:endParaRPr lang="en-US" altLang="en-US" sz="32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8993480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24" name="Text Box 12">
            <a:extLst>
              <a:ext uri="{FF2B5EF4-FFF2-40B4-BE49-F238E27FC236}"/>
            </a:extLst>
          </p:cNvPr>
          <p:cNvSpPr txBox="1">
            <a:spLocks noChangeArrowheads="1"/>
          </p:cNvSpPr>
          <p:nvPr/>
        </p:nvSpPr>
        <p:spPr bwMode="auto">
          <a:xfrm>
            <a:off x="796925" y="1643390"/>
            <a:ext cx="2254250" cy="523220"/>
          </a:xfrm>
          <a:prstGeom prst="rect">
            <a:avLst/>
          </a:prstGeom>
          <a:noFill/>
          <a:ln>
            <a:noFill/>
          </a:ln>
          <a:effectLst/>
          <a:extLst/>
        </p:spPr>
        <p:txBody>
          <a:bodyPr>
            <a:spAutoFit/>
          </a:bodyPr>
          <a:lstStyle/>
          <a:p>
            <a:pPr algn="ctr" eaLnBrk="1" hangingPunct="1">
              <a:defRPr/>
            </a:pPr>
            <a:r>
              <a:rPr lang="en-US" sz="2800" b="1" u="sng">
                <a:solidFill>
                  <a:schemeClr val="tx2"/>
                </a:solidFill>
                <a:latin typeface="Times New Roman" pitchFamily="18" charset="0"/>
                <a:cs typeface="Times New Roman" pitchFamily="18" charset="0"/>
              </a:rPr>
              <a:t>Luyện đọc</a:t>
            </a:r>
          </a:p>
        </p:txBody>
      </p:sp>
      <p:sp>
        <p:nvSpPr>
          <p:cNvPr id="12291" name="Line 14"/>
          <p:cNvSpPr>
            <a:spLocks noChangeShapeType="1"/>
          </p:cNvSpPr>
          <p:nvPr/>
        </p:nvSpPr>
        <p:spPr bwMode="auto">
          <a:xfrm>
            <a:off x="3886200" y="1676400"/>
            <a:ext cx="0" cy="3581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727" name="Text Box 15"/>
          <p:cNvSpPr txBox="1">
            <a:spLocks noChangeArrowheads="1"/>
          </p:cNvSpPr>
          <p:nvPr/>
        </p:nvSpPr>
        <p:spPr bwMode="auto">
          <a:xfrm>
            <a:off x="914400" y="2133600"/>
            <a:ext cx="2176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ahoma" panose="020B0604030504040204" pitchFamily="34" charset="0"/>
                <a:cs typeface="Arial" panose="020B0604020202020204" pitchFamily="34" charset="0"/>
              </a:defRPr>
            </a:lvl1pPr>
            <a:lvl2pPr marL="742950" indent="-285750">
              <a:defRPr sz="3600">
                <a:solidFill>
                  <a:schemeClr val="tx1"/>
                </a:solidFill>
                <a:latin typeface="Tahoma" panose="020B0604030504040204" pitchFamily="34" charset="0"/>
                <a:cs typeface="Arial" panose="020B0604020202020204" pitchFamily="34" charset="0"/>
              </a:defRPr>
            </a:lvl2pPr>
            <a:lvl3pPr marL="1143000" indent="-228600">
              <a:defRPr sz="3600">
                <a:solidFill>
                  <a:schemeClr val="tx1"/>
                </a:solidFill>
                <a:latin typeface="Tahoma" panose="020B0604030504040204" pitchFamily="34" charset="0"/>
                <a:cs typeface="Arial" panose="020B0604020202020204" pitchFamily="34" charset="0"/>
              </a:defRPr>
            </a:lvl3pPr>
            <a:lvl4pPr marL="1600200" indent="-228600">
              <a:defRPr sz="3600">
                <a:solidFill>
                  <a:schemeClr val="tx1"/>
                </a:solidFill>
                <a:latin typeface="Tahoma" panose="020B0604030504040204" pitchFamily="34" charset="0"/>
                <a:cs typeface="Arial" panose="020B0604020202020204" pitchFamily="34" charset="0"/>
              </a:defRPr>
            </a:lvl4pPr>
            <a:lvl5pPr marL="2057400" indent="-228600">
              <a:defRPr sz="3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9pPr>
          </a:lstStyle>
          <a:p>
            <a:pPr eaLnBrk="1" hangingPunct="1"/>
            <a:r>
              <a:rPr lang="en-US" altLang="en-US">
                <a:latin typeface="Times New Roman" panose="02020603050405020304" pitchFamily="18" charset="0"/>
                <a:cs typeface="Times New Roman" panose="02020603050405020304" pitchFamily="18" charset="0"/>
              </a:rPr>
              <a:t>giàn giáo</a:t>
            </a:r>
          </a:p>
        </p:txBody>
      </p:sp>
      <p:sp>
        <p:nvSpPr>
          <p:cNvPr id="12293" name="Rectangle 16"/>
          <p:cNvSpPr>
            <a:spLocks noChangeArrowheads="1"/>
          </p:cNvSpPr>
          <p:nvPr/>
        </p:nvSpPr>
        <p:spPr bwMode="auto">
          <a:xfrm>
            <a:off x="4038600" y="2286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ahoma" panose="020B0604030504040204" pitchFamily="34" charset="0"/>
                <a:cs typeface="Arial" panose="020B0604020202020204" pitchFamily="34" charset="0"/>
              </a:defRPr>
            </a:lvl1pPr>
            <a:lvl2pPr marL="742950" indent="-285750">
              <a:defRPr sz="3600">
                <a:solidFill>
                  <a:schemeClr val="tx1"/>
                </a:solidFill>
                <a:latin typeface="Tahoma" panose="020B0604030504040204" pitchFamily="34" charset="0"/>
                <a:cs typeface="Arial" panose="020B0604020202020204" pitchFamily="34" charset="0"/>
              </a:defRPr>
            </a:lvl2pPr>
            <a:lvl3pPr marL="1143000" indent="-228600">
              <a:defRPr sz="3600">
                <a:solidFill>
                  <a:schemeClr val="tx1"/>
                </a:solidFill>
                <a:latin typeface="Tahoma" panose="020B0604030504040204" pitchFamily="34" charset="0"/>
                <a:cs typeface="Arial" panose="020B0604020202020204" pitchFamily="34" charset="0"/>
              </a:defRPr>
            </a:lvl3pPr>
            <a:lvl4pPr marL="1600200" indent="-228600">
              <a:defRPr sz="3600">
                <a:solidFill>
                  <a:schemeClr val="tx1"/>
                </a:solidFill>
                <a:latin typeface="Tahoma" panose="020B0604030504040204" pitchFamily="34" charset="0"/>
                <a:cs typeface="Arial" panose="020B0604020202020204" pitchFamily="34" charset="0"/>
              </a:defRPr>
            </a:lvl4pPr>
            <a:lvl5pPr marL="2057400" indent="-228600">
              <a:defRPr sz="3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9pPr>
          </a:lstStyle>
          <a:p>
            <a:pPr eaLnBrk="1" hangingPunct="1"/>
            <a:endParaRPr lang="en-US" altLang="en-US" sz="2400">
              <a:latin typeface="Times New Roman" panose="02020603050405020304" pitchFamily="18" charset="0"/>
              <a:cs typeface="Times New Roman" panose="02020603050405020304" pitchFamily="18" charset="0"/>
            </a:endParaRPr>
          </a:p>
        </p:txBody>
      </p:sp>
      <p:sp>
        <p:nvSpPr>
          <p:cNvPr id="115729" name="Rectangle 17"/>
          <p:cNvSpPr>
            <a:spLocks noChangeArrowheads="1"/>
          </p:cNvSpPr>
          <p:nvPr/>
        </p:nvSpPr>
        <p:spPr bwMode="auto">
          <a:xfrm>
            <a:off x="4953000" y="2438400"/>
            <a:ext cx="3276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ahoma" panose="020B0604030504040204" pitchFamily="34" charset="0"/>
                <a:cs typeface="Arial" panose="020B0604020202020204" pitchFamily="34" charset="0"/>
              </a:defRPr>
            </a:lvl1pPr>
            <a:lvl2pPr marL="742950" indent="-285750">
              <a:defRPr sz="3600">
                <a:solidFill>
                  <a:schemeClr val="tx1"/>
                </a:solidFill>
                <a:latin typeface="Tahoma" panose="020B0604030504040204" pitchFamily="34" charset="0"/>
                <a:cs typeface="Arial" panose="020B0604020202020204" pitchFamily="34" charset="0"/>
              </a:defRPr>
            </a:lvl2pPr>
            <a:lvl3pPr marL="1143000" indent="-228600">
              <a:defRPr sz="3600">
                <a:solidFill>
                  <a:schemeClr val="tx1"/>
                </a:solidFill>
                <a:latin typeface="Tahoma" panose="020B0604030504040204" pitchFamily="34" charset="0"/>
                <a:cs typeface="Arial" panose="020B0604020202020204" pitchFamily="34" charset="0"/>
              </a:defRPr>
            </a:lvl3pPr>
            <a:lvl4pPr marL="1600200" indent="-228600">
              <a:defRPr sz="3600">
                <a:solidFill>
                  <a:schemeClr val="tx1"/>
                </a:solidFill>
                <a:latin typeface="Tahoma" panose="020B0604030504040204" pitchFamily="34" charset="0"/>
                <a:cs typeface="Arial" panose="020B0604020202020204" pitchFamily="34" charset="0"/>
              </a:defRPr>
            </a:lvl4pPr>
            <a:lvl5pPr marL="2057400" indent="-228600">
              <a:defRPr sz="3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9pPr>
          </a:lstStyle>
          <a:p>
            <a:pPr eaLnBrk="1" hangingPunct="1"/>
            <a:r>
              <a:rPr lang="en-US" altLang="en-US" b="1" dirty="0" err="1">
                <a:solidFill>
                  <a:srgbClr val="FF0000"/>
                </a:solidFill>
                <a:latin typeface="Times New Roman" panose="02020603050405020304" pitchFamily="18" charset="0"/>
                <a:cs typeface="Times New Roman" panose="02020603050405020304" pitchFamily="18" charset="0"/>
              </a:rPr>
              <a:t>Giàn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giáo</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115730" name="Text Box 18"/>
          <p:cNvSpPr txBox="1">
            <a:spLocks noChangeArrowheads="1"/>
          </p:cNvSpPr>
          <p:nvPr/>
        </p:nvSpPr>
        <p:spPr bwMode="auto">
          <a:xfrm>
            <a:off x="990600" y="2667000"/>
            <a:ext cx="2060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ahoma" panose="020B0604030504040204" pitchFamily="34" charset="0"/>
                <a:cs typeface="Arial" panose="020B0604020202020204" pitchFamily="34" charset="0"/>
              </a:defRPr>
            </a:lvl1pPr>
            <a:lvl2pPr marL="742950" indent="-285750">
              <a:defRPr sz="3600">
                <a:solidFill>
                  <a:schemeClr val="tx1"/>
                </a:solidFill>
                <a:latin typeface="Tahoma" panose="020B0604030504040204" pitchFamily="34" charset="0"/>
                <a:cs typeface="Arial" panose="020B0604020202020204" pitchFamily="34" charset="0"/>
              </a:defRPr>
            </a:lvl2pPr>
            <a:lvl3pPr marL="1143000" indent="-228600">
              <a:defRPr sz="3600">
                <a:solidFill>
                  <a:schemeClr val="tx1"/>
                </a:solidFill>
                <a:latin typeface="Tahoma" panose="020B0604030504040204" pitchFamily="34" charset="0"/>
                <a:cs typeface="Arial" panose="020B0604020202020204" pitchFamily="34" charset="0"/>
              </a:defRPr>
            </a:lvl3pPr>
            <a:lvl4pPr marL="1600200" indent="-228600">
              <a:defRPr sz="3600">
                <a:solidFill>
                  <a:schemeClr val="tx1"/>
                </a:solidFill>
                <a:latin typeface="Tahoma" panose="020B0604030504040204" pitchFamily="34" charset="0"/>
                <a:cs typeface="Arial" panose="020B0604020202020204" pitchFamily="34" charset="0"/>
              </a:defRPr>
            </a:lvl4pPr>
            <a:lvl5pPr marL="2057400" indent="-228600">
              <a:defRPr sz="3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9pPr>
          </a:lstStyle>
          <a:p>
            <a:pPr eaLnBrk="1" hangingPunct="1"/>
            <a:r>
              <a:rPr lang="en-US" altLang="en-US">
                <a:latin typeface="Times New Roman" panose="02020603050405020304" pitchFamily="18" charset="0"/>
                <a:cs typeface="Times New Roman" panose="02020603050405020304" pitchFamily="18" charset="0"/>
              </a:rPr>
              <a:t>huơ huơ</a:t>
            </a:r>
          </a:p>
        </p:txBody>
      </p:sp>
      <p:sp>
        <p:nvSpPr>
          <p:cNvPr id="115731" name="Text Box 19"/>
          <p:cNvSpPr txBox="1">
            <a:spLocks noChangeArrowheads="1"/>
          </p:cNvSpPr>
          <p:nvPr/>
        </p:nvSpPr>
        <p:spPr bwMode="auto">
          <a:xfrm>
            <a:off x="914400" y="3276600"/>
            <a:ext cx="274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ahoma" panose="020B0604030504040204" pitchFamily="34" charset="0"/>
                <a:cs typeface="Arial" panose="020B0604020202020204" pitchFamily="34" charset="0"/>
              </a:defRPr>
            </a:lvl1pPr>
            <a:lvl2pPr marL="742950" indent="-285750">
              <a:defRPr sz="3600">
                <a:solidFill>
                  <a:schemeClr val="tx1"/>
                </a:solidFill>
                <a:latin typeface="Tahoma" panose="020B0604030504040204" pitchFamily="34" charset="0"/>
                <a:cs typeface="Arial" panose="020B0604020202020204" pitchFamily="34" charset="0"/>
              </a:defRPr>
            </a:lvl2pPr>
            <a:lvl3pPr marL="1143000" indent="-228600">
              <a:defRPr sz="3600">
                <a:solidFill>
                  <a:schemeClr val="tx1"/>
                </a:solidFill>
                <a:latin typeface="Tahoma" panose="020B0604030504040204" pitchFamily="34" charset="0"/>
                <a:cs typeface="Arial" panose="020B0604020202020204" pitchFamily="34" charset="0"/>
              </a:defRPr>
            </a:lvl3pPr>
            <a:lvl4pPr marL="1600200" indent="-228600">
              <a:defRPr sz="3600">
                <a:solidFill>
                  <a:schemeClr val="tx1"/>
                </a:solidFill>
                <a:latin typeface="Tahoma" panose="020B0604030504040204" pitchFamily="34" charset="0"/>
                <a:cs typeface="Arial" panose="020B0604020202020204" pitchFamily="34" charset="0"/>
              </a:defRPr>
            </a:lvl4pPr>
            <a:lvl5pPr marL="2057400" indent="-228600">
              <a:defRPr sz="3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9pPr>
          </a:lstStyle>
          <a:p>
            <a:pPr eaLnBrk="1" hangingPunct="1"/>
            <a:r>
              <a:rPr lang="en-US" altLang="en-US">
                <a:latin typeface="Times New Roman" panose="02020603050405020304" pitchFamily="18" charset="0"/>
                <a:cs typeface="Times New Roman" panose="02020603050405020304" pitchFamily="18" charset="0"/>
              </a:rPr>
              <a:t>sẫm biếc</a:t>
            </a:r>
          </a:p>
        </p:txBody>
      </p:sp>
      <p:sp>
        <p:nvSpPr>
          <p:cNvPr id="115732" name="Text Box 20"/>
          <p:cNvSpPr txBox="1">
            <a:spLocks noChangeArrowheads="1"/>
          </p:cNvSpPr>
          <p:nvPr/>
        </p:nvSpPr>
        <p:spPr bwMode="auto">
          <a:xfrm>
            <a:off x="838200" y="4419600"/>
            <a:ext cx="2212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ahoma" panose="020B0604030504040204" pitchFamily="34" charset="0"/>
                <a:cs typeface="Arial" panose="020B0604020202020204" pitchFamily="34" charset="0"/>
              </a:defRPr>
            </a:lvl1pPr>
            <a:lvl2pPr marL="742950" indent="-285750">
              <a:defRPr sz="3600">
                <a:solidFill>
                  <a:schemeClr val="tx1"/>
                </a:solidFill>
                <a:latin typeface="Tahoma" panose="020B0604030504040204" pitchFamily="34" charset="0"/>
                <a:cs typeface="Arial" panose="020B0604020202020204" pitchFamily="34" charset="0"/>
              </a:defRPr>
            </a:lvl2pPr>
            <a:lvl3pPr marL="1143000" indent="-228600">
              <a:defRPr sz="3600">
                <a:solidFill>
                  <a:schemeClr val="tx1"/>
                </a:solidFill>
                <a:latin typeface="Tahoma" panose="020B0604030504040204" pitchFamily="34" charset="0"/>
                <a:cs typeface="Arial" panose="020B0604020202020204" pitchFamily="34" charset="0"/>
              </a:defRPr>
            </a:lvl3pPr>
            <a:lvl4pPr marL="1600200" indent="-228600">
              <a:defRPr sz="3600">
                <a:solidFill>
                  <a:schemeClr val="tx1"/>
                </a:solidFill>
                <a:latin typeface="Tahoma" panose="020B0604030504040204" pitchFamily="34" charset="0"/>
                <a:cs typeface="Arial" panose="020B0604020202020204" pitchFamily="34" charset="0"/>
              </a:defRPr>
            </a:lvl4pPr>
            <a:lvl5pPr marL="2057400" indent="-228600">
              <a:defRPr sz="3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9pPr>
          </a:lstStyle>
          <a:p>
            <a:pPr eaLnBrk="1" hangingPunct="1"/>
            <a:r>
              <a:rPr lang="en-US" altLang="en-US">
                <a:latin typeface="Times New Roman" panose="02020603050405020304" pitchFamily="18" charset="0"/>
                <a:cs typeface="Times New Roman" panose="02020603050405020304" pitchFamily="18" charset="0"/>
              </a:rPr>
              <a:t>trát vữa</a:t>
            </a:r>
          </a:p>
        </p:txBody>
      </p:sp>
      <p:sp>
        <p:nvSpPr>
          <p:cNvPr id="115733" name="Text Box 21"/>
          <p:cNvSpPr txBox="1">
            <a:spLocks noChangeArrowheads="1"/>
          </p:cNvSpPr>
          <p:nvPr/>
        </p:nvSpPr>
        <p:spPr bwMode="auto">
          <a:xfrm>
            <a:off x="914400" y="3810000"/>
            <a:ext cx="274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ahoma" panose="020B0604030504040204" pitchFamily="34" charset="0"/>
                <a:cs typeface="Arial" panose="020B0604020202020204" pitchFamily="34" charset="0"/>
              </a:defRPr>
            </a:lvl1pPr>
            <a:lvl2pPr marL="742950" indent="-285750">
              <a:defRPr sz="3600">
                <a:solidFill>
                  <a:schemeClr val="tx1"/>
                </a:solidFill>
                <a:latin typeface="Tahoma" panose="020B0604030504040204" pitchFamily="34" charset="0"/>
                <a:cs typeface="Arial" panose="020B0604020202020204" pitchFamily="34" charset="0"/>
              </a:defRPr>
            </a:lvl2pPr>
            <a:lvl3pPr marL="1143000" indent="-228600">
              <a:defRPr sz="3600">
                <a:solidFill>
                  <a:schemeClr val="tx1"/>
                </a:solidFill>
                <a:latin typeface="Tahoma" panose="020B0604030504040204" pitchFamily="34" charset="0"/>
                <a:cs typeface="Arial" panose="020B0604020202020204" pitchFamily="34" charset="0"/>
              </a:defRPr>
            </a:lvl3pPr>
            <a:lvl4pPr marL="1600200" indent="-228600">
              <a:defRPr sz="3600">
                <a:solidFill>
                  <a:schemeClr val="tx1"/>
                </a:solidFill>
                <a:latin typeface="Tahoma" panose="020B0604030504040204" pitchFamily="34" charset="0"/>
                <a:cs typeface="Arial" panose="020B0604020202020204" pitchFamily="34" charset="0"/>
              </a:defRPr>
            </a:lvl4pPr>
            <a:lvl5pPr marL="2057400" indent="-228600">
              <a:defRPr sz="3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9pPr>
          </a:lstStyle>
          <a:p>
            <a:pPr eaLnBrk="1" hangingPunct="1"/>
            <a:r>
              <a:rPr lang="en-US" altLang="en-US">
                <a:latin typeface="Times New Roman" panose="02020603050405020304" pitchFamily="18" charset="0"/>
                <a:cs typeface="Times New Roman" panose="02020603050405020304" pitchFamily="18" charset="0"/>
              </a:rPr>
              <a:t>rãnh tường</a:t>
            </a:r>
          </a:p>
        </p:txBody>
      </p:sp>
      <p:sp>
        <p:nvSpPr>
          <p:cNvPr id="115735" name="Text Box 23">
            <a:extLst>
              <a:ext uri="{FF2B5EF4-FFF2-40B4-BE49-F238E27FC236}"/>
            </a:extLst>
          </p:cNvPr>
          <p:cNvSpPr txBox="1">
            <a:spLocks noChangeArrowheads="1"/>
          </p:cNvSpPr>
          <p:nvPr/>
        </p:nvSpPr>
        <p:spPr bwMode="auto">
          <a:xfrm>
            <a:off x="5445125" y="1674986"/>
            <a:ext cx="1714500" cy="523220"/>
          </a:xfrm>
          <a:prstGeom prst="rect">
            <a:avLst/>
          </a:prstGeom>
          <a:noFill/>
          <a:ln>
            <a:noFill/>
          </a:ln>
          <a:effectLst/>
          <a:extLst/>
        </p:spPr>
        <p:txBody>
          <a:bodyPr>
            <a:spAutoFit/>
          </a:bodyPr>
          <a:lstStyle/>
          <a:p>
            <a:pPr algn="ctr" eaLnBrk="1" hangingPunct="1">
              <a:defRPr/>
            </a:pPr>
            <a:r>
              <a:rPr lang="en-US" sz="2800" b="1" u="sng" dirty="0" err="1">
                <a:solidFill>
                  <a:schemeClr val="tx2"/>
                </a:solidFill>
                <a:latin typeface="Times New Roman" pitchFamily="18" charset="0"/>
                <a:cs typeface="Times New Roman" pitchFamily="18" charset="0"/>
              </a:rPr>
              <a:t>Từ</a:t>
            </a:r>
            <a:r>
              <a:rPr lang="en-US" sz="2800" b="1" u="sng" dirty="0">
                <a:solidFill>
                  <a:schemeClr val="tx2"/>
                </a:solidFill>
                <a:latin typeface="Times New Roman" pitchFamily="18" charset="0"/>
                <a:cs typeface="Times New Roman" pitchFamily="18" charset="0"/>
              </a:rPr>
              <a:t> </a:t>
            </a:r>
            <a:r>
              <a:rPr lang="en-US" sz="2800" b="1" u="sng" dirty="0" err="1">
                <a:solidFill>
                  <a:schemeClr val="tx2"/>
                </a:solidFill>
                <a:latin typeface="Times New Roman" pitchFamily="18" charset="0"/>
                <a:cs typeface="Times New Roman" pitchFamily="18" charset="0"/>
              </a:rPr>
              <a:t>ngữ</a:t>
            </a:r>
            <a:endParaRPr lang="en-US" sz="2800" b="1" u="sng"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6702287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5724">
                                            <p:txEl>
                                              <p:pRg st="0" end="0"/>
                                            </p:txEl>
                                          </p:spTgt>
                                        </p:tgtEl>
                                        <p:attrNameLst>
                                          <p:attrName>style.visibility</p:attrName>
                                        </p:attrNameLst>
                                      </p:cBhvr>
                                      <p:to>
                                        <p:strVal val="visible"/>
                                      </p:to>
                                    </p:set>
                                    <p:animEffect transition="in" filter="fade">
                                      <p:cBhvr>
                                        <p:cTn id="7" dur="2000"/>
                                        <p:tgtEl>
                                          <p:spTgt spid="1157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115727">
                                            <p:txEl>
                                              <p:pRg st="0" end="0"/>
                                            </p:txEl>
                                          </p:spTgt>
                                        </p:tgtEl>
                                        <p:attrNameLst>
                                          <p:attrName>style.visibility</p:attrName>
                                        </p:attrNameLst>
                                      </p:cBhvr>
                                      <p:to>
                                        <p:strVal val="visible"/>
                                      </p:to>
                                    </p:set>
                                    <p:animEffect transition="in" filter="wedge">
                                      <p:cBhvr>
                                        <p:cTn id="12" dur="1000"/>
                                        <p:tgtEl>
                                          <p:spTgt spid="1157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15730">
                                            <p:txEl>
                                              <p:pRg st="0" end="0"/>
                                            </p:txEl>
                                          </p:spTgt>
                                        </p:tgtEl>
                                        <p:attrNameLst>
                                          <p:attrName>style.visibility</p:attrName>
                                        </p:attrNameLst>
                                      </p:cBhvr>
                                      <p:to>
                                        <p:strVal val="visible"/>
                                      </p:to>
                                    </p:set>
                                    <p:animEffect transition="in" filter="wedge">
                                      <p:cBhvr>
                                        <p:cTn id="17" dur="1000"/>
                                        <p:tgtEl>
                                          <p:spTgt spid="11573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115731">
                                            <p:txEl>
                                              <p:pRg st="0" end="0"/>
                                            </p:txEl>
                                          </p:spTgt>
                                        </p:tgtEl>
                                        <p:attrNameLst>
                                          <p:attrName>style.visibility</p:attrName>
                                        </p:attrNameLst>
                                      </p:cBhvr>
                                      <p:to>
                                        <p:strVal val="visible"/>
                                      </p:to>
                                    </p:set>
                                    <p:animEffect transition="in" filter="wedge">
                                      <p:cBhvr>
                                        <p:cTn id="22" dur="1000"/>
                                        <p:tgtEl>
                                          <p:spTgt spid="115731">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5733"/>
                                        </p:tgtEl>
                                        <p:attrNameLst>
                                          <p:attrName>style.visibility</p:attrName>
                                        </p:attrNameLst>
                                      </p:cBhvr>
                                      <p:to>
                                        <p:strVal val="visible"/>
                                      </p:to>
                                    </p:set>
                                    <p:animEffect transition="in" filter="blinds(horizontal)">
                                      <p:cBhvr>
                                        <p:cTn id="27" dur="500"/>
                                        <p:tgtEl>
                                          <p:spTgt spid="11573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5732"/>
                                        </p:tgtEl>
                                        <p:attrNameLst>
                                          <p:attrName>style.visibility</p:attrName>
                                        </p:attrNameLst>
                                      </p:cBhvr>
                                      <p:to>
                                        <p:strVal val="visible"/>
                                      </p:to>
                                    </p:set>
                                    <p:animEffect transition="in" filter="blinds(horizontal)">
                                      <p:cBhvr>
                                        <p:cTn id="32" dur="500"/>
                                        <p:tgtEl>
                                          <p:spTgt spid="11573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15735">
                                            <p:txEl>
                                              <p:pRg st="0" end="0"/>
                                            </p:txEl>
                                          </p:spTgt>
                                        </p:tgtEl>
                                        <p:attrNameLst>
                                          <p:attrName>style.visibility</p:attrName>
                                        </p:attrNameLst>
                                      </p:cBhvr>
                                      <p:to>
                                        <p:strVal val="visible"/>
                                      </p:to>
                                    </p:set>
                                    <p:animEffect transition="in" filter="fade">
                                      <p:cBhvr>
                                        <p:cTn id="37" dur="2000"/>
                                        <p:tgtEl>
                                          <p:spTgt spid="115735">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5729"/>
                                        </p:tgtEl>
                                        <p:attrNameLst>
                                          <p:attrName>style.visibility</p:attrName>
                                        </p:attrNameLst>
                                      </p:cBhvr>
                                      <p:to>
                                        <p:strVal val="visible"/>
                                      </p:to>
                                    </p:set>
                                    <p:animEffect transition="in" filter="blinds(horizontal)">
                                      <p:cBhvr>
                                        <p:cTn id="42" dur="500"/>
                                        <p:tgtEl>
                                          <p:spTgt spid="115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9" grpId="0"/>
      <p:bldP spid="115732" grpId="0"/>
      <p:bldP spid="115733"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675</TotalTime>
  <Words>1001</Words>
  <Application>Microsoft Office PowerPoint</Application>
  <PresentationFormat>On-screen Show (4:3)</PresentationFormat>
  <Paragraphs>137</Paragraphs>
  <Slides>34</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Aaril</vt:lpstr>
      <vt:lpstr>Arial</vt:lpstr>
      <vt:lpstr>Calibri</vt:lpstr>
      <vt:lpstr>Franklin Gothic Book</vt:lpstr>
      <vt:lpstr>inherit</vt:lpstr>
      <vt:lpstr>OpenSans</vt:lpstr>
      <vt:lpstr>Symbol</vt:lpstr>
      <vt:lpstr>Times New Roman</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Thi Hung GV</dc:creator>
  <cp:lastModifiedBy>AutoBVT</cp:lastModifiedBy>
  <cp:revision>76</cp:revision>
  <dcterms:created xsi:type="dcterms:W3CDTF">2021-11-28T06:50:43Z</dcterms:created>
  <dcterms:modified xsi:type="dcterms:W3CDTF">2021-12-09T13:58:22Z</dcterms:modified>
</cp:coreProperties>
</file>