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9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  <p:sldMasterId id="2147483668" r:id="rId4"/>
    <p:sldMasterId id="2147483672" r:id="rId5"/>
    <p:sldMasterId id="2147483676" r:id="rId6"/>
    <p:sldMasterId id="2147483680" r:id="rId7"/>
    <p:sldMasterId id="2147483684" r:id="rId8"/>
    <p:sldMasterId id="2147483688" r:id="rId9"/>
    <p:sldMasterId id="2147483692" r:id="rId10"/>
  </p:sldMasterIdLst>
  <p:notesMasterIdLst>
    <p:notesMasterId r:id="rId44"/>
  </p:notesMasterIdLst>
  <p:sldIdLst>
    <p:sldId id="470" r:id="rId11"/>
    <p:sldId id="471" r:id="rId12"/>
    <p:sldId id="353" r:id="rId13"/>
    <p:sldId id="352" r:id="rId14"/>
    <p:sldId id="493" r:id="rId15"/>
    <p:sldId id="494" r:id="rId16"/>
    <p:sldId id="495" r:id="rId17"/>
    <p:sldId id="473" r:id="rId18"/>
    <p:sldId id="496" r:id="rId19"/>
    <p:sldId id="474" r:id="rId20"/>
    <p:sldId id="497" r:id="rId21"/>
    <p:sldId id="498" r:id="rId22"/>
    <p:sldId id="499" r:id="rId23"/>
    <p:sldId id="500" r:id="rId24"/>
    <p:sldId id="501" r:id="rId25"/>
    <p:sldId id="502" r:id="rId26"/>
    <p:sldId id="503" r:id="rId27"/>
    <p:sldId id="504" r:id="rId28"/>
    <p:sldId id="505" r:id="rId29"/>
    <p:sldId id="506" r:id="rId30"/>
    <p:sldId id="507" r:id="rId31"/>
    <p:sldId id="508" r:id="rId32"/>
    <p:sldId id="509" r:id="rId33"/>
    <p:sldId id="510" r:id="rId34"/>
    <p:sldId id="511" r:id="rId35"/>
    <p:sldId id="512" r:id="rId36"/>
    <p:sldId id="514" r:id="rId37"/>
    <p:sldId id="513" r:id="rId38"/>
    <p:sldId id="515" r:id="rId39"/>
    <p:sldId id="517" r:id="rId40"/>
    <p:sldId id="518" r:id="rId41"/>
    <p:sldId id="519" r:id="rId42"/>
    <p:sldId id="297" r:id="rId43"/>
  </p:sldIdLst>
  <p:sldSz cx="12190413" cy="6859588"/>
  <p:notesSz cx="6858000" cy="9144000"/>
  <p:custDataLst>
    <p:tags r:id="rId4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5924"/>
    <a:srgbClr val="0000FF"/>
    <a:srgbClr val="ED6D4A"/>
    <a:srgbClr val="699E56"/>
    <a:srgbClr val="6FAD32"/>
    <a:srgbClr val="0C8983"/>
    <a:srgbClr val="8D5153"/>
    <a:srgbClr val="3BB29C"/>
    <a:srgbClr val="6D9C20"/>
    <a:srgbClr val="ED85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78" autoAdjust="0"/>
    <p:restoredTop sz="97778" autoAdjust="0"/>
  </p:normalViewPr>
  <p:slideViewPr>
    <p:cSldViewPr snapToGrid="0" showGuides="1">
      <p:cViewPr>
        <p:scale>
          <a:sx n="66" d="100"/>
          <a:sy n="66" d="100"/>
        </p:scale>
        <p:origin x="960" y="162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032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15320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9681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20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856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1752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5988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60947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26210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303E1-F172-4A6A-AD6F-34A235AB7DEE}" type="slidenum">
              <a:rPr lang="en-US"/>
              <a:pPr/>
              <a:t>15</a:t>
            </a:fld>
            <a:endParaRPr lang="en-US"/>
          </a:p>
        </p:txBody>
      </p:sp>
      <p:sp>
        <p:nvSpPr>
          <p:cNvPr id="441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59955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576811-FF7F-4633-AD9B-E519E373B49B}" type="slidenum">
              <a:rPr lang="en-US"/>
              <a:pPr/>
              <a:t>16</a:t>
            </a:fld>
            <a:endParaRPr lang="en-US"/>
          </a:p>
        </p:txBody>
      </p:sp>
      <p:sp>
        <p:nvSpPr>
          <p:cNvPr id="42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21075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98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3489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97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53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70962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68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32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97907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38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3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45302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90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92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74124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74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44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02747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51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94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8163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36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50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52026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25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15-Dec-21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26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15-Dec-21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62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15-Dec-21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70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15-Dec-21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1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15-Dec-21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14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15-Dec-21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17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15-Dec-21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87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15-Dec-21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93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15-Dec-21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26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15-Dec-21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15-Dec-21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71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521" y="274702"/>
            <a:ext cx="10971372" cy="58528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521" y="6246671"/>
            <a:ext cx="2844430" cy="47636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058" y="6246671"/>
            <a:ext cx="3860297" cy="47636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6463" y="6246671"/>
            <a:ext cx="2844430" cy="476360"/>
          </a:xfrm>
        </p:spPr>
        <p:txBody>
          <a:bodyPr/>
          <a:lstStyle>
            <a:lvl1pPr>
              <a:defRPr/>
            </a:lvl1pPr>
          </a:lstStyle>
          <a:p>
            <a:fld id="{ABE4C79E-620D-4B06-B294-6D14FEB1C7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966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15-Dec-21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6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</p:sldLayoutIdLst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7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0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8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1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0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9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48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1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4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6.gif"/><Relationship Id="rId5" Type="http://schemas.openxmlformats.org/officeDocument/2006/relationships/hyperlink" Target="file:///G:\thu%20huong\Bai%20giang%20Dien%20tu\huong%205\Package%20-%20tremaysong" TargetMode="External"/><Relationship Id="rId4" Type="http://schemas.openxmlformats.org/officeDocument/2006/relationships/audio" Target="../media/audio1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file:///G:\thu%20huong\Bai%20giang%20Dien%20tu\huong%205\Package%20-%20tremayson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6.gif"/><Relationship Id="rId5" Type="http://schemas.openxmlformats.org/officeDocument/2006/relationships/hyperlink" Target="file:///G:\thu%20huong\Bai%20giang%20Dien%20tu\huong%205\Package%20-%20tremaysong" TargetMode="External"/><Relationship Id="rId4" Type="http://schemas.openxmlformats.org/officeDocument/2006/relationships/audio" Target="../media/audio1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6.gif"/><Relationship Id="rId5" Type="http://schemas.openxmlformats.org/officeDocument/2006/relationships/hyperlink" Target="file:///G:\thu%20huong\Bai%20giang%20Dien%20tu\huong%205\Package%20-%20tremaysong" TargetMode="External"/><Relationship Id="rId4" Type="http://schemas.openxmlformats.org/officeDocument/2006/relationships/audio" Target="../media/audio1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6.gif"/><Relationship Id="rId5" Type="http://schemas.openxmlformats.org/officeDocument/2006/relationships/hyperlink" Target="file:///G:\thu%20huong\Bai%20giang%20Dien%20tu\huong%205\Package%20-%20tremaysong" TargetMode="External"/><Relationship Id="rId4" Type="http://schemas.openxmlformats.org/officeDocument/2006/relationships/audio" Target="../media/audio1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240"/>
            <a:ext cx="12190413" cy="6857107"/>
          </a:xfrm>
          <a:prstGeom prst="rect">
            <a:avLst/>
          </a:prstGeom>
        </p:spPr>
      </p:pic>
      <p:pic>
        <p:nvPicPr>
          <p:cNvPr id="27" name="PA_MakeIt Last.mp3">
            <a:hlinkClick r:id="" action="ppaction://media"/>
          </p:cNvPr>
          <p:cNvPicPr>
            <a:picLocks noChangeAspect="1"/>
          </p:cNvPicPr>
          <p:nvPr>
            <a:audioFile r:link="rId2"/>
            <p:custDataLst>
              <p:tags r:id="rId3"/>
            </p:custDataLst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-765599" y="-1676722"/>
            <a:ext cx="609600" cy="609600"/>
          </a:xfrm>
          <a:prstGeom prst="rect">
            <a:avLst/>
          </a:prstGeom>
        </p:spPr>
      </p:pic>
      <p:sp>
        <p:nvSpPr>
          <p:cNvPr id="15" name="TextBox 4"/>
          <p:cNvSpPr txBox="1"/>
          <p:nvPr/>
        </p:nvSpPr>
        <p:spPr>
          <a:xfrm>
            <a:off x="2741334" y="1628548"/>
            <a:ext cx="67249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699E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CHÀO MỪNG CÁC EM HỌC SINH</a:t>
            </a:r>
            <a:endParaRPr lang="en-US" altLang="zh-CN" sz="3200" b="1" dirty="0">
              <a:solidFill>
                <a:srgbClr val="699E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4"/>
          <p:cNvSpPr txBox="1"/>
          <p:nvPr/>
        </p:nvSpPr>
        <p:spPr>
          <a:xfrm>
            <a:off x="2119732" y="2176007"/>
            <a:ext cx="80682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spc="600" dirty="0" smtClean="0">
                <a:solidFill>
                  <a:srgbClr val="699E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ĐẾN VỚI TIẾT HỌC HÔM NAY</a:t>
            </a:r>
            <a:endParaRPr lang="en-US" altLang="zh-CN" sz="3200" b="1" spc="600" dirty="0">
              <a:solidFill>
                <a:srgbClr val="699E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23"/>
          <p:cNvSpPr txBox="1"/>
          <p:nvPr/>
        </p:nvSpPr>
        <p:spPr>
          <a:xfrm>
            <a:off x="1108008" y="2468394"/>
            <a:ext cx="1009168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KHOA HỌC 5</a:t>
            </a:r>
          </a:p>
          <a:p>
            <a:pPr algn="ctr"/>
            <a:r>
              <a:rPr lang="en-US" altLang="zh-CN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SỰ CHUYỂN THỂ CỦA CHẤT</a:t>
            </a:r>
            <a:endParaRPr lang="zh-CN" alt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微软雅黑" pitchFamily="34" charset="-122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424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1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7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1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5" grpId="0"/>
      <p:bldP spid="17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96200" y="838200"/>
            <a:ext cx="522288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8200" y="838200"/>
            <a:ext cx="522288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62800" y="5638800"/>
            <a:ext cx="304800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64658" y="3001670"/>
            <a:ext cx="522288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1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4400" y="5638800"/>
            <a:ext cx="522288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36658" y="3535070"/>
            <a:ext cx="522288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 Box 36"/>
          <p:cNvSpPr txBox="1">
            <a:spLocks noChangeArrowheads="1"/>
          </p:cNvSpPr>
          <p:nvPr/>
        </p:nvSpPr>
        <p:spPr bwMode="auto">
          <a:xfrm>
            <a:off x="1360487" y="2310009"/>
            <a:ext cx="1687513" cy="461665"/>
          </a:xfrm>
          <a:prstGeom prst="rect">
            <a:avLst/>
          </a:prstGeom>
          <a:solidFill>
            <a:srgbClr val="FF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sz="24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át</a:t>
            </a:r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trắng</a:t>
            </a:r>
            <a:endParaRPr 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Text Box 37"/>
          <p:cNvSpPr txBox="1">
            <a:spLocks noChangeArrowheads="1"/>
          </p:cNvSpPr>
          <p:nvPr/>
        </p:nvSpPr>
        <p:spPr bwMode="auto">
          <a:xfrm>
            <a:off x="4122058" y="2328570"/>
            <a:ext cx="1371600" cy="457200"/>
          </a:xfrm>
          <a:prstGeom prst="rect">
            <a:avLst/>
          </a:prstGeom>
          <a:solidFill>
            <a:srgbClr val="FF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Cồn</a:t>
            </a:r>
            <a:endParaRPr 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ectangle 38"/>
          <p:cNvSpPr>
            <a:spLocks noChangeArrowheads="1"/>
          </p:cNvSpPr>
          <p:nvPr/>
        </p:nvSpPr>
        <p:spPr bwMode="auto">
          <a:xfrm>
            <a:off x="4122058" y="3001670"/>
            <a:ext cx="1371600" cy="457200"/>
          </a:xfrm>
          <a:prstGeom prst="rect">
            <a:avLst/>
          </a:prstGeom>
          <a:solidFill>
            <a:srgbClr val="FF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Xăng</a:t>
            </a:r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ectangle 39"/>
          <p:cNvSpPr>
            <a:spLocks noChangeArrowheads="1"/>
          </p:cNvSpPr>
          <p:nvPr/>
        </p:nvSpPr>
        <p:spPr bwMode="auto">
          <a:xfrm>
            <a:off x="4122058" y="3718426"/>
            <a:ext cx="1371600" cy="457200"/>
          </a:xfrm>
          <a:prstGeom prst="rect">
            <a:avLst/>
          </a:prstGeom>
          <a:solidFill>
            <a:srgbClr val="FF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Ni-</a:t>
            </a:r>
            <a:r>
              <a:rPr lang="en-US" sz="24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tơ</a:t>
            </a:r>
            <a:endParaRPr 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Rectangle 40"/>
          <p:cNvSpPr>
            <a:spLocks noChangeArrowheads="1"/>
          </p:cNvSpPr>
          <p:nvPr/>
        </p:nvSpPr>
        <p:spPr bwMode="auto">
          <a:xfrm>
            <a:off x="6543789" y="3752170"/>
            <a:ext cx="1820862" cy="457200"/>
          </a:xfrm>
          <a:prstGeom prst="rect">
            <a:avLst/>
          </a:prstGeom>
          <a:solidFill>
            <a:srgbClr val="FF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Hơi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endParaRPr 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Rectangle 41"/>
          <p:cNvSpPr>
            <a:spLocks noChangeArrowheads="1"/>
          </p:cNvSpPr>
          <p:nvPr/>
        </p:nvSpPr>
        <p:spPr bwMode="auto">
          <a:xfrm>
            <a:off x="6549231" y="2998883"/>
            <a:ext cx="1836737" cy="457200"/>
          </a:xfrm>
          <a:prstGeom prst="rect">
            <a:avLst/>
          </a:prstGeom>
          <a:solidFill>
            <a:srgbClr val="FF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</a:t>
            </a:r>
            <a:endParaRPr 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Rectangle 42"/>
          <p:cNvSpPr>
            <a:spLocks noChangeArrowheads="1"/>
          </p:cNvSpPr>
          <p:nvPr/>
        </p:nvSpPr>
        <p:spPr bwMode="auto">
          <a:xfrm>
            <a:off x="9441541" y="3722589"/>
            <a:ext cx="1447800" cy="457200"/>
          </a:xfrm>
          <a:prstGeom prst="rect">
            <a:avLst/>
          </a:prstGeom>
          <a:solidFill>
            <a:srgbClr val="FF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Rectangle 43"/>
          <p:cNvSpPr>
            <a:spLocks noChangeArrowheads="1"/>
          </p:cNvSpPr>
          <p:nvPr/>
        </p:nvSpPr>
        <p:spPr bwMode="auto">
          <a:xfrm>
            <a:off x="9441541" y="3013170"/>
            <a:ext cx="1447800" cy="457200"/>
          </a:xfrm>
          <a:prstGeom prst="rect">
            <a:avLst/>
          </a:prstGeom>
          <a:solidFill>
            <a:srgbClr val="FF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Muối</a:t>
            </a:r>
            <a:endParaRPr 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44"/>
          <p:cNvSpPr>
            <a:spLocks noChangeArrowheads="1"/>
          </p:cNvSpPr>
          <p:nvPr/>
        </p:nvSpPr>
        <p:spPr bwMode="auto">
          <a:xfrm>
            <a:off x="6549231" y="2310624"/>
            <a:ext cx="1836737" cy="457200"/>
          </a:xfrm>
          <a:prstGeom prst="rect">
            <a:avLst/>
          </a:prstGeom>
          <a:solidFill>
            <a:srgbClr val="FF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endParaRPr 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Rectangle 45"/>
          <p:cNvSpPr>
            <a:spLocks noChangeArrowheads="1"/>
          </p:cNvSpPr>
          <p:nvPr/>
        </p:nvSpPr>
        <p:spPr bwMode="auto">
          <a:xfrm>
            <a:off x="9441541" y="2313423"/>
            <a:ext cx="1447800" cy="457200"/>
          </a:xfrm>
          <a:prstGeom prst="rect">
            <a:avLst/>
          </a:prstGeom>
          <a:solidFill>
            <a:srgbClr val="FF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Ô-</a:t>
            </a:r>
            <a:r>
              <a:rPr lang="en-US" sz="24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xy</a:t>
            </a:r>
            <a:endParaRPr 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ectangle 46"/>
          <p:cNvSpPr>
            <a:spLocks noChangeArrowheads="1"/>
          </p:cNvSpPr>
          <p:nvPr/>
        </p:nvSpPr>
        <p:spPr bwMode="auto">
          <a:xfrm>
            <a:off x="1384414" y="3707400"/>
            <a:ext cx="1687513" cy="461665"/>
          </a:xfrm>
          <a:prstGeom prst="rect">
            <a:avLst/>
          </a:prstGeom>
          <a:solidFill>
            <a:srgbClr val="FF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Dầu</a:t>
            </a:r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ăn</a:t>
            </a:r>
            <a:endParaRPr 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Text Box 47"/>
          <p:cNvSpPr txBox="1">
            <a:spLocks noChangeArrowheads="1"/>
          </p:cNvSpPr>
          <p:nvPr/>
        </p:nvSpPr>
        <p:spPr bwMode="auto">
          <a:xfrm>
            <a:off x="1384414" y="3001670"/>
            <a:ext cx="1687513" cy="457200"/>
          </a:xfrm>
          <a:prstGeom prst="rect">
            <a:avLst/>
          </a:prstGeom>
          <a:solidFill>
            <a:srgbClr val="FF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Nhôm</a:t>
            </a:r>
            <a:endParaRPr 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7" name="Group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590318"/>
              </p:ext>
            </p:extLst>
          </p:nvPr>
        </p:nvGraphicFramePr>
        <p:xfrm>
          <a:off x="3193141" y="4894067"/>
          <a:ext cx="6248400" cy="154838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133600"/>
                <a:gridCol w="2133600"/>
                <a:gridCol w="1981200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Thể</a:t>
                      </a:r>
                      <a:r>
                        <a:rPr kumimoji="0" lang="en-US" sz="2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2800" b="1" u="none" strike="noStrike" cap="none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rắn</a:t>
                      </a:r>
                      <a:endParaRPr kumimoji="0" 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Thể lỏng</a:t>
                      </a:r>
                      <a:endParaRPr kumimoji="0" lang="en-US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Thể</a:t>
                      </a:r>
                      <a:r>
                        <a:rPr kumimoji="0" lang="en-US" sz="2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2800" b="1" u="none" strike="noStrike" cap="none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khí</a:t>
                      </a:r>
                      <a:endParaRPr kumimoji="0" 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/>
                </a:tc>
              </a:tr>
              <a:tr h="877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38" name="Text Box 71"/>
          <p:cNvSpPr txBox="1">
            <a:spLocks noChangeArrowheads="1"/>
          </p:cNvSpPr>
          <p:nvPr/>
        </p:nvSpPr>
        <p:spPr bwMode="auto">
          <a:xfrm>
            <a:off x="914400" y="1057424"/>
            <a:ext cx="106428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Dùng</a:t>
            </a:r>
            <a:r>
              <a:rPr lang="en-US" sz="2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tấm</a:t>
            </a:r>
            <a:r>
              <a:rPr lang="en-US" sz="2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phiếu</a:t>
            </a:r>
            <a:r>
              <a:rPr lang="en-US" sz="2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nội</a:t>
            </a:r>
            <a:r>
              <a:rPr lang="en-US" sz="2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dung </a:t>
            </a:r>
            <a:r>
              <a:rPr lang="en-US" sz="24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dưới</a:t>
            </a:r>
            <a:r>
              <a:rPr lang="en-US" sz="2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en-US" sz="2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2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xếp</a:t>
            </a:r>
            <a:r>
              <a:rPr lang="en-US" sz="2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2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cột</a:t>
            </a:r>
            <a:r>
              <a:rPr lang="en-US" sz="2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phù</a:t>
            </a:r>
            <a:r>
              <a:rPr lang="en-US" sz="2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endParaRPr lang="en-US" sz="2400" b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Text Box 77"/>
          <p:cNvSpPr txBox="1">
            <a:spLocks noChangeArrowheads="1"/>
          </p:cNvSpPr>
          <p:nvPr/>
        </p:nvSpPr>
        <p:spPr bwMode="auto">
          <a:xfrm>
            <a:off x="1360487" y="247254"/>
            <a:ext cx="9670369" cy="584775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biệt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405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 autoUpdateAnimBg="0"/>
      <p:bldP spid="26" grpId="0" animBg="1" autoUpdateAnimBg="0"/>
      <p:bldP spid="27" grpId="0" animBg="1" autoUpdateAnimBg="0"/>
      <p:bldP spid="28" grpId="0" animBg="1" autoUpdateAnimBg="0"/>
      <p:bldP spid="29" grpId="0" animBg="1" autoUpdateAnimBg="0"/>
      <p:bldP spid="30" grpId="0" animBg="1" autoUpdateAnimBg="0"/>
      <p:bldP spid="31" grpId="0" animBg="1" autoUpdateAnimBg="0"/>
      <p:bldP spid="32" grpId="0" animBg="1" autoUpdateAnimBg="0"/>
      <p:bldP spid="33" grpId="0" animBg="1" autoUpdateAnimBg="0"/>
      <p:bldP spid="34" grpId="0" animBg="1" autoUpdateAnimBg="0"/>
      <p:bldP spid="35" grpId="0" animBg="1" autoUpdateAnimBg="0"/>
      <p:bldP spid="36" grpId="0" animBg="1" autoUpdateAnimBg="0"/>
      <p:bldP spid="38" grpId="0" autoUpdateAnimBg="0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758167"/>
              </p:ext>
            </p:extLst>
          </p:nvPr>
        </p:nvGraphicFramePr>
        <p:xfrm>
          <a:off x="1600200" y="754743"/>
          <a:ext cx="9256485" cy="47752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160751"/>
                <a:gridCol w="3160751"/>
                <a:gridCol w="2934983"/>
              </a:tblGrid>
              <a:tr h="7734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Thể</a:t>
                      </a:r>
                      <a:r>
                        <a:rPr kumimoji="0" lang="en-US" sz="4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40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rắn</a:t>
                      </a:r>
                      <a:endParaRPr kumimoji="0" lang="en-US" sz="4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Thể</a:t>
                      </a:r>
                      <a:r>
                        <a:rPr kumimoji="0" lang="en-US" sz="4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40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lỏng</a:t>
                      </a:r>
                      <a:endParaRPr kumimoji="0" lang="en-US" sz="4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Thể</a:t>
                      </a:r>
                      <a:r>
                        <a:rPr kumimoji="0" lang="en-US" sz="4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40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khí</a:t>
                      </a:r>
                      <a:endParaRPr kumimoji="0" lang="en-US" sz="4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 horzOverflow="overflow"/>
                </a:tc>
              </a:tr>
              <a:tr h="40017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40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Nước</a:t>
                      </a:r>
                      <a:r>
                        <a:rPr kumimoji="0" lang="en-US" sz="4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40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đá</a:t>
                      </a:r>
                      <a:endParaRPr kumimoji="0" lang="en-US" sz="40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40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Cát</a:t>
                      </a:r>
                      <a:r>
                        <a:rPr kumimoji="0" lang="en-US" sz="4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40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trắng</a:t>
                      </a:r>
                      <a:endParaRPr kumimoji="0" lang="en-US" sz="40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40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Đường</a:t>
                      </a:r>
                      <a:endParaRPr kumimoji="0" lang="en-US" sz="40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40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Nhôm</a:t>
                      </a:r>
                      <a:endParaRPr kumimoji="0" lang="en-US" sz="40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40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Muối</a:t>
                      </a:r>
                      <a:endParaRPr kumimoji="0" lang="en-US" sz="4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Cồn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Dầu ăn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Nước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Xăng</a:t>
                      </a:r>
                      <a:endParaRPr kumimoji="0" lang="en-US" sz="4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40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Hơi</a:t>
                      </a:r>
                      <a:r>
                        <a:rPr kumimoji="0" lang="en-US" sz="4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40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nước</a:t>
                      </a:r>
                      <a:endParaRPr kumimoji="0" lang="en-US" sz="40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Ô-</a:t>
                      </a:r>
                      <a:r>
                        <a:rPr kumimoji="0" lang="en-US" sz="40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xy</a:t>
                      </a:r>
                      <a:endParaRPr kumimoji="0" lang="en-US" sz="40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Ni-</a:t>
                      </a:r>
                      <a:r>
                        <a:rPr kumimoji="0" lang="en-US" sz="40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tơ</a:t>
                      </a:r>
                      <a:r>
                        <a:rPr kumimoji="0" lang="en-US" sz="4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3" name="Text Box 23"/>
          <p:cNvSpPr txBox="1">
            <a:spLocks noChangeArrowheads="1"/>
          </p:cNvSpPr>
          <p:nvPr/>
        </p:nvSpPr>
        <p:spPr bwMode="auto">
          <a:xfrm>
            <a:off x="1295399" y="5638800"/>
            <a:ext cx="993865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tự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nhiên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tồn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tại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rắn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lỏng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hoặc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khí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3151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698625" y="37258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Oval 10"/>
          <p:cNvSpPr>
            <a:spLocks noChangeArrowheads="1"/>
          </p:cNvSpPr>
          <p:nvPr/>
        </p:nvSpPr>
        <p:spPr bwMode="auto">
          <a:xfrm>
            <a:off x="1839233" y="2946400"/>
            <a:ext cx="457200" cy="457200"/>
          </a:xfrm>
          <a:prstGeom prst="ellipse">
            <a:avLst/>
          </a:prstGeom>
          <a:solidFill>
            <a:schemeClr val="accent1"/>
          </a:solidFill>
          <a:ln w="57150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 dirty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</a:t>
            </a: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990599" y="1734457"/>
            <a:ext cx="81391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rắn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?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1219200" y="86738"/>
            <a:ext cx="109800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chơi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“ Ai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nhanh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.”</a:t>
            </a:r>
            <a:endParaRPr lang="en-US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990599" y="840571"/>
            <a:ext cx="101418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24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2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2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sz="2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2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2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2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2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sz="2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endParaRPr lang="en-US" sz="2400" b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1523999" y="2344057"/>
            <a:ext cx="792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a) </a:t>
            </a:r>
            <a:r>
              <a:rPr lang="en-US" sz="2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1447799" y="2923722"/>
            <a:ext cx="7924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b) </a:t>
            </a:r>
            <a:r>
              <a:rPr lang="en-US" sz="2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1447799" y="3563257"/>
            <a:ext cx="7924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c) Không có hình dạng nhất định, có hình dạng của vật chứa nó, nhìn thấy được.</a:t>
            </a:r>
          </a:p>
        </p:txBody>
      </p:sp>
    </p:spTree>
    <p:extLst>
      <p:ext uri="{BB962C8B-B14F-4D97-AF65-F5344CB8AC3E}">
        <p14:creationId xmlns:p14="http://schemas.microsoft.com/office/powerpoint/2010/main" val="2586962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4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320"/>
                            </p:stCondLst>
                            <p:childTnLst>
                              <p:par>
                                <p:cTn id="2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400"/>
                            </p:stCondLst>
                            <p:childTnLst>
                              <p:par>
                                <p:cTn id="3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280"/>
                            </p:stCondLst>
                            <p:childTnLst>
                              <p:par>
                                <p:cTn id="3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8" name="Text Box 4"/>
          <p:cNvSpPr txBox="1">
            <a:spLocks noChangeArrowheads="1"/>
          </p:cNvSpPr>
          <p:nvPr/>
        </p:nvSpPr>
        <p:spPr bwMode="auto">
          <a:xfrm>
            <a:off x="2814766" y="2590966"/>
            <a:ext cx="1841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endParaRPr lang="vi-VN" sz="2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8874" name="Oval 10"/>
          <p:cNvSpPr>
            <a:spLocks noChangeArrowheads="1"/>
          </p:cNvSpPr>
          <p:nvPr/>
        </p:nvSpPr>
        <p:spPr bwMode="auto">
          <a:xfrm>
            <a:off x="2044875" y="4237724"/>
            <a:ext cx="533523" cy="457306"/>
          </a:xfrm>
          <a:prstGeom prst="ellipse">
            <a:avLst/>
          </a:prstGeom>
          <a:solidFill>
            <a:schemeClr val="accent1"/>
          </a:solidFill>
          <a:ln w="57150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r>
              <a:rPr lang="en-US" sz="2800" b="1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c)</a:t>
            </a:r>
          </a:p>
        </p:txBody>
      </p:sp>
      <p:sp>
        <p:nvSpPr>
          <p:cNvPr id="548875" name="Text Box 11"/>
          <p:cNvSpPr txBox="1">
            <a:spLocks noChangeArrowheads="1"/>
          </p:cNvSpPr>
          <p:nvPr/>
        </p:nvSpPr>
        <p:spPr bwMode="auto">
          <a:xfrm>
            <a:off x="1344401" y="845900"/>
            <a:ext cx="8140997" cy="519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28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Chất lỏng có đặc điểm gì ?</a:t>
            </a:r>
          </a:p>
        </p:txBody>
      </p:sp>
      <p:sp>
        <p:nvSpPr>
          <p:cNvPr id="548878" name="Text Box 14"/>
          <p:cNvSpPr txBox="1">
            <a:spLocks noChangeArrowheads="1"/>
          </p:cNvSpPr>
          <p:nvPr/>
        </p:nvSpPr>
        <p:spPr bwMode="auto">
          <a:xfrm>
            <a:off x="1801707" y="1450882"/>
            <a:ext cx="7926634" cy="946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a) </a:t>
            </a:r>
            <a:r>
              <a:rPr lang="en-US" sz="2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chiếm</a:t>
            </a: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toàn</a:t>
            </a: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bộ</a:t>
            </a: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chứa</a:t>
            </a: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</a:t>
            </a: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548879" name="Text Box 15"/>
          <p:cNvSpPr txBox="1">
            <a:spLocks noChangeArrowheads="1"/>
          </p:cNvSpPr>
          <p:nvPr/>
        </p:nvSpPr>
        <p:spPr bwMode="auto">
          <a:xfrm>
            <a:off x="1801707" y="2880052"/>
            <a:ext cx="7926634" cy="954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b) </a:t>
            </a:r>
            <a:r>
              <a:rPr lang="en-US" sz="2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nhìn</a:t>
            </a: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thấy</a:t>
            </a: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548880" name="Text Box 16"/>
          <p:cNvSpPr txBox="1">
            <a:spLocks noChangeArrowheads="1"/>
          </p:cNvSpPr>
          <p:nvPr/>
        </p:nvSpPr>
        <p:spPr bwMode="auto">
          <a:xfrm>
            <a:off x="1801707" y="4221846"/>
            <a:ext cx="7926634" cy="946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c) </a:t>
            </a:r>
            <a:r>
              <a:rPr lang="en-US" sz="2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chứa</a:t>
            </a: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</a:t>
            </a: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nhìn</a:t>
            </a: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thấy</a:t>
            </a: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6459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488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488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488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92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48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48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48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84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48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48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48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24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5488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5488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5488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8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48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4" grpId="0" animBg="1"/>
      <p:bldP spid="54887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6" name="Text Box 4"/>
          <p:cNvSpPr txBox="1">
            <a:spLocks noChangeArrowheads="1"/>
          </p:cNvSpPr>
          <p:nvPr/>
        </p:nvSpPr>
        <p:spPr bwMode="auto">
          <a:xfrm>
            <a:off x="2669623" y="2405926"/>
            <a:ext cx="1841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endParaRPr lang="vi-VN" sz="2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9007" name="Oval 15"/>
          <p:cNvSpPr>
            <a:spLocks noChangeArrowheads="1"/>
          </p:cNvSpPr>
          <p:nvPr/>
        </p:nvSpPr>
        <p:spPr bwMode="auto">
          <a:xfrm>
            <a:off x="1783617" y="1329493"/>
            <a:ext cx="533523" cy="457306"/>
          </a:xfrm>
          <a:prstGeom prst="ellipse">
            <a:avLst/>
          </a:prstGeom>
          <a:solidFill>
            <a:schemeClr val="accent1"/>
          </a:solidFill>
          <a:ln w="57150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r>
              <a:rPr lang="en-US" sz="2800" b="1" dirty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</a:t>
            </a:r>
          </a:p>
        </p:txBody>
      </p:sp>
      <p:sp>
        <p:nvSpPr>
          <p:cNvPr id="469015" name="Text Box 23"/>
          <p:cNvSpPr txBox="1">
            <a:spLocks noChangeArrowheads="1"/>
          </p:cNvSpPr>
          <p:nvPr/>
        </p:nvSpPr>
        <p:spPr bwMode="auto">
          <a:xfrm>
            <a:off x="1199258" y="660859"/>
            <a:ext cx="92800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2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8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Khí</a:t>
            </a:r>
            <a:r>
              <a:rPr lang="en-US" sz="2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các-bô-níc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Ô-xi,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ni-tơ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9018" name="Text Box 26"/>
          <p:cNvSpPr txBox="1">
            <a:spLocks noChangeArrowheads="1"/>
          </p:cNvSpPr>
          <p:nvPr/>
        </p:nvSpPr>
        <p:spPr bwMode="auto">
          <a:xfrm>
            <a:off x="1656564" y="1299200"/>
            <a:ext cx="7926634" cy="1385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a) </a:t>
            </a:r>
            <a:r>
              <a:rPr lang="en-US" sz="2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chiếm</a:t>
            </a: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toàn</a:t>
            </a: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bộ</a:t>
            </a: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chứa</a:t>
            </a: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</a:t>
            </a: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nhìn</a:t>
            </a: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thấy</a:t>
            </a: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469019" name="Text Box 27"/>
          <p:cNvSpPr txBox="1">
            <a:spLocks noChangeArrowheads="1"/>
          </p:cNvSpPr>
          <p:nvPr/>
        </p:nvSpPr>
        <p:spPr bwMode="auto">
          <a:xfrm>
            <a:off x="1656564" y="2873535"/>
            <a:ext cx="7926634" cy="954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b) </a:t>
            </a:r>
            <a:r>
              <a:rPr lang="en-US" sz="2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nhìn</a:t>
            </a: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thấy</a:t>
            </a: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469020" name="Text Box 28"/>
          <p:cNvSpPr txBox="1">
            <a:spLocks noChangeArrowheads="1"/>
          </p:cNvSpPr>
          <p:nvPr/>
        </p:nvSpPr>
        <p:spPr bwMode="auto">
          <a:xfrm>
            <a:off x="1656564" y="4016855"/>
            <a:ext cx="7926634" cy="946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c) </a:t>
            </a:r>
            <a:r>
              <a:rPr lang="en-US" sz="2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chứa</a:t>
            </a: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</a:t>
            </a: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nhìn</a:t>
            </a: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thấy</a:t>
            </a: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7286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690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690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690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6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69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69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69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69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69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69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469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469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469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9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9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9007" grpId="0" animBg="1"/>
      <p:bldP spid="4690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5" name="Rectangle 5"/>
          <p:cNvSpPr>
            <a:spLocks noChangeArrowheads="1"/>
          </p:cNvSpPr>
          <p:nvPr/>
        </p:nvSpPr>
        <p:spPr bwMode="auto">
          <a:xfrm>
            <a:off x="6002819" y="-184708"/>
            <a:ext cx="184774" cy="369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vi-VN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0355" name="Rectangle 35"/>
          <p:cNvSpPr>
            <a:spLocks noChangeArrowheads="1"/>
          </p:cNvSpPr>
          <p:nvPr/>
        </p:nvSpPr>
        <p:spPr bwMode="auto">
          <a:xfrm>
            <a:off x="1994108" y="2330990"/>
            <a:ext cx="6859588" cy="519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1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1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801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rắn</a:t>
            </a:r>
            <a:r>
              <a:rPr lang="en-US" sz="2801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1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801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sz="2801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sz="2801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2801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801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0356" name="Text Box 36"/>
          <p:cNvSpPr txBox="1">
            <a:spLocks noChangeArrowheads="1"/>
          </p:cNvSpPr>
          <p:nvPr/>
        </p:nvSpPr>
        <p:spPr bwMode="auto">
          <a:xfrm>
            <a:off x="1994108" y="4423630"/>
            <a:ext cx="7393111" cy="1385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1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1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801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khí</a:t>
            </a:r>
            <a:r>
              <a:rPr lang="en-US" sz="2801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2801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1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801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sz="2801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sz="2801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2801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1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chiếm</a:t>
            </a:r>
            <a:r>
              <a:rPr lang="en-US" sz="2801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toàn</a:t>
            </a:r>
            <a:r>
              <a:rPr lang="en-US" sz="2801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bộ</a:t>
            </a:r>
            <a:r>
              <a:rPr lang="en-US" sz="2801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2801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chứa</a:t>
            </a:r>
            <a:r>
              <a:rPr lang="en-US" sz="2801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</a:t>
            </a:r>
            <a:r>
              <a:rPr lang="en-US" sz="2801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1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2801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nhìn</a:t>
            </a:r>
            <a:r>
              <a:rPr lang="en-US" sz="2801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thấy</a:t>
            </a:r>
            <a:r>
              <a:rPr lang="en-US" sz="2801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801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  <p:sp>
        <p:nvSpPr>
          <p:cNvPr id="440357" name="Rectangle 37"/>
          <p:cNvSpPr>
            <a:spLocks noChangeArrowheads="1"/>
          </p:cNvSpPr>
          <p:nvPr/>
        </p:nvSpPr>
        <p:spPr bwMode="auto">
          <a:xfrm>
            <a:off x="1994108" y="2944237"/>
            <a:ext cx="7393111" cy="1385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1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1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801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lỏng</a:t>
            </a:r>
            <a:r>
              <a:rPr lang="en-US" sz="2801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2801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1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801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sz="2801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sz="2801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2801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1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1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801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sz="2801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801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2801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chứa</a:t>
            </a:r>
            <a:r>
              <a:rPr lang="en-US" sz="2801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</a:t>
            </a:r>
            <a:r>
              <a:rPr lang="en-US" sz="2801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1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nhìn</a:t>
            </a:r>
            <a:r>
              <a:rPr lang="en-US" sz="2801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thấy</a:t>
            </a:r>
            <a:r>
              <a:rPr lang="en-US" sz="2801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801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440360" name="Text Box 40"/>
          <p:cNvSpPr txBox="1">
            <a:spLocks noChangeArrowheads="1"/>
          </p:cNvSpPr>
          <p:nvPr/>
        </p:nvSpPr>
        <p:spPr bwMode="auto">
          <a:xfrm>
            <a:off x="1445236" y="184709"/>
            <a:ext cx="9115165" cy="946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1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*Qua </a:t>
            </a:r>
            <a:r>
              <a:rPr lang="en-US" sz="2801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</a:t>
            </a:r>
            <a:r>
              <a:rPr lang="en-US" sz="2801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chơi</a:t>
            </a:r>
            <a:r>
              <a:rPr lang="en-US" sz="2801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1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chúng</a:t>
            </a:r>
            <a:r>
              <a:rPr lang="en-US" sz="2801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2801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thấy</a:t>
            </a:r>
            <a:r>
              <a:rPr lang="en-US" sz="2801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801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rắn</a:t>
            </a:r>
            <a:r>
              <a:rPr lang="en-US" sz="2801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1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801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lỏng</a:t>
            </a:r>
            <a:r>
              <a:rPr lang="en-US" sz="2801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1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801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khí</a:t>
            </a:r>
            <a:r>
              <a:rPr lang="en-US" sz="2801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1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2801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lang="en-US" sz="2801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2801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2801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</a:p>
        </p:txBody>
      </p:sp>
      <p:sp>
        <p:nvSpPr>
          <p:cNvPr id="440361" name="Text Box 41"/>
          <p:cNvSpPr txBox="1">
            <a:spLocks noChangeArrowheads="1"/>
          </p:cNvSpPr>
          <p:nvPr/>
        </p:nvSpPr>
        <p:spPr bwMode="auto">
          <a:xfrm>
            <a:off x="4499429" y="1652072"/>
            <a:ext cx="2853368" cy="58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1" b="1" u="sng" dirty="0" err="1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lang="en-US" sz="3201" b="1" u="sng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1" b="1" u="sng" dirty="0" err="1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luận</a:t>
            </a:r>
            <a:endParaRPr lang="en-US" sz="3201" b="1" u="sng" dirty="0">
              <a:solidFill>
                <a:srgbClr val="A5002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612037"/>
      </p:ext>
    </p:extLst>
  </p:cSld>
  <p:clrMapOvr>
    <a:masterClrMapping/>
  </p:clrMapOvr>
  <p:transition spd="med">
    <p:comb dir="vert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40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40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40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40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40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40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403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403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403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403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403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403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4403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4403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4403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5" grpId="0"/>
      <p:bldP spid="440356" grpId="0"/>
      <p:bldP spid="44035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004" name="Text Box 20"/>
          <p:cNvSpPr txBox="1">
            <a:spLocks noChangeArrowheads="1"/>
          </p:cNvSpPr>
          <p:nvPr/>
        </p:nvSpPr>
        <p:spPr bwMode="auto">
          <a:xfrm>
            <a:off x="1326381" y="127194"/>
            <a:ext cx="8002852" cy="584775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3: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sát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thảo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luận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26034" name="Picture 50" descr="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557" y="1880337"/>
            <a:ext cx="8942300" cy="472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6039" name="Text Box 55"/>
          <p:cNvSpPr txBox="1">
            <a:spLocks noChangeArrowheads="1"/>
          </p:cNvSpPr>
          <p:nvPr/>
        </p:nvSpPr>
        <p:spPr bwMode="auto">
          <a:xfrm>
            <a:off x="2487524" y="933968"/>
            <a:ext cx="8002852" cy="946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1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sz="2801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sát</a:t>
            </a:r>
            <a:r>
              <a:rPr lang="en-US" sz="2801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1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801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ảnh</a:t>
            </a:r>
            <a:r>
              <a:rPr lang="en-US" sz="2801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801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SGK </a:t>
            </a:r>
            <a:r>
              <a:rPr lang="en-US" sz="2801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trang</a:t>
            </a:r>
            <a:r>
              <a:rPr lang="en-US" sz="2801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73 </a:t>
            </a:r>
            <a:r>
              <a:rPr lang="en-US" sz="2801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801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nói</a:t>
            </a:r>
            <a:r>
              <a:rPr lang="en-US" sz="2801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2801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sự</a:t>
            </a:r>
            <a:r>
              <a:rPr lang="en-US" sz="2801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chuyển</a:t>
            </a:r>
            <a:r>
              <a:rPr lang="en-US" sz="2801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801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801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2801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35523611"/>
      </p:ext>
    </p:extLst>
  </p:cSld>
  <p:clrMapOvr>
    <a:masterClrMapping/>
  </p:clrMapOvr>
  <p:transition spd="med">
    <p:comb dir="vert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6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6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26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26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26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26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600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40" name="Text Box 4"/>
          <p:cNvSpPr txBox="1">
            <a:spLocks noChangeArrowheads="1"/>
          </p:cNvSpPr>
          <p:nvPr/>
        </p:nvSpPr>
        <p:spPr bwMode="auto">
          <a:xfrm>
            <a:off x="1903236" y="3734664"/>
            <a:ext cx="1015813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2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</a:t>
            </a:r>
            <a:r>
              <a:rPr lang="en-US" sz="2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2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lỏng</a:t>
            </a: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475141" name="Text Box 5"/>
          <p:cNvSpPr txBox="1">
            <a:spLocks noChangeArrowheads="1"/>
          </p:cNvSpPr>
          <p:nvPr/>
        </p:nvSpPr>
        <p:spPr bwMode="auto">
          <a:xfrm>
            <a:off x="1906412" y="4496842"/>
            <a:ext cx="967598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2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</a:t>
            </a: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</a:t>
            </a: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chuyển</a:t>
            </a: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rắn</a:t>
            </a: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sang </a:t>
            </a:r>
            <a:r>
              <a:rPr lang="en-US" sz="2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lỏng</a:t>
            </a: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kiện</a:t>
            </a: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nhiệt</a:t>
            </a: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thường</a:t>
            </a: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475142" name="Picture 6" descr="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588" y="304871"/>
            <a:ext cx="5563888" cy="293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5143" name="Line 7"/>
          <p:cNvSpPr>
            <a:spLocks noChangeShapeType="1"/>
          </p:cNvSpPr>
          <p:nvPr/>
        </p:nvSpPr>
        <p:spPr bwMode="auto">
          <a:xfrm flipV="1">
            <a:off x="4494635" y="990830"/>
            <a:ext cx="914612" cy="22865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2000" b="1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5144" name="Line 8"/>
          <p:cNvSpPr>
            <a:spLocks noChangeShapeType="1"/>
          </p:cNvSpPr>
          <p:nvPr/>
        </p:nvSpPr>
        <p:spPr bwMode="auto">
          <a:xfrm>
            <a:off x="4570853" y="2896271"/>
            <a:ext cx="3734664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2000" b="1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5145" name="Text Box 9"/>
          <p:cNvSpPr txBox="1">
            <a:spLocks noChangeArrowheads="1"/>
          </p:cNvSpPr>
          <p:nvPr/>
        </p:nvSpPr>
        <p:spPr bwMode="auto">
          <a:xfrm>
            <a:off x="1979454" y="5665487"/>
            <a:ext cx="958847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3: </a:t>
            </a:r>
            <a:r>
              <a:rPr lang="en-US" sz="2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bốc</a:t>
            </a: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hơi</a:t>
            </a: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chuyển</a:t>
            </a: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lỏng</a:t>
            </a: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sang </a:t>
            </a:r>
            <a:r>
              <a:rPr lang="en-US" sz="2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khí</a:t>
            </a: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2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nhiệt</a:t>
            </a: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cao</a:t>
            </a:r>
            <a:r>
              <a:rPr 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475146" name="Line 10"/>
          <p:cNvSpPr>
            <a:spLocks noChangeShapeType="1"/>
          </p:cNvSpPr>
          <p:nvPr/>
        </p:nvSpPr>
        <p:spPr bwMode="auto">
          <a:xfrm>
            <a:off x="6400077" y="1067047"/>
            <a:ext cx="609741" cy="990829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2000" b="1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798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7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7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7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7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7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7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5140" grpId="0"/>
      <p:bldP spid="475141" grpId="0"/>
      <p:bldP spid="475143" grpId="0" animBg="1"/>
      <p:bldP spid="475144" grpId="0" animBg="1"/>
      <p:bldP spid="475145" grpId="0"/>
      <p:bldP spid="47514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66" name="Text Box 14"/>
          <p:cNvSpPr txBox="1">
            <a:spLocks noChangeArrowheads="1"/>
          </p:cNvSpPr>
          <p:nvPr/>
        </p:nvSpPr>
        <p:spPr bwMode="auto">
          <a:xfrm>
            <a:off x="1954142" y="620820"/>
            <a:ext cx="9425058" cy="1944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sz="2801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en-US" sz="2801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801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cuộc</a:t>
            </a:r>
            <a:r>
              <a:rPr lang="en-US" sz="2801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sống</a:t>
            </a:r>
            <a:r>
              <a:rPr lang="en-US" sz="2801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hằng</a:t>
            </a:r>
            <a:r>
              <a:rPr lang="en-US" sz="2801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ngày</a:t>
            </a:r>
            <a:r>
              <a:rPr lang="en-US" sz="2801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còn</a:t>
            </a:r>
            <a:r>
              <a:rPr lang="en-US" sz="2801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rất</a:t>
            </a:r>
            <a:r>
              <a:rPr lang="en-US" sz="2801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nhiều</a:t>
            </a:r>
            <a:r>
              <a:rPr lang="en-US" sz="2801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801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1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801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chuyển</a:t>
            </a:r>
            <a:r>
              <a:rPr lang="en-US" sz="2801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801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801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sz="2801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sang </a:t>
            </a:r>
            <a:r>
              <a:rPr lang="en-US" sz="2801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801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sz="2801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801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2801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2801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nêu</a:t>
            </a:r>
            <a:r>
              <a:rPr lang="en-US" sz="2801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2801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</a:t>
            </a:r>
            <a:r>
              <a:rPr lang="en-US" sz="2801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</a:t>
            </a:r>
            <a:r>
              <a:rPr lang="en-US" sz="2801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2801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sự</a:t>
            </a:r>
            <a:r>
              <a:rPr lang="en-US" sz="2801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chuyển</a:t>
            </a:r>
            <a:r>
              <a:rPr lang="en-US" sz="2801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801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801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801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</a:t>
            </a:r>
            <a:r>
              <a:rPr lang="en-US" sz="2801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2801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2801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  <p:sp>
        <p:nvSpPr>
          <p:cNvPr id="509967" name="Text Box 15"/>
          <p:cNvSpPr txBox="1">
            <a:spLocks noChangeArrowheads="1"/>
          </p:cNvSpPr>
          <p:nvPr/>
        </p:nvSpPr>
        <p:spPr bwMode="auto">
          <a:xfrm>
            <a:off x="3343867" y="3005221"/>
            <a:ext cx="6380704" cy="523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1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en-US" sz="2801" b="1" i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</a:t>
            </a:r>
            <a:r>
              <a:rPr lang="en-US" sz="2801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i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</a:t>
            </a:r>
            <a:r>
              <a:rPr lang="en-US" sz="2801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801" b="1" i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Mỡ</a:t>
            </a:r>
            <a:r>
              <a:rPr lang="en-US" sz="2801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1" b="1" i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bơ</a:t>
            </a:r>
            <a:r>
              <a:rPr lang="en-US" sz="2801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... </a:t>
            </a:r>
          </a:p>
        </p:txBody>
      </p:sp>
    </p:spTree>
    <p:extLst>
      <p:ext uri="{BB962C8B-B14F-4D97-AF65-F5344CB8AC3E}">
        <p14:creationId xmlns:p14="http://schemas.microsoft.com/office/powerpoint/2010/main" val="699148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09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09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09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09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09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09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4" name="Text Box 4"/>
          <p:cNvSpPr txBox="1">
            <a:spLocks noChangeArrowheads="1"/>
          </p:cNvSpPr>
          <p:nvPr/>
        </p:nvSpPr>
        <p:spPr bwMode="auto">
          <a:xfrm>
            <a:off x="1250091" y="1475792"/>
            <a:ext cx="9838821" cy="831189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  <a:ex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</a:t>
            </a:r>
            <a:r>
              <a:rPr lang="en-US" sz="2400" b="1" i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r>
              <a:rPr lang="en-US" sz="2400" b="1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kiện</a:t>
            </a:r>
            <a:r>
              <a:rPr lang="en-US" sz="2400" b="1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2400" b="1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2400" b="1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400" b="1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400" b="1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400" b="1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400" b="1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chuyển</a:t>
            </a:r>
            <a:r>
              <a:rPr lang="en-US" sz="2400" b="1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400" b="1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400" b="1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sz="2400" b="1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sang </a:t>
            </a:r>
            <a:r>
              <a:rPr lang="en-US" sz="2400" b="1" i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400" b="1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sz="2400" b="1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486405" name="Text Box 5"/>
          <p:cNvSpPr txBox="1">
            <a:spLocks noChangeArrowheads="1"/>
          </p:cNvSpPr>
          <p:nvPr/>
        </p:nvSpPr>
        <p:spPr bwMode="auto">
          <a:xfrm>
            <a:off x="1250092" y="2510929"/>
            <a:ext cx="9838820" cy="892759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  <a:ex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nhiệt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thay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đổi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chuyển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sang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280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486417" name="Text Box 17"/>
          <p:cNvSpPr txBox="1">
            <a:spLocks noChangeArrowheads="1"/>
          </p:cNvSpPr>
          <p:nvPr/>
        </p:nvSpPr>
        <p:spPr bwMode="auto">
          <a:xfrm>
            <a:off x="1250092" y="3286422"/>
            <a:ext cx="9838820" cy="3067348"/>
          </a:xfrm>
          <a:prstGeom prst="horizontalScroll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 anchor="ctr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just">
              <a:spcBef>
                <a:spcPct val="50000"/>
              </a:spcBef>
            </a:pPr>
            <a:r>
              <a:rPr lang="en-US" sz="3600" b="1" dirty="0" err="1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3600" b="1" dirty="0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nhiệt</a:t>
            </a:r>
            <a:r>
              <a:rPr lang="en-US" sz="36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36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thay</a:t>
            </a:r>
            <a:r>
              <a:rPr lang="en-US" sz="36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đổi</a:t>
            </a:r>
            <a:r>
              <a:rPr lang="en-US" sz="36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600" b="1" dirty="0" err="1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36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36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6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36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chuyển</a:t>
            </a:r>
            <a:r>
              <a:rPr lang="en-US" sz="36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36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36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sz="36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sang </a:t>
            </a:r>
            <a:r>
              <a:rPr lang="en-US" sz="3600" b="1" dirty="0" err="1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36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sz="36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600" b="1" dirty="0" err="1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sự</a:t>
            </a:r>
            <a:r>
              <a:rPr lang="en-US" sz="36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chuyển</a:t>
            </a:r>
            <a:r>
              <a:rPr lang="en-US" sz="36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36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sz="36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36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36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sz="36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36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đổi</a:t>
            </a:r>
            <a:r>
              <a:rPr lang="en-US" sz="36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lý</a:t>
            </a:r>
            <a:r>
              <a:rPr lang="en-US" sz="36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36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486418" name="Text Box 18"/>
          <p:cNvSpPr txBox="1">
            <a:spLocks noChangeArrowheads="1"/>
          </p:cNvSpPr>
          <p:nvPr/>
        </p:nvSpPr>
        <p:spPr bwMode="auto">
          <a:xfrm>
            <a:off x="1250092" y="132656"/>
            <a:ext cx="9838821" cy="461665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  <a:ex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i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r>
              <a:rPr lang="en-US" sz="2400" b="1" i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400" b="1" i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400" b="1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400" b="1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400" b="1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tồn</a:t>
            </a:r>
            <a:r>
              <a:rPr lang="en-US" sz="2400" b="1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tại</a:t>
            </a:r>
            <a:r>
              <a:rPr lang="en-US" sz="2400" b="1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2400" b="1" i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2400" b="1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400" b="1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2400" b="1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486419" name="Text Box 19"/>
          <p:cNvSpPr txBox="1">
            <a:spLocks noChangeArrowheads="1"/>
          </p:cNvSpPr>
          <p:nvPr/>
        </p:nvSpPr>
        <p:spPr bwMode="auto">
          <a:xfrm>
            <a:off x="1250091" y="804224"/>
            <a:ext cx="9838821" cy="461665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  <a:ex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tồn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tại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rắn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,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lỏng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hoặc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khí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10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864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864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864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86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86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86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864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864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864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86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86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86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486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486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486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6404" grpId="0" animBg="1"/>
      <p:bldP spid="4864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240"/>
            <a:ext cx="12190413" cy="6857107"/>
          </a:xfrm>
          <a:prstGeom prst="rect">
            <a:avLst/>
          </a:prstGeom>
        </p:spPr>
      </p:pic>
      <p:sp>
        <p:nvSpPr>
          <p:cNvPr id="35" name="矩形 34"/>
          <p:cNvSpPr/>
          <p:nvPr/>
        </p:nvSpPr>
        <p:spPr>
          <a:xfrm>
            <a:off x="4967973" y="1795294"/>
            <a:ext cx="2281450" cy="10829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rgbClr val="699E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NỘI DUNG BÀI</a:t>
            </a:r>
            <a:endParaRPr kumimoji="1" lang="en-US" altLang="zh-CN" sz="2000" b="1" dirty="0">
              <a:solidFill>
                <a:srgbClr val="699E5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文本框 3"/>
          <p:cNvSpPr txBox="1"/>
          <p:nvPr/>
        </p:nvSpPr>
        <p:spPr>
          <a:xfrm>
            <a:off x="3099133" y="3121064"/>
            <a:ext cx="2780966" cy="461665"/>
          </a:xfrm>
          <a:prstGeom prst="rect">
            <a:avLst/>
          </a:prstGeom>
          <a:noFill/>
          <a:ln w="38100">
            <a:solidFill>
              <a:srgbClr val="699E5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b="1" dirty="0" smtClean="0">
                <a:solidFill>
                  <a:srgbClr val="699E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KHỞI ĐỘNG</a:t>
            </a:r>
            <a:endParaRPr kumimoji="1" lang="zh-CN" altLang="en-US" sz="2400" b="1" dirty="0">
              <a:solidFill>
                <a:srgbClr val="699E56"/>
              </a:solidFill>
              <a:latin typeface="Tahoma" panose="020B0604030504040204" pitchFamily="34" charset="0"/>
              <a:ea typeface="华康标题宋W9(P)" panose="02020900000000000000" pitchFamily="18" charset="-122"/>
              <a:cs typeface="Tahoma" panose="020B0604030504040204" pitchFamily="34" charset="0"/>
            </a:endParaRPr>
          </a:p>
        </p:txBody>
      </p:sp>
      <p:sp>
        <p:nvSpPr>
          <p:cNvPr id="54" name="文本框 4"/>
          <p:cNvSpPr txBox="1"/>
          <p:nvPr/>
        </p:nvSpPr>
        <p:spPr>
          <a:xfrm>
            <a:off x="3099129" y="3825883"/>
            <a:ext cx="2780970" cy="461665"/>
          </a:xfrm>
          <a:prstGeom prst="rect">
            <a:avLst/>
          </a:prstGeom>
          <a:noFill/>
          <a:ln w="38100">
            <a:solidFill>
              <a:srgbClr val="699E5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b="1" dirty="0" smtClean="0">
                <a:solidFill>
                  <a:srgbClr val="699E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KHÁM PHÁ</a:t>
            </a:r>
            <a:endParaRPr kumimoji="1" lang="zh-CN" altLang="en-US" sz="2400" b="1" dirty="0">
              <a:solidFill>
                <a:srgbClr val="699E56"/>
              </a:solidFill>
              <a:latin typeface="Tahoma" panose="020B0604030504040204" pitchFamily="34" charset="0"/>
              <a:ea typeface="华康标题宋W9(P)" panose="02020900000000000000" pitchFamily="18" charset="-122"/>
              <a:cs typeface="Tahoma" panose="020B0604030504040204" pitchFamily="34" charset="0"/>
            </a:endParaRPr>
          </a:p>
        </p:txBody>
      </p:sp>
      <p:sp>
        <p:nvSpPr>
          <p:cNvPr id="55" name="文本框 7"/>
          <p:cNvSpPr txBox="1"/>
          <p:nvPr/>
        </p:nvSpPr>
        <p:spPr>
          <a:xfrm>
            <a:off x="6318580" y="3121064"/>
            <a:ext cx="2780970" cy="461665"/>
          </a:xfrm>
          <a:prstGeom prst="rect">
            <a:avLst/>
          </a:prstGeom>
          <a:noFill/>
          <a:ln w="38100">
            <a:solidFill>
              <a:srgbClr val="699E5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b="1" dirty="0" smtClean="0">
                <a:solidFill>
                  <a:srgbClr val="699E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THỰC HÀNH</a:t>
            </a:r>
            <a:endParaRPr kumimoji="1" lang="zh-CN" altLang="en-US" sz="2400" b="1" dirty="0">
              <a:solidFill>
                <a:srgbClr val="699E56"/>
              </a:solidFill>
              <a:latin typeface="Tahoma" panose="020B0604030504040204" pitchFamily="34" charset="0"/>
              <a:ea typeface="华康标题宋W9(P)" panose="02020900000000000000" pitchFamily="18" charset="-122"/>
              <a:cs typeface="Tahoma" panose="020B0604030504040204" pitchFamily="34" charset="0"/>
            </a:endParaRPr>
          </a:p>
        </p:txBody>
      </p:sp>
      <p:sp>
        <p:nvSpPr>
          <p:cNvPr id="56" name="文本框 8"/>
          <p:cNvSpPr txBox="1"/>
          <p:nvPr/>
        </p:nvSpPr>
        <p:spPr>
          <a:xfrm>
            <a:off x="6318580" y="3825884"/>
            <a:ext cx="2780970" cy="461665"/>
          </a:xfrm>
          <a:prstGeom prst="rect">
            <a:avLst/>
          </a:prstGeom>
          <a:noFill/>
          <a:ln w="38100">
            <a:solidFill>
              <a:srgbClr val="699E5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b="1" dirty="0" smtClean="0">
                <a:solidFill>
                  <a:srgbClr val="699E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VẬN DỤNG</a:t>
            </a:r>
            <a:endParaRPr kumimoji="1" lang="zh-CN" altLang="en-US" sz="2400" b="1" dirty="0">
              <a:solidFill>
                <a:srgbClr val="699E56"/>
              </a:solidFill>
              <a:latin typeface="Tahoma" panose="020B0604030504040204" pitchFamily="34" charset="0"/>
              <a:ea typeface="华康标题宋W9(P)" panose="02020900000000000000" pitchFamily="18" charset="-122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804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 animBg="1"/>
      <p:bldP spid="54" grpId="0" animBg="1"/>
      <p:bldP spid="55" grpId="0" animBg="1"/>
      <p:bldP spid="5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7" name="Text Box 5"/>
          <p:cNvSpPr txBox="1">
            <a:spLocks noChangeArrowheads="1"/>
          </p:cNvSpPr>
          <p:nvPr/>
        </p:nvSpPr>
        <p:spPr bwMode="auto">
          <a:xfrm>
            <a:off x="827313" y="1676788"/>
            <a:ext cx="10383350" cy="1385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1" b="1" i="1" dirty="0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en-US" sz="2801" b="1" i="1" dirty="0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i="1" dirty="0" err="1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1" b="1" i="1" dirty="0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i="1" dirty="0" err="1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801" b="1" i="1" dirty="0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i="1" dirty="0" err="1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1" b="1" i="1" dirty="0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i="1" dirty="0" err="1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801" b="1" i="1" dirty="0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i="1" dirty="0" err="1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tồn</a:t>
            </a:r>
            <a:r>
              <a:rPr lang="en-US" sz="2801" b="1" i="1" dirty="0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i="1" dirty="0" err="1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tại</a:t>
            </a:r>
            <a:r>
              <a:rPr lang="en-US" sz="2801" b="1" i="1" dirty="0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2801" b="1" i="1" dirty="0" err="1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801" b="1" i="1" dirty="0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i="1" dirty="0" err="1" smtClean="0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rắn</a:t>
            </a:r>
            <a:r>
              <a:rPr lang="en-US" sz="2801" b="1" i="1" dirty="0" smtClean="0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1" b="1" i="1" dirty="0" err="1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801" b="1" i="1" dirty="0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i="1" dirty="0" err="1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lỏng</a:t>
            </a:r>
            <a:r>
              <a:rPr lang="en-US" sz="2801" b="1" i="1" dirty="0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i="1" dirty="0" err="1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hoặc</a:t>
            </a:r>
            <a:r>
              <a:rPr lang="en-US" sz="2801" b="1" i="1" dirty="0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i="1" dirty="0" err="1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801" b="1" i="1" dirty="0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i="1" dirty="0" err="1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khí</a:t>
            </a:r>
            <a:r>
              <a:rPr lang="en-US" sz="2801" b="1" i="1" dirty="0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801" b="1" i="1" dirty="0" err="1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2801" b="1" i="1" dirty="0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i="1" dirty="0" err="1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nhiệt</a:t>
            </a:r>
            <a:r>
              <a:rPr lang="en-US" sz="2801" b="1" i="1" dirty="0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i="1" dirty="0" err="1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2801" b="1" i="1" dirty="0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i="1" dirty="0" err="1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thay</a:t>
            </a:r>
            <a:r>
              <a:rPr lang="en-US" sz="2801" b="1" i="1" dirty="0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i="1" dirty="0" err="1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đổi</a:t>
            </a:r>
            <a:r>
              <a:rPr lang="en-US" sz="2801" b="1" i="1" dirty="0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1" b="1" i="1" dirty="0" err="1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2801" b="1" i="1" dirty="0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i="1" dirty="0" err="1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801" b="1" i="1" dirty="0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i="1" dirty="0" err="1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801" b="1" i="1" dirty="0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i="1" dirty="0" err="1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1" b="1" i="1" dirty="0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i="1" dirty="0" err="1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801" b="1" i="1" dirty="0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i="1" dirty="0" err="1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chuyển</a:t>
            </a:r>
            <a:r>
              <a:rPr lang="en-US" sz="2801" b="1" i="1" dirty="0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i="1" dirty="0" err="1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801" b="1" i="1" dirty="0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i="1" dirty="0" err="1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801" b="1" i="1" dirty="0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i="1" dirty="0" err="1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sz="2801" b="1" i="1" dirty="0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sang </a:t>
            </a:r>
            <a:r>
              <a:rPr lang="en-US" sz="2801" b="1" i="1" dirty="0" err="1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801" b="1" i="1" dirty="0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i="1" dirty="0" err="1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sz="2801" b="1" i="1" dirty="0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  <p:sp>
        <p:nvSpPr>
          <p:cNvPr id="515089" name="Text Box 17"/>
          <p:cNvSpPr txBox="1">
            <a:spLocks noChangeArrowheads="1"/>
          </p:cNvSpPr>
          <p:nvPr/>
        </p:nvSpPr>
        <p:spPr bwMode="auto">
          <a:xfrm>
            <a:off x="914400" y="3353577"/>
            <a:ext cx="10285394" cy="1816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1" b="1" i="1" dirty="0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2801" b="1" i="1" dirty="0" err="1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</a:t>
            </a:r>
            <a:r>
              <a:rPr lang="en-US" sz="2801" b="1" i="1" dirty="0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i="1" dirty="0" err="1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</a:t>
            </a:r>
            <a:r>
              <a:rPr lang="en-US" sz="2801" b="1" i="1" dirty="0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801" b="1" i="1" dirty="0" err="1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Sáp</a:t>
            </a:r>
            <a:r>
              <a:rPr lang="en-US" sz="2801" b="1" i="1" dirty="0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1" b="1" i="1" dirty="0" err="1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thủy</a:t>
            </a:r>
            <a:r>
              <a:rPr lang="en-US" sz="2801" b="1" i="1" dirty="0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i="1" dirty="0" err="1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tinh</a:t>
            </a:r>
            <a:r>
              <a:rPr lang="en-US" sz="2801" b="1" i="1" dirty="0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1" b="1" i="1" dirty="0" err="1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kim</a:t>
            </a:r>
            <a:r>
              <a:rPr lang="en-US" sz="2801" b="1" i="1" dirty="0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i="1" dirty="0" err="1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lang="en-US" sz="2801" b="1" i="1" dirty="0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2801" b="1" i="1" dirty="0" err="1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nhiệt</a:t>
            </a:r>
            <a:r>
              <a:rPr lang="en-US" sz="2801" b="1" i="1" dirty="0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i="1" dirty="0" err="1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2801" b="1" i="1" dirty="0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i="1" dirty="0" err="1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cao</a:t>
            </a:r>
            <a:r>
              <a:rPr lang="en-US" sz="2801" b="1" i="1" dirty="0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i="1" dirty="0" err="1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thích</a:t>
            </a:r>
            <a:r>
              <a:rPr lang="en-US" sz="2801" b="1" i="1" dirty="0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i="1" dirty="0" err="1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2801" b="1" i="1" dirty="0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i="1" dirty="0" err="1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lang="en-US" sz="2801" b="1" i="1" dirty="0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i="1" dirty="0" err="1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chuyển</a:t>
            </a:r>
            <a:r>
              <a:rPr lang="en-US" sz="2801" b="1" i="1" dirty="0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i="1" dirty="0" err="1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801" b="1" i="1" dirty="0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i="1" dirty="0" err="1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801" b="1" i="1" dirty="0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i="1" dirty="0" err="1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rắn</a:t>
            </a:r>
            <a:r>
              <a:rPr lang="en-US" sz="2801" b="1" i="1" dirty="0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sang </a:t>
            </a:r>
            <a:r>
              <a:rPr lang="en-US" sz="2801" b="1" i="1" dirty="0" err="1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801" b="1" i="1" dirty="0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i="1" dirty="0" err="1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lỏng</a:t>
            </a:r>
            <a:r>
              <a:rPr lang="en-US" sz="2801" b="1" i="1" dirty="0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801" b="1" i="1" dirty="0" err="1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Khí</a:t>
            </a:r>
            <a:r>
              <a:rPr lang="en-US" sz="2801" b="1" i="1" dirty="0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i="1" dirty="0" err="1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ni-tơ</a:t>
            </a:r>
            <a:r>
              <a:rPr lang="en-US" sz="2801" b="1" i="1" dirty="0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i="1" dirty="0" err="1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801" b="1" i="1" dirty="0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i="1" dirty="0" err="1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2801" b="1" i="1" dirty="0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i="1" dirty="0" err="1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lạnh</a:t>
            </a:r>
            <a:r>
              <a:rPr lang="en-US" sz="2801" b="1" i="1" dirty="0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i="1" dirty="0" err="1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trở</a:t>
            </a:r>
            <a:r>
              <a:rPr lang="en-US" sz="2801" b="1" i="1" dirty="0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i="1" dirty="0" err="1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2801" b="1" i="1" dirty="0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i="1" dirty="0" err="1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khí</a:t>
            </a:r>
            <a:r>
              <a:rPr lang="en-US" sz="2801" b="1" i="1" dirty="0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i="1" dirty="0" err="1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ni-tơ</a:t>
            </a:r>
            <a:r>
              <a:rPr lang="en-US" sz="2801" b="1" i="1" dirty="0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i="1" dirty="0" err="1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lỏng</a:t>
            </a:r>
            <a:r>
              <a:rPr lang="en-US" sz="2801" b="1" i="1" dirty="0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801" b="1" i="1" dirty="0" err="1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Sự</a:t>
            </a:r>
            <a:r>
              <a:rPr lang="en-US" sz="2801" b="1" i="1" dirty="0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i="1" dirty="0" err="1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chuyển</a:t>
            </a:r>
            <a:r>
              <a:rPr lang="en-US" sz="2801" b="1" i="1" dirty="0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i="1" dirty="0" err="1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801" b="1" i="1" dirty="0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i="1" dirty="0" err="1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801" b="1" i="1" dirty="0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i="1" dirty="0" err="1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801" b="1" i="1" dirty="0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i="1" dirty="0" err="1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801" b="1" i="1" dirty="0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i="1" dirty="0" err="1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2801" b="1" i="1" dirty="0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i="1" dirty="0" err="1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sz="2801" b="1" i="1" dirty="0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i="1" dirty="0" err="1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2801" b="1" i="1" dirty="0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i="1" dirty="0" err="1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đổi</a:t>
            </a:r>
            <a:r>
              <a:rPr lang="en-US" sz="2801" b="1" i="1" dirty="0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i="1" dirty="0" err="1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lí</a:t>
            </a:r>
            <a:r>
              <a:rPr lang="en-US" sz="2801" b="1" i="1" dirty="0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1" b="1" i="1" dirty="0" err="1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2801" b="1" i="1" dirty="0">
                <a:solidFill>
                  <a:srgbClr val="DF59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 LUẬN</a:t>
            </a:r>
            <a:endParaRPr lang="en-US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672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5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5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5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15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15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15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481"/>
            <a:ext cx="12190413" cy="6857107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058074" y="2660714"/>
            <a:ext cx="2074264" cy="1540640"/>
            <a:chOff x="3489701" y="2556011"/>
            <a:chExt cx="2074264" cy="1540640"/>
          </a:xfrm>
        </p:grpSpPr>
        <p:sp>
          <p:nvSpPr>
            <p:cNvPr id="18" name="梯形 17"/>
            <p:cNvSpPr/>
            <p:nvPr/>
          </p:nvSpPr>
          <p:spPr>
            <a:xfrm rot="10800000">
              <a:off x="3498051" y="2556011"/>
              <a:ext cx="2065914" cy="1540640"/>
            </a:xfrm>
            <a:prstGeom prst="trapezoid">
              <a:avLst>
                <a:gd name="adj" fmla="val 0"/>
              </a:avLst>
            </a:prstGeom>
            <a:noFill/>
            <a:ln>
              <a:solidFill>
                <a:srgbClr val="699E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400" b="1">
                <a:latin typeface="Tahoma" panose="020B0604030504040204" pitchFamily="34" charset="0"/>
                <a:ea typeface="华康标题宋W9(P)" panose="02020900000000000000" pitchFamily="18" charset="-122"/>
                <a:cs typeface="Tahoma" panose="020B0604030504040204" pitchFamily="34" charset="0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3489701" y="2817841"/>
              <a:ext cx="2074264" cy="933274"/>
            </a:xfrm>
            <a:prstGeom prst="rect">
              <a:avLst/>
            </a:prstGeom>
            <a:no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4400" b="1" dirty="0" smtClean="0">
                  <a:solidFill>
                    <a:srgbClr val="699E5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THỰC HÀNH</a:t>
              </a:r>
              <a:endParaRPr lang="zh-CN" altLang="en-US" sz="4400" b="1" dirty="0">
                <a:solidFill>
                  <a:srgbClr val="699E56"/>
                </a:solidFill>
                <a:latin typeface="Tahoma" panose="020B0604030504040204" pitchFamily="34" charset="0"/>
                <a:ea typeface="华康标题宋W9(P)" panose="02020900000000000000" pitchFamily="18" charset="-122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0877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>
            <a:extLst>
              <a:ext uri="{FF2B5EF4-FFF2-40B4-BE49-F238E27FC236}">
                <a16:creationId xmlns:a16="http://schemas.microsoft.com/office/drawing/2014/main" xmlns="" id="{29098771-6683-4C9E-828C-A4952F6C4EA8}"/>
              </a:ext>
            </a:extLst>
          </p:cNvPr>
          <p:cNvSpPr/>
          <p:nvPr/>
        </p:nvSpPr>
        <p:spPr>
          <a:xfrm>
            <a:off x="1628775" y="1771650"/>
            <a:ext cx="8610600" cy="3124200"/>
          </a:xfrm>
          <a:prstGeom prst="cloudCallout">
            <a:avLst>
              <a:gd name="adj1" fmla="val 31138"/>
              <a:gd name="adj2" fmla="val 26786"/>
            </a:avLst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922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2543175" y="2962275"/>
            <a:ext cx="777240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Ví dụ: Sáp, thủy tinh, kim loại ở nhiệt độ cao thích hợp thì chuyển từ thể rắn sang thể lỏng. Khí ni-tơ được làm lạnh trở thành khí ni-tơ lỏng. Sự chuyển thể của chất là một dạng biến đổi lí học.</a:t>
            </a:r>
          </a:p>
        </p:txBody>
      </p:sp>
      <p:pic>
        <p:nvPicPr>
          <p:cNvPr id="3" name="Picture 5" descr="Hình ảnh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1866900"/>
            <a:ext cx="2743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Hình ảnh0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175" y="1866900"/>
            <a:ext cx="2743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Hình ảnh0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388" y="1866900"/>
            <a:ext cx="3048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666875" y="4991100"/>
            <a:ext cx="2209800" cy="1169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Nến 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(thể rắn)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4752975" y="4991100"/>
            <a:ext cx="2476500" cy="1169988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đốt cháy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Nến </a:t>
            </a:r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(thể lỏng)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8147050" y="5067300"/>
            <a:ext cx="1981200" cy="11699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Nến 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(thể rắn)</a:t>
            </a: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>
            <a:off x="3879850" y="5441950"/>
            <a:ext cx="838200" cy="228600"/>
          </a:xfrm>
          <a:prstGeom prst="rightArrow">
            <a:avLst>
              <a:gd name="adj1" fmla="val 50000"/>
              <a:gd name="adj2" fmla="val 9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0" name="AutoShape 14"/>
          <p:cNvSpPr>
            <a:spLocks noChangeArrowheads="1"/>
          </p:cNvSpPr>
          <p:nvPr/>
        </p:nvSpPr>
        <p:spPr bwMode="auto">
          <a:xfrm>
            <a:off x="7267575" y="5524500"/>
            <a:ext cx="838200" cy="228600"/>
          </a:xfrm>
          <a:prstGeom prst="rightArrow">
            <a:avLst>
              <a:gd name="adj1" fmla="val 50000"/>
              <a:gd name="adj2" fmla="val 9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1857375" y="495300"/>
            <a:ext cx="822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sáp</a:t>
            </a: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410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9" grpId="0" animBg="1"/>
      <p:bldP spid="10" grpId="0" animBg="1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2571750" y="2647950"/>
            <a:ext cx="777240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i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Ví dụ: Sáp, thủy tinh, kim loại ở nhiệt độ cao thích hợp thì chuyển từ thể rắn sang thể lỏng. Khí ni-tơ được làm lạnh trở thành khí ni-tơ lỏng. Sự chuyển thể của chất là một dạng biến đổi lí học.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581150" y="4691063"/>
            <a:ext cx="1997075" cy="9858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Sắt                       </a:t>
            </a:r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(thể rắn)</a:t>
            </a:r>
            <a:endParaRPr lang="en-US" altLang="en-US" sz="2800" b="1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4552950" y="4600575"/>
            <a:ext cx="2895600" cy="17383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Sắt đang được </a:t>
            </a:r>
          </a:p>
          <a:p>
            <a:pPr algn="ctr" eaLnBrk="1" hangingPunct="1"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nung chảy</a:t>
            </a:r>
          </a:p>
          <a:p>
            <a:pPr algn="ctr" eaLnBrk="1" hangingPunct="1"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8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(thể lỏng)</a:t>
            </a:r>
          </a:p>
        </p:txBody>
      </p:sp>
      <p:pic>
        <p:nvPicPr>
          <p:cNvPr id="5" name="Picture 22" descr="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919288"/>
            <a:ext cx="2762250" cy="2574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3" descr="The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3" y="1917700"/>
            <a:ext cx="2755900" cy="2562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1409700" y="598488"/>
            <a:ext cx="91630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Minh họa chất có thể chuyển từ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rắn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sang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lỏng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và ngược lại từ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lỏng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sang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rắn.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1909763"/>
            <a:ext cx="2760663" cy="2562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8439150" y="4681538"/>
            <a:ext cx="1917700" cy="985837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                </a:t>
            </a:r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(thể rắn)</a:t>
            </a:r>
            <a:endParaRPr lang="en-US" altLang="en-US" sz="2800" b="1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>
            <a:off x="3644900" y="5094288"/>
            <a:ext cx="838200" cy="228600"/>
          </a:xfrm>
          <a:prstGeom prst="rightArrow">
            <a:avLst>
              <a:gd name="adj1" fmla="val 50000"/>
              <a:gd name="adj2" fmla="val 9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auto">
          <a:xfrm>
            <a:off x="7539038" y="5068888"/>
            <a:ext cx="838200" cy="228600"/>
          </a:xfrm>
          <a:prstGeom prst="rightArrow">
            <a:avLst>
              <a:gd name="adj1" fmla="val 50000"/>
              <a:gd name="adj2" fmla="val 9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058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animBg="1"/>
      <p:bldP spid="9" grpId="0" build="p" animBg="1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1770063" y="488951"/>
            <a:ext cx="895508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Minh họa chất có thể chuyển từ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lỏng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sang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khí 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ngược lại từ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khí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sang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lỏng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1644651"/>
            <a:ext cx="5791200" cy="3852862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800350" y="5662613"/>
            <a:ext cx="70104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ở nhiệt độ cao thích hợp, bốc hơi sang thể khí</a:t>
            </a:r>
            <a:endParaRPr lang="en-US" altLang="en-US" sz="2400" b="1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 flipH="1" flipV="1">
            <a:off x="5314950" y="2592388"/>
            <a:ext cx="1066800" cy="1219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311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695325" y="1822450"/>
            <a:ext cx="1076325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5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alt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5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alt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5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alt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5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5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sz="5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00393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481"/>
            <a:ext cx="12190413" cy="6857107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058074" y="2660714"/>
            <a:ext cx="2074264" cy="1540640"/>
            <a:chOff x="3489701" y="2556011"/>
            <a:chExt cx="2074264" cy="1540640"/>
          </a:xfrm>
        </p:grpSpPr>
        <p:sp>
          <p:nvSpPr>
            <p:cNvPr id="18" name="梯形 17"/>
            <p:cNvSpPr/>
            <p:nvPr/>
          </p:nvSpPr>
          <p:spPr>
            <a:xfrm rot="10800000">
              <a:off x="3498051" y="2556011"/>
              <a:ext cx="2065914" cy="1540640"/>
            </a:xfrm>
            <a:prstGeom prst="trapezoid">
              <a:avLst>
                <a:gd name="adj" fmla="val 0"/>
              </a:avLst>
            </a:prstGeom>
            <a:noFill/>
            <a:ln>
              <a:solidFill>
                <a:srgbClr val="699E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400" b="1">
                <a:latin typeface="Tahoma" panose="020B0604030504040204" pitchFamily="34" charset="0"/>
                <a:ea typeface="华康标题宋W9(P)" panose="02020900000000000000" pitchFamily="18" charset="-122"/>
                <a:cs typeface="Tahoma" panose="020B0604030504040204" pitchFamily="34" charset="0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3489701" y="2817841"/>
              <a:ext cx="2074264" cy="933274"/>
            </a:xfrm>
            <a:prstGeom prst="rect">
              <a:avLst/>
            </a:prstGeom>
            <a:no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4400" b="1" dirty="0" smtClean="0">
                  <a:solidFill>
                    <a:srgbClr val="699E5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VẬN DỤNG</a:t>
              </a:r>
              <a:endParaRPr lang="zh-CN" altLang="en-US" sz="4400" b="1" dirty="0">
                <a:solidFill>
                  <a:srgbClr val="699E56"/>
                </a:solidFill>
                <a:latin typeface="Tahoma" panose="020B0604030504040204" pitchFamily="34" charset="0"/>
                <a:ea typeface="华康标题宋W9(P)" panose="02020900000000000000" pitchFamily="18" charset="-122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4476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190750" y="2433638"/>
            <a:ext cx="81422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Arial" panose="020B0604020202020204" pitchFamily="34" charset="0"/>
              </a:rPr>
              <a:t>Câu 1:</a:t>
            </a:r>
            <a:r>
              <a:rPr lang="en-US" altLang="en-US" sz="3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Chất nào sau đây ở thể rắn ?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141788" y="3225800"/>
            <a:ext cx="2773362" cy="608013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Dầu ăn.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141788" y="4017963"/>
            <a:ext cx="2773362" cy="608012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Muối.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141788" y="4810125"/>
            <a:ext cx="2849562" cy="608013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Xăng.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3421063" y="1641475"/>
            <a:ext cx="5545137" cy="685800"/>
          </a:xfrm>
          <a:prstGeom prst="flowChartTerminator">
            <a:avLst/>
          </a:prstGeom>
          <a:gradFill rotWithShape="1">
            <a:gsLst>
              <a:gs pos="0">
                <a:srgbClr val="0099FF"/>
              </a:gs>
              <a:gs pos="50000">
                <a:srgbClr val="003399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rgbClr val="00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Chọn A, hoặc B, hoặc C</a:t>
            </a: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3105150" y="51816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3105150" y="51816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3105150" y="51816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3105150" y="51816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3105150" y="51816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12" name="Picture 12" descr="Bellcoll">
            <a:hlinkClick r:id="rId5" action="ppaction://hlinkfile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350" y="2286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3028950" y="533400"/>
            <a:ext cx="6019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RUNG CHUÔNG VÀNG</a:t>
            </a:r>
          </a:p>
        </p:txBody>
      </p:sp>
    </p:spTree>
    <p:extLst>
      <p:ext uri="{BB962C8B-B14F-4D97-AF65-F5344CB8AC3E}">
        <p14:creationId xmlns:p14="http://schemas.microsoft.com/office/powerpoint/2010/main" val="2039337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386263" y="4437063"/>
            <a:ext cx="3243262" cy="608012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Cát trắng.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386263" y="3644900"/>
            <a:ext cx="3243262" cy="608013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Đường.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386263" y="5229225"/>
            <a:ext cx="3243262" cy="608013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Nước.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3449638" y="1412875"/>
            <a:ext cx="5545137" cy="685800"/>
          </a:xfrm>
          <a:prstGeom prst="flowChartTerminator">
            <a:avLst/>
          </a:prstGeom>
          <a:gradFill rotWithShape="1">
            <a:gsLst>
              <a:gs pos="0">
                <a:srgbClr val="0099FF"/>
              </a:gs>
              <a:gs pos="50000">
                <a:srgbClr val="003399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rgbClr val="00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Chọn A, hoặc B, hoặc C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219325" y="2205038"/>
            <a:ext cx="81422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Arial" panose="020B0604020202020204" pitchFamily="34" charset="0"/>
              </a:rPr>
              <a:t>Câu 2: 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Chất nào sau đây ở thể lỏng :</a:t>
            </a:r>
            <a:r>
              <a:rPr lang="en-US" altLang="en-US" sz="3600" b="1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057525" y="304800"/>
            <a:ext cx="6019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RUNG CHUÔNG VÀNG</a:t>
            </a:r>
          </a:p>
        </p:txBody>
      </p:sp>
      <p:pic>
        <p:nvPicPr>
          <p:cNvPr id="8" name="Picture 8" descr="Bellcoll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925" y="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370388" y="5181600"/>
            <a:ext cx="2774950" cy="608013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Nước</a:t>
            </a:r>
          </a:p>
        </p:txBody>
      </p:sp>
    </p:spTree>
    <p:extLst>
      <p:ext uri="{BB962C8B-B14F-4D97-AF65-F5344CB8AC3E}">
        <p14:creationId xmlns:p14="http://schemas.microsoft.com/office/powerpoint/2010/main" val="67446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4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240"/>
            <a:ext cx="12190413" cy="6857107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058074" y="1602198"/>
            <a:ext cx="2074264" cy="1540640"/>
            <a:chOff x="3489701" y="2556011"/>
            <a:chExt cx="2074264" cy="1540640"/>
          </a:xfrm>
        </p:grpSpPr>
        <p:sp>
          <p:nvSpPr>
            <p:cNvPr id="18" name="梯形 17"/>
            <p:cNvSpPr/>
            <p:nvPr/>
          </p:nvSpPr>
          <p:spPr>
            <a:xfrm rot="10800000">
              <a:off x="3498051" y="2556011"/>
              <a:ext cx="2065914" cy="1540640"/>
            </a:xfrm>
            <a:prstGeom prst="trapezoid">
              <a:avLst>
                <a:gd name="adj" fmla="val 0"/>
              </a:avLst>
            </a:prstGeom>
            <a:noFill/>
            <a:ln>
              <a:solidFill>
                <a:srgbClr val="699E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400" b="1">
                <a:latin typeface="Tahoma" panose="020B0604030504040204" pitchFamily="34" charset="0"/>
                <a:ea typeface="华康标题宋W9(P)" panose="02020900000000000000" pitchFamily="18" charset="-122"/>
                <a:cs typeface="Tahoma" panose="020B0604030504040204" pitchFamily="34" charset="0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3489701" y="2817841"/>
              <a:ext cx="2074264" cy="933274"/>
            </a:xfrm>
            <a:prstGeom prst="rect">
              <a:avLst/>
            </a:prstGeom>
            <a:no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4400" b="1" dirty="0" smtClean="0">
                  <a:solidFill>
                    <a:srgbClr val="699E5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KHỞI ĐỘNG</a:t>
              </a:r>
              <a:endParaRPr lang="zh-CN" altLang="en-US" sz="4400" b="1" dirty="0">
                <a:solidFill>
                  <a:srgbClr val="699E56"/>
                </a:solidFill>
                <a:latin typeface="Tahoma" panose="020B0604030504040204" pitchFamily="34" charset="0"/>
                <a:ea typeface="华康标题宋W9(P)" panose="02020900000000000000" pitchFamily="18" charset="-122"/>
                <a:cs typeface="Tahoma" panose="020B0604030504040204" pitchFamily="34" charset="0"/>
              </a:endParaRPr>
            </a:p>
          </p:txBody>
        </p:sp>
      </p:grpSp>
      <p:sp>
        <p:nvSpPr>
          <p:cNvPr id="9" name="WordArt 3">
            <a:extLst>
              <a:ext uri="{FF2B5EF4-FFF2-40B4-BE49-F238E27FC236}">
                <a16:creationId xmlns:a16="http://schemas.microsoft.com/office/drawing/2014/main" xmlns="" id="{808887F4-4F92-4BF5-AAA3-1358DDD282A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632993" y="3701492"/>
            <a:ext cx="4924425" cy="750888"/>
          </a:xfrm>
          <a:prstGeom prst="rect">
            <a:avLst/>
          </a:prstGeom>
        </p:spPr>
        <p:txBody>
          <a:bodyPr wrap="none" fromWordArt="1"/>
          <a:lstStyle/>
          <a:p>
            <a:pPr algn="ctr">
              <a:defRPr/>
            </a:pPr>
            <a:r>
              <a:rPr lang="en-US" sz="3692" b="1" kern="1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Trò</a:t>
            </a:r>
            <a:r>
              <a:rPr lang="en-US" sz="3692" b="1" kern="1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3692" b="1" kern="1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chơi</a:t>
            </a:r>
            <a:r>
              <a:rPr lang="en-US" sz="3692" b="1" kern="1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3692" b="1" i="1" kern="1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Ai </a:t>
            </a:r>
            <a:r>
              <a:rPr lang="en-US" sz="3692" b="1" i="1" kern="1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nhanh</a:t>
            </a:r>
            <a:r>
              <a:rPr lang="en-US" sz="3692" b="1" i="1" kern="1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, </a:t>
            </a:r>
            <a:r>
              <a:rPr lang="en-US" sz="3692" b="1" i="1" kern="1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ai</a:t>
            </a:r>
            <a:r>
              <a:rPr lang="en-US" sz="3692" b="1" i="1" kern="1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3692" b="1" i="1" kern="1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đúng</a:t>
            </a:r>
            <a:r>
              <a:rPr lang="en-US" sz="3692" b="1" i="1" kern="1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?</a:t>
            </a:r>
            <a:endParaRPr lang="en-US" sz="3692" b="1" kern="1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51631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2349427" y="2205549"/>
            <a:ext cx="8547490" cy="641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1" b="1">
                <a:latin typeface="Times New Roman" panose="02020603050405020304" pitchFamily="18" charset="0"/>
                <a:cs typeface="Arial" panose="020B0604020202020204" pitchFamily="34" charset="0"/>
              </a:rPr>
              <a:t>Câu 3 : </a:t>
            </a:r>
            <a:r>
              <a:rPr lang="en-US" altLang="en-US" sz="3601" b="1">
                <a:latin typeface="Times New Roman" panose="02020603050405020304" pitchFamily="18" charset="0"/>
                <a:cs typeface="Times New Roman" panose="02020603050405020304" pitchFamily="18" charset="0"/>
              </a:rPr>
              <a:t>Chất nào sau đây ở thể khí :</a:t>
            </a:r>
            <a:endParaRPr lang="en-US" altLang="en-US" sz="3201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4412067" y="5487671"/>
            <a:ext cx="2774005" cy="608154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1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Nhôm.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4418418" y="3506012"/>
            <a:ext cx="2774005" cy="608154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1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Ô - xi.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4418418" y="4496841"/>
            <a:ext cx="2850223" cy="608154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1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Nước đá.</a:t>
            </a:r>
          </a:p>
        </p:txBody>
      </p:sp>
      <p:sp>
        <p:nvSpPr>
          <p:cNvPr id="52230" name="AutoShape 6"/>
          <p:cNvSpPr>
            <a:spLocks noChangeArrowheads="1"/>
          </p:cNvSpPr>
          <p:nvPr/>
        </p:nvSpPr>
        <p:spPr bwMode="auto">
          <a:xfrm>
            <a:off x="3286269" y="1413202"/>
            <a:ext cx="5546421" cy="685959"/>
          </a:xfrm>
          <a:prstGeom prst="flowChartTerminator">
            <a:avLst/>
          </a:prstGeom>
          <a:gradFill rotWithShape="1">
            <a:gsLst>
              <a:gs pos="0">
                <a:srgbClr val="0099FF"/>
              </a:gs>
              <a:gs pos="50000">
                <a:srgbClr val="003399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rgbClr val="00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1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Chọn A, hoặc B, hoặc C</a:t>
            </a:r>
          </a:p>
        </p:txBody>
      </p:sp>
      <p:sp>
        <p:nvSpPr>
          <p:cNvPr id="52231" name="Oval 7"/>
          <p:cNvSpPr>
            <a:spLocks noChangeArrowheads="1"/>
          </p:cNvSpPr>
          <p:nvPr/>
        </p:nvSpPr>
        <p:spPr bwMode="auto">
          <a:xfrm>
            <a:off x="2970283" y="4954147"/>
            <a:ext cx="838394" cy="609741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1" b="1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2232" name="Oval 8"/>
          <p:cNvSpPr>
            <a:spLocks noChangeArrowheads="1"/>
          </p:cNvSpPr>
          <p:nvPr/>
        </p:nvSpPr>
        <p:spPr bwMode="auto">
          <a:xfrm>
            <a:off x="2970283" y="4954147"/>
            <a:ext cx="838394" cy="609741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1" b="1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2233" name="Oval 9"/>
          <p:cNvSpPr>
            <a:spLocks noChangeArrowheads="1"/>
          </p:cNvSpPr>
          <p:nvPr/>
        </p:nvSpPr>
        <p:spPr bwMode="auto">
          <a:xfrm>
            <a:off x="2970283" y="4954147"/>
            <a:ext cx="838394" cy="609741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1" b="1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2234" name="Oval 10"/>
          <p:cNvSpPr>
            <a:spLocks noChangeArrowheads="1"/>
          </p:cNvSpPr>
          <p:nvPr/>
        </p:nvSpPr>
        <p:spPr bwMode="auto">
          <a:xfrm>
            <a:off x="2970283" y="4954147"/>
            <a:ext cx="838394" cy="609741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1" b="1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2235" name="Oval 11"/>
          <p:cNvSpPr>
            <a:spLocks noChangeArrowheads="1"/>
          </p:cNvSpPr>
          <p:nvPr/>
        </p:nvSpPr>
        <p:spPr bwMode="auto">
          <a:xfrm>
            <a:off x="2970283" y="4954147"/>
            <a:ext cx="838394" cy="609741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1" b="1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35852" name="Picture 12" descr="Bellcoll">
            <a:hlinkClick r:id="rId5" action="ppaction://hlinkfile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11" y="0"/>
            <a:ext cx="1524353" cy="1524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2894065" y="304871"/>
            <a:ext cx="6021193" cy="641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1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RUNG CHUÔNG VÀNG</a:t>
            </a:r>
          </a:p>
        </p:txBody>
      </p:sp>
    </p:spTree>
    <p:extLst>
      <p:ext uri="{BB962C8B-B14F-4D97-AF65-F5344CB8AC3E}">
        <p14:creationId xmlns:p14="http://schemas.microsoft.com/office/powerpoint/2010/main" val="3827670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animBg="1"/>
      <p:bldP spid="52228" grpId="0" animBg="1"/>
      <p:bldP spid="52229" grpId="0" animBg="1"/>
      <p:bldP spid="52230" grpId="0" animBg="1"/>
      <p:bldP spid="52231" grpId="0" animBg="1"/>
      <p:bldP spid="52231" grpId="1" animBg="1"/>
      <p:bldP spid="52232" grpId="0" animBg="1"/>
      <p:bldP spid="52232" grpId="1" animBg="1"/>
      <p:bldP spid="52233" grpId="0" animBg="1"/>
      <p:bldP spid="52233" grpId="1" animBg="1"/>
      <p:bldP spid="52234" grpId="0" animBg="1"/>
      <p:bldP spid="52234" grpId="1" animBg="1"/>
      <p:bldP spid="52235" grpId="0" animBg="1"/>
      <p:bldP spid="52235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2055671" y="2205549"/>
            <a:ext cx="8144173" cy="1190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1" b="1">
                <a:latin typeface="Times New Roman" panose="02020603050405020304" pitchFamily="18" charset="0"/>
                <a:cs typeface="Arial" panose="020B0604020202020204" pitchFamily="34" charset="0"/>
              </a:rPr>
              <a:t>Câu 4:</a:t>
            </a:r>
            <a:r>
              <a:rPr lang="en-US" altLang="en-US" sz="360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1" b="1">
                <a:latin typeface="Times New Roman" panose="02020603050405020304" pitchFamily="18" charset="0"/>
                <a:cs typeface="Times New Roman" panose="02020603050405020304" pitchFamily="18" charset="0"/>
              </a:rPr>
              <a:t>Chất nào sau đây chuyển từ thể rắn sang thể lỏng:</a:t>
            </a: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4875724" y="5411453"/>
            <a:ext cx="2774005" cy="608154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1" b="1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C. Dầu ăn.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4875724" y="3582230"/>
            <a:ext cx="2774005" cy="608154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1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A. Sáp 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4875724" y="4496841"/>
            <a:ext cx="2820053" cy="608154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1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B. Xăng.</a:t>
            </a:r>
          </a:p>
        </p:txBody>
      </p:sp>
      <p:sp>
        <p:nvSpPr>
          <p:cNvPr id="53254" name="AutoShape 6"/>
          <p:cNvSpPr>
            <a:spLocks noChangeArrowheads="1"/>
          </p:cNvSpPr>
          <p:nvPr/>
        </p:nvSpPr>
        <p:spPr bwMode="auto">
          <a:xfrm>
            <a:off x="3286269" y="1413202"/>
            <a:ext cx="5546421" cy="685959"/>
          </a:xfrm>
          <a:prstGeom prst="flowChartTerminator">
            <a:avLst/>
          </a:prstGeom>
          <a:gradFill rotWithShape="1">
            <a:gsLst>
              <a:gs pos="0">
                <a:srgbClr val="0099FF"/>
              </a:gs>
              <a:gs pos="50000">
                <a:srgbClr val="003399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rgbClr val="00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1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Chọn A, hoặc B, hoặc C</a:t>
            </a:r>
          </a:p>
        </p:txBody>
      </p:sp>
      <p:sp>
        <p:nvSpPr>
          <p:cNvPr id="53255" name="Oval 7"/>
          <p:cNvSpPr>
            <a:spLocks noChangeArrowheads="1"/>
          </p:cNvSpPr>
          <p:nvPr/>
        </p:nvSpPr>
        <p:spPr bwMode="auto">
          <a:xfrm>
            <a:off x="2970283" y="4954147"/>
            <a:ext cx="838394" cy="609741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1" b="1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3256" name="Oval 8"/>
          <p:cNvSpPr>
            <a:spLocks noChangeArrowheads="1"/>
          </p:cNvSpPr>
          <p:nvPr/>
        </p:nvSpPr>
        <p:spPr bwMode="auto">
          <a:xfrm>
            <a:off x="2970283" y="4954147"/>
            <a:ext cx="838394" cy="609741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1" b="1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3257" name="Oval 9"/>
          <p:cNvSpPr>
            <a:spLocks noChangeArrowheads="1"/>
          </p:cNvSpPr>
          <p:nvPr/>
        </p:nvSpPr>
        <p:spPr bwMode="auto">
          <a:xfrm>
            <a:off x="2970283" y="4954147"/>
            <a:ext cx="838394" cy="609741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1" b="1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3258" name="Oval 10"/>
          <p:cNvSpPr>
            <a:spLocks noChangeArrowheads="1"/>
          </p:cNvSpPr>
          <p:nvPr/>
        </p:nvSpPr>
        <p:spPr bwMode="auto">
          <a:xfrm>
            <a:off x="2970283" y="4954147"/>
            <a:ext cx="838394" cy="609741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1" b="1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3259" name="Oval 11"/>
          <p:cNvSpPr>
            <a:spLocks noChangeArrowheads="1"/>
          </p:cNvSpPr>
          <p:nvPr/>
        </p:nvSpPr>
        <p:spPr bwMode="auto">
          <a:xfrm>
            <a:off x="2970283" y="4954147"/>
            <a:ext cx="838394" cy="609741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1" b="1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36876" name="Picture 12" descr="Bellcoll">
            <a:hlinkClick r:id="rId5" action="ppaction://hlinkfile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11" y="0"/>
            <a:ext cx="1524353" cy="1524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2894065" y="304871"/>
            <a:ext cx="6021193" cy="641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1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RUNG CHUÔNG VÀNG</a:t>
            </a:r>
          </a:p>
        </p:txBody>
      </p:sp>
    </p:spTree>
    <p:extLst>
      <p:ext uri="{BB962C8B-B14F-4D97-AF65-F5344CB8AC3E}">
        <p14:creationId xmlns:p14="http://schemas.microsoft.com/office/powerpoint/2010/main" val="294979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 animBg="1"/>
      <p:bldP spid="53252" grpId="0" animBg="1"/>
      <p:bldP spid="53253" grpId="0" animBg="1"/>
      <p:bldP spid="53254" grpId="0" animBg="1"/>
      <p:bldP spid="53255" grpId="0" animBg="1"/>
      <p:bldP spid="53255" grpId="1" animBg="1"/>
      <p:bldP spid="53256" grpId="0" animBg="1"/>
      <p:bldP spid="53256" grpId="1" animBg="1"/>
      <p:bldP spid="53257" grpId="0" animBg="1"/>
      <p:bldP spid="53257" grpId="1" animBg="1"/>
      <p:bldP spid="53258" grpId="0" animBg="1"/>
      <p:bldP spid="53258" grpId="1" animBg="1"/>
      <p:bldP spid="53259" grpId="0" animBg="1"/>
      <p:bldP spid="53259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2349427" y="2205549"/>
            <a:ext cx="8547490" cy="1190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1" b="1">
                <a:latin typeface="Times New Roman" panose="02020603050405020304" pitchFamily="18" charset="0"/>
                <a:cs typeface="Arial" panose="020B0604020202020204" pitchFamily="34" charset="0"/>
              </a:rPr>
              <a:t>Câu 5 : </a:t>
            </a:r>
            <a:r>
              <a:rPr lang="en-US" altLang="en-US" sz="3601" b="1">
                <a:latin typeface="Times New Roman" panose="02020603050405020304" pitchFamily="18" charset="0"/>
                <a:cs typeface="Times New Roman" panose="02020603050405020304" pitchFamily="18" charset="0"/>
              </a:rPr>
              <a:t>Chất nào sau đây chuyển từ thể lỏng sang thể khí:</a:t>
            </a:r>
            <a:endParaRPr lang="en-US" altLang="en-US" sz="3201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4418418" y="3582230"/>
            <a:ext cx="2774005" cy="608154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1" b="1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A. Thép.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4418418" y="5411453"/>
            <a:ext cx="2774005" cy="608154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1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Nước sôi.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4418418" y="4496841"/>
            <a:ext cx="2850223" cy="608154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1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B. Thủy tinh.</a:t>
            </a:r>
          </a:p>
        </p:txBody>
      </p:sp>
      <p:sp>
        <p:nvSpPr>
          <p:cNvPr id="54278" name="AutoShape 6"/>
          <p:cNvSpPr>
            <a:spLocks noChangeArrowheads="1"/>
          </p:cNvSpPr>
          <p:nvPr/>
        </p:nvSpPr>
        <p:spPr bwMode="auto">
          <a:xfrm>
            <a:off x="3286269" y="1413202"/>
            <a:ext cx="5546421" cy="685959"/>
          </a:xfrm>
          <a:prstGeom prst="flowChartTerminator">
            <a:avLst/>
          </a:prstGeom>
          <a:gradFill rotWithShape="1">
            <a:gsLst>
              <a:gs pos="0">
                <a:srgbClr val="0099FF"/>
              </a:gs>
              <a:gs pos="50000">
                <a:srgbClr val="003399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rgbClr val="00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1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Chọn A, hoặc B, hoặc C</a:t>
            </a:r>
          </a:p>
        </p:txBody>
      </p:sp>
      <p:sp>
        <p:nvSpPr>
          <p:cNvPr id="54279" name="Oval 7"/>
          <p:cNvSpPr>
            <a:spLocks noChangeArrowheads="1"/>
          </p:cNvSpPr>
          <p:nvPr/>
        </p:nvSpPr>
        <p:spPr bwMode="auto">
          <a:xfrm>
            <a:off x="2970283" y="4954147"/>
            <a:ext cx="838394" cy="609741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1" b="1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4280" name="Oval 8"/>
          <p:cNvSpPr>
            <a:spLocks noChangeArrowheads="1"/>
          </p:cNvSpPr>
          <p:nvPr/>
        </p:nvSpPr>
        <p:spPr bwMode="auto">
          <a:xfrm>
            <a:off x="2970283" y="4954147"/>
            <a:ext cx="838394" cy="609741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1" b="1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4281" name="Oval 9"/>
          <p:cNvSpPr>
            <a:spLocks noChangeArrowheads="1"/>
          </p:cNvSpPr>
          <p:nvPr/>
        </p:nvSpPr>
        <p:spPr bwMode="auto">
          <a:xfrm>
            <a:off x="2970283" y="4954147"/>
            <a:ext cx="838394" cy="609741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1" b="1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4282" name="Oval 10"/>
          <p:cNvSpPr>
            <a:spLocks noChangeArrowheads="1"/>
          </p:cNvSpPr>
          <p:nvPr/>
        </p:nvSpPr>
        <p:spPr bwMode="auto">
          <a:xfrm>
            <a:off x="2970283" y="4954147"/>
            <a:ext cx="838394" cy="609741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1" b="1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4283" name="Oval 11"/>
          <p:cNvSpPr>
            <a:spLocks noChangeArrowheads="1"/>
          </p:cNvSpPr>
          <p:nvPr/>
        </p:nvSpPr>
        <p:spPr bwMode="auto">
          <a:xfrm>
            <a:off x="2970283" y="4954147"/>
            <a:ext cx="838394" cy="609741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1" b="1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37900" name="Picture 12" descr="Bellcoll">
            <a:hlinkClick r:id="rId5" action="ppaction://hlinkfile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11" y="0"/>
            <a:ext cx="1524353" cy="1524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2894065" y="304871"/>
            <a:ext cx="6021193" cy="641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1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RUNG CHUÔNG VÀNG</a:t>
            </a:r>
          </a:p>
        </p:txBody>
      </p:sp>
    </p:spTree>
    <p:extLst>
      <p:ext uri="{BB962C8B-B14F-4D97-AF65-F5344CB8AC3E}">
        <p14:creationId xmlns:p14="http://schemas.microsoft.com/office/powerpoint/2010/main" val="2984189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animBg="1"/>
      <p:bldP spid="54276" grpId="0" animBg="1"/>
      <p:bldP spid="54277" grpId="0" animBg="1"/>
      <p:bldP spid="54278" grpId="0" animBg="1"/>
      <p:bldP spid="54279" grpId="0" animBg="1"/>
      <p:bldP spid="54279" grpId="1" animBg="1"/>
      <p:bldP spid="54280" grpId="0" animBg="1"/>
      <p:bldP spid="54280" grpId="1" animBg="1"/>
      <p:bldP spid="54281" grpId="0" animBg="1"/>
      <p:bldP spid="54281" grpId="1" animBg="1"/>
      <p:bldP spid="54282" grpId="0" animBg="1"/>
      <p:bldP spid="54282" grpId="1" animBg="1"/>
      <p:bldP spid="54283" grpId="0" animBg="1"/>
      <p:bldP spid="54283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12477"/>
            <a:ext cx="12190413" cy="6857107"/>
          </a:xfrm>
          <a:prstGeom prst="rect">
            <a:avLst/>
          </a:prstGeom>
        </p:spPr>
      </p:pic>
      <p:sp>
        <p:nvSpPr>
          <p:cNvPr id="26" name="Oval 2"/>
          <p:cNvSpPr>
            <a:spLocks noChangeArrowheads="1"/>
          </p:cNvSpPr>
          <p:nvPr/>
        </p:nvSpPr>
        <p:spPr bwMode="auto">
          <a:xfrm>
            <a:off x="3209925" y="2963863"/>
            <a:ext cx="900113" cy="1079500"/>
          </a:xfrm>
          <a:prstGeom prst="ellipse">
            <a:avLst/>
          </a:prstGeom>
          <a:gradFill rotWithShape="1">
            <a:gsLst>
              <a:gs pos="0">
                <a:srgbClr val="FF1414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" name="Oval 3"/>
          <p:cNvSpPr>
            <a:spLocks noChangeArrowheads="1"/>
          </p:cNvSpPr>
          <p:nvPr/>
        </p:nvSpPr>
        <p:spPr bwMode="auto">
          <a:xfrm>
            <a:off x="2828925" y="1162050"/>
            <a:ext cx="1079500" cy="1223963"/>
          </a:xfrm>
          <a:prstGeom prst="ellipse">
            <a:avLst/>
          </a:prstGeom>
          <a:gradFill rotWithShape="1">
            <a:gsLst>
              <a:gs pos="0">
                <a:srgbClr val="FFFF5D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" name="Oval 4"/>
          <p:cNvSpPr>
            <a:spLocks noChangeArrowheads="1"/>
          </p:cNvSpPr>
          <p:nvPr/>
        </p:nvSpPr>
        <p:spPr bwMode="auto">
          <a:xfrm>
            <a:off x="6450013" y="3286125"/>
            <a:ext cx="971550" cy="1152525"/>
          </a:xfrm>
          <a:prstGeom prst="ellipse">
            <a:avLst/>
          </a:prstGeom>
          <a:gradFill rotWithShape="1">
            <a:gsLst>
              <a:gs pos="0">
                <a:srgbClr val="04CD9B"/>
              </a:gs>
              <a:gs pos="100000">
                <a:srgbClr val="00CC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" name="Oval 5"/>
          <p:cNvSpPr>
            <a:spLocks noChangeArrowheads="1"/>
          </p:cNvSpPr>
          <p:nvPr/>
        </p:nvSpPr>
        <p:spPr bwMode="auto">
          <a:xfrm>
            <a:off x="5370513" y="4906963"/>
            <a:ext cx="898525" cy="1187450"/>
          </a:xfrm>
          <a:prstGeom prst="ellipse">
            <a:avLst/>
          </a:prstGeom>
          <a:gradFill rotWithShape="1">
            <a:gsLst>
              <a:gs pos="0">
                <a:srgbClr val="77DD77"/>
              </a:gs>
              <a:gs pos="100000">
                <a:srgbClr val="33CC33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" name="Oval 6"/>
          <p:cNvSpPr>
            <a:spLocks noChangeArrowheads="1"/>
          </p:cNvSpPr>
          <p:nvPr/>
        </p:nvSpPr>
        <p:spPr bwMode="auto">
          <a:xfrm>
            <a:off x="1481137" y="6086475"/>
            <a:ext cx="433388" cy="441325"/>
          </a:xfrm>
          <a:prstGeom prst="ellipse">
            <a:avLst/>
          </a:prstGeom>
          <a:gradFill rotWithShape="1">
            <a:gsLst>
              <a:gs pos="0">
                <a:srgbClr val="FFFF75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34" name="Picture 10" descr="Magnolia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7826">
            <a:off x="8928100" y="5476875"/>
            <a:ext cx="727075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1" descr="Magnolia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4041">
            <a:off x="8207375" y="5160963"/>
            <a:ext cx="871538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3" descr="Magnolia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1542">
            <a:off x="9305925" y="3656013"/>
            <a:ext cx="709613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14">
            <a:extLst>
              <a:ext uri="{FF2B5EF4-FFF2-40B4-BE49-F238E27FC236}">
                <a16:creationId xmlns:a16="http://schemas.microsoft.com/office/drawing/2014/main" xmlns="" id="{16DCF28C-016F-4CA7-BE8C-8A2893A3D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6022975"/>
            <a:ext cx="4052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endParaRPr lang="en-US" sz="2000" b="1" i="1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9" name="Oval 15"/>
          <p:cNvSpPr>
            <a:spLocks noChangeArrowheads="1"/>
          </p:cNvSpPr>
          <p:nvPr/>
        </p:nvSpPr>
        <p:spPr bwMode="auto">
          <a:xfrm>
            <a:off x="8107363" y="1235075"/>
            <a:ext cx="1258887" cy="1547813"/>
          </a:xfrm>
          <a:prstGeom prst="ellipse">
            <a:avLst/>
          </a:prstGeom>
          <a:gradFill rotWithShape="1">
            <a:gsLst>
              <a:gs pos="0">
                <a:srgbClr val="FF7214"/>
              </a:gs>
              <a:gs pos="100000">
                <a:srgbClr val="FF66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0" name="Oval 16"/>
          <p:cNvSpPr>
            <a:spLocks noChangeArrowheads="1"/>
          </p:cNvSpPr>
          <p:nvPr/>
        </p:nvSpPr>
        <p:spPr bwMode="auto">
          <a:xfrm>
            <a:off x="9799638" y="3322638"/>
            <a:ext cx="719137" cy="828675"/>
          </a:xfrm>
          <a:prstGeom prst="ellipse">
            <a:avLst/>
          </a:prstGeom>
          <a:gradFill rotWithShape="1">
            <a:gsLst>
              <a:gs pos="0">
                <a:srgbClr val="FFFF5D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" name="WordArt 17"/>
          <p:cNvSpPr>
            <a:spLocks noChangeArrowheads="1" noChangeShapeType="1" noTextEdit="1"/>
          </p:cNvSpPr>
          <p:nvPr/>
        </p:nvSpPr>
        <p:spPr bwMode="auto">
          <a:xfrm>
            <a:off x="2447925" y="1162050"/>
            <a:ext cx="74676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 HỌC GIỎI</a:t>
            </a:r>
          </a:p>
        </p:txBody>
      </p:sp>
    </p:spTree>
    <p:extLst>
      <p:ext uri="{BB962C8B-B14F-4D97-AF65-F5344CB8AC3E}">
        <p14:creationId xmlns:p14="http://schemas.microsoft.com/office/powerpoint/2010/main" val="3892404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07123E-7 -1.39782E-6 L -0.00781 -0.6447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" y="-3223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6 -0.06549 L -0.01576 -0.3982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4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8777E-6 2.29114E-6 L -0.00404 -0.9701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4850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29092E-6 -4.10553E-6 L -0.00403 -0.6868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3434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499E-7 3.69359E-6 L -0.00378 -0.4929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2464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2912E-6 -1.30062E-6 L -1.62912E-6 -0.6868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3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7084 -0.00995 L 0.02357 0.0007 " pathEditMode="relative" rAng="0" ptsTypes="AA">
                                      <p:cBhvr>
                                        <p:cTn id="23" dur="20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64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9" grpId="0" animBg="1"/>
      <p:bldP spid="40" grpId="0" animBg="1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2"/>
          <p:cNvSpPr>
            <a:spLocks noChangeArrowheads="1"/>
          </p:cNvSpPr>
          <p:nvPr/>
        </p:nvSpPr>
        <p:spPr bwMode="auto">
          <a:xfrm>
            <a:off x="4666342" y="3100381"/>
            <a:ext cx="685800" cy="685800"/>
          </a:xfrm>
          <a:prstGeom prst="ellipse">
            <a:avLst/>
          </a:prstGeom>
          <a:solidFill>
            <a:srgbClr val="FF3300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endParaRPr lang="en-US" altLang="en-US" sz="36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3"/>
          <p:cNvSpPr txBox="1">
            <a:spLocks/>
          </p:cNvSpPr>
          <p:nvPr/>
        </p:nvSpPr>
        <p:spPr>
          <a:xfrm>
            <a:off x="4666342" y="2024743"/>
            <a:ext cx="7391400" cy="2009775"/>
          </a:xfrm>
          <a:prstGeom prst="rect">
            <a:avLst/>
          </a:prstGeom>
        </p:spPr>
        <p:txBody>
          <a:bodyPr/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just">
              <a:lnSpc>
                <a:spcPct val="150000"/>
              </a:lnSpc>
              <a:buFont typeface="Arial" pitchFamily="34" charset="0"/>
              <a:buAutoNum type="alphaLcParenR"/>
            </a:pPr>
            <a:r>
              <a:rPr lang="en-US" altLang="en-US" sz="36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Nhôm</a:t>
            </a:r>
            <a:endParaRPr lang="en-US" altLang="en-US" sz="3600" b="1" dirty="0" smtClean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indent="-742950" algn="just">
              <a:lnSpc>
                <a:spcPct val="150000"/>
              </a:lnSpc>
              <a:buFont typeface="Arial" pitchFamily="34" charset="0"/>
              <a:buAutoNum type="alphaLcParenR"/>
            </a:pPr>
            <a:r>
              <a:rPr lang="en-US" altLang="en-US" sz="36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Thép</a:t>
            </a:r>
            <a:endParaRPr lang="en-US" altLang="en-US" sz="3600" b="1" dirty="0" smtClean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indent="-742950" algn="just">
              <a:lnSpc>
                <a:spcPct val="150000"/>
              </a:lnSpc>
              <a:buFont typeface="Arial" pitchFamily="34" charset="0"/>
              <a:buAutoNum type="alphaLcParenR"/>
            </a:pPr>
            <a:r>
              <a:rPr lang="en-US" altLang="en-US" sz="36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endParaRPr lang="en-US" altLang="en-US" sz="3600" b="1" dirty="0" smtClean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219200" y="805543"/>
            <a:ext cx="8610600" cy="762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endParaRPr lang="en-US" altLang="en-US" sz="3600" b="1">
              <a:solidFill>
                <a:srgbClr val="FF33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142999" y="348343"/>
            <a:ext cx="10003971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rgbClr val="ED6D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altLang="en-US" sz="3600" b="1" dirty="0">
                <a:solidFill>
                  <a:srgbClr val="ED6D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600" b="1" dirty="0" err="1">
                <a:solidFill>
                  <a:srgbClr val="ED6D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altLang="en-US" sz="3600" b="1" dirty="0">
                <a:solidFill>
                  <a:srgbClr val="ED6D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</a:t>
            </a:r>
            <a:r>
              <a:rPr lang="en-US" altLang="en-US" sz="3600" b="1" dirty="0" err="1" smtClean="0">
                <a:solidFill>
                  <a:srgbClr val="ED6D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altLang="en-US" sz="3600" b="1" dirty="0" smtClean="0">
                <a:solidFill>
                  <a:srgbClr val="ED6D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600" b="1" dirty="0" err="1">
                <a:solidFill>
                  <a:srgbClr val="ED6D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altLang="en-US" sz="3600" b="1" dirty="0">
                <a:solidFill>
                  <a:srgbClr val="ED6D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600" b="1" dirty="0" err="1">
                <a:solidFill>
                  <a:srgbClr val="ED6D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cầu</a:t>
            </a:r>
            <a:r>
              <a:rPr lang="en-US" altLang="en-US" sz="3600" b="1" dirty="0">
                <a:solidFill>
                  <a:srgbClr val="ED6D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600" b="1" dirty="0" err="1">
                <a:solidFill>
                  <a:srgbClr val="ED6D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bắc</a:t>
            </a:r>
            <a:r>
              <a:rPr lang="en-US" altLang="en-US" sz="3600" b="1" dirty="0">
                <a:solidFill>
                  <a:srgbClr val="ED6D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qua </a:t>
            </a:r>
            <a:r>
              <a:rPr lang="en-US" altLang="en-US" sz="3600" b="1" dirty="0" err="1" smtClean="0">
                <a:solidFill>
                  <a:srgbClr val="ED6D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sông</a:t>
            </a:r>
            <a:r>
              <a:rPr lang="en-US" altLang="en-US" sz="3600" b="1" dirty="0" smtClean="0">
                <a:solidFill>
                  <a:srgbClr val="ED6D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sz="3600" b="1" dirty="0" err="1" smtClean="0">
                <a:solidFill>
                  <a:srgbClr val="ED6D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altLang="en-US" sz="3600" b="1" dirty="0" smtClean="0">
                <a:solidFill>
                  <a:srgbClr val="ED6D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600" b="1" dirty="0" err="1">
                <a:solidFill>
                  <a:srgbClr val="ED6D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altLang="en-US" sz="3600" b="1" dirty="0">
                <a:solidFill>
                  <a:srgbClr val="ED6D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ray </a:t>
            </a:r>
            <a:r>
              <a:rPr lang="en-US" altLang="en-US" sz="3600" b="1" dirty="0" err="1">
                <a:solidFill>
                  <a:srgbClr val="ED6D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tàu</a:t>
            </a:r>
            <a:r>
              <a:rPr lang="en-US" altLang="en-US" sz="3600" b="1" dirty="0">
                <a:solidFill>
                  <a:srgbClr val="ED6D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600" b="1" dirty="0" err="1">
                <a:solidFill>
                  <a:srgbClr val="ED6D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hỏa</a:t>
            </a:r>
            <a:r>
              <a:rPr lang="en-US" altLang="en-US" sz="3600" b="1" dirty="0">
                <a:solidFill>
                  <a:srgbClr val="ED6D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600" b="1" dirty="0" err="1">
                <a:solidFill>
                  <a:srgbClr val="ED6D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altLang="en-US" sz="3600" b="1" dirty="0">
                <a:solidFill>
                  <a:srgbClr val="ED6D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altLang="en-US" sz="3600" b="1" dirty="0" err="1">
                <a:solidFill>
                  <a:srgbClr val="ED6D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sử</a:t>
            </a:r>
            <a:r>
              <a:rPr lang="en-US" altLang="en-US" sz="3600" b="1" dirty="0">
                <a:solidFill>
                  <a:srgbClr val="ED6D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600" b="1" dirty="0" err="1">
                <a:solidFill>
                  <a:srgbClr val="ED6D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altLang="en-US" sz="3600" b="1" dirty="0">
                <a:solidFill>
                  <a:srgbClr val="ED6D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600" b="1" dirty="0" err="1">
                <a:solidFill>
                  <a:srgbClr val="ED6D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altLang="en-US" sz="3600" b="1" dirty="0">
                <a:solidFill>
                  <a:srgbClr val="ED6D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600" b="1" dirty="0" err="1">
                <a:solidFill>
                  <a:srgbClr val="ED6D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altLang="en-US" sz="3600" b="1" dirty="0">
                <a:solidFill>
                  <a:srgbClr val="ED6D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600" b="1" dirty="0" err="1">
                <a:solidFill>
                  <a:srgbClr val="ED6D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altLang="en-US" sz="3600" b="1" dirty="0">
                <a:solidFill>
                  <a:srgbClr val="ED6D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600" b="1" dirty="0" err="1">
                <a:solidFill>
                  <a:srgbClr val="ED6D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altLang="en-US" sz="3600" b="1" dirty="0">
                <a:solidFill>
                  <a:srgbClr val="ED6D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600" b="1" dirty="0" err="1">
                <a:solidFill>
                  <a:srgbClr val="ED6D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en-US" altLang="en-US" sz="3600" b="1" dirty="0">
                <a:solidFill>
                  <a:srgbClr val="ED6D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 tmFilter="0,0; .5, 0; 1, 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 tmFilter="0,0; .5, 0; 1, 1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 tmFilter="0,0; .5, 0; 1, 1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"/>
                            </p:stCondLst>
                            <p:childTnLst>
                              <p:par>
                                <p:cTn id="64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9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1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/>
          <p:cNvSpPr>
            <a:spLocks noChangeArrowheads="1"/>
          </p:cNvSpPr>
          <p:nvPr/>
        </p:nvSpPr>
        <p:spPr bwMode="auto">
          <a:xfrm>
            <a:off x="2526166" y="3029859"/>
            <a:ext cx="684212" cy="685800"/>
          </a:xfrm>
          <a:prstGeom prst="ellipse">
            <a:avLst/>
          </a:prstGeom>
          <a:solidFill>
            <a:srgbClr val="FF3300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3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3"/>
          <p:cNvSpPr txBox="1">
            <a:spLocks/>
          </p:cNvSpPr>
          <p:nvPr/>
        </p:nvSpPr>
        <p:spPr>
          <a:xfrm>
            <a:off x="2526166" y="1915886"/>
            <a:ext cx="6780212" cy="2008188"/>
          </a:xfrm>
          <a:prstGeom prst="rect">
            <a:avLst/>
          </a:prstGeom>
        </p:spPr>
        <p:txBody>
          <a:bodyPr/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lnSpc>
                <a:spcPct val="150000"/>
              </a:lnSpc>
              <a:buFont typeface="Arial" pitchFamily="34" charset="0"/>
              <a:buAutoNum type="alphaLcParenR"/>
            </a:pPr>
            <a:r>
              <a:rPr lang="en-US" altLang="en-US" sz="36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Ngói</a:t>
            </a:r>
            <a:endParaRPr lang="en-US" altLang="en-US" sz="3600" b="1" dirty="0" smtClean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indent="-742950">
              <a:lnSpc>
                <a:spcPct val="150000"/>
              </a:lnSpc>
              <a:buFont typeface="Arial" pitchFamily="34" charset="0"/>
              <a:buAutoNum type="alphaLcParenR"/>
            </a:pPr>
            <a:r>
              <a:rPr lang="en-US" altLang="en-US" sz="36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Gạch</a:t>
            </a:r>
            <a:endParaRPr lang="en-US" altLang="en-US" sz="3600" b="1" dirty="0" smtClean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indent="-742950">
              <a:lnSpc>
                <a:spcPct val="150000"/>
              </a:lnSpc>
              <a:buFont typeface="Arial" pitchFamily="34" charset="0"/>
              <a:buAutoNum type="alphaLcParenR"/>
            </a:pPr>
            <a:r>
              <a:rPr lang="en-US" altLang="en-US" sz="36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Thủy</a:t>
            </a:r>
            <a:r>
              <a:rPr lang="en-US" altLang="en-US" sz="36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tinh</a:t>
            </a:r>
            <a:endParaRPr lang="en-US" altLang="en-US" sz="3600" b="1" dirty="0" smtClean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375227" y="468086"/>
            <a:ext cx="982980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rgbClr val="ED6D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altLang="en-US" sz="3600" b="1" dirty="0">
                <a:solidFill>
                  <a:srgbClr val="ED6D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600" b="1" dirty="0" err="1">
                <a:solidFill>
                  <a:srgbClr val="ED6D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altLang="en-US" sz="3600" b="1" dirty="0">
                <a:solidFill>
                  <a:srgbClr val="ED6D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600" b="1" dirty="0" smtClean="0">
                <a:solidFill>
                  <a:srgbClr val="ED6D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2: </a:t>
            </a:r>
            <a:r>
              <a:rPr lang="en-US" altLang="en-US" sz="3600" b="1" dirty="0" err="1">
                <a:solidFill>
                  <a:srgbClr val="ED6D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altLang="en-US" sz="3600" b="1" dirty="0">
                <a:solidFill>
                  <a:srgbClr val="ED6D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600" b="1" dirty="0" err="1">
                <a:solidFill>
                  <a:srgbClr val="ED6D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xây</a:t>
            </a:r>
            <a:r>
              <a:rPr lang="en-US" altLang="en-US" sz="3600" b="1" dirty="0">
                <a:solidFill>
                  <a:srgbClr val="ED6D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600" b="1" dirty="0" err="1" smtClean="0">
                <a:solidFill>
                  <a:srgbClr val="ED6D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tường</a:t>
            </a:r>
            <a:r>
              <a:rPr lang="en-US" altLang="en-US" sz="3600" b="1" dirty="0" smtClean="0">
                <a:solidFill>
                  <a:srgbClr val="ED6D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sz="3600" b="1" dirty="0" err="1" smtClean="0">
                <a:solidFill>
                  <a:srgbClr val="ED6D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lát</a:t>
            </a:r>
            <a:r>
              <a:rPr lang="en-US" altLang="en-US" sz="3600" b="1" dirty="0" smtClean="0">
                <a:solidFill>
                  <a:srgbClr val="ED6D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600" b="1" dirty="0" err="1" smtClean="0">
                <a:solidFill>
                  <a:srgbClr val="ED6D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sân</a:t>
            </a:r>
            <a:r>
              <a:rPr lang="en-US" altLang="en-US" sz="3600" b="1" dirty="0" smtClean="0">
                <a:solidFill>
                  <a:srgbClr val="ED6D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sz="3600" b="1" dirty="0" err="1" smtClean="0">
                <a:solidFill>
                  <a:srgbClr val="ED6D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lát</a:t>
            </a:r>
            <a:r>
              <a:rPr lang="en-US" altLang="en-US" sz="3600" b="1" dirty="0" smtClean="0">
                <a:solidFill>
                  <a:srgbClr val="ED6D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600" b="1" dirty="0" err="1">
                <a:solidFill>
                  <a:srgbClr val="ED6D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sàn</a:t>
            </a:r>
            <a:r>
              <a:rPr lang="en-US" altLang="en-US" sz="3600" b="1" dirty="0">
                <a:solidFill>
                  <a:srgbClr val="ED6D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600" b="1" dirty="0" err="1">
                <a:solidFill>
                  <a:srgbClr val="ED6D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nhà</a:t>
            </a:r>
            <a:r>
              <a:rPr lang="en-US" altLang="en-US" sz="3600" b="1" dirty="0">
                <a:solidFill>
                  <a:srgbClr val="ED6D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600" b="1" dirty="0" err="1">
                <a:solidFill>
                  <a:srgbClr val="ED6D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altLang="en-US" sz="3600" b="1" dirty="0">
                <a:solidFill>
                  <a:srgbClr val="ED6D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altLang="en-US" sz="3600" b="1" dirty="0" err="1">
                <a:solidFill>
                  <a:srgbClr val="ED6D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sử</a:t>
            </a:r>
            <a:r>
              <a:rPr lang="en-US" altLang="en-US" sz="3600" b="1" dirty="0">
                <a:solidFill>
                  <a:srgbClr val="ED6D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600" b="1" dirty="0" err="1">
                <a:solidFill>
                  <a:srgbClr val="ED6D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altLang="en-US" sz="3600" b="1" dirty="0">
                <a:solidFill>
                  <a:srgbClr val="ED6D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600" b="1" dirty="0" err="1">
                <a:solidFill>
                  <a:srgbClr val="ED6D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altLang="en-US" sz="3600" b="1" dirty="0">
                <a:solidFill>
                  <a:srgbClr val="ED6D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600" b="1" dirty="0" err="1">
                <a:solidFill>
                  <a:srgbClr val="ED6D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altLang="en-US" sz="3600" b="1" dirty="0">
                <a:solidFill>
                  <a:srgbClr val="ED6D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600" b="1" dirty="0" err="1">
                <a:solidFill>
                  <a:srgbClr val="ED6D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altLang="en-US" sz="3600" b="1" dirty="0">
                <a:solidFill>
                  <a:srgbClr val="ED6D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42469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 tmFilter="0,0; .5, 0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 tmFilter="0,0; .5, 0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 tmFilter="0,0; .5, 0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50"/>
                            </p:stCondLst>
                            <p:childTnLst>
                              <p:par>
                                <p:cTn id="5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1164544" y="3869638"/>
            <a:ext cx="685800" cy="685800"/>
          </a:xfrm>
          <a:prstGeom prst="ellipse">
            <a:avLst/>
          </a:prstGeom>
          <a:solidFill>
            <a:srgbClr val="FF3300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endParaRPr lang="en-US" altLang="en-US" sz="36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 Box 17"/>
          <p:cNvSpPr txBox="1">
            <a:spLocks noChangeArrowheads="1"/>
          </p:cNvSpPr>
          <p:nvPr/>
        </p:nvSpPr>
        <p:spPr bwMode="auto">
          <a:xfrm>
            <a:off x="1164544" y="438831"/>
            <a:ext cx="10229169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ED6D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altLang="en-US" sz="3600" b="1" dirty="0">
                <a:solidFill>
                  <a:srgbClr val="ED6D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600" b="1" dirty="0" err="1">
                <a:solidFill>
                  <a:srgbClr val="ED6D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altLang="en-US" sz="3600" b="1" dirty="0">
                <a:solidFill>
                  <a:srgbClr val="ED6D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600" b="1" dirty="0" smtClean="0">
                <a:solidFill>
                  <a:srgbClr val="ED6D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altLang="en-US" sz="3600" b="1" dirty="0">
                <a:solidFill>
                  <a:srgbClr val="ED6D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US" altLang="en-US" sz="3600" b="1" dirty="0" smtClean="0">
                <a:solidFill>
                  <a:srgbClr val="ED6D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600" b="1" dirty="0" err="1">
                <a:solidFill>
                  <a:srgbClr val="ED6D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altLang="en-US" sz="3600" b="1" dirty="0">
                <a:solidFill>
                  <a:srgbClr val="ED6D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600" b="1" dirty="0" err="1">
                <a:solidFill>
                  <a:srgbClr val="ED6D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tồn</a:t>
            </a:r>
            <a:r>
              <a:rPr lang="en-US" altLang="en-US" sz="3600" b="1" dirty="0">
                <a:solidFill>
                  <a:srgbClr val="ED6D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600" b="1" dirty="0" err="1">
                <a:solidFill>
                  <a:srgbClr val="ED6D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tại</a:t>
            </a:r>
            <a:r>
              <a:rPr lang="en-US" altLang="en-US" sz="3600" b="1" dirty="0">
                <a:solidFill>
                  <a:srgbClr val="ED6D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altLang="en-US" sz="3600" b="1" dirty="0" err="1">
                <a:solidFill>
                  <a:srgbClr val="ED6D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altLang="en-US" sz="3600" b="1" dirty="0">
                <a:solidFill>
                  <a:srgbClr val="ED6D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600" b="1" dirty="0" err="1">
                <a:solidFill>
                  <a:srgbClr val="ED6D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altLang="en-US" sz="3600" b="1" dirty="0">
                <a:solidFill>
                  <a:srgbClr val="ED6D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600" b="1" dirty="0" err="1" smtClean="0">
                <a:solidFill>
                  <a:srgbClr val="ED6D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altLang="en-US" sz="3600" b="1" dirty="0" smtClean="0">
                <a:solidFill>
                  <a:srgbClr val="ED6D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en-US" sz="3600" b="1" dirty="0">
              <a:solidFill>
                <a:srgbClr val="ED6D4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indent="-742950" algn="just" eaLnBrk="1" hangingPunct="1">
              <a:lnSpc>
                <a:spcPct val="150000"/>
              </a:lnSpc>
              <a:spcBef>
                <a:spcPct val="0"/>
              </a:spcBef>
              <a:buFont typeface="+mj-lt"/>
              <a:buAutoNum type="alphaLcParenR"/>
            </a:pPr>
            <a:r>
              <a:rPr lang="en-US" altLang="en-US" sz="3600" b="1" dirty="0" err="1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altLang="en-US" sz="3600" b="1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lỏng</a:t>
            </a:r>
            <a:r>
              <a:rPr lang="en-US" altLang="en-US" sz="36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sz="36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altLang="en-US" sz="36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khí</a:t>
            </a:r>
            <a:r>
              <a:rPr lang="en-US" altLang="en-US" sz="36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742950" indent="-742950" algn="just" eaLnBrk="1" hangingPunct="1">
              <a:lnSpc>
                <a:spcPct val="150000"/>
              </a:lnSpc>
              <a:spcBef>
                <a:spcPct val="0"/>
              </a:spcBef>
              <a:buFont typeface="+mj-lt"/>
              <a:buAutoNum type="alphaLcParenR"/>
            </a:pPr>
            <a:r>
              <a:rPr lang="en-US" altLang="en-US" sz="3600" b="1" dirty="0" err="1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altLang="en-US" sz="3600" b="1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lỏng</a:t>
            </a:r>
            <a:r>
              <a:rPr lang="en-US" altLang="en-US" sz="36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sz="36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altLang="en-US" sz="36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rắn</a:t>
            </a:r>
            <a:r>
              <a:rPr lang="en-US" altLang="en-US" sz="36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742950" indent="-742950" algn="just" eaLnBrk="1" hangingPunct="1">
              <a:lnSpc>
                <a:spcPct val="150000"/>
              </a:lnSpc>
              <a:spcBef>
                <a:spcPct val="0"/>
              </a:spcBef>
              <a:buFont typeface="+mj-lt"/>
              <a:buAutoNum type="alphaLcParenR"/>
            </a:pPr>
            <a:r>
              <a:rPr lang="en-US" altLang="en-US" sz="3600" b="1" dirty="0" err="1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altLang="en-US" sz="3600" b="1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rắn</a:t>
            </a:r>
            <a:r>
              <a:rPr lang="en-US" altLang="en-US" sz="36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sz="36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altLang="en-US" sz="36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lỏng</a:t>
            </a:r>
            <a:r>
              <a:rPr lang="en-US" altLang="en-US" sz="36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sz="36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altLang="en-US" sz="36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khí</a:t>
            </a:r>
            <a:r>
              <a:rPr lang="en-US" altLang="en-US" sz="36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3410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7"/>
          <p:cNvSpPr txBox="1">
            <a:spLocks noChangeArrowheads="1"/>
          </p:cNvSpPr>
          <p:nvPr/>
        </p:nvSpPr>
        <p:spPr bwMode="auto">
          <a:xfrm>
            <a:off x="1219200" y="300265"/>
            <a:ext cx="10276114" cy="3570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3600" b="1" dirty="0" err="1">
                <a:solidFill>
                  <a:srgbClr val="ED6D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altLang="en-US" sz="3600" b="1" dirty="0">
                <a:solidFill>
                  <a:srgbClr val="ED6D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600" b="1" dirty="0" err="1">
                <a:solidFill>
                  <a:srgbClr val="ED6D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altLang="en-US" sz="3600" b="1" dirty="0">
                <a:solidFill>
                  <a:srgbClr val="ED6D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4: </a:t>
            </a:r>
            <a:r>
              <a:rPr lang="en-US" altLang="en-US" sz="3600" b="1" dirty="0" err="1">
                <a:solidFill>
                  <a:srgbClr val="ED6D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Điền</a:t>
            </a:r>
            <a:r>
              <a:rPr lang="en-US" altLang="en-US" sz="3600" b="1" dirty="0">
                <a:solidFill>
                  <a:srgbClr val="ED6D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600" b="1" dirty="0" err="1">
                <a:solidFill>
                  <a:srgbClr val="ED6D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altLang="en-US" sz="3600" b="1" dirty="0">
                <a:solidFill>
                  <a:srgbClr val="ED6D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600" b="1" dirty="0" err="1">
                <a:solidFill>
                  <a:srgbClr val="ED6D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còn</a:t>
            </a:r>
            <a:r>
              <a:rPr lang="en-US" altLang="en-US" sz="3600" b="1" dirty="0">
                <a:solidFill>
                  <a:srgbClr val="ED6D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600" b="1" dirty="0" err="1">
                <a:solidFill>
                  <a:srgbClr val="ED6D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thiếu</a:t>
            </a:r>
            <a:r>
              <a:rPr lang="en-US" altLang="en-US" sz="3600" b="1" dirty="0">
                <a:solidFill>
                  <a:srgbClr val="ED6D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600" b="1" dirty="0" err="1">
                <a:solidFill>
                  <a:srgbClr val="ED6D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altLang="en-US" sz="3600" b="1" dirty="0">
                <a:solidFill>
                  <a:srgbClr val="ED6D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600" b="1" dirty="0" err="1">
                <a:solidFill>
                  <a:srgbClr val="ED6D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chỗ</a:t>
            </a:r>
            <a:r>
              <a:rPr lang="en-US" altLang="en-US" sz="3600" b="1" dirty="0">
                <a:solidFill>
                  <a:srgbClr val="ED6D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600" b="1" dirty="0" err="1">
                <a:solidFill>
                  <a:srgbClr val="ED6D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chấm</a:t>
            </a:r>
            <a:r>
              <a:rPr lang="en-US" altLang="en-US" sz="3600" b="1" dirty="0">
                <a:solidFill>
                  <a:srgbClr val="ED6D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  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</a:t>
            </a:r>
            <a:r>
              <a:rPr lang="en-US" altLang="en-US" sz="36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altLang="en-US" sz="36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altLang="en-US" sz="36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altLang="en-US" sz="36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chuyển</a:t>
            </a:r>
            <a:r>
              <a:rPr lang="en-US" altLang="en-US" sz="36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altLang="en-US" sz="36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altLang="en-US" sz="36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altLang="en-US" sz="36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sang </a:t>
            </a:r>
            <a:r>
              <a:rPr lang="en-US" altLang="en-US" sz="36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altLang="en-US" sz="36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altLang="en-US" sz="36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dưới</a:t>
            </a:r>
            <a:r>
              <a:rPr lang="en-US" altLang="en-US" sz="36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sự</a:t>
            </a:r>
            <a:r>
              <a:rPr lang="en-US" altLang="en-US" sz="36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ảnh</a:t>
            </a:r>
            <a:r>
              <a:rPr lang="en-US" altLang="en-US" sz="36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hưởng</a:t>
            </a:r>
            <a:r>
              <a:rPr lang="en-US" altLang="en-US" sz="36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altLang="en-US" sz="36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………..</a:t>
            </a:r>
            <a:endParaRPr lang="en-US" altLang="en-US" sz="3600" b="1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en-US" sz="3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 Box 17"/>
          <p:cNvSpPr txBox="1">
            <a:spLocks noChangeArrowheads="1"/>
          </p:cNvSpPr>
          <p:nvPr/>
        </p:nvSpPr>
        <p:spPr bwMode="auto">
          <a:xfrm>
            <a:off x="8810172" y="2186967"/>
            <a:ext cx="285931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600" b="1" i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nhiệt</a:t>
            </a:r>
            <a:r>
              <a:rPr lang="en-US" altLang="en-US" sz="36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endParaRPr lang="en-US" altLang="en-US" sz="3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178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600450" y="400050"/>
            <a:ext cx="4991100" cy="838200"/>
            <a:chOff x="3600450" y="400050"/>
            <a:chExt cx="4991100" cy="838200"/>
          </a:xfrm>
        </p:grpSpPr>
        <p:sp>
          <p:nvSpPr>
            <p:cNvPr id="2" name="矩形 1"/>
            <p:cNvSpPr/>
            <p:nvPr/>
          </p:nvSpPr>
          <p:spPr>
            <a:xfrm>
              <a:off x="3600450" y="400050"/>
              <a:ext cx="4991100" cy="838200"/>
            </a:xfrm>
            <a:prstGeom prst="rect">
              <a:avLst/>
            </a:prstGeom>
            <a:solidFill>
              <a:srgbClr val="699E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Copyright Notice"/>
            <p:cNvSpPr>
              <a:spLocks/>
            </p:cNvSpPr>
            <p:nvPr/>
          </p:nvSpPr>
          <p:spPr bwMode="auto">
            <a:xfrm>
              <a:off x="3831772" y="551155"/>
              <a:ext cx="4499428" cy="496320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6350" cap="flat" cmpd="sng" algn="ctr">
                  <a:solidFill>
                    <a:srgbClr val="FFFFFF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32400" rIns="72000" bIns="32400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800" b="1" cap="small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Sự</a:t>
              </a:r>
              <a:r>
                <a:rPr lang="en-US" altLang="zh-CN" sz="2800" b="1" cap="small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zh-CN" sz="2800" b="1" cap="small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biến</a:t>
              </a:r>
              <a:r>
                <a:rPr lang="en-US" altLang="zh-CN" sz="2800" b="1" cap="small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zh-CN" sz="2800" b="1" cap="small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đổi</a:t>
              </a:r>
              <a:r>
                <a:rPr lang="en-US" altLang="zh-CN" sz="2800" b="1" cap="small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zh-CN" sz="2800" b="1" cap="small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altLang="zh-CN" sz="2800" b="1" cap="small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zh-CN" sz="2800" b="1" cap="small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chất</a:t>
              </a:r>
              <a:endParaRPr lang="en-US" sz="2800" b="1" cap="smal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4" name="文本框 8"/>
          <p:cNvSpPr txBox="1"/>
          <p:nvPr/>
        </p:nvSpPr>
        <p:spPr>
          <a:xfrm>
            <a:off x="2852338" y="1389355"/>
            <a:ext cx="6545382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altLang="zh-CN" sz="2800" b="1" dirty="0" smtClean="0">
                <a:ln/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35: SỰ CHUYỂN THỂ CỦA CHẤT</a:t>
            </a:r>
            <a:endParaRPr lang="zh-CN" altLang="en-US" sz="2800" b="1" dirty="0">
              <a:ln/>
              <a:solidFill>
                <a:schemeClr val="accent4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圆角矩形 12"/>
          <p:cNvSpPr/>
          <p:nvPr/>
        </p:nvSpPr>
        <p:spPr>
          <a:xfrm>
            <a:off x="343885" y="3071251"/>
            <a:ext cx="3995886" cy="1079835"/>
          </a:xfrm>
          <a:prstGeom prst="roundRect">
            <a:avLst/>
          </a:prstGeom>
          <a:solidFill>
            <a:srgbClr val="699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YÊU CẦU CẦN ĐẠT</a:t>
            </a:r>
            <a:endParaRPr lang="zh-CN" altLang="en-US" sz="28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33258" y="2252104"/>
            <a:ext cx="6807199" cy="379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sz="2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Biết phân biệt 3 thể của </a:t>
            </a:r>
            <a:r>
              <a:rPr lang="it-IT" sz="28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chất.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it-IT" sz="28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Nêu </a:t>
            </a:r>
            <a:r>
              <a:rPr lang="it-IT" sz="2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 kiện để một số chất có thể chuyển từ thể này sang thể khác</a:t>
            </a:r>
            <a:r>
              <a:rPr lang="it-IT" sz="28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/>
            <a:r>
              <a:rPr lang="it-IT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Kể tên một số chất ở thể rắn, thể lỏng, thể khí.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it-IT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Kể tên một só chất có thể chuyển từ thể này sang thể </a:t>
            </a:r>
            <a:r>
              <a:rPr lang="it-IT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khác.</a:t>
            </a:r>
            <a:endParaRPr lang="en-US" sz="2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925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481"/>
            <a:ext cx="12190413" cy="6857107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058074" y="2660714"/>
            <a:ext cx="2074264" cy="1540640"/>
            <a:chOff x="3489701" y="2556011"/>
            <a:chExt cx="2074264" cy="1540640"/>
          </a:xfrm>
        </p:grpSpPr>
        <p:sp>
          <p:nvSpPr>
            <p:cNvPr id="18" name="梯形 17"/>
            <p:cNvSpPr/>
            <p:nvPr/>
          </p:nvSpPr>
          <p:spPr>
            <a:xfrm rot="10800000">
              <a:off x="3498051" y="2556011"/>
              <a:ext cx="2065914" cy="1540640"/>
            </a:xfrm>
            <a:prstGeom prst="trapezoid">
              <a:avLst>
                <a:gd name="adj" fmla="val 0"/>
              </a:avLst>
            </a:prstGeom>
            <a:noFill/>
            <a:ln>
              <a:solidFill>
                <a:srgbClr val="699E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400" b="1">
                <a:latin typeface="Tahoma" panose="020B0604030504040204" pitchFamily="34" charset="0"/>
                <a:ea typeface="华康标题宋W9(P)" panose="02020900000000000000" pitchFamily="18" charset="-122"/>
                <a:cs typeface="Tahoma" panose="020B0604030504040204" pitchFamily="34" charset="0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3489701" y="2817841"/>
              <a:ext cx="2074264" cy="933274"/>
            </a:xfrm>
            <a:prstGeom prst="rect">
              <a:avLst/>
            </a:prstGeom>
            <a:no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4400" b="1" dirty="0" smtClean="0">
                  <a:solidFill>
                    <a:srgbClr val="699E5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zh-CN" altLang="en-US" sz="4400" b="1" dirty="0">
                <a:solidFill>
                  <a:srgbClr val="699E56"/>
                </a:solidFill>
                <a:latin typeface="Tahoma" panose="020B0604030504040204" pitchFamily="34" charset="0"/>
                <a:ea typeface="华康标题宋W9(P)" panose="02020900000000000000" pitchFamily="18" charset="-122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2189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  <p:tag name="ISPRING_PRESENTATION_TITLE" val="儿童暑期户外旅行夏令营出游计划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6358</TotalTime>
  <Words>1449</Words>
  <Application>Microsoft Office PowerPoint</Application>
  <PresentationFormat>Custom</PresentationFormat>
  <Paragraphs>192</Paragraphs>
  <Slides>33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33</vt:i4>
      </vt:variant>
    </vt:vector>
  </HeadingPairs>
  <TitlesOfParts>
    <vt:vector size="59" baseType="lpstr">
      <vt:lpstr>微软雅黑</vt:lpstr>
      <vt:lpstr>宋体</vt:lpstr>
      <vt:lpstr>Arial</vt:lpstr>
      <vt:lpstr>Calibri</vt:lpstr>
      <vt:lpstr>Impact</vt:lpstr>
      <vt:lpstr>ITC Avant Garde Std Bk</vt:lpstr>
      <vt:lpstr>LiHei Pro</vt:lpstr>
      <vt:lpstr>Open Sans Extrabold</vt:lpstr>
      <vt:lpstr>Signika</vt:lpstr>
      <vt:lpstr>Tahoma</vt:lpstr>
      <vt:lpstr>Times New Roman</vt:lpstr>
      <vt:lpstr>Wingdings</vt:lpstr>
      <vt:lpstr>华康标题宋W9(P)</vt:lpstr>
      <vt:lpstr>等线</vt:lpstr>
      <vt:lpstr>等线 Light</vt:lpstr>
      <vt:lpstr>迷你简汉真广标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KẾT LUẬN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儿童暑期户外旅行夏令营出游计划PPT模板</dc:title>
  <dc:creator>lzj</dc:creator>
  <cp:lastModifiedBy>AutoBVT</cp:lastModifiedBy>
  <cp:revision>3468</cp:revision>
  <dcterms:created xsi:type="dcterms:W3CDTF">2015-12-01T09:06:39Z</dcterms:created>
  <dcterms:modified xsi:type="dcterms:W3CDTF">2021-12-15T15:44:13Z</dcterms:modified>
</cp:coreProperties>
</file>