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sldIdLst>
    <p:sldId id="256" r:id="rId2"/>
    <p:sldId id="283" r:id="rId3"/>
    <p:sldId id="257" r:id="rId4"/>
    <p:sldId id="258" r:id="rId5"/>
    <p:sldId id="284" r:id="rId6"/>
    <p:sldId id="309" r:id="rId7"/>
    <p:sldId id="310" r:id="rId8"/>
    <p:sldId id="288" r:id="rId9"/>
    <p:sldId id="289" r:id="rId10"/>
    <p:sldId id="287" r:id="rId11"/>
    <p:sldId id="311" r:id="rId12"/>
    <p:sldId id="312" r:id="rId13"/>
    <p:sldId id="313" r:id="rId14"/>
    <p:sldId id="315" r:id="rId15"/>
    <p:sldId id="316" r:id="rId16"/>
    <p:sldId id="317" r:id="rId17"/>
    <p:sldId id="318" r:id="rId18"/>
    <p:sldId id="319" r:id="rId19"/>
    <p:sldId id="320" r:id="rId20"/>
    <p:sldId id="321" r:id="rId21"/>
    <p:sldId id="322" r:id="rId22"/>
    <p:sldId id="324" r:id="rId23"/>
    <p:sldId id="306" r:id="rId24"/>
    <p:sldId id="325" r:id="rId25"/>
    <p:sldId id="326" r:id="rId26"/>
    <p:sldId id="328" r:id="rId27"/>
    <p:sldId id="307" r:id="rId28"/>
    <p:sldId id="329" r:id="rId29"/>
    <p:sldId id="330" r:id="rId30"/>
    <p:sldId id="308" r:id="rId31"/>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2DB2A4"/>
    <a:srgbClr val="F77A08"/>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87" autoAdjust="0"/>
    <p:restoredTop sz="94660"/>
  </p:normalViewPr>
  <p:slideViewPr>
    <p:cSldViewPr snapToGrid="0">
      <p:cViewPr>
        <p:scale>
          <a:sx n="66" d="100"/>
          <a:sy n="66" d="100"/>
        </p:scale>
        <p:origin x="-306" y="-258"/>
      </p:cViewPr>
      <p:guideLst>
        <p:guide orient="horz" pos="2160"/>
        <p:guide pos="3840"/>
      </p:guideLst>
    </p:cSldViewPr>
  </p:slideViewPr>
  <p:notesTextViewPr>
    <p:cViewPr>
      <p:scale>
        <a:sx n="1" d="1"/>
        <a:sy n="1" d="1"/>
      </p:scale>
      <p:origin x="0" y="0"/>
    </p:cViewPr>
  </p:notesTextViewPr>
  <p:sorterViewPr>
    <p:cViewPr>
      <p:scale>
        <a:sx n="66" d="100"/>
        <a:sy n="66" d="100"/>
      </p:scale>
      <p:origin x="0" y="2808"/>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11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4313" y="0"/>
            <a:ext cx="3078162" cy="511175"/>
          </a:xfrm>
          <a:prstGeom prst="rect">
            <a:avLst/>
          </a:prstGeom>
        </p:spPr>
        <p:txBody>
          <a:bodyPr vert="horz" lIns="91440" tIns="45720" rIns="91440" bIns="45720" rtlCol="0"/>
          <a:lstStyle>
            <a:lvl1pPr algn="r">
              <a:defRPr sz="1200"/>
            </a:lvl1pPr>
          </a:lstStyle>
          <a:p>
            <a:fld id="{E75D96A1-83D0-4EEF-82C1-262D127BB6F4}" type="datetimeFigureOut">
              <a:rPr lang="en-US" smtClean="0"/>
              <a:pPr/>
              <a:t>21/11/2021</a:t>
            </a:fld>
            <a:endParaRPr lang="en-US"/>
          </a:p>
        </p:txBody>
      </p:sp>
      <p:sp>
        <p:nvSpPr>
          <p:cNvPr id="4" name="Slide Image Placeholder 3"/>
          <p:cNvSpPr>
            <a:spLocks noGrp="1" noRot="1" noChangeAspect="1"/>
          </p:cNvSpPr>
          <p:nvPr>
            <p:ph type="sldImg" idx="2"/>
          </p:nvPr>
        </p:nvSpPr>
        <p:spPr>
          <a:xfrm>
            <a:off x="142875" y="768350"/>
            <a:ext cx="6818313" cy="38369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11200" y="4860925"/>
            <a:ext cx="5683250" cy="4605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721850"/>
            <a:ext cx="3078163" cy="5111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4313" y="9721850"/>
            <a:ext cx="3078162" cy="511175"/>
          </a:xfrm>
          <a:prstGeom prst="rect">
            <a:avLst/>
          </a:prstGeom>
        </p:spPr>
        <p:txBody>
          <a:bodyPr vert="horz" lIns="91440" tIns="45720" rIns="91440" bIns="45720" rtlCol="0" anchor="b"/>
          <a:lstStyle>
            <a:lvl1pPr algn="r">
              <a:defRPr sz="1200"/>
            </a:lvl1pPr>
          </a:lstStyle>
          <a:p>
            <a:fld id="{7B069CF3-440C-46A7-9B42-B4732392723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pPr/>
              <a:t>30</a:t>
            </a:fld>
            <a:endParaRPr lang="zh-CN" altLang="en-US"/>
          </a:p>
        </p:txBody>
      </p:sp>
    </p:spTree>
    <p:extLst>
      <p:ext uri="{BB962C8B-B14F-4D97-AF65-F5344CB8AC3E}">
        <p14:creationId xmlns:p14="http://schemas.microsoft.com/office/powerpoint/2010/main" xmlns="" val="3610860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pPr/>
              <a:t>2021/11/21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pPr/>
              <a:t>2021/11/21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287468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pPr/>
              <a:t>2021/11/21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pPr/>
              <a:t>2021/11/21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pPr/>
              <a:t>2021/11/21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pPr/>
              <a:t>2021/11/21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pPr/>
              <a:t>2021/11/21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pPr/>
              <a:t>2021/11/21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pPr/>
              <a:t>2021/11/21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pPr/>
              <a:t>2021/11/21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pPr/>
              <a:t>2021/11/21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4" name="直接连接符 3"/>
          <p:cNvCxnSpPr/>
          <p:nvPr/>
        </p:nvCxnSpPr>
        <p:spPr>
          <a:xfrm>
            <a:off x="3000276" y="2133141"/>
            <a:ext cx="619168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3000276" y="2190331"/>
            <a:ext cx="6191685"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0" name="矩形 69"/>
          <p:cNvSpPr/>
          <p:nvPr/>
        </p:nvSpPr>
        <p:spPr>
          <a:xfrm>
            <a:off x="2244314" y="2217636"/>
            <a:ext cx="7703609" cy="783590"/>
          </a:xfrm>
          <a:prstGeom prst="rect">
            <a:avLst/>
          </a:prstGeom>
        </p:spPr>
        <p:txBody>
          <a:bodyPr wrap="square">
            <a:spAutoFit/>
          </a:bodyPr>
          <a:lstStyle/>
          <a:p>
            <a:pPr algn="ctr" fontAlgn="auto">
              <a:spcBef>
                <a:spcPts val="0"/>
              </a:spcBef>
              <a:spcAft>
                <a:spcPts val="0"/>
              </a:spcAft>
              <a:defRPr/>
            </a:pPr>
            <a:r>
              <a:rPr lang="en-US" altLang="zh-CN" sz="4500" b="1" dirty="0" err="1" smtClean="0">
                <a:solidFill>
                  <a:srgbClr val="2DB2A4"/>
                </a:solidFill>
                <a:effectLst>
                  <a:outerShdw blurRad="38100" dist="38100" dir="2700000" algn="tl">
                    <a:srgbClr val="000000">
                      <a:alpha val="43137"/>
                    </a:srgbClr>
                  </a:outerShdw>
                </a:effectLst>
                <a:latin typeface="Times New Roman" pitchFamily="18" charset="0"/>
                <a:ea typeface="Times" pitchFamily="34" charset="0"/>
                <a:cs typeface="Times New Roman" pitchFamily="18" charset="0"/>
                <a:sym typeface="微软雅黑" panose="020B0503020204020204" charset="-122"/>
              </a:rPr>
              <a:t>KHOA</a:t>
            </a:r>
            <a:r>
              <a:rPr lang="en-US" altLang="zh-CN" sz="4500" b="1" dirty="0" smtClean="0">
                <a:solidFill>
                  <a:srgbClr val="2DB2A4"/>
                </a:solidFill>
                <a:effectLst>
                  <a:outerShdw blurRad="38100" dist="38100" dir="2700000" algn="tl">
                    <a:srgbClr val="000000">
                      <a:alpha val="43137"/>
                    </a:srgbClr>
                  </a:outerShdw>
                </a:effectLst>
                <a:latin typeface="Times New Roman" pitchFamily="18" charset="0"/>
                <a:ea typeface="Times" pitchFamily="34" charset="0"/>
                <a:cs typeface="Times New Roman" pitchFamily="18" charset="0"/>
                <a:sym typeface="微软雅黑" panose="020B0503020204020204" charset="-122"/>
              </a:rPr>
              <a:t> </a:t>
            </a:r>
            <a:r>
              <a:rPr lang="en-US" altLang="zh-CN" sz="4500" b="1" dirty="0" err="1" smtClean="0">
                <a:solidFill>
                  <a:srgbClr val="2DB2A4"/>
                </a:solidFill>
                <a:effectLst>
                  <a:outerShdw blurRad="38100" dist="38100" dir="2700000" algn="tl">
                    <a:srgbClr val="000000">
                      <a:alpha val="43137"/>
                    </a:srgbClr>
                  </a:outerShdw>
                </a:effectLst>
                <a:latin typeface="Times New Roman" pitchFamily="18" charset="0"/>
                <a:ea typeface="Times" pitchFamily="34" charset="0"/>
                <a:cs typeface="Times New Roman" pitchFamily="18" charset="0"/>
                <a:sym typeface="微软雅黑" panose="020B0503020204020204" charset="-122"/>
              </a:rPr>
              <a:t>HỌC</a:t>
            </a:r>
            <a:r>
              <a:rPr lang="en-US" altLang="zh-CN" sz="4500" b="1" dirty="0" smtClean="0">
                <a:solidFill>
                  <a:srgbClr val="2DB2A4"/>
                </a:solidFill>
                <a:effectLst>
                  <a:outerShdw blurRad="38100" dist="38100" dir="2700000" algn="tl">
                    <a:srgbClr val="000000">
                      <a:alpha val="43137"/>
                    </a:srgbClr>
                  </a:outerShdw>
                </a:effectLst>
                <a:latin typeface="Times New Roman" pitchFamily="18" charset="0"/>
                <a:ea typeface="Times" pitchFamily="34" charset="0"/>
                <a:cs typeface="Times New Roman" pitchFamily="18" charset="0"/>
                <a:sym typeface="微软雅黑" panose="020B0503020204020204" charset="-122"/>
              </a:rPr>
              <a:t> 5</a:t>
            </a:r>
            <a:endParaRPr lang="zh-CN" altLang="en-US" sz="4500" b="1" dirty="0">
              <a:solidFill>
                <a:srgbClr val="F77A08"/>
              </a:solidFill>
              <a:effectLst>
                <a:outerShdw blurRad="38100" dist="38100" dir="2700000" algn="tl">
                  <a:srgbClr val="000000">
                    <a:alpha val="43137"/>
                  </a:srgbClr>
                </a:outerShdw>
              </a:effectLst>
              <a:latin typeface="Times New Roman" pitchFamily="18" charset="0"/>
              <a:ea typeface="Times" pitchFamily="34" charset="0"/>
              <a:cs typeface="Times New Roman" pitchFamily="18" charset="0"/>
              <a:sym typeface="微软雅黑" panose="020B0503020204020204" charset="-122"/>
            </a:endParaRPr>
          </a:p>
        </p:txBody>
      </p:sp>
      <p:cxnSp>
        <p:nvCxnSpPr>
          <p:cNvPr id="6" name="直接连接符 5"/>
          <p:cNvCxnSpPr/>
          <p:nvPr/>
        </p:nvCxnSpPr>
        <p:spPr>
          <a:xfrm>
            <a:off x="3000276" y="3054287"/>
            <a:ext cx="619168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3000276" y="3111476"/>
            <a:ext cx="6191685"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文本框 55"/>
          <p:cNvSpPr txBox="1"/>
          <p:nvPr/>
        </p:nvSpPr>
        <p:spPr>
          <a:xfrm>
            <a:off x="1162050" y="213840"/>
            <a:ext cx="10610850" cy="1041270"/>
          </a:xfrm>
          <a:prstGeom prst="rect">
            <a:avLst/>
          </a:prstGeom>
          <a:noFill/>
          <a:effectLst>
            <a:outerShdw blurRad="50800" dist="38100" dir="5400000" algn="t" rotWithShape="0">
              <a:prstClr val="black">
                <a:alpha val="40000"/>
              </a:prstClr>
            </a:outerShdw>
          </a:effectLst>
        </p:spPr>
        <p:txBody>
          <a:bodyPr wrap="square" lIns="55840" tIns="27920" rIns="55840" bIns="279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558402">
              <a:defRPr/>
            </a:pPr>
            <a:r>
              <a:rPr lang="en-US" altLang="zh-CN" sz="3200" b="1" dirty="0" err="1">
                <a:ln w="11430"/>
                <a:solidFill>
                  <a:srgbClr val="C00000"/>
                </a:solidFill>
                <a:effectLst>
                  <a:reflection blurRad="6350" stA="60000" endA="900" endPos="60000" dist="60007" dir="5400000" sy="-100000" algn="bl" rotWithShape="0"/>
                </a:effectLst>
                <a:latin typeface="Times New Roman" pitchFamily="18" charset="0"/>
                <a:cs typeface="Times New Roman" pitchFamily="18" charset="0"/>
                <a:sym typeface="+mn-lt"/>
              </a:rPr>
              <a:t>PHÒNG</a:t>
            </a:r>
            <a:r>
              <a:rPr lang="en-US" altLang="zh-CN" sz="3200" b="1" dirty="0">
                <a:ln w="11430"/>
                <a:solidFill>
                  <a:srgbClr val="C00000"/>
                </a:solidFill>
                <a:effectLst>
                  <a:reflection blurRad="6350" stA="60000" endA="900" endPos="60000" dist="60007" dir="5400000" sy="-100000" algn="bl" rotWithShape="0"/>
                </a:effectLst>
                <a:latin typeface="Times New Roman" pitchFamily="18" charset="0"/>
                <a:cs typeface="Times New Roman" pitchFamily="18" charset="0"/>
                <a:sym typeface="+mn-lt"/>
              </a:rPr>
              <a:t> </a:t>
            </a:r>
            <a:r>
              <a:rPr lang="en-US" altLang="zh-CN" sz="3200" b="1" dirty="0" err="1">
                <a:ln w="11430"/>
                <a:solidFill>
                  <a:srgbClr val="C00000"/>
                </a:solidFill>
                <a:effectLst>
                  <a:reflection blurRad="6350" stA="60000" endA="900" endPos="60000" dist="60007" dir="5400000" sy="-100000" algn="bl" rotWithShape="0"/>
                </a:effectLst>
                <a:latin typeface="Times New Roman" pitchFamily="18" charset="0"/>
                <a:cs typeface="Times New Roman" pitchFamily="18" charset="0"/>
                <a:sym typeface="+mn-lt"/>
              </a:rPr>
              <a:t>GIÁO</a:t>
            </a:r>
            <a:r>
              <a:rPr lang="en-US" altLang="zh-CN" sz="3200" b="1" dirty="0">
                <a:ln w="11430"/>
                <a:solidFill>
                  <a:srgbClr val="C00000"/>
                </a:solidFill>
                <a:effectLst>
                  <a:reflection blurRad="6350" stA="60000" endA="900" endPos="60000" dist="60007" dir="5400000" sy="-100000" algn="bl" rotWithShape="0"/>
                </a:effectLst>
                <a:latin typeface="Times New Roman" pitchFamily="18" charset="0"/>
                <a:cs typeface="Times New Roman" pitchFamily="18" charset="0"/>
                <a:sym typeface="+mn-lt"/>
              </a:rPr>
              <a:t> </a:t>
            </a:r>
            <a:r>
              <a:rPr lang="en-US" altLang="zh-CN" sz="3200" b="1" dirty="0" err="1">
                <a:ln w="11430"/>
                <a:solidFill>
                  <a:srgbClr val="C00000"/>
                </a:solidFill>
                <a:effectLst>
                  <a:reflection blurRad="6350" stA="60000" endA="900" endPos="60000" dist="60007" dir="5400000" sy="-100000" algn="bl" rotWithShape="0"/>
                </a:effectLst>
                <a:latin typeface="Times New Roman" pitchFamily="18" charset="0"/>
                <a:cs typeface="Times New Roman" pitchFamily="18" charset="0"/>
                <a:sym typeface="+mn-lt"/>
              </a:rPr>
              <a:t>DỤC</a:t>
            </a:r>
            <a:r>
              <a:rPr lang="en-US" altLang="zh-CN" sz="3200" b="1" dirty="0">
                <a:ln w="11430"/>
                <a:solidFill>
                  <a:srgbClr val="C00000"/>
                </a:solidFill>
                <a:effectLst>
                  <a:reflection blurRad="6350" stA="60000" endA="900" endPos="60000" dist="60007" dir="5400000" sy="-100000" algn="bl" rotWithShape="0"/>
                </a:effectLst>
                <a:latin typeface="Times New Roman" pitchFamily="18" charset="0"/>
                <a:cs typeface="Times New Roman" pitchFamily="18" charset="0"/>
                <a:sym typeface="+mn-lt"/>
              </a:rPr>
              <a:t> </a:t>
            </a:r>
            <a:r>
              <a:rPr lang="en-US" altLang="zh-CN" sz="3200" b="1" dirty="0" err="1">
                <a:ln w="11430"/>
                <a:solidFill>
                  <a:srgbClr val="C00000"/>
                </a:solidFill>
                <a:effectLst>
                  <a:reflection blurRad="6350" stA="60000" endA="900" endPos="60000" dist="60007" dir="5400000" sy="-100000" algn="bl" rotWithShape="0"/>
                </a:effectLst>
                <a:latin typeface="Times New Roman" pitchFamily="18" charset="0"/>
                <a:cs typeface="Times New Roman" pitchFamily="18" charset="0"/>
                <a:sym typeface="+mn-lt"/>
              </a:rPr>
              <a:t>VÀ</a:t>
            </a:r>
            <a:r>
              <a:rPr lang="en-US" altLang="zh-CN" sz="3200" b="1" dirty="0">
                <a:ln w="11430"/>
                <a:solidFill>
                  <a:srgbClr val="C00000"/>
                </a:solidFill>
                <a:effectLst>
                  <a:reflection blurRad="6350" stA="60000" endA="900" endPos="60000" dist="60007" dir="5400000" sy="-100000" algn="bl" rotWithShape="0"/>
                </a:effectLst>
                <a:latin typeface="Times New Roman" pitchFamily="18" charset="0"/>
                <a:cs typeface="Times New Roman" pitchFamily="18" charset="0"/>
                <a:sym typeface="+mn-lt"/>
              </a:rPr>
              <a:t> </a:t>
            </a:r>
            <a:r>
              <a:rPr lang="en-US" altLang="zh-CN" sz="3200" b="1" dirty="0" err="1">
                <a:ln w="11430"/>
                <a:solidFill>
                  <a:srgbClr val="C00000"/>
                </a:solidFill>
                <a:effectLst>
                  <a:reflection blurRad="6350" stA="60000" endA="900" endPos="60000" dist="60007" dir="5400000" sy="-100000" algn="bl" rotWithShape="0"/>
                </a:effectLst>
                <a:latin typeface="Times New Roman" pitchFamily="18" charset="0"/>
                <a:cs typeface="Times New Roman" pitchFamily="18" charset="0"/>
                <a:sym typeface="+mn-lt"/>
              </a:rPr>
              <a:t>ĐÀO</a:t>
            </a:r>
            <a:r>
              <a:rPr lang="en-US" altLang="zh-CN" sz="3200" b="1" dirty="0">
                <a:ln w="11430"/>
                <a:solidFill>
                  <a:srgbClr val="C00000"/>
                </a:solidFill>
                <a:effectLst>
                  <a:reflection blurRad="6350" stA="60000" endA="900" endPos="60000" dist="60007" dir="5400000" sy="-100000" algn="bl" rotWithShape="0"/>
                </a:effectLst>
                <a:latin typeface="Times New Roman" pitchFamily="18" charset="0"/>
                <a:cs typeface="Times New Roman" pitchFamily="18" charset="0"/>
                <a:sym typeface="+mn-lt"/>
              </a:rPr>
              <a:t> </a:t>
            </a:r>
            <a:r>
              <a:rPr lang="en-US" altLang="zh-CN" sz="3200" b="1" dirty="0" err="1">
                <a:ln w="11430"/>
                <a:solidFill>
                  <a:srgbClr val="C00000"/>
                </a:solidFill>
                <a:effectLst>
                  <a:reflection blurRad="6350" stA="60000" endA="900" endPos="60000" dist="60007" dir="5400000" sy="-100000" algn="bl" rotWithShape="0"/>
                </a:effectLst>
                <a:latin typeface="Times New Roman" pitchFamily="18" charset="0"/>
                <a:cs typeface="Times New Roman" pitchFamily="18" charset="0"/>
                <a:sym typeface="+mn-lt"/>
              </a:rPr>
              <a:t>TẠO</a:t>
            </a:r>
            <a:r>
              <a:rPr lang="en-US" altLang="zh-CN" sz="3200" b="1" dirty="0">
                <a:ln w="11430"/>
                <a:solidFill>
                  <a:srgbClr val="C00000"/>
                </a:solidFill>
                <a:effectLst>
                  <a:reflection blurRad="6350" stA="60000" endA="900" endPos="60000" dist="60007" dir="5400000" sy="-100000" algn="bl" rotWithShape="0"/>
                </a:effectLst>
                <a:latin typeface="Times New Roman" pitchFamily="18" charset="0"/>
                <a:cs typeface="Times New Roman" pitchFamily="18" charset="0"/>
                <a:sym typeface="+mn-lt"/>
              </a:rPr>
              <a:t> </a:t>
            </a:r>
            <a:r>
              <a:rPr lang="en-US" altLang="zh-CN" sz="3200" b="1" dirty="0" err="1">
                <a:ln w="11430"/>
                <a:solidFill>
                  <a:srgbClr val="C00000"/>
                </a:solidFill>
                <a:effectLst>
                  <a:reflection blurRad="6350" stA="60000" endA="900" endPos="60000" dist="60007" dir="5400000" sy="-100000" algn="bl" rotWithShape="0"/>
                </a:effectLst>
                <a:latin typeface="Times New Roman" pitchFamily="18" charset="0"/>
                <a:cs typeface="Times New Roman" pitchFamily="18" charset="0"/>
                <a:sym typeface="+mn-lt"/>
              </a:rPr>
              <a:t>QUẬN</a:t>
            </a:r>
            <a:r>
              <a:rPr lang="en-US" altLang="zh-CN" sz="3200" b="1" dirty="0">
                <a:ln w="11430"/>
                <a:solidFill>
                  <a:srgbClr val="C00000"/>
                </a:solidFill>
                <a:effectLst>
                  <a:reflection blurRad="6350" stA="60000" endA="900" endPos="60000" dist="60007" dir="5400000" sy="-100000" algn="bl" rotWithShape="0"/>
                </a:effectLst>
                <a:latin typeface="Times New Roman" pitchFamily="18" charset="0"/>
                <a:cs typeface="Times New Roman" pitchFamily="18" charset="0"/>
                <a:sym typeface="+mn-lt"/>
              </a:rPr>
              <a:t> LONG </a:t>
            </a:r>
            <a:r>
              <a:rPr lang="en-US" altLang="zh-CN" sz="3200" b="1" dirty="0" err="1">
                <a:ln w="11430"/>
                <a:solidFill>
                  <a:srgbClr val="C00000"/>
                </a:solidFill>
                <a:effectLst>
                  <a:reflection blurRad="6350" stA="60000" endA="900" endPos="60000" dist="60007" dir="5400000" sy="-100000" algn="bl" rotWithShape="0"/>
                </a:effectLst>
                <a:latin typeface="Times New Roman" pitchFamily="18" charset="0"/>
                <a:cs typeface="Times New Roman" pitchFamily="18" charset="0"/>
                <a:sym typeface="+mn-lt"/>
              </a:rPr>
              <a:t>BIÊN</a:t>
            </a:r>
            <a:endParaRPr lang="en-US" altLang="zh-CN" sz="3200" b="1" dirty="0">
              <a:ln w="11430"/>
              <a:solidFill>
                <a:srgbClr val="C00000"/>
              </a:solidFill>
              <a:effectLst>
                <a:reflection blurRad="6350" stA="60000" endA="900" endPos="60000" dist="60007" dir="5400000" sy="-100000" algn="bl" rotWithShape="0"/>
              </a:effectLst>
              <a:latin typeface="Times New Roman" pitchFamily="18" charset="0"/>
              <a:cs typeface="Times New Roman" pitchFamily="18" charset="0"/>
              <a:sym typeface="+mn-lt"/>
            </a:endParaRPr>
          </a:p>
          <a:p>
            <a:pPr algn="ctr" defTabSz="558402">
              <a:defRPr/>
            </a:pPr>
            <a:r>
              <a:rPr lang="en-US" altLang="zh-CN" sz="3200" b="1" dirty="0" err="1">
                <a:ln w="11430"/>
                <a:solidFill>
                  <a:srgbClr val="C00000"/>
                </a:solidFill>
                <a:effectLst>
                  <a:reflection blurRad="6350" stA="60000" endA="900" endPos="60000" dist="60007" dir="5400000" sy="-100000" algn="bl" rotWithShape="0"/>
                </a:effectLst>
                <a:latin typeface="Times New Roman" pitchFamily="18" charset="0"/>
                <a:cs typeface="Times New Roman" pitchFamily="18" charset="0"/>
                <a:sym typeface="+mn-lt"/>
              </a:rPr>
              <a:t>Trường</a:t>
            </a:r>
            <a:r>
              <a:rPr lang="en-US" altLang="zh-CN" sz="3200" b="1" dirty="0">
                <a:ln w="11430"/>
                <a:solidFill>
                  <a:srgbClr val="C00000"/>
                </a:solidFill>
                <a:effectLst>
                  <a:reflection blurRad="6350" stA="60000" endA="900" endPos="60000" dist="60007" dir="5400000" sy="-100000" algn="bl" rotWithShape="0"/>
                </a:effectLst>
                <a:latin typeface="Times New Roman" pitchFamily="18" charset="0"/>
                <a:cs typeface="Times New Roman" pitchFamily="18" charset="0"/>
                <a:sym typeface="+mn-lt"/>
              </a:rPr>
              <a:t> </a:t>
            </a:r>
            <a:r>
              <a:rPr lang="en-US" altLang="zh-CN" sz="3200" b="1" dirty="0" err="1">
                <a:ln w="11430"/>
                <a:solidFill>
                  <a:srgbClr val="C00000"/>
                </a:solidFill>
                <a:effectLst>
                  <a:reflection blurRad="6350" stA="60000" endA="900" endPos="60000" dist="60007" dir="5400000" sy="-100000" algn="bl" rotWithShape="0"/>
                </a:effectLst>
                <a:latin typeface="Times New Roman" pitchFamily="18" charset="0"/>
                <a:cs typeface="Times New Roman" pitchFamily="18" charset="0"/>
                <a:sym typeface="+mn-lt"/>
              </a:rPr>
              <a:t>Tiểu</a:t>
            </a:r>
            <a:r>
              <a:rPr lang="en-US" altLang="zh-CN" sz="3200" b="1" dirty="0">
                <a:ln w="11430"/>
                <a:solidFill>
                  <a:srgbClr val="C00000"/>
                </a:solidFill>
                <a:effectLst>
                  <a:reflection blurRad="6350" stA="60000" endA="900" endPos="60000" dist="60007" dir="5400000" sy="-100000" algn="bl" rotWithShape="0"/>
                </a:effectLst>
                <a:latin typeface="Times New Roman" pitchFamily="18" charset="0"/>
                <a:cs typeface="Times New Roman" pitchFamily="18" charset="0"/>
                <a:sym typeface="+mn-lt"/>
              </a:rPr>
              <a:t> </a:t>
            </a:r>
            <a:r>
              <a:rPr lang="en-US" altLang="zh-CN" sz="3200" b="1" dirty="0" err="1">
                <a:ln w="11430"/>
                <a:solidFill>
                  <a:srgbClr val="C00000"/>
                </a:solidFill>
                <a:effectLst>
                  <a:reflection blurRad="6350" stA="60000" endA="900" endPos="60000" dist="60007" dir="5400000" sy="-100000" algn="bl" rotWithShape="0"/>
                </a:effectLst>
                <a:latin typeface="Times New Roman" pitchFamily="18" charset="0"/>
                <a:cs typeface="Times New Roman" pitchFamily="18" charset="0"/>
                <a:sym typeface="+mn-lt"/>
              </a:rPr>
              <a:t>học</a:t>
            </a:r>
            <a:r>
              <a:rPr lang="en-US" altLang="zh-CN" sz="3200" b="1" dirty="0">
                <a:ln w="11430"/>
                <a:solidFill>
                  <a:srgbClr val="C00000"/>
                </a:solidFill>
                <a:effectLst>
                  <a:reflection blurRad="6350" stA="60000" endA="900" endPos="60000" dist="60007" dir="5400000" sy="-100000" algn="bl" rotWithShape="0"/>
                </a:effectLst>
                <a:latin typeface="Times New Roman" pitchFamily="18" charset="0"/>
                <a:cs typeface="Times New Roman" pitchFamily="18" charset="0"/>
                <a:sym typeface="+mn-lt"/>
              </a:rPr>
              <a:t> </a:t>
            </a:r>
            <a:r>
              <a:rPr lang="en-US" altLang="zh-CN" sz="3200" b="1" dirty="0" err="1">
                <a:ln w="11430"/>
                <a:solidFill>
                  <a:srgbClr val="C00000"/>
                </a:solidFill>
                <a:effectLst>
                  <a:reflection blurRad="6350" stA="60000" endA="900" endPos="60000" dist="60007" dir="5400000" sy="-100000" algn="bl" rotWithShape="0"/>
                </a:effectLst>
                <a:latin typeface="Times New Roman" pitchFamily="18" charset="0"/>
                <a:cs typeface="Times New Roman" pitchFamily="18" charset="0"/>
                <a:sym typeface="+mn-lt"/>
              </a:rPr>
              <a:t>Phúc</a:t>
            </a:r>
            <a:r>
              <a:rPr lang="en-US" altLang="zh-CN" sz="3200" b="1" dirty="0">
                <a:ln w="11430"/>
                <a:solidFill>
                  <a:srgbClr val="C00000"/>
                </a:solidFill>
                <a:effectLst>
                  <a:reflection blurRad="6350" stA="60000" endA="900" endPos="60000" dist="60007" dir="5400000" sy="-100000" algn="bl" rotWithShape="0"/>
                </a:effectLst>
                <a:latin typeface="Times New Roman" pitchFamily="18" charset="0"/>
                <a:cs typeface="Times New Roman" pitchFamily="18" charset="0"/>
                <a:sym typeface="+mn-lt"/>
              </a:rPr>
              <a:t> </a:t>
            </a:r>
            <a:r>
              <a:rPr lang="en-US" altLang="zh-CN" sz="3200" b="1" dirty="0" err="1">
                <a:ln w="11430"/>
                <a:solidFill>
                  <a:srgbClr val="C00000"/>
                </a:solidFill>
                <a:effectLst>
                  <a:reflection blurRad="6350" stA="60000" endA="900" endPos="60000" dist="60007" dir="5400000" sy="-100000" algn="bl" rotWithShape="0"/>
                </a:effectLst>
                <a:latin typeface="Times New Roman" pitchFamily="18" charset="0"/>
                <a:cs typeface="Times New Roman" pitchFamily="18" charset="0"/>
                <a:sym typeface="+mn-lt"/>
              </a:rPr>
              <a:t>Lợi</a:t>
            </a:r>
            <a:endParaRPr lang="zh-CN" altLang="en-US" sz="3200" b="1" dirty="0">
              <a:ln w="11430"/>
              <a:solidFill>
                <a:srgbClr val="C00000"/>
              </a:solidFill>
              <a:effectLst>
                <a:reflection blurRad="6350" stA="60000" endA="900" endPos="60000" dist="60007" dir="5400000" sy="-100000" algn="bl" rotWithShape="0"/>
              </a:effectLst>
              <a:latin typeface="Times New Roman" pitchFamily="18" charset="0"/>
              <a:cs typeface="Times New Roman" pitchFamily="18" charset="0"/>
              <a:sym typeface="+mn-lt"/>
            </a:endParaRPr>
          </a:p>
        </p:txBody>
      </p:sp>
      <p:pic>
        <p:nvPicPr>
          <p:cNvPr id="9" name="Picture 13" descr="Logo truong.png"/>
          <p:cNvPicPr>
            <a:picLocks noChangeAspect="1"/>
          </p:cNvPicPr>
          <p:nvPr/>
        </p:nvPicPr>
        <p:blipFill>
          <a:blip r:embed="rId3"/>
          <a:srcRect/>
          <a:stretch>
            <a:fillRect/>
          </a:stretch>
        </p:blipFill>
        <p:spPr bwMode="auto">
          <a:xfrm>
            <a:off x="0" y="0"/>
            <a:ext cx="1219200" cy="1236663"/>
          </a:xfrm>
          <a:prstGeom prst="rect">
            <a:avLst/>
          </a:prstGeom>
          <a:noFill/>
          <a:ln w="9525">
            <a:noFill/>
            <a:miter lim="800000"/>
            <a:headEnd/>
            <a:tailEnd/>
          </a:ln>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70"/>
                                        </p:tgtEl>
                                        <p:attrNameLst>
                                          <p:attrName>style.visibility</p:attrName>
                                        </p:attrNameLst>
                                      </p:cBhvr>
                                      <p:to>
                                        <p:strVal val="visible"/>
                                      </p:to>
                                    </p:set>
                                    <p:anim calcmode="lin" valueType="num">
                                      <p:cBhvr>
                                        <p:cTn id="16" dur="500" fill="hold"/>
                                        <p:tgtEl>
                                          <p:spTgt spid="70"/>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70"/>
                                        </p:tgtEl>
                                        <p:attrNameLst>
                                          <p:attrName>ppt_y</p:attrName>
                                        </p:attrNameLst>
                                      </p:cBhvr>
                                      <p:tavLst>
                                        <p:tav tm="0">
                                          <p:val>
                                            <p:strVal val="#ppt_y"/>
                                          </p:val>
                                        </p:tav>
                                        <p:tav tm="100000">
                                          <p:val>
                                            <p:strVal val="#ppt_y"/>
                                          </p:val>
                                        </p:tav>
                                      </p:tavLst>
                                    </p:anim>
                                    <p:anim calcmode="lin" valueType="num">
                                      <p:cBhvr>
                                        <p:cTn id="18" dur="500" fill="hold"/>
                                        <p:tgtEl>
                                          <p:spTgt spid="70"/>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70"/>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70"/>
                                        </p:tgtEl>
                                      </p:cBhvr>
                                    </p:animEffect>
                                  </p:childTnLst>
                                </p:cTn>
                              </p:par>
                              <p:par>
                                <p:cTn id="21" presetID="2" presetClass="entr" presetSubtype="8" fill="hold" nodeType="withEffect">
                                  <p:stCondLst>
                                    <p:cond delay="25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0-#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25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0-#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9026" y="533401"/>
            <a:ext cx="11873948" cy="5772150"/>
          </a:xfrm>
          <a:prstGeom prst="rect">
            <a:avLst/>
          </a:prstGeom>
          <a:noFill/>
          <a:ln w="55000" cap="flat" cmpd="thickThin" algn="ctr">
            <a:noFill/>
            <a:prstDash val="solid"/>
          </a:ln>
          <a:effectLst/>
        </p:spPr>
        <p:txBody>
          <a:bodyPr lIns="91055" tIns="45521" rIns="91055" bIns="45521"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sng" strike="noStrike" kern="0" cap="none" spc="0" normalizeH="0" baseline="0" noProof="0" dirty="0" err="1" smtClean="0">
                <a:ln>
                  <a:noFill/>
                </a:ln>
                <a:solidFill>
                  <a:srgbClr val="FF0000"/>
                </a:solidFill>
                <a:effectLst/>
                <a:uLnTx/>
                <a:uFillTx/>
                <a:latin typeface="Times New Roman" pitchFamily="18" charset="0"/>
                <a:cs typeface="Times New Roman" pitchFamily="18" charset="0"/>
              </a:rPr>
              <a:t>YÊU</a:t>
            </a:r>
            <a:r>
              <a:rPr kumimoji="0" lang="en-US" sz="4400" b="1" i="0" u="sng" strike="noStrike" kern="0" cap="none" spc="0" normalizeH="0" noProof="0" dirty="0" smtClean="0">
                <a:ln>
                  <a:noFill/>
                </a:ln>
                <a:solidFill>
                  <a:srgbClr val="FF0000"/>
                </a:solidFill>
                <a:effectLst/>
                <a:uLnTx/>
                <a:uFillTx/>
                <a:latin typeface="Times New Roman" pitchFamily="18" charset="0"/>
                <a:cs typeface="Times New Roman" pitchFamily="18" charset="0"/>
              </a:rPr>
              <a:t> </a:t>
            </a:r>
            <a:r>
              <a:rPr kumimoji="0" lang="en-US" sz="4400" b="1" i="0" u="sng" strike="noStrike" kern="0" cap="none" spc="0" normalizeH="0" noProof="0" dirty="0" err="1" smtClean="0">
                <a:ln>
                  <a:noFill/>
                </a:ln>
                <a:solidFill>
                  <a:srgbClr val="FF0000"/>
                </a:solidFill>
                <a:effectLst/>
                <a:uLnTx/>
                <a:uFillTx/>
                <a:latin typeface="Times New Roman" pitchFamily="18" charset="0"/>
                <a:cs typeface="Times New Roman" pitchFamily="18" charset="0"/>
              </a:rPr>
              <a:t>CẦU</a:t>
            </a:r>
            <a:r>
              <a:rPr kumimoji="0" lang="en-US" sz="4400" b="1" i="0" u="sng" strike="noStrike" kern="0" cap="none" spc="0" normalizeH="0" noProof="0" dirty="0" smtClean="0">
                <a:ln>
                  <a:noFill/>
                </a:ln>
                <a:solidFill>
                  <a:srgbClr val="FF0000"/>
                </a:solidFill>
                <a:effectLst/>
                <a:uLnTx/>
                <a:uFillTx/>
                <a:latin typeface="Times New Roman" pitchFamily="18" charset="0"/>
                <a:cs typeface="Times New Roman" pitchFamily="18" charset="0"/>
              </a:rPr>
              <a:t> </a:t>
            </a:r>
            <a:r>
              <a:rPr kumimoji="0" lang="en-US" sz="4400" b="1" i="0" u="sng" strike="noStrike" kern="0" cap="none" spc="0" normalizeH="0" noProof="0" dirty="0" err="1" smtClean="0">
                <a:ln>
                  <a:noFill/>
                </a:ln>
                <a:solidFill>
                  <a:srgbClr val="FF0000"/>
                </a:solidFill>
                <a:effectLst/>
                <a:uLnTx/>
                <a:uFillTx/>
                <a:latin typeface="Times New Roman" pitchFamily="18" charset="0"/>
                <a:cs typeface="Times New Roman" pitchFamily="18" charset="0"/>
              </a:rPr>
              <a:t>CẦN</a:t>
            </a:r>
            <a:r>
              <a:rPr kumimoji="0" lang="en-US" sz="4400" b="1" i="0" u="sng" strike="noStrike" kern="0" cap="none" spc="0" normalizeH="0" noProof="0" dirty="0" smtClean="0">
                <a:ln>
                  <a:noFill/>
                </a:ln>
                <a:solidFill>
                  <a:srgbClr val="FF0000"/>
                </a:solidFill>
                <a:effectLst/>
                <a:uLnTx/>
                <a:uFillTx/>
                <a:latin typeface="Times New Roman" pitchFamily="18" charset="0"/>
                <a:cs typeface="Times New Roman" pitchFamily="18" charset="0"/>
              </a:rPr>
              <a:t> </a:t>
            </a:r>
            <a:r>
              <a:rPr kumimoji="0" lang="en-US" sz="4400" b="1" i="0" u="sng" strike="noStrike" kern="0" cap="none" spc="0" normalizeH="0" noProof="0" dirty="0" err="1" smtClean="0">
                <a:ln>
                  <a:noFill/>
                </a:ln>
                <a:solidFill>
                  <a:srgbClr val="FF0000"/>
                </a:solidFill>
                <a:effectLst/>
                <a:uLnTx/>
                <a:uFillTx/>
                <a:latin typeface="Times New Roman" pitchFamily="18" charset="0"/>
                <a:cs typeface="Times New Roman" pitchFamily="18" charset="0"/>
              </a:rPr>
              <a:t>ĐẠT</a:t>
            </a:r>
            <a:endParaRPr kumimoji="0" lang="en-US" sz="4400" b="1" i="0" u="sng" strike="noStrike" kern="0" cap="none" spc="0" normalizeH="0" baseline="0" noProof="0" dirty="0">
              <a:ln>
                <a:noFill/>
              </a:ln>
              <a:solidFill>
                <a:srgbClr val="FF0000"/>
              </a:solidFill>
              <a:effectLst/>
              <a:uLnTx/>
              <a:uFillTx/>
              <a:latin typeface="Times New Roman" pitchFamily="18" charset="0"/>
              <a:cs typeface="Times New Roman" pitchFamily="18" charset="0"/>
            </a:endParaRPr>
          </a:p>
          <a:p>
            <a:pPr algn="just"/>
            <a:r>
              <a:rPr lang="es-ES" sz="4400" b="1" dirty="0" smtClean="0">
                <a:solidFill>
                  <a:srgbClr val="7030A0"/>
                </a:solidFill>
                <a:latin typeface="Times New Roman" pitchFamily="18" charset="0"/>
                <a:cs typeface="Times New Roman" pitchFamily="18" charset="0"/>
              </a:rPr>
              <a:t>- </a:t>
            </a:r>
            <a:r>
              <a:rPr lang="es-ES" sz="4400" b="1" dirty="0" err="1" smtClean="0">
                <a:solidFill>
                  <a:srgbClr val="7030A0"/>
                </a:solidFill>
                <a:latin typeface="Times New Roman" pitchFamily="18" charset="0"/>
                <a:cs typeface="Times New Roman" pitchFamily="18" charset="0"/>
              </a:rPr>
              <a:t>Nêu</a:t>
            </a:r>
            <a:r>
              <a:rPr lang="es-ES" sz="4400" b="1" dirty="0" smtClean="0">
                <a:solidFill>
                  <a:srgbClr val="7030A0"/>
                </a:solidFill>
                <a:latin typeface="Times New Roman" pitchFamily="18" charset="0"/>
                <a:cs typeface="Times New Roman" pitchFamily="18" charset="0"/>
              </a:rPr>
              <a:t> </a:t>
            </a:r>
            <a:r>
              <a:rPr lang="es-ES" sz="4400" b="1" dirty="0" err="1" smtClean="0">
                <a:solidFill>
                  <a:srgbClr val="7030A0"/>
                </a:solidFill>
                <a:latin typeface="Times New Roman" pitchFamily="18" charset="0"/>
                <a:cs typeface="Times New Roman" pitchFamily="18" charset="0"/>
              </a:rPr>
              <a:t>được</a:t>
            </a:r>
            <a:r>
              <a:rPr lang="es-ES" sz="4400" b="1" dirty="0" smtClean="0">
                <a:solidFill>
                  <a:srgbClr val="7030A0"/>
                </a:solidFill>
                <a:latin typeface="Times New Roman" pitchFamily="18" charset="0"/>
                <a:cs typeface="Times New Roman" pitchFamily="18" charset="0"/>
              </a:rPr>
              <a:t> </a:t>
            </a:r>
            <a:r>
              <a:rPr lang="es-ES" sz="4400" b="1" dirty="0" err="1" smtClean="0">
                <a:solidFill>
                  <a:srgbClr val="7030A0"/>
                </a:solidFill>
                <a:latin typeface="Times New Roman" pitchFamily="18" charset="0"/>
                <a:cs typeface="Times New Roman" pitchFamily="18" charset="0"/>
              </a:rPr>
              <a:t>một</a:t>
            </a:r>
            <a:r>
              <a:rPr lang="es-ES" sz="4400" b="1" dirty="0" smtClean="0">
                <a:solidFill>
                  <a:srgbClr val="7030A0"/>
                </a:solidFill>
                <a:latin typeface="Times New Roman" pitchFamily="18" charset="0"/>
                <a:cs typeface="Times New Roman" pitchFamily="18" charset="0"/>
              </a:rPr>
              <a:t> </a:t>
            </a:r>
            <a:r>
              <a:rPr lang="es-ES" sz="4400" b="1" dirty="0" err="1" smtClean="0">
                <a:solidFill>
                  <a:srgbClr val="7030A0"/>
                </a:solidFill>
                <a:latin typeface="Times New Roman" pitchFamily="18" charset="0"/>
                <a:cs typeface="Times New Roman" pitchFamily="18" charset="0"/>
              </a:rPr>
              <a:t>số</a:t>
            </a:r>
            <a:r>
              <a:rPr lang="es-ES" sz="4400" b="1" dirty="0" smtClean="0">
                <a:solidFill>
                  <a:srgbClr val="7030A0"/>
                </a:solidFill>
                <a:latin typeface="Times New Roman" pitchFamily="18" charset="0"/>
                <a:cs typeface="Times New Roman" pitchFamily="18" charset="0"/>
              </a:rPr>
              <a:t> </a:t>
            </a:r>
            <a:r>
              <a:rPr lang="es-ES" sz="4400" b="1" dirty="0" err="1" smtClean="0">
                <a:solidFill>
                  <a:srgbClr val="7030A0"/>
                </a:solidFill>
                <a:latin typeface="Times New Roman" pitchFamily="18" charset="0"/>
                <a:cs typeface="Times New Roman" pitchFamily="18" charset="0"/>
              </a:rPr>
              <a:t>tính</a:t>
            </a:r>
            <a:r>
              <a:rPr lang="es-ES" sz="4400" b="1" dirty="0" smtClean="0">
                <a:solidFill>
                  <a:srgbClr val="7030A0"/>
                </a:solidFill>
                <a:latin typeface="Times New Roman" pitchFamily="18" charset="0"/>
                <a:cs typeface="Times New Roman" pitchFamily="18" charset="0"/>
              </a:rPr>
              <a:t> </a:t>
            </a:r>
            <a:r>
              <a:rPr lang="es-ES" sz="4400" b="1" dirty="0" err="1" smtClean="0">
                <a:solidFill>
                  <a:srgbClr val="7030A0"/>
                </a:solidFill>
                <a:latin typeface="Times New Roman" pitchFamily="18" charset="0"/>
                <a:cs typeface="Times New Roman" pitchFamily="18" charset="0"/>
              </a:rPr>
              <a:t>chất</a:t>
            </a:r>
            <a:r>
              <a:rPr lang="es-ES" sz="4400" b="1" dirty="0" smtClean="0">
                <a:solidFill>
                  <a:srgbClr val="7030A0"/>
                </a:solidFill>
                <a:latin typeface="Times New Roman" pitchFamily="18" charset="0"/>
                <a:cs typeface="Times New Roman" pitchFamily="18" charset="0"/>
              </a:rPr>
              <a:t> </a:t>
            </a:r>
            <a:r>
              <a:rPr lang="es-ES" sz="4400" b="1" dirty="0" err="1" smtClean="0">
                <a:solidFill>
                  <a:srgbClr val="7030A0"/>
                </a:solidFill>
                <a:latin typeface="Times New Roman" pitchFamily="18" charset="0"/>
                <a:cs typeface="Times New Roman" pitchFamily="18" charset="0"/>
              </a:rPr>
              <a:t>của</a:t>
            </a:r>
            <a:r>
              <a:rPr lang="es-ES" sz="4400" b="1" dirty="0" smtClean="0">
                <a:solidFill>
                  <a:srgbClr val="7030A0"/>
                </a:solidFill>
                <a:latin typeface="Times New Roman" pitchFamily="18" charset="0"/>
                <a:cs typeface="Times New Roman" pitchFamily="18" charset="0"/>
              </a:rPr>
              <a:t> </a:t>
            </a:r>
            <a:r>
              <a:rPr lang="es-ES" sz="4400" b="1" dirty="0" err="1" smtClean="0">
                <a:solidFill>
                  <a:srgbClr val="7030A0"/>
                </a:solidFill>
                <a:latin typeface="Times New Roman" pitchFamily="18" charset="0"/>
                <a:cs typeface="Times New Roman" pitchFamily="18" charset="0"/>
              </a:rPr>
              <a:t>sắt</a:t>
            </a:r>
            <a:r>
              <a:rPr lang="es-ES" sz="4400" b="1" dirty="0" smtClean="0">
                <a:solidFill>
                  <a:srgbClr val="7030A0"/>
                </a:solidFill>
                <a:latin typeface="Times New Roman" pitchFamily="18" charset="0"/>
                <a:cs typeface="Times New Roman" pitchFamily="18" charset="0"/>
              </a:rPr>
              <a:t>, </a:t>
            </a:r>
            <a:r>
              <a:rPr lang="es-ES" sz="4400" b="1" dirty="0" err="1" smtClean="0">
                <a:solidFill>
                  <a:srgbClr val="7030A0"/>
                </a:solidFill>
                <a:latin typeface="Times New Roman" pitchFamily="18" charset="0"/>
                <a:cs typeface="Times New Roman" pitchFamily="18" charset="0"/>
              </a:rPr>
              <a:t>gang</a:t>
            </a:r>
            <a:r>
              <a:rPr lang="es-ES" sz="4400" b="1" dirty="0" smtClean="0">
                <a:solidFill>
                  <a:srgbClr val="7030A0"/>
                </a:solidFill>
                <a:latin typeface="Times New Roman" pitchFamily="18" charset="0"/>
                <a:cs typeface="Times New Roman" pitchFamily="18" charset="0"/>
              </a:rPr>
              <a:t>, </a:t>
            </a:r>
            <a:r>
              <a:rPr lang="es-ES" sz="4400" b="1" dirty="0" err="1" smtClean="0">
                <a:solidFill>
                  <a:srgbClr val="7030A0"/>
                </a:solidFill>
                <a:latin typeface="Times New Roman" pitchFamily="18" charset="0"/>
                <a:cs typeface="Times New Roman" pitchFamily="18" charset="0"/>
              </a:rPr>
              <a:t>thép</a:t>
            </a:r>
            <a:r>
              <a:rPr lang="es-ES" sz="4400" b="1" dirty="0" smtClean="0">
                <a:solidFill>
                  <a:srgbClr val="7030A0"/>
                </a:solidFill>
                <a:latin typeface="Times New Roman" pitchFamily="18" charset="0"/>
                <a:cs typeface="Times New Roman" pitchFamily="18" charset="0"/>
              </a:rPr>
              <a:t>, </a:t>
            </a:r>
            <a:r>
              <a:rPr lang="es-ES" sz="4400" b="1" dirty="0" err="1" smtClean="0">
                <a:solidFill>
                  <a:srgbClr val="7030A0"/>
                </a:solidFill>
                <a:latin typeface="Times New Roman" pitchFamily="18" charset="0"/>
                <a:cs typeface="Times New Roman" pitchFamily="18" charset="0"/>
              </a:rPr>
              <a:t>nhôm</a:t>
            </a:r>
            <a:r>
              <a:rPr lang="es-ES" sz="4400" b="1" dirty="0" smtClean="0">
                <a:solidFill>
                  <a:srgbClr val="7030A0"/>
                </a:solidFill>
                <a:latin typeface="Times New Roman" pitchFamily="18" charset="0"/>
                <a:cs typeface="Times New Roman" pitchFamily="18" charset="0"/>
              </a:rPr>
              <a:t>.</a:t>
            </a:r>
          </a:p>
          <a:p>
            <a:pPr algn="just"/>
            <a:r>
              <a:rPr lang="es-ES" sz="4400" b="1" dirty="0" smtClean="0">
                <a:solidFill>
                  <a:srgbClr val="7030A0"/>
                </a:solidFill>
                <a:latin typeface="Times New Roman" pitchFamily="18" charset="0"/>
                <a:cs typeface="Times New Roman" pitchFamily="18" charset="0"/>
              </a:rPr>
              <a:t>- </a:t>
            </a:r>
            <a:r>
              <a:rPr lang="es-ES" sz="4400" b="1" dirty="0" err="1" smtClean="0">
                <a:solidFill>
                  <a:srgbClr val="7030A0"/>
                </a:solidFill>
                <a:latin typeface="Times New Roman" pitchFamily="18" charset="0"/>
                <a:cs typeface="Times New Roman" pitchFamily="18" charset="0"/>
              </a:rPr>
              <a:t>Kể</a:t>
            </a:r>
            <a:r>
              <a:rPr lang="es-ES" sz="4400" b="1" dirty="0" smtClean="0">
                <a:solidFill>
                  <a:srgbClr val="7030A0"/>
                </a:solidFill>
                <a:latin typeface="Times New Roman" pitchFamily="18" charset="0"/>
                <a:cs typeface="Times New Roman" pitchFamily="18" charset="0"/>
              </a:rPr>
              <a:t> </a:t>
            </a:r>
            <a:r>
              <a:rPr lang="es-ES" sz="4400" b="1" dirty="0" err="1" smtClean="0">
                <a:solidFill>
                  <a:srgbClr val="7030A0"/>
                </a:solidFill>
                <a:latin typeface="Times New Roman" pitchFamily="18" charset="0"/>
                <a:cs typeface="Times New Roman" pitchFamily="18" charset="0"/>
              </a:rPr>
              <a:t>được</a:t>
            </a:r>
            <a:r>
              <a:rPr lang="es-ES" sz="4400" b="1" dirty="0" smtClean="0">
                <a:solidFill>
                  <a:srgbClr val="7030A0"/>
                </a:solidFill>
                <a:latin typeface="Times New Roman" pitchFamily="18" charset="0"/>
                <a:cs typeface="Times New Roman" pitchFamily="18" charset="0"/>
              </a:rPr>
              <a:t> </a:t>
            </a:r>
            <a:r>
              <a:rPr lang="es-ES" sz="4400" b="1" dirty="0" err="1" smtClean="0">
                <a:solidFill>
                  <a:srgbClr val="7030A0"/>
                </a:solidFill>
                <a:latin typeface="Times New Roman" pitchFamily="18" charset="0"/>
                <a:cs typeface="Times New Roman" pitchFamily="18" charset="0"/>
              </a:rPr>
              <a:t>tên</a:t>
            </a:r>
            <a:r>
              <a:rPr lang="es-ES" sz="4400" b="1" dirty="0" smtClean="0">
                <a:solidFill>
                  <a:srgbClr val="7030A0"/>
                </a:solidFill>
                <a:latin typeface="Times New Roman" pitchFamily="18" charset="0"/>
                <a:cs typeface="Times New Roman" pitchFamily="18" charset="0"/>
              </a:rPr>
              <a:t> </a:t>
            </a:r>
            <a:r>
              <a:rPr lang="es-ES" sz="4400" b="1" dirty="0" err="1" smtClean="0">
                <a:solidFill>
                  <a:srgbClr val="7030A0"/>
                </a:solidFill>
                <a:latin typeface="Times New Roman" pitchFamily="18" charset="0"/>
                <a:cs typeface="Times New Roman" pitchFamily="18" charset="0"/>
              </a:rPr>
              <a:t>một</a:t>
            </a:r>
            <a:r>
              <a:rPr lang="es-ES" sz="4400" b="1" dirty="0" smtClean="0">
                <a:solidFill>
                  <a:srgbClr val="7030A0"/>
                </a:solidFill>
                <a:latin typeface="Times New Roman" pitchFamily="18" charset="0"/>
                <a:cs typeface="Times New Roman" pitchFamily="18" charset="0"/>
              </a:rPr>
              <a:t> </a:t>
            </a:r>
            <a:r>
              <a:rPr lang="es-ES" sz="4400" b="1" dirty="0" err="1" smtClean="0">
                <a:solidFill>
                  <a:srgbClr val="7030A0"/>
                </a:solidFill>
                <a:latin typeface="Times New Roman" pitchFamily="18" charset="0"/>
                <a:cs typeface="Times New Roman" pitchFamily="18" charset="0"/>
              </a:rPr>
              <a:t>số</a:t>
            </a:r>
            <a:r>
              <a:rPr lang="es-ES" sz="4400" b="1" dirty="0" smtClean="0">
                <a:solidFill>
                  <a:srgbClr val="7030A0"/>
                </a:solidFill>
                <a:latin typeface="Times New Roman" pitchFamily="18" charset="0"/>
                <a:cs typeface="Times New Roman" pitchFamily="18" charset="0"/>
              </a:rPr>
              <a:t> </a:t>
            </a:r>
            <a:r>
              <a:rPr lang="es-ES" sz="4400" b="1" dirty="0" err="1" smtClean="0">
                <a:solidFill>
                  <a:srgbClr val="7030A0"/>
                </a:solidFill>
                <a:latin typeface="Times New Roman" pitchFamily="18" charset="0"/>
                <a:cs typeface="Times New Roman" pitchFamily="18" charset="0"/>
              </a:rPr>
              <a:t>dụng</a:t>
            </a:r>
            <a:r>
              <a:rPr lang="es-ES" sz="4400" b="1" dirty="0" smtClean="0">
                <a:solidFill>
                  <a:srgbClr val="7030A0"/>
                </a:solidFill>
                <a:latin typeface="Times New Roman" pitchFamily="18" charset="0"/>
                <a:cs typeface="Times New Roman" pitchFamily="18" charset="0"/>
              </a:rPr>
              <a:t> </a:t>
            </a:r>
            <a:r>
              <a:rPr lang="es-ES" sz="4400" b="1" dirty="0" err="1" smtClean="0">
                <a:solidFill>
                  <a:srgbClr val="7030A0"/>
                </a:solidFill>
                <a:latin typeface="Times New Roman" pitchFamily="18" charset="0"/>
                <a:cs typeface="Times New Roman" pitchFamily="18" charset="0"/>
              </a:rPr>
              <a:t>cụ</a:t>
            </a:r>
            <a:r>
              <a:rPr lang="es-ES" sz="4400" b="1" dirty="0" smtClean="0">
                <a:solidFill>
                  <a:srgbClr val="7030A0"/>
                </a:solidFill>
                <a:latin typeface="Times New Roman" pitchFamily="18" charset="0"/>
                <a:cs typeface="Times New Roman" pitchFamily="18" charset="0"/>
              </a:rPr>
              <a:t>, </a:t>
            </a:r>
            <a:r>
              <a:rPr lang="es-ES" sz="4400" b="1" dirty="0" err="1" smtClean="0">
                <a:solidFill>
                  <a:srgbClr val="7030A0"/>
                </a:solidFill>
                <a:latin typeface="Times New Roman" pitchFamily="18" charset="0"/>
                <a:cs typeface="Times New Roman" pitchFamily="18" charset="0"/>
              </a:rPr>
              <a:t>máy</a:t>
            </a:r>
            <a:r>
              <a:rPr lang="es-ES" sz="4400" b="1" dirty="0" smtClean="0">
                <a:solidFill>
                  <a:srgbClr val="7030A0"/>
                </a:solidFill>
                <a:latin typeface="Times New Roman" pitchFamily="18" charset="0"/>
                <a:cs typeface="Times New Roman" pitchFamily="18" charset="0"/>
              </a:rPr>
              <a:t> </a:t>
            </a:r>
            <a:r>
              <a:rPr lang="es-ES" sz="4400" b="1" dirty="0" err="1" smtClean="0">
                <a:solidFill>
                  <a:srgbClr val="7030A0"/>
                </a:solidFill>
                <a:latin typeface="Times New Roman" pitchFamily="18" charset="0"/>
                <a:cs typeface="Times New Roman" pitchFamily="18" charset="0"/>
              </a:rPr>
              <a:t>móc</a:t>
            </a:r>
            <a:r>
              <a:rPr lang="es-ES" sz="4400" b="1" dirty="0" smtClean="0">
                <a:solidFill>
                  <a:srgbClr val="7030A0"/>
                </a:solidFill>
                <a:latin typeface="Times New Roman" pitchFamily="18" charset="0"/>
                <a:cs typeface="Times New Roman" pitchFamily="18" charset="0"/>
              </a:rPr>
              <a:t>, </a:t>
            </a:r>
            <a:r>
              <a:rPr lang="es-ES" sz="4400" b="1" dirty="0" err="1" smtClean="0">
                <a:solidFill>
                  <a:srgbClr val="7030A0"/>
                </a:solidFill>
                <a:latin typeface="Times New Roman" pitchFamily="18" charset="0"/>
                <a:cs typeface="Times New Roman" pitchFamily="18" charset="0"/>
              </a:rPr>
              <a:t>đồ</a:t>
            </a:r>
            <a:r>
              <a:rPr lang="es-ES" sz="4400" b="1" dirty="0" smtClean="0">
                <a:solidFill>
                  <a:srgbClr val="7030A0"/>
                </a:solidFill>
                <a:latin typeface="Times New Roman" pitchFamily="18" charset="0"/>
                <a:cs typeface="Times New Roman" pitchFamily="18" charset="0"/>
              </a:rPr>
              <a:t> </a:t>
            </a:r>
            <a:r>
              <a:rPr lang="es-ES" sz="4400" b="1" dirty="0" err="1" smtClean="0">
                <a:solidFill>
                  <a:srgbClr val="7030A0"/>
                </a:solidFill>
                <a:latin typeface="Times New Roman" pitchFamily="18" charset="0"/>
                <a:cs typeface="Times New Roman" pitchFamily="18" charset="0"/>
              </a:rPr>
              <a:t>dùng</a:t>
            </a:r>
            <a:r>
              <a:rPr lang="es-ES" sz="4400" b="1" dirty="0" smtClean="0">
                <a:solidFill>
                  <a:srgbClr val="7030A0"/>
                </a:solidFill>
                <a:latin typeface="Times New Roman" pitchFamily="18" charset="0"/>
                <a:cs typeface="Times New Roman" pitchFamily="18" charset="0"/>
              </a:rPr>
              <a:t> </a:t>
            </a:r>
            <a:r>
              <a:rPr lang="es-ES" sz="4400" b="1" dirty="0" err="1" smtClean="0">
                <a:solidFill>
                  <a:srgbClr val="7030A0"/>
                </a:solidFill>
                <a:latin typeface="Times New Roman" pitchFamily="18" charset="0"/>
                <a:cs typeface="Times New Roman" pitchFamily="18" charset="0"/>
              </a:rPr>
              <a:t>được</a:t>
            </a:r>
            <a:r>
              <a:rPr lang="es-ES" sz="4400" b="1" dirty="0" smtClean="0">
                <a:solidFill>
                  <a:srgbClr val="7030A0"/>
                </a:solidFill>
                <a:latin typeface="Times New Roman" pitchFamily="18" charset="0"/>
                <a:cs typeface="Times New Roman" pitchFamily="18" charset="0"/>
              </a:rPr>
              <a:t> </a:t>
            </a:r>
            <a:r>
              <a:rPr lang="es-ES" sz="4400" b="1" dirty="0" err="1" smtClean="0">
                <a:solidFill>
                  <a:srgbClr val="7030A0"/>
                </a:solidFill>
                <a:latin typeface="Times New Roman" pitchFamily="18" charset="0"/>
                <a:cs typeface="Times New Roman" pitchFamily="18" charset="0"/>
              </a:rPr>
              <a:t>làm</a:t>
            </a:r>
            <a:r>
              <a:rPr lang="es-ES" sz="4400" b="1" dirty="0" smtClean="0">
                <a:solidFill>
                  <a:srgbClr val="7030A0"/>
                </a:solidFill>
                <a:latin typeface="Times New Roman" pitchFamily="18" charset="0"/>
                <a:cs typeface="Times New Roman" pitchFamily="18" charset="0"/>
              </a:rPr>
              <a:t> </a:t>
            </a:r>
            <a:r>
              <a:rPr lang="es-ES" sz="4400" b="1" dirty="0" err="1" smtClean="0">
                <a:solidFill>
                  <a:srgbClr val="7030A0"/>
                </a:solidFill>
                <a:latin typeface="Times New Roman" pitchFamily="18" charset="0"/>
                <a:cs typeface="Times New Roman" pitchFamily="18" charset="0"/>
              </a:rPr>
              <a:t>từ</a:t>
            </a:r>
            <a:r>
              <a:rPr lang="es-ES" sz="4400" b="1" dirty="0" smtClean="0">
                <a:solidFill>
                  <a:srgbClr val="7030A0"/>
                </a:solidFill>
                <a:latin typeface="Times New Roman" pitchFamily="18" charset="0"/>
                <a:cs typeface="Times New Roman" pitchFamily="18" charset="0"/>
              </a:rPr>
              <a:t> </a:t>
            </a:r>
            <a:r>
              <a:rPr lang="es-ES" sz="4400" b="1" dirty="0" err="1" smtClean="0">
                <a:solidFill>
                  <a:srgbClr val="7030A0"/>
                </a:solidFill>
                <a:latin typeface="Times New Roman" pitchFamily="18" charset="0"/>
                <a:cs typeface="Times New Roman" pitchFamily="18" charset="0"/>
              </a:rPr>
              <a:t>sắt</a:t>
            </a:r>
            <a:r>
              <a:rPr lang="es-ES" sz="4400" b="1" dirty="0" smtClean="0">
                <a:solidFill>
                  <a:srgbClr val="7030A0"/>
                </a:solidFill>
                <a:latin typeface="Times New Roman" pitchFamily="18" charset="0"/>
                <a:cs typeface="Times New Roman" pitchFamily="18" charset="0"/>
              </a:rPr>
              <a:t>, </a:t>
            </a:r>
            <a:r>
              <a:rPr lang="es-ES" sz="4400" b="1" dirty="0" err="1" smtClean="0">
                <a:solidFill>
                  <a:srgbClr val="7030A0"/>
                </a:solidFill>
                <a:latin typeface="Times New Roman" pitchFamily="18" charset="0"/>
                <a:cs typeface="Times New Roman" pitchFamily="18" charset="0"/>
              </a:rPr>
              <a:t>gang</a:t>
            </a:r>
            <a:r>
              <a:rPr lang="es-ES" sz="4400" b="1" dirty="0" smtClean="0">
                <a:solidFill>
                  <a:srgbClr val="7030A0"/>
                </a:solidFill>
                <a:latin typeface="Times New Roman" pitchFamily="18" charset="0"/>
                <a:cs typeface="Times New Roman" pitchFamily="18" charset="0"/>
              </a:rPr>
              <a:t>, </a:t>
            </a:r>
            <a:r>
              <a:rPr lang="es-ES" sz="4400" b="1" dirty="0" err="1" smtClean="0">
                <a:solidFill>
                  <a:srgbClr val="7030A0"/>
                </a:solidFill>
                <a:latin typeface="Times New Roman" pitchFamily="18" charset="0"/>
                <a:cs typeface="Times New Roman" pitchFamily="18" charset="0"/>
              </a:rPr>
              <a:t>thép</a:t>
            </a:r>
            <a:r>
              <a:rPr lang="es-ES" sz="4400" b="1" dirty="0" smtClean="0">
                <a:solidFill>
                  <a:srgbClr val="7030A0"/>
                </a:solidFill>
                <a:latin typeface="Times New Roman" pitchFamily="18" charset="0"/>
                <a:cs typeface="Times New Roman" pitchFamily="18" charset="0"/>
              </a:rPr>
              <a:t> </a:t>
            </a:r>
            <a:r>
              <a:rPr lang="es-ES" sz="4400" b="1" dirty="0" err="1" smtClean="0">
                <a:solidFill>
                  <a:srgbClr val="7030A0"/>
                </a:solidFill>
                <a:latin typeface="Times New Roman" pitchFamily="18" charset="0"/>
                <a:cs typeface="Times New Roman" pitchFamily="18" charset="0"/>
              </a:rPr>
              <a:t>hoặc</a:t>
            </a:r>
            <a:r>
              <a:rPr lang="es-ES" sz="4400" b="1" dirty="0" smtClean="0">
                <a:solidFill>
                  <a:srgbClr val="7030A0"/>
                </a:solidFill>
                <a:latin typeface="Times New Roman" pitchFamily="18" charset="0"/>
                <a:cs typeface="Times New Roman" pitchFamily="18" charset="0"/>
              </a:rPr>
              <a:t> </a:t>
            </a:r>
            <a:r>
              <a:rPr lang="es-ES" sz="4400" b="1" dirty="0" err="1" smtClean="0">
                <a:solidFill>
                  <a:srgbClr val="7030A0"/>
                </a:solidFill>
                <a:latin typeface="Times New Roman" pitchFamily="18" charset="0"/>
                <a:cs typeface="Times New Roman" pitchFamily="18" charset="0"/>
              </a:rPr>
              <a:t>nhôm</a:t>
            </a:r>
            <a:r>
              <a:rPr lang="es-ES" sz="4400" b="1" dirty="0" smtClean="0">
                <a:solidFill>
                  <a:srgbClr val="7030A0"/>
                </a:solidFill>
                <a:latin typeface="Times New Roman" pitchFamily="18" charset="0"/>
                <a:cs typeface="Times New Roman" pitchFamily="18" charset="0"/>
              </a:rPr>
              <a:t>.</a:t>
            </a:r>
          </a:p>
          <a:p>
            <a:pPr algn="just"/>
            <a:r>
              <a:rPr lang="es-ES" sz="4400" b="1" dirty="0" smtClean="0">
                <a:solidFill>
                  <a:srgbClr val="7030A0"/>
                </a:solidFill>
                <a:latin typeface="Times New Roman" pitchFamily="18" charset="0"/>
                <a:cs typeface="Times New Roman" pitchFamily="18" charset="0"/>
              </a:rPr>
              <a:t>- </a:t>
            </a:r>
            <a:r>
              <a:rPr lang="es-ES" sz="4400" b="1" dirty="0" err="1" smtClean="0">
                <a:solidFill>
                  <a:srgbClr val="7030A0"/>
                </a:solidFill>
                <a:latin typeface="Times New Roman" pitchFamily="18" charset="0"/>
                <a:cs typeface="Times New Roman" pitchFamily="18" charset="0"/>
              </a:rPr>
              <a:t>Nêu</a:t>
            </a:r>
            <a:r>
              <a:rPr lang="es-ES" sz="4400" b="1" dirty="0" smtClean="0">
                <a:solidFill>
                  <a:srgbClr val="7030A0"/>
                </a:solidFill>
                <a:latin typeface="Times New Roman" pitchFamily="18" charset="0"/>
                <a:cs typeface="Times New Roman" pitchFamily="18" charset="0"/>
              </a:rPr>
              <a:t> </a:t>
            </a:r>
            <a:r>
              <a:rPr lang="es-ES" sz="4400" b="1" dirty="0" err="1" smtClean="0">
                <a:solidFill>
                  <a:srgbClr val="7030A0"/>
                </a:solidFill>
                <a:latin typeface="Times New Roman" pitchFamily="18" charset="0"/>
                <a:cs typeface="Times New Roman" pitchFamily="18" charset="0"/>
              </a:rPr>
              <a:t>được</a:t>
            </a:r>
            <a:r>
              <a:rPr lang="es-ES" sz="4400" b="1" dirty="0" smtClean="0">
                <a:solidFill>
                  <a:srgbClr val="7030A0"/>
                </a:solidFill>
                <a:latin typeface="Times New Roman" pitchFamily="18" charset="0"/>
                <a:cs typeface="Times New Roman" pitchFamily="18" charset="0"/>
              </a:rPr>
              <a:t> </a:t>
            </a:r>
            <a:r>
              <a:rPr lang="es-ES" sz="4400" b="1" dirty="0" err="1" smtClean="0">
                <a:solidFill>
                  <a:srgbClr val="7030A0"/>
                </a:solidFill>
                <a:latin typeface="Times New Roman" pitchFamily="18" charset="0"/>
                <a:cs typeface="Times New Roman" pitchFamily="18" charset="0"/>
              </a:rPr>
              <a:t>cách</a:t>
            </a:r>
            <a:r>
              <a:rPr lang="es-ES" sz="4400" b="1" dirty="0" smtClean="0">
                <a:solidFill>
                  <a:srgbClr val="7030A0"/>
                </a:solidFill>
                <a:latin typeface="Times New Roman" pitchFamily="18" charset="0"/>
                <a:cs typeface="Times New Roman" pitchFamily="18" charset="0"/>
              </a:rPr>
              <a:t> </a:t>
            </a:r>
            <a:r>
              <a:rPr lang="es-ES" sz="4400" b="1" dirty="0" err="1" smtClean="0">
                <a:solidFill>
                  <a:srgbClr val="7030A0"/>
                </a:solidFill>
                <a:latin typeface="Times New Roman" pitchFamily="18" charset="0"/>
                <a:cs typeface="Times New Roman" pitchFamily="18" charset="0"/>
              </a:rPr>
              <a:t>bảo</a:t>
            </a:r>
            <a:r>
              <a:rPr lang="es-ES" sz="4400" b="1" dirty="0" smtClean="0">
                <a:solidFill>
                  <a:srgbClr val="7030A0"/>
                </a:solidFill>
                <a:latin typeface="Times New Roman" pitchFamily="18" charset="0"/>
                <a:cs typeface="Times New Roman" pitchFamily="18" charset="0"/>
              </a:rPr>
              <a:t> </a:t>
            </a:r>
            <a:r>
              <a:rPr lang="es-ES" sz="4400" b="1" dirty="0" err="1" smtClean="0">
                <a:solidFill>
                  <a:srgbClr val="7030A0"/>
                </a:solidFill>
                <a:latin typeface="Times New Roman" pitchFamily="18" charset="0"/>
                <a:cs typeface="Times New Roman" pitchFamily="18" charset="0"/>
              </a:rPr>
              <a:t>quản</a:t>
            </a:r>
            <a:r>
              <a:rPr lang="es-ES" sz="4400" b="1" dirty="0" smtClean="0">
                <a:solidFill>
                  <a:srgbClr val="7030A0"/>
                </a:solidFill>
                <a:latin typeface="Times New Roman" pitchFamily="18" charset="0"/>
                <a:cs typeface="Times New Roman" pitchFamily="18" charset="0"/>
              </a:rPr>
              <a:t> </a:t>
            </a:r>
            <a:r>
              <a:rPr lang="es-ES" sz="4400" b="1" dirty="0" err="1" smtClean="0">
                <a:solidFill>
                  <a:srgbClr val="7030A0"/>
                </a:solidFill>
                <a:latin typeface="Times New Roman" pitchFamily="18" charset="0"/>
                <a:cs typeface="Times New Roman" pitchFamily="18" charset="0"/>
              </a:rPr>
              <a:t>đồ</a:t>
            </a:r>
            <a:r>
              <a:rPr lang="es-ES" sz="4400" b="1" dirty="0" smtClean="0">
                <a:solidFill>
                  <a:srgbClr val="7030A0"/>
                </a:solidFill>
                <a:latin typeface="Times New Roman" pitchFamily="18" charset="0"/>
                <a:cs typeface="Times New Roman" pitchFamily="18" charset="0"/>
              </a:rPr>
              <a:t> </a:t>
            </a:r>
            <a:r>
              <a:rPr lang="es-ES" sz="4400" b="1" dirty="0" err="1" smtClean="0">
                <a:solidFill>
                  <a:srgbClr val="7030A0"/>
                </a:solidFill>
                <a:latin typeface="Times New Roman" pitchFamily="18" charset="0"/>
                <a:cs typeface="Times New Roman" pitchFamily="18" charset="0"/>
              </a:rPr>
              <a:t>dùng</a:t>
            </a:r>
            <a:r>
              <a:rPr lang="es-ES" sz="4400" b="1" dirty="0" smtClean="0">
                <a:solidFill>
                  <a:srgbClr val="7030A0"/>
                </a:solidFill>
                <a:latin typeface="Times New Roman" pitchFamily="18" charset="0"/>
                <a:cs typeface="Times New Roman" pitchFamily="18" charset="0"/>
              </a:rPr>
              <a:t> </a:t>
            </a:r>
            <a:r>
              <a:rPr lang="es-ES" sz="4400" b="1" dirty="0" err="1" smtClean="0">
                <a:solidFill>
                  <a:srgbClr val="7030A0"/>
                </a:solidFill>
                <a:latin typeface="Times New Roman" pitchFamily="18" charset="0"/>
                <a:cs typeface="Times New Roman" pitchFamily="18" charset="0"/>
              </a:rPr>
              <a:t>bằng</a:t>
            </a:r>
            <a:r>
              <a:rPr lang="es-ES" sz="4400" b="1" dirty="0" smtClean="0">
                <a:solidFill>
                  <a:srgbClr val="7030A0"/>
                </a:solidFill>
                <a:latin typeface="Times New Roman" pitchFamily="18" charset="0"/>
                <a:cs typeface="Times New Roman" pitchFamily="18" charset="0"/>
              </a:rPr>
              <a:t> </a:t>
            </a:r>
            <a:r>
              <a:rPr lang="es-ES" sz="4400" b="1" dirty="0" err="1" smtClean="0">
                <a:solidFill>
                  <a:srgbClr val="7030A0"/>
                </a:solidFill>
                <a:latin typeface="Times New Roman" pitchFamily="18" charset="0"/>
                <a:cs typeface="Times New Roman" pitchFamily="18" charset="0"/>
              </a:rPr>
              <a:t>sắt</a:t>
            </a:r>
            <a:r>
              <a:rPr lang="es-ES" sz="4400" b="1" dirty="0" smtClean="0">
                <a:solidFill>
                  <a:srgbClr val="7030A0"/>
                </a:solidFill>
                <a:latin typeface="Times New Roman" pitchFamily="18" charset="0"/>
                <a:cs typeface="Times New Roman" pitchFamily="18" charset="0"/>
              </a:rPr>
              <a:t>, </a:t>
            </a:r>
            <a:r>
              <a:rPr lang="es-ES" sz="4400" b="1" dirty="0" err="1" smtClean="0">
                <a:solidFill>
                  <a:srgbClr val="7030A0"/>
                </a:solidFill>
                <a:latin typeface="Times New Roman" pitchFamily="18" charset="0"/>
                <a:cs typeface="Times New Roman" pitchFamily="18" charset="0"/>
              </a:rPr>
              <a:t>gang</a:t>
            </a:r>
            <a:r>
              <a:rPr lang="es-ES" sz="4400" b="1" dirty="0" smtClean="0">
                <a:solidFill>
                  <a:srgbClr val="7030A0"/>
                </a:solidFill>
                <a:latin typeface="Times New Roman" pitchFamily="18" charset="0"/>
                <a:cs typeface="Times New Roman" pitchFamily="18" charset="0"/>
              </a:rPr>
              <a:t>, </a:t>
            </a:r>
            <a:r>
              <a:rPr lang="es-ES" sz="4400" b="1" dirty="0" err="1" smtClean="0">
                <a:solidFill>
                  <a:srgbClr val="7030A0"/>
                </a:solidFill>
                <a:latin typeface="Times New Roman" pitchFamily="18" charset="0"/>
                <a:cs typeface="Times New Roman" pitchFamily="18" charset="0"/>
              </a:rPr>
              <a:t>thép</a:t>
            </a:r>
            <a:r>
              <a:rPr lang="es-ES" sz="4400" b="1" dirty="0" smtClean="0">
                <a:solidFill>
                  <a:srgbClr val="7030A0"/>
                </a:solidFill>
                <a:latin typeface="Times New Roman" pitchFamily="18" charset="0"/>
                <a:cs typeface="Times New Roman" pitchFamily="18" charset="0"/>
              </a:rPr>
              <a:t>, </a:t>
            </a:r>
            <a:r>
              <a:rPr lang="es-ES" sz="4400" b="1" dirty="0" err="1" smtClean="0">
                <a:solidFill>
                  <a:srgbClr val="7030A0"/>
                </a:solidFill>
                <a:latin typeface="Times New Roman" pitchFamily="18" charset="0"/>
                <a:cs typeface="Times New Roman" pitchFamily="18" charset="0"/>
              </a:rPr>
              <a:t>nhôm</a:t>
            </a:r>
            <a:r>
              <a:rPr lang="es-ES" sz="4400" b="1" dirty="0" smtClean="0">
                <a:solidFill>
                  <a:srgbClr val="7030A0"/>
                </a:solidFill>
                <a:latin typeface="Times New Roman" pitchFamily="18" charset="0"/>
                <a:cs typeface="Times New Roman" pitchFamily="18" charset="0"/>
              </a:rPr>
              <a:t> </a:t>
            </a:r>
            <a:r>
              <a:rPr lang="es-ES" sz="4400" b="1" dirty="0" err="1" smtClean="0">
                <a:solidFill>
                  <a:srgbClr val="7030A0"/>
                </a:solidFill>
                <a:latin typeface="Times New Roman" pitchFamily="18" charset="0"/>
                <a:cs typeface="Times New Roman" pitchFamily="18" charset="0"/>
              </a:rPr>
              <a:t>có</a:t>
            </a:r>
            <a:r>
              <a:rPr lang="es-ES" sz="4400" b="1" dirty="0" smtClean="0">
                <a:solidFill>
                  <a:srgbClr val="7030A0"/>
                </a:solidFill>
                <a:latin typeface="Times New Roman" pitchFamily="18" charset="0"/>
                <a:cs typeface="Times New Roman" pitchFamily="18" charset="0"/>
              </a:rPr>
              <a:t> </a:t>
            </a:r>
            <a:r>
              <a:rPr lang="es-ES" sz="4400" b="1" dirty="0" err="1" smtClean="0">
                <a:solidFill>
                  <a:srgbClr val="7030A0"/>
                </a:solidFill>
                <a:latin typeface="Times New Roman" pitchFamily="18" charset="0"/>
                <a:cs typeface="Times New Roman" pitchFamily="18" charset="0"/>
              </a:rPr>
              <a:t>trong</a:t>
            </a:r>
            <a:r>
              <a:rPr lang="es-ES" sz="4400" b="1" dirty="0" smtClean="0">
                <a:solidFill>
                  <a:srgbClr val="7030A0"/>
                </a:solidFill>
                <a:latin typeface="Times New Roman" pitchFamily="18" charset="0"/>
                <a:cs typeface="Times New Roman" pitchFamily="18" charset="0"/>
              </a:rPr>
              <a:t> </a:t>
            </a:r>
            <a:r>
              <a:rPr lang="es-ES" sz="4400" b="1" dirty="0" err="1" smtClean="0">
                <a:solidFill>
                  <a:srgbClr val="7030A0"/>
                </a:solidFill>
                <a:latin typeface="Times New Roman" pitchFamily="18" charset="0"/>
                <a:cs typeface="Times New Roman" pitchFamily="18" charset="0"/>
              </a:rPr>
              <a:t>gia</a:t>
            </a:r>
            <a:r>
              <a:rPr lang="es-ES" sz="4400" b="1" dirty="0" smtClean="0">
                <a:solidFill>
                  <a:srgbClr val="7030A0"/>
                </a:solidFill>
                <a:latin typeface="Times New Roman" pitchFamily="18" charset="0"/>
                <a:cs typeface="Times New Roman" pitchFamily="18" charset="0"/>
              </a:rPr>
              <a:t> </a:t>
            </a:r>
            <a:r>
              <a:rPr lang="es-ES" sz="4400" b="1" dirty="0" err="1" smtClean="0">
                <a:solidFill>
                  <a:srgbClr val="7030A0"/>
                </a:solidFill>
                <a:latin typeface="Times New Roman" pitchFamily="18" charset="0"/>
                <a:cs typeface="Times New Roman" pitchFamily="18" charset="0"/>
              </a:rPr>
              <a:t>đình</a:t>
            </a:r>
            <a:r>
              <a:rPr lang="es-ES" sz="4400" b="1" dirty="0" smtClean="0">
                <a:solidFill>
                  <a:srgbClr val="7030A0"/>
                </a:solidFill>
                <a:latin typeface="Times New Roman" pitchFamily="18" charset="0"/>
                <a:cs typeface="Times New Roman" pitchFamily="18" charset="0"/>
              </a:rPr>
              <a:t>. </a:t>
            </a:r>
            <a:endParaRPr lang="en-US" sz="4400" b="1" dirty="0">
              <a:solidFill>
                <a:srgbClr val="7030A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312603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1"/>
          <p:cNvSpPr>
            <a:spLocks noChangeArrowheads="1"/>
          </p:cNvSpPr>
          <p:nvPr/>
        </p:nvSpPr>
        <p:spPr bwMode="auto">
          <a:xfrm>
            <a:off x="457200" y="457200"/>
            <a:ext cx="11464414" cy="4038600"/>
          </a:xfrm>
          <a:prstGeom prst="rect">
            <a:avLst/>
          </a:prstGeom>
          <a:noFill/>
          <a:ln w="38100">
            <a:noFill/>
            <a:round/>
            <a:headEnd/>
            <a:tailEnd/>
          </a:ln>
          <a:effectLst>
            <a:prstShdw prst="shdw13" dist="157090" dir="15357825">
              <a:srgbClr val="FF3300">
                <a:alpha val="50000"/>
              </a:srgbClr>
            </a:prstShdw>
          </a:effectLst>
        </p:spPr>
        <p:txBody>
          <a:bodyPr/>
          <a:lstStyle/>
          <a:p>
            <a:pPr lvl="0" algn="ctr"/>
            <a:r>
              <a:rPr lang="en-US" sz="4400" b="1" dirty="0" err="1" smtClean="0">
                <a:solidFill>
                  <a:srgbClr val="0070C0"/>
                </a:solidFill>
                <a:latin typeface="Times New Roman" pitchFamily="18" charset="0"/>
                <a:cs typeface="Times New Roman" pitchFamily="18" charset="0"/>
              </a:rPr>
              <a:t>Hãy</a:t>
            </a:r>
            <a:r>
              <a:rPr lang="en-US" sz="4400" b="1" dirty="0" smtClean="0">
                <a:solidFill>
                  <a:srgbClr val="0070C0"/>
                </a:solidFill>
                <a:latin typeface="Times New Roman" pitchFamily="18" charset="0"/>
                <a:cs typeface="Times New Roman" pitchFamily="18" charset="0"/>
              </a:rPr>
              <a:t> </a:t>
            </a:r>
            <a:r>
              <a:rPr lang="en-US" sz="4400" b="1" dirty="0" err="1" smtClean="0">
                <a:solidFill>
                  <a:srgbClr val="0070C0"/>
                </a:solidFill>
                <a:latin typeface="Times New Roman" pitchFamily="18" charset="0"/>
                <a:cs typeface="Times New Roman" pitchFamily="18" charset="0"/>
              </a:rPr>
              <a:t>kể</a:t>
            </a:r>
            <a:r>
              <a:rPr lang="en-US" sz="4400" b="1" dirty="0" smtClean="0">
                <a:solidFill>
                  <a:srgbClr val="0070C0"/>
                </a:solidFill>
                <a:latin typeface="Times New Roman" pitchFamily="18" charset="0"/>
                <a:cs typeface="Times New Roman" pitchFamily="18" charset="0"/>
              </a:rPr>
              <a:t> </a:t>
            </a:r>
            <a:r>
              <a:rPr lang="en-US" sz="4400" b="1" dirty="0" err="1" smtClean="0">
                <a:solidFill>
                  <a:srgbClr val="0070C0"/>
                </a:solidFill>
                <a:latin typeface="Times New Roman" pitchFamily="18" charset="0"/>
                <a:cs typeface="Times New Roman" pitchFamily="18" charset="0"/>
              </a:rPr>
              <a:t>tên</a:t>
            </a:r>
            <a:r>
              <a:rPr lang="en-US" sz="4400" b="1" dirty="0" smtClean="0">
                <a:solidFill>
                  <a:srgbClr val="0070C0"/>
                </a:solidFill>
                <a:latin typeface="Times New Roman" pitchFamily="18" charset="0"/>
                <a:cs typeface="Times New Roman" pitchFamily="18" charset="0"/>
              </a:rPr>
              <a:t> </a:t>
            </a:r>
            <a:r>
              <a:rPr lang="en-US" sz="4400" b="1" dirty="0" err="1" smtClean="0">
                <a:solidFill>
                  <a:srgbClr val="0070C0"/>
                </a:solidFill>
                <a:latin typeface="Times New Roman" pitchFamily="18" charset="0"/>
                <a:cs typeface="Times New Roman" pitchFamily="18" charset="0"/>
              </a:rPr>
              <a:t>một</a:t>
            </a:r>
            <a:r>
              <a:rPr lang="en-US" sz="4400" b="1" dirty="0" smtClean="0">
                <a:solidFill>
                  <a:srgbClr val="0070C0"/>
                </a:solidFill>
                <a:latin typeface="Times New Roman" pitchFamily="18" charset="0"/>
                <a:cs typeface="Times New Roman" pitchFamily="18" charset="0"/>
              </a:rPr>
              <a:t> </a:t>
            </a:r>
            <a:r>
              <a:rPr lang="en-US" sz="4400" b="1" dirty="0" err="1" smtClean="0">
                <a:solidFill>
                  <a:srgbClr val="0070C0"/>
                </a:solidFill>
                <a:latin typeface="Times New Roman" pitchFamily="18" charset="0"/>
                <a:cs typeface="Times New Roman" pitchFamily="18" charset="0"/>
              </a:rPr>
              <a:t>số</a:t>
            </a:r>
            <a:r>
              <a:rPr lang="en-US" sz="4400" b="1" dirty="0" smtClean="0">
                <a:solidFill>
                  <a:srgbClr val="0070C0"/>
                </a:solidFill>
                <a:latin typeface="Times New Roman" pitchFamily="18" charset="0"/>
                <a:cs typeface="Times New Roman" pitchFamily="18" charset="0"/>
              </a:rPr>
              <a:t> </a:t>
            </a:r>
            <a:r>
              <a:rPr lang="en-US" sz="4400" b="1" dirty="0" err="1" smtClean="0">
                <a:solidFill>
                  <a:srgbClr val="0070C0"/>
                </a:solidFill>
                <a:latin typeface="Times New Roman" pitchFamily="18" charset="0"/>
                <a:cs typeface="Times New Roman" pitchFamily="18" charset="0"/>
              </a:rPr>
              <a:t>vật</a:t>
            </a:r>
            <a:r>
              <a:rPr lang="en-US" sz="4400" b="1" dirty="0" smtClean="0">
                <a:solidFill>
                  <a:srgbClr val="0070C0"/>
                </a:solidFill>
                <a:latin typeface="Times New Roman" pitchFamily="18" charset="0"/>
                <a:cs typeface="Times New Roman" pitchFamily="18" charset="0"/>
              </a:rPr>
              <a:t> </a:t>
            </a:r>
            <a:r>
              <a:rPr lang="en-US" sz="4400" b="1" dirty="0" err="1" smtClean="0">
                <a:solidFill>
                  <a:srgbClr val="0070C0"/>
                </a:solidFill>
                <a:latin typeface="Times New Roman" pitchFamily="18" charset="0"/>
                <a:cs typeface="Times New Roman" pitchFamily="18" charset="0"/>
              </a:rPr>
              <a:t>làm</a:t>
            </a:r>
            <a:r>
              <a:rPr lang="en-US" sz="4400" b="1" dirty="0" smtClean="0">
                <a:solidFill>
                  <a:srgbClr val="0070C0"/>
                </a:solidFill>
                <a:latin typeface="Times New Roman" pitchFamily="18" charset="0"/>
                <a:cs typeface="Times New Roman" pitchFamily="18" charset="0"/>
              </a:rPr>
              <a:t> </a:t>
            </a:r>
            <a:r>
              <a:rPr lang="en-US" sz="4400" b="1" dirty="0" err="1" smtClean="0">
                <a:solidFill>
                  <a:srgbClr val="0070C0"/>
                </a:solidFill>
                <a:latin typeface="Times New Roman" pitchFamily="18" charset="0"/>
                <a:cs typeface="Times New Roman" pitchFamily="18" charset="0"/>
              </a:rPr>
              <a:t>bằng</a:t>
            </a:r>
            <a:r>
              <a:rPr lang="en-US" sz="4400" b="1" dirty="0" smtClean="0">
                <a:solidFill>
                  <a:srgbClr val="0070C0"/>
                </a:solidFill>
                <a:latin typeface="Times New Roman" pitchFamily="18" charset="0"/>
                <a:cs typeface="Times New Roman" pitchFamily="18" charset="0"/>
              </a:rPr>
              <a:t> </a:t>
            </a:r>
            <a:r>
              <a:rPr lang="en-US" sz="4400" b="1" dirty="0" err="1" smtClean="0">
                <a:solidFill>
                  <a:srgbClr val="0070C0"/>
                </a:solidFill>
                <a:latin typeface="Times New Roman" pitchFamily="18" charset="0"/>
                <a:cs typeface="Times New Roman" pitchFamily="18" charset="0"/>
              </a:rPr>
              <a:t>sắt</a:t>
            </a:r>
            <a:r>
              <a:rPr lang="en-US" sz="4400" b="1" dirty="0" smtClean="0">
                <a:solidFill>
                  <a:srgbClr val="0070C0"/>
                </a:solidFill>
                <a:latin typeface="Times New Roman" pitchFamily="18" charset="0"/>
                <a:cs typeface="Times New Roman" pitchFamily="18" charset="0"/>
              </a:rPr>
              <a:t>, </a:t>
            </a:r>
            <a:r>
              <a:rPr lang="en-US" sz="4400" b="1" dirty="0" smtClean="0">
                <a:solidFill>
                  <a:srgbClr val="0070C0"/>
                </a:solidFill>
                <a:latin typeface="Times New Roman" pitchFamily="18" charset="0"/>
                <a:cs typeface="Times New Roman" pitchFamily="18" charset="0"/>
              </a:rPr>
              <a:t>gang, </a:t>
            </a:r>
            <a:r>
              <a:rPr lang="en-US" sz="4400" b="1" dirty="0" err="1" smtClean="0">
                <a:solidFill>
                  <a:srgbClr val="0070C0"/>
                </a:solidFill>
                <a:latin typeface="Times New Roman" pitchFamily="18" charset="0"/>
                <a:cs typeface="Times New Roman" pitchFamily="18" charset="0"/>
              </a:rPr>
              <a:t>thép</a:t>
            </a:r>
            <a:r>
              <a:rPr lang="en-US" sz="4400" b="1" dirty="0" smtClean="0">
                <a:solidFill>
                  <a:srgbClr val="0070C0"/>
                </a:solidFill>
                <a:latin typeface="Times New Roman" pitchFamily="18" charset="0"/>
                <a:cs typeface="Times New Roman" pitchFamily="18" charset="0"/>
              </a:rPr>
              <a:t>, </a:t>
            </a:r>
            <a:r>
              <a:rPr lang="en-US" sz="4400" b="1" dirty="0" err="1" smtClean="0">
                <a:solidFill>
                  <a:srgbClr val="0070C0"/>
                </a:solidFill>
                <a:latin typeface="Times New Roman" pitchFamily="18" charset="0"/>
                <a:cs typeface="Times New Roman" pitchFamily="18" charset="0"/>
              </a:rPr>
              <a:t>nhôm</a:t>
            </a:r>
            <a:r>
              <a:rPr lang="en-US" sz="4400" b="1" dirty="0" smtClean="0">
                <a:solidFill>
                  <a:srgbClr val="0070C0"/>
                </a:solidFill>
                <a:latin typeface="Times New Roman" pitchFamily="18" charset="0"/>
                <a:cs typeface="Times New Roman" pitchFamily="18" charset="0"/>
              </a:rPr>
              <a:t> </a:t>
            </a:r>
            <a:r>
              <a:rPr lang="en-US" sz="4400" b="1" dirty="0" err="1" smtClean="0">
                <a:solidFill>
                  <a:srgbClr val="0070C0"/>
                </a:solidFill>
                <a:latin typeface="Times New Roman" pitchFamily="18" charset="0"/>
                <a:cs typeface="Times New Roman" pitchFamily="18" charset="0"/>
              </a:rPr>
              <a:t>mà</a:t>
            </a:r>
            <a:r>
              <a:rPr lang="en-US" sz="4400" b="1" dirty="0" smtClean="0">
                <a:solidFill>
                  <a:srgbClr val="0070C0"/>
                </a:solidFill>
                <a:latin typeface="Times New Roman" pitchFamily="18" charset="0"/>
                <a:cs typeface="Times New Roman" pitchFamily="18" charset="0"/>
              </a:rPr>
              <a:t> </a:t>
            </a:r>
            <a:r>
              <a:rPr lang="en-US" sz="4400" b="1" dirty="0" err="1" smtClean="0">
                <a:solidFill>
                  <a:srgbClr val="0070C0"/>
                </a:solidFill>
                <a:latin typeface="Times New Roman" pitchFamily="18" charset="0"/>
                <a:cs typeface="Times New Roman" pitchFamily="18" charset="0"/>
              </a:rPr>
              <a:t>em</a:t>
            </a:r>
            <a:r>
              <a:rPr lang="en-US" sz="4400" b="1" dirty="0" smtClean="0">
                <a:solidFill>
                  <a:srgbClr val="0070C0"/>
                </a:solidFill>
                <a:latin typeface="Times New Roman" pitchFamily="18" charset="0"/>
                <a:cs typeface="Times New Roman" pitchFamily="18" charset="0"/>
              </a:rPr>
              <a:t> </a:t>
            </a:r>
            <a:r>
              <a:rPr lang="en-US" sz="4400" b="1" dirty="0" err="1" smtClean="0">
                <a:solidFill>
                  <a:srgbClr val="0070C0"/>
                </a:solidFill>
                <a:latin typeface="Times New Roman" pitchFamily="18" charset="0"/>
                <a:cs typeface="Times New Roman" pitchFamily="18" charset="0"/>
              </a:rPr>
              <a:t>biết</a:t>
            </a:r>
            <a:r>
              <a:rPr lang="en-US" sz="4400" b="1" dirty="0" smtClean="0">
                <a:solidFill>
                  <a:srgbClr val="0070C0"/>
                </a:solidFill>
                <a:latin typeface="Times New Roman" pitchFamily="18" charset="0"/>
                <a:cs typeface="Times New Roman" pitchFamily="18" charset="0"/>
              </a:rPr>
              <a:t>.</a:t>
            </a:r>
            <a:endParaRPr lang="vi-VN" sz="4000" b="1" dirty="0">
              <a:solidFill>
                <a:srgbClr val="7030A0"/>
              </a:solidFill>
              <a:latin typeface="+mj-lt"/>
            </a:endParaRPr>
          </a:p>
        </p:txBody>
      </p:sp>
    </p:spTree>
    <p:extLst>
      <p:ext uri="{BB962C8B-B14F-4D97-AF65-F5344CB8AC3E}">
        <p14:creationId xmlns:p14="http://schemas.microsoft.com/office/powerpoint/2010/main" xmlns="" val="20504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3200" y="199421"/>
            <a:ext cx="11480800" cy="707886"/>
          </a:xfrm>
          <a:prstGeom prst="rect">
            <a:avLst/>
          </a:prstGeom>
          <a:noFill/>
          <a:ln>
            <a:noFill/>
          </a:ln>
        </p:spPr>
        <p:txBody>
          <a:bodyPr wrap="square">
            <a:spAutoFit/>
          </a:bodyPr>
          <a:lstStyle/>
          <a:p>
            <a:pPr algn="ctr"/>
            <a:r>
              <a:rPr lang="en-US" sz="4000" b="1" dirty="0" err="1" smtClean="0">
                <a:solidFill>
                  <a:srgbClr val="002060"/>
                </a:solidFill>
                <a:latin typeface="Times New Roman" pitchFamily="18" charset="0"/>
                <a:cs typeface="Times New Roman" pitchFamily="18" charset="0"/>
              </a:rPr>
              <a:t>Tìm</a:t>
            </a:r>
            <a:r>
              <a:rPr lang="en-US" sz="4000" b="1" dirty="0" smtClean="0">
                <a:solidFill>
                  <a:srgbClr val="002060"/>
                </a:solidFill>
                <a:latin typeface="Times New Roman" pitchFamily="18" charset="0"/>
                <a:cs typeface="Times New Roman" pitchFamily="18" charset="0"/>
              </a:rPr>
              <a:t> </a:t>
            </a:r>
            <a:r>
              <a:rPr lang="en-US" sz="4000" b="1" dirty="0" err="1" smtClean="0">
                <a:solidFill>
                  <a:srgbClr val="002060"/>
                </a:solidFill>
                <a:latin typeface="Times New Roman" pitchFamily="18" charset="0"/>
                <a:cs typeface="Times New Roman" pitchFamily="18" charset="0"/>
              </a:rPr>
              <a:t>hiểu</a:t>
            </a:r>
            <a:r>
              <a:rPr lang="en-US" sz="4000" b="1" dirty="0" smtClean="0">
                <a:solidFill>
                  <a:srgbClr val="002060"/>
                </a:solidFill>
                <a:latin typeface="Times New Roman" pitchFamily="18" charset="0"/>
                <a:cs typeface="Times New Roman" pitchFamily="18" charset="0"/>
              </a:rPr>
              <a:t> </a:t>
            </a:r>
            <a:r>
              <a:rPr lang="en-US" sz="4000" b="1" dirty="0" err="1" smtClean="0">
                <a:solidFill>
                  <a:srgbClr val="002060"/>
                </a:solidFill>
                <a:latin typeface="Times New Roman" pitchFamily="18" charset="0"/>
                <a:cs typeface="Times New Roman" pitchFamily="18" charset="0"/>
              </a:rPr>
              <a:t>đặc</a:t>
            </a:r>
            <a:r>
              <a:rPr lang="en-US" sz="4000" b="1" dirty="0" smtClean="0">
                <a:solidFill>
                  <a:srgbClr val="002060"/>
                </a:solidFill>
                <a:latin typeface="Times New Roman" pitchFamily="18" charset="0"/>
                <a:cs typeface="Times New Roman" pitchFamily="18" charset="0"/>
              </a:rPr>
              <a:t> </a:t>
            </a:r>
            <a:r>
              <a:rPr lang="en-US" sz="4000" b="1" dirty="0" err="1" smtClean="0">
                <a:solidFill>
                  <a:srgbClr val="002060"/>
                </a:solidFill>
                <a:latin typeface="Times New Roman" pitchFamily="18" charset="0"/>
                <a:cs typeface="Times New Roman" pitchFamily="18" charset="0"/>
              </a:rPr>
              <a:t>điểm</a:t>
            </a:r>
            <a:r>
              <a:rPr lang="en-US" sz="4000" b="1" dirty="0" smtClean="0">
                <a:solidFill>
                  <a:srgbClr val="002060"/>
                </a:solidFill>
                <a:latin typeface="Times New Roman" pitchFamily="18" charset="0"/>
                <a:cs typeface="Times New Roman" pitchFamily="18" charset="0"/>
              </a:rPr>
              <a:t> </a:t>
            </a:r>
            <a:r>
              <a:rPr lang="en-US" sz="4000" b="1" dirty="0" err="1" smtClean="0">
                <a:solidFill>
                  <a:srgbClr val="002060"/>
                </a:solidFill>
                <a:latin typeface="Times New Roman" pitchFamily="18" charset="0"/>
                <a:cs typeface="Times New Roman" pitchFamily="18" charset="0"/>
              </a:rPr>
              <a:t>của</a:t>
            </a:r>
            <a:r>
              <a:rPr lang="en-US" sz="4000" b="1" dirty="0" smtClean="0">
                <a:solidFill>
                  <a:srgbClr val="002060"/>
                </a:solidFill>
                <a:latin typeface="Times New Roman" pitchFamily="18" charset="0"/>
                <a:cs typeface="Times New Roman" pitchFamily="18" charset="0"/>
              </a:rPr>
              <a:t> </a:t>
            </a:r>
            <a:r>
              <a:rPr lang="en-US" sz="4000" b="1" dirty="0" err="1" smtClean="0">
                <a:solidFill>
                  <a:srgbClr val="002060"/>
                </a:solidFill>
                <a:latin typeface="Times New Roman" pitchFamily="18" charset="0"/>
                <a:cs typeface="Times New Roman" pitchFamily="18" charset="0"/>
              </a:rPr>
              <a:t>sắt</a:t>
            </a:r>
            <a:r>
              <a:rPr lang="en-US" sz="4000" b="1" dirty="0" smtClean="0">
                <a:solidFill>
                  <a:srgbClr val="002060"/>
                </a:solidFill>
                <a:latin typeface="Times New Roman" pitchFamily="18" charset="0"/>
                <a:cs typeface="Times New Roman" pitchFamily="18" charset="0"/>
              </a:rPr>
              <a:t>, </a:t>
            </a:r>
            <a:r>
              <a:rPr lang="en-US" sz="4000" b="1" dirty="0" smtClean="0">
                <a:solidFill>
                  <a:srgbClr val="002060"/>
                </a:solidFill>
                <a:latin typeface="Times New Roman" pitchFamily="18" charset="0"/>
                <a:cs typeface="Times New Roman" pitchFamily="18" charset="0"/>
              </a:rPr>
              <a:t>gang, </a:t>
            </a:r>
            <a:r>
              <a:rPr lang="en-US" sz="4000" b="1" dirty="0" err="1" smtClean="0">
                <a:solidFill>
                  <a:srgbClr val="002060"/>
                </a:solidFill>
                <a:latin typeface="Times New Roman" pitchFamily="18" charset="0"/>
                <a:cs typeface="Times New Roman" pitchFamily="18" charset="0"/>
              </a:rPr>
              <a:t>thép</a:t>
            </a:r>
            <a:r>
              <a:rPr lang="en-US" sz="4000" b="1" dirty="0" smtClean="0">
                <a:solidFill>
                  <a:srgbClr val="002060"/>
                </a:solidFill>
                <a:latin typeface="Times New Roman" pitchFamily="18" charset="0"/>
                <a:cs typeface="Times New Roman" pitchFamily="18" charset="0"/>
              </a:rPr>
              <a:t> </a:t>
            </a:r>
            <a:r>
              <a:rPr lang="en-US" sz="4000" b="1" dirty="0" err="1" smtClean="0">
                <a:solidFill>
                  <a:srgbClr val="002060"/>
                </a:solidFill>
                <a:latin typeface="Times New Roman" pitchFamily="18" charset="0"/>
                <a:cs typeface="Times New Roman" pitchFamily="18" charset="0"/>
              </a:rPr>
              <a:t>và</a:t>
            </a:r>
            <a:r>
              <a:rPr lang="en-US" sz="4000" b="1" dirty="0" smtClean="0">
                <a:solidFill>
                  <a:srgbClr val="002060"/>
                </a:solidFill>
                <a:latin typeface="Times New Roman" pitchFamily="18" charset="0"/>
                <a:cs typeface="Times New Roman" pitchFamily="18" charset="0"/>
              </a:rPr>
              <a:t> </a:t>
            </a:r>
            <a:r>
              <a:rPr lang="en-US" sz="4000" b="1" dirty="0" err="1" smtClean="0">
                <a:solidFill>
                  <a:srgbClr val="002060"/>
                </a:solidFill>
                <a:latin typeface="Times New Roman" pitchFamily="18" charset="0"/>
                <a:cs typeface="Times New Roman" pitchFamily="18" charset="0"/>
              </a:rPr>
              <a:t>nhôm</a:t>
            </a:r>
            <a:r>
              <a:rPr lang="en-US" sz="4000" b="1" dirty="0" smtClean="0">
                <a:solidFill>
                  <a:srgbClr val="002060"/>
                </a:solidFill>
                <a:latin typeface="Times New Roman" pitchFamily="18" charset="0"/>
                <a:cs typeface="Times New Roman" pitchFamily="18" charset="0"/>
              </a:rPr>
              <a:t>.</a:t>
            </a:r>
            <a:endParaRPr lang="vi-VN" sz="4000" b="1" i="0" dirty="0" smtClean="0">
              <a:solidFill>
                <a:srgbClr val="00B050"/>
              </a:solidFill>
              <a:effectLst/>
              <a:latin typeface="Times New Roman" pitchFamily="18" charset="0"/>
              <a:cs typeface="Times New Roman" pitchFamily="18" charset="0"/>
            </a:endParaRPr>
          </a:p>
        </p:txBody>
      </p:sp>
      <p:sp>
        <p:nvSpPr>
          <p:cNvPr id="2" name="TextBox 1"/>
          <p:cNvSpPr txBox="1"/>
          <p:nvPr/>
        </p:nvSpPr>
        <p:spPr>
          <a:xfrm>
            <a:off x="203200" y="1062319"/>
            <a:ext cx="11480800" cy="1200329"/>
          </a:xfrm>
          <a:prstGeom prst="rect">
            <a:avLst/>
          </a:prstGeom>
          <a:noFill/>
          <a:ln>
            <a:noFill/>
          </a:ln>
        </p:spPr>
        <p:txBody>
          <a:bodyPr wrap="square" rtlCol="0">
            <a:spAutoFit/>
          </a:bodyPr>
          <a:lstStyle/>
          <a:p>
            <a:pPr algn="just"/>
            <a:r>
              <a:rPr lang="en-US" sz="3600" b="1" dirty="0" smtClean="0">
                <a:latin typeface="Times New Roman" pitchFamily="18" charset="0"/>
                <a:cs typeface="Times New Roman" pitchFamily="18" charset="0"/>
              </a:rPr>
              <a:t>a) </a:t>
            </a:r>
            <a:r>
              <a:rPr lang="en-US" sz="3600" b="1" dirty="0" err="1" smtClean="0">
                <a:latin typeface="Times New Roman" pitchFamily="18" charset="0"/>
                <a:cs typeface="Times New Roman" pitchFamily="18" charset="0"/>
              </a:rPr>
              <a:t>Quan</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sát</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và</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nêu</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nhận</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xét</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về</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đặc</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điểm</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của</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thanh</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sắt</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nhôm</a:t>
            </a:r>
            <a:r>
              <a:rPr lang="en-US" sz="3600" b="1" dirty="0" smtClean="0">
                <a:latin typeface="Times New Roman" pitchFamily="18" charset="0"/>
                <a:cs typeface="Times New Roman" pitchFamily="18" charset="0"/>
              </a:rPr>
              <a:t>.</a:t>
            </a:r>
            <a:endParaRPr lang="en-US" sz="3600" b="1" dirty="0">
              <a:latin typeface="Times New Roman" pitchFamily="18" charset="0"/>
              <a:cs typeface="Times New Roman" pitchFamily="18" charset="0"/>
            </a:endParaRPr>
          </a:p>
        </p:txBody>
      </p:sp>
      <p:sp>
        <p:nvSpPr>
          <p:cNvPr id="6" name="Rectangle 5"/>
          <p:cNvSpPr/>
          <p:nvPr/>
        </p:nvSpPr>
        <p:spPr>
          <a:xfrm>
            <a:off x="101600" y="2274838"/>
            <a:ext cx="12090400" cy="2862322"/>
          </a:xfrm>
          <a:prstGeom prst="rect">
            <a:avLst/>
          </a:prstGeom>
          <a:noFill/>
          <a:ln>
            <a:noFill/>
          </a:ln>
        </p:spPr>
        <p:txBody>
          <a:bodyPr wrap="square">
            <a:spAutoFit/>
          </a:bodyPr>
          <a:lstStyle/>
          <a:p>
            <a:r>
              <a:rPr lang="vi-VN" sz="3600" dirty="0">
                <a:latin typeface="+mj-lt"/>
              </a:rPr>
              <a:t>+ Sắt là kim loại có tính dẻo, dễ uôn, dễ kéo thành sợi, dễ rèn dập, màu trắng sáng có ánh kim</a:t>
            </a:r>
            <a:r>
              <a:rPr lang="vi-VN" sz="3600" dirty="0" smtClean="0">
                <a:latin typeface="+mj-lt"/>
              </a:rPr>
              <a:t>.</a:t>
            </a:r>
            <a:endParaRPr lang="en-US" sz="3600" dirty="0" smtClean="0">
              <a:latin typeface="+mj-lt"/>
            </a:endParaRPr>
          </a:p>
          <a:p>
            <a:r>
              <a:rPr lang="en-US" sz="3600" dirty="0" smtClean="0">
                <a:latin typeface="Times New Roman" pitchFamily="18" charset="0"/>
                <a:cs typeface="Times New Roman" pitchFamily="18" charset="0"/>
              </a:rPr>
              <a:t>+ Gang, </a:t>
            </a:r>
            <a:r>
              <a:rPr lang="en-US" sz="3600" dirty="0" err="1" smtClean="0">
                <a:latin typeface="Times New Roman" pitchFamily="18" charset="0"/>
                <a:cs typeface="Times New Roman" pitchFamily="18" charset="0"/>
              </a:rPr>
              <a:t>thép</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là</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hợp</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kim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của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sắt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với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một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số</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chất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khác</a:t>
            </a:r>
            <a:r>
              <a:rPr lang="en-US" sz="3600" dirty="0" smtClean="0">
                <a:latin typeface="Times New Roman" pitchFamily="18" charset="0"/>
                <a:cs typeface="Times New Roman" pitchFamily="18" charset="0"/>
              </a:rPr>
              <a:t>.</a:t>
            </a:r>
            <a:endParaRPr lang="vi-VN" sz="3600" dirty="0">
              <a:latin typeface="Times New Roman" pitchFamily="18" charset="0"/>
              <a:cs typeface="Times New Roman" pitchFamily="18" charset="0"/>
            </a:endParaRPr>
          </a:p>
          <a:p>
            <a:r>
              <a:rPr lang="vi-VN" sz="3600" dirty="0" smtClean="0">
                <a:latin typeface="+mj-lt"/>
              </a:rPr>
              <a:t>+ </a:t>
            </a:r>
            <a:r>
              <a:rPr lang="vi-VN" sz="3600" dirty="0">
                <a:latin typeface="+mj-lt"/>
              </a:rPr>
              <a:t>Nhôm màu trắng đục, có thể kéo thành sợi, dát mỏng, không bị gỉ </a:t>
            </a:r>
            <a:r>
              <a:rPr lang="vi-VN" sz="3600" dirty="0" smtClean="0">
                <a:latin typeface="+mj-lt"/>
              </a:rPr>
              <a:t>nh</a:t>
            </a:r>
            <a:r>
              <a:rPr lang="en-US" sz="3600" dirty="0" smtClean="0">
                <a:latin typeface="+mj-lt"/>
              </a:rPr>
              <a:t>ư</a:t>
            </a:r>
            <a:r>
              <a:rPr lang="vi-VN" sz="3600" dirty="0" smtClean="0">
                <a:latin typeface="+mj-lt"/>
              </a:rPr>
              <a:t>ng </a:t>
            </a:r>
            <a:r>
              <a:rPr lang="vi-VN" sz="3600" dirty="0">
                <a:latin typeface="+mj-lt"/>
              </a:rPr>
              <a:t>bị một số a-xít ăn mòn.</a:t>
            </a:r>
          </a:p>
        </p:txBody>
      </p:sp>
    </p:spTree>
    <p:extLst>
      <p:ext uri="{BB962C8B-B14F-4D97-AF65-F5344CB8AC3E}">
        <p14:creationId xmlns:p14="http://schemas.microsoft.com/office/powerpoint/2010/main" xmlns="" val="857394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P spid="2"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1600" y="228600"/>
            <a:ext cx="11988800" cy="1754326"/>
          </a:xfrm>
          <a:prstGeom prst="rect">
            <a:avLst/>
          </a:prstGeom>
          <a:noFill/>
        </p:spPr>
        <p:txBody>
          <a:bodyPr wrap="square" rtlCol="0">
            <a:spAutoFit/>
          </a:bodyPr>
          <a:lstStyle/>
          <a:p>
            <a:pPr algn="just"/>
            <a:r>
              <a:rPr lang="en-US" sz="3600" b="1" dirty="0" smtClean="0">
                <a:latin typeface="Times New Roman" pitchFamily="18" charset="0"/>
                <a:cs typeface="Times New Roman" pitchFamily="18" charset="0"/>
              </a:rPr>
              <a:t>b) </a:t>
            </a:r>
            <a:r>
              <a:rPr lang="en-US" sz="3600" b="1" dirty="0" err="1" smtClean="0">
                <a:latin typeface="Times New Roman" pitchFamily="18" charset="0"/>
                <a:cs typeface="Times New Roman" pitchFamily="18" charset="0"/>
              </a:rPr>
              <a:t>Quan</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sát</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và</a:t>
            </a:r>
            <a:r>
              <a:rPr lang="en-US" sz="3600" b="1" dirty="0" smtClean="0">
                <a:latin typeface="Times New Roman" pitchFamily="18" charset="0"/>
                <a:cs typeface="Times New Roman" pitchFamily="18" charset="0"/>
              </a:rPr>
              <a:t> so </a:t>
            </a:r>
            <a:r>
              <a:rPr lang="en-US" sz="3600" b="1" dirty="0" err="1" smtClean="0">
                <a:latin typeface="Times New Roman" pitchFamily="18" charset="0"/>
                <a:cs typeface="Times New Roman" pitchFamily="18" charset="0"/>
              </a:rPr>
              <a:t>sánh</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một</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chiếc</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đinh</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mới</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hoặc</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một</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đoạn</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dây</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thép</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mới</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với</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một</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chiếc</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đinh</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gỉ</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hoặc</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dây</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thép</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gỉ</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em</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có</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nhận</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xét</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gì</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về</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màu</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và</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độ</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sáng</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tính</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cứng</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của</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chúng</a:t>
            </a:r>
            <a:r>
              <a:rPr lang="en-US" sz="3600" b="1" dirty="0" smtClean="0">
                <a:latin typeface="Times New Roman" pitchFamily="18" charset="0"/>
                <a:cs typeface="Times New Roman" pitchFamily="18" charset="0"/>
              </a:rPr>
              <a:t>.</a:t>
            </a:r>
            <a:endParaRPr lang="en-US" sz="3600" b="1" dirty="0">
              <a:latin typeface="Times New Roman" pitchFamily="18" charset="0"/>
              <a:cs typeface="Times New Roman" pitchFamily="18" charset="0"/>
            </a:endParaRPr>
          </a:p>
        </p:txBody>
      </p:sp>
      <p:sp>
        <p:nvSpPr>
          <p:cNvPr id="6" name="Rectangle 5"/>
          <p:cNvSpPr/>
          <p:nvPr/>
        </p:nvSpPr>
        <p:spPr>
          <a:xfrm>
            <a:off x="304800" y="2263589"/>
            <a:ext cx="11461376" cy="1200329"/>
          </a:xfrm>
          <a:prstGeom prst="rect">
            <a:avLst/>
          </a:prstGeom>
        </p:spPr>
        <p:txBody>
          <a:bodyPr wrap="square">
            <a:spAutoFit/>
          </a:bodyPr>
          <a:lstStyle/>
          <a:p>
            <a:pPr algn="just"/>
            <a:r>
              <a:rPr lang="vi-VN" sz="3600" dirty="0">
                <a:latin typeface="Times New Roman" pitchFamily="18" charset="0"/>
                <a:cs typeface="Times New Roman" pitchFamily="18" charset="0"/>
              </a:rPr>
              <a:t>+ Chiếc đinh mới có màu trắng sáng, cứng nhưng dẻo.</a:t>
            </a:r>
          </a:p>
          <a:p>
            <a:pPr algn="just"/>
            <a:r>
              <a:rPr lang="vi-VN" sz="3600" dirty="0">
                <a:latin typeface="Times New Roman" pitchFamily="18" charset="0"/>
                <a:cs typeface="Times New Roman" pitchFamily="18" charset="0"/>
              </a:rPr>
              <a:t>+ Chiếc đinh gỉ có màu nâu đen, cứng nhưng giòn, dễ gãy.</a:t>
            </a:r>
          </a:p>
        </p:txBody>
      </p:sp>
    </p:spTree>
    <p:extLst>
      <p:ext uri="{BB962C8B-B14F-4D97-AF65-F5344CB8AC3E}">
        <p14:creationId xmlns:p14="http://schemas.microsoft.com/office/powerpoint/2010/main" xmlns="" val="3415142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 y="17463"/>
            <a:ext cx="12090399" cy="707886"/>
          </a:xfrm>
          <a:prstGeom prst="rect">
            <a:avLst/>
          </a:prstGeom>
          <a:noFill/>
          <a:ln>
            <a:noFill/>
          </a:ln>
        </p:spPr>
        <p:txBody>
          <a:bodyPr wrap="square" rtlCol="0">
            <a:spAutoFit/>
          </a:bodyPr>
          <a:lstStyle/>
          <a:p>
            <a:pPr algn="ctr"/>
            <a:r>
              <a:rPr lang="en-US" sz="4000" b="1" dirty="0" err="1" smtClean="0">
                <a:solidFill>
                  <a:srgbClr val="0000FF"/>
                </a:solidFill>
                <a:latin typeface="Times New Roman" pitchFamily="18" charset="0"/>
                <a:cs typeface="Times New Roman" pitchFamily="18" charset="0"/>
              </a:rPr>
              <a:t>Tìm</a:t>
            </a:r>
            <a:r>
              <a:rPr lang="en-US" sz="4000" b="1" dirty="0" smtClean="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hiểu</a:t>
            </a:r>
            <a:r>
              <a:rPr lang="en-US" sz="4000" b="1" dirty="0" smtClean="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về</a:t>
            </a:r>
            <a:r>
              <a:rPr lang="en-US" sz="4000" b="1" dirty="0" smtClean="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việc</a:t>
            </a:r>
            <a:r>
              <a:rPr lang="en-US" sz="4000" b="1" dirty="0" smtClean="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sử</a:t>
            </a:r>
            <a:r>
              <a:rPr lang="en-US" sz="4000" b="1" dirty="0" smtClean="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dụng</a:t>
            </a:r>
            <a:r>
              <a:rPr lang="en-US" sz="4000" b="1" dirty="0" smtClean="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sắt</a:t>
            </a:r>
            <a:r>
              <a:rPr lang="en-US" sz="4000" b="1" dirty="0" smtClean="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đồng</a:t>
            </a:r>
            <a:r>
              <a:rPr lang="en-US" sz="4000" b="1" dirty="0" smtClean="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nhôm</a:t>
            </a:r>
            <a:r>
              <a:rPr lang="en-US" sz="4000" b="1" dirty="0" smtClean="0">
                <a:solidFill>
                  <a:srgbClr val="0000FF"/>
                </a:solidFill>
                <a:latin typeface="Times New Roman" pitchFamily="18" charset="0"/>
                <a:cs typeface="Times New Roman" pitchFamily="18" charset="0"/>
              </a:rPr>
              <a:t>.</a:t>
            </a:r>
            <a:endParaRPr lang="en-US" sz="4000" b="1" dirty="0">
              <a:solidFill>
                <a:srgbClr val="0000FF"/>
              </a:solidFill>
              <a:latin typeface="Times New Roman" pitchFamily="18" charset="0"/>
              <a:cs typeface="Times New Roman" pitchFamily="18" charset="0"/>
            </a:endParaRPr>
          </a:p>
        </p:txBody>
      </p:sp>
      <p:pic>
        <p:nvPicPr>
          <p:cNvPr id="1026" name="Picture 2" descr="D:\Hình nền giáo án điện tử\tải xuống.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91718" y="3125688"/>
            <a:ext cx="4150658" cy="3275112"/>
          </a:xfrm>
          <a:prstGeom prst="rect">
            <a:avLst/>
          </a:prstGeom>
          <a:noFill/>
          <a:ln>
            <a:noFill/>
          </a:ln>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a:off x="112007" y="675155"/>
            <a:ext cx="11999311" cy="1200329"/>
          </a:xfrm>
          <a:prstGeom prst="rect">
            <a:avLst/>
          </a:prstGeom>
          <a:noFill/>
          <a:ln>
            <a:noFill/>
          </a:ln>
        </p:spPr>
        <p:txBody>
          <a:bodyPr wrap="square" rtlCol="0">
            <a:spAutoFit/>
          </a:bodyPr>
          <a:lstStyle/>
          <a:p>
            <a:pPr algn="ctr"/>
            <a:r>
              <a:rPr lang="en-US" sz="3600" b="1" dirty="0" err="1" smtClean="0">
                <a:latin typeface="Times New Roman" pitchFamily="18" charset="0"/>
                <a:cs typeface="Times New Roman" pitchFamily="18" charset="0"/>
              </a:rPr>
              <a:t>Người</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ta</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sử</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dụng</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sắt</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để</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làm</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gì</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Các</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đồ</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dùng</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bằng</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sắt</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có</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đặc</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điểm</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gì</a:t>
            </a:r>
            <a:r>
              <a:rPr lang="en-US" sz="3600" b="1" dirty="0" smtClean="0">
                <a:latin typeface="Times New Roman" pitchFamily="18" charset="0"/>
                <a:cs typeface="Times New Roman" pitchFamily="18" charset="0"/>
              </a:rPr>
              <a:t> ?</a:t>
            </a:r>
            <a:endParaRPr lang="en-US" sz="3600" b="1" dirty="0">
              <a:latin typeface="Times New Roman" pitchFamily="18" charset="0"/>
              <a:cs typeface="Times New Roman" pitchFamily="18" charset="0"/>
            </a:endParaRPr>
          </a:p>
        </p:txBody>
      </p:sp>
      <p:sp>
        <p:nvSpPr>
          <p:cNvPr id="8" name="Rectangle 7"/>
          <p:cNvSpPr/>
          <p:nvPr/>
        </p:nvSpPr>
        <p:spPr>
          <a:xfrm>
            <a:off x="0" y="1801906"/>
            <a:ext cx="11964276" cy="2308324"/>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a:spAutoFit/>
          </a:bodyPr>
          <a:lstStyle/>
          <a:p>
            <a:r>
              <a:rPr lang="en-US" sz="3600" dirty="0" smtClean="0">
                <a:latin typeface="Times New Roman" pitchFamily="18" charset="0"/>
                <a:cs typeface="Times New Roman" pitchFamily="18" charset="0"/>
              </a:rPr>
              <a:t>- </a:t>
            </a:r>
            <a:r>
              <a:rPr lang="vi-VN" sz="3600" dirty="0" smtClean="0">
                <a:latin typeface="Times New Roman" pitchFamily="18" charset="0"/>
                <a:cs typeface="Times New Roman" pitchFamily="18" charset="0"/>
              </a:rPr>
              <a:t>Người </a:t>
            </a:r>
            <a:r>
              <a:rPr lang="vi-VN" sz="3600" dirty="0">
                <a:latin typeface="Times New Roman" pitchFamily="18" charset="0"/>
                <a:cs typeface="Times New Roman" pitchFamily="18" charset="0"/>
              </a:rPr>
              <a:t>ta sử dụng sắt đế tạo ra gang, thép. Những đồ dùng </a:t>
            </a:r>
            <a:r>
              <a:rPr lang="en-US" sz="3600" dirty="0" err="1" smtClean="0">
                <a:latin typeface="Times New Roman" pitchFamily="18" charset="0"/>
                <a:cs typeface="Times New Roman" pitchFamily="18" charset="0"/>
              </a:rPr>
              <a:t>làm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bằng</a:t>
            </a:r>
            <a:r>
              <a:rPr lang="vi-VN" sz="3600" dirty="0" smtClean="0">
                <a:latin typeface="Times New Roman" pitchFamily="18" charset="0"/>
                <a:cs typeface="Times New Roman" pitchFamily="18" charset="0"/>
              </a:rPr>
              <a:t> </a:t>
            </a:r>
            <a:r>
              <a:rPr lang="vi-VN" sz="3600" dirty="0">
                <a:latin typeface="Times New Roman" pitchFamily="18" charset="0"/>
                <a:cs typeface="Times New Roman" pitchFamily="18" charset="0"/>
              </a:rPr>
              <a:t>sắt là dao, kéo, dụng cụ lao động sản xuất, đường sắt, nhà cao tầng, cầu, đường ray tàu hỏa, ...</a:t>
            </a:r>
          </a:p>
          <a:p>
            <a:r>
              <a:rPr lang="en-US" sz="3600" dirty="0" smtClean="0">
                <a:latin typeface="Times New Roman" pitchFamily="18" charset="0"/>
                <a:cs typeface="Times New Roman" pitchFamily="18" charset="0"/>
              </a:rPr>
              <a:t>- </a:t>
            </a:r>
            <a:r>
              <a:rPr lang="vi-VN" sz="3600" dirty="0" smtClean="0">
                <a:latin typeface="Times New Roman" pitchFamily="18" charset="0"/>
                <a:cs typeface="Times New Roman" pitchFamily="18" charset="0"/>
              </a:rPr>
              <a:t>Các </a:t>
            </a:r>
            <a:r>
              <a:rPr lang="vi-VN" sz="3600" dirty="0">
                <a:latin typeface="Times New Roman" pitchFamily="18" charset="0"/>
                <a:cs typeface="Times New Roman" pitchFamily="18" charset="0"/>
              </a:rPr>
              <a:t>đồ dùng bằng sắt cứng, bền.</a:t>
            </a:r>
          </a:p>
        </p:txBody>
      </p:sp>
    </p:spTree>
    <p:extLst>
      <p:ext uri="{BB962C8B-B14F-4D97-AF65-F5344CB8AC3E}">
        <p14:creationId xmlns:p14="http://schemas.microsoft.com/office/powerpoint/2010/main" xmlns="" val="2867353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dissolv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9" name="Text Box 19"/>
          <p:cNvSpPr txBox="1">
            <a:spLocks noChangeArrowheads="1"/>
          </p:cNvSpPr>
          <p:nvPr/>
        </p:nvSpPr>
        <p:spPr bwMode="auto">
          <a:xfrm>
            <a:off x="138456" y="338138"/>
            <a:ext cx="6806576" cy="519112"/>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2800" b="1">
                <a:solidFill>
                  <a:srgbClr val="0000FF"/>
                </a:solidFill>
                <a:latin typeface="Times New Roman" pitchFamily="18" charset="0"/>
              </a:rPr>
              <a:t>* Đồ dùng được làm bằng </a:t>
            </a:r>
            <a:r>
              <a:rPr lang="en-US" altLang="en-US" sz="2800" b="1" smtClean="0">
                <a:solidFill>
                  <a:srgbClr val="0000FF"/>
                </a:solidFill>
                <a:latin typeface="Times New Roman" pitchFamily="18" charset="0"/>
              </a:rPr>
              <a:t>sắt</a:t>
            </a:r>
            <a:endParaRPr lang="en-US" altLang="en-US" sz="2800" b="1">
              <a:solidFill>
                <a:srgbClr val="A50021"/>
              </a:solidFill>
              <a:latin typeface="Times New Roman" pitchFamily="18" charset="0"/>
            </a:endParaRPr>
          </a:p>
        </p:txBody>
      </p:sp>
      <p:sp>
        <p:nvSpPr>
          <p:cNvPr id="81945" name="Text Box 25"/>
          <p:cNvSpPr txBox="1">
            <a:spLocks noChangeArrowheads="1"/>
          </p:cNvSpPr>
          <p:nvPr/>
        </p:nvSpPr>
        <p:spPr bwMode="auto">
          <a:xfrm>
            <a:off x="138457" y="124619"/>
            <a:ext cx="6806577" cy="946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en-US" altLang="en-US" sz="2800" b="1" dirty="0" smtClean="0">
                <a:solidFill>
                  <a:srgbClr val="0000FF"/>
                </a:solidFill>
                <a:latin typeface="Times New Roman" pitchFamily="18" charset="0"/>
              </a:rPr>
              <a:t>* </a:t>
            </a:r>
            <a:r>
              <a:rPr lang="en-US" altLang="en-US" sz="2800" b="1" dirty="0" err="1" smtClean="0">
                <a:solidFill>
                  <a:srgbClr val="0000FF"/>
                </a:solidFill>
                <a:latin typeface="Times New Roman" pitchFamily="18" charset="0"/>
              </a:rPr>
              <a:t>Hãy</a:t>
            </a:r>
            <a:r>
              <a:rPr lang="en-US" altLang="en-US" sz="2800" b="1" dirty="0" smtClean="0">
                <a:solidFill>
                  <a:srgbClr val="0000FF"/>
                </a:solidFill>
                <a:latin typeface="Times New Roman" pitchFamily="18" charset="0"/>
              </a:rPr>
              <a:t> </a:t>
            </a:r>
            <a:r>
              <a:rPr lang="en-US" altLang="en-US" sz="2800" b="1" dirty="0" err="1" smtClean="0">
                <a:solidFill>
                  <a:srgbClr val="0000FF"/>
                </a:solidFill>
                <a:latin typeface="Times New Roman" pitchFamily="18" charset="0"/>
              </a:rPr>
              <a:t>kể</a:t>
            </a:r>
            <a:r>
              <a:rPr lang="en-US" altLang="en-US" sz="2800" b="1" dirty="0" smtClean="0">
                <a:solidFill>
                  <a:srgbClr val="0000FF"/>
                </a:solidFill>
                <a:latin typeface="Times New Roman" pitchFamily="18" charset="0"/>
              </a:rPr>
              <a:t> </a:t>
            </a:r>
            <a:r>
              <a:rPr lang="en-US" altLang="en-US" sz="2800" b="1" dirty="0" err="1" smtClean="0">
                <a:solidFill>
                  <a:srgbClr val="0000FF"/>
                </a:solidFill>
                <a:latin typeface="Times New Roman" pitchFamily="18" charset="0"/>
              </a:rPr>
              <a:t>tên</a:t>
            </a:r>
            <a:r>
              <a:rPr lang="en-US" altLang="en-US" sz="2800" b="1" dirty="0" smtClean="0">
                <a:solidFill>
                  <a:srgbClr val="0000FF"/>
                </a:solidFill>
                <a:latin typeface="Times New Roman" pitchFamily="18" charset="0"/>
              </a:rPr>
              <a:t> </a:t>
            </a:r>
            <a:r>
              <a:rPr lang="en-US" altLang="en-US" sz="2800" b="1" dirty="0" err="1" smtClean="0">
                <a:solidFill>
                  <a:srgbClr val="0000FF"/>
                </a:solidFill>
                <a:latin typeface="Times New Roman" pitchFamily="18" charset="0"/>
              </a:rPr>
              <a:t>các</a:t>
            </a:r>
            <a:r>
              <a:rPr lang="en-US" altLang="en-US" sz="2800" b="1" dirty="0" smtClean="0">
                <a:solidFill>
                  <a:srgbClr val="0000FF"/>
                </a:solidFill>
                <a:latin typeface="Times New Roman" pitchFamily="18" charset="0"/>
              </a:rPr>
              <a:t> </a:t>
            </a:r>
            <a:r>
              <a:rPr lang="en-US" altLang="en-US" sz="2800" b="1" dirty="0" err="1" smtClean="0">
                <a:solidFill>
                  <a:srgbClr val="0000FF"/>
                </a:solidFill>
                <a:latin typeface="Times New Roman" pitchFamily="18" charset="0"/>
              </a:rPr>
              <a:t>đồ</a:t>
            </a:r>
            <a:r>
              <a:rPr lang="en-US" altLang="en-US" sz="2800" b="1" dirty="0" smtClean="0">
                <a:solidFill>
                  <a:srgbClr val="0000FF"/>
                </a:solidFill>
                <a:latin typeface="Times New Roman" pitchFamily="18" charset="0"/>
              </a:rPr>
              <a:t> </a:t>
            </a:r>
            <a:r>
              <a:rPr lang="en-US" altLang="en-US" sz="2800" b="1" dirty="0" err="1" smtClean="0">
                <a:solidFill>
                  <a:srgbClr val="0000FF"/>
                </a:solidFill>
                <a:latin typeface="Times New Roman" pitchFamily="18" charset="0"/>
              </a:rPr>
              <a:t>dùng</a:t>
            </a:r>
            <a:r>
              <a:rPr lang="en-US" altLang="en-US" sz="2800" b="1" dirty="0" smtClean="0">
                <a:solidFill>
                  <a:srgbClr val="0000FF"/>
                </a:solidFill>
                <a:latin typeface="Times New Roman" pitchFamily="18" charset="0"/>
              </a:rPr>
              <a:t> </a:t>
            </a:r>
            <a:r>
              <a:rPr lang="en-US" altLang="en-US" sz="2800" b="1" dirty="0" err="1" smtClean="0">
                <a:solidFill>
                  <a:srgbClr val="0000FF"/>
                </a:solidFill>
                <a:latin typeface="Times New Roman" pitchFamily="18" charset="0"/>
              </a:rPr>
              <a:t>của</a:t>
            </a:r>
            <a:r>
              <a:rPr lang="en-US" altLang="en-US" sz="2800" b="1" dirty="0" smtClean="0">
                <a:solidFill>
                  <a:srgbClr val="0000FF"/>
                </a:solidFill>
                <a:latin typeface="Times New Roman" pitchFamily="18" charset="0"/>
              </a:rPr>
              <a:t> </a:t>
            </a:r>
            <a:r>
              <a:rPr lang="en-US" altLang="en-US" sz="2800" b="1" dirty="0" err="1" smtClean="0">
                <a:solidFill>
                  <a:srgbClr val="0000FF"/>
                </a:solidFill>
                <a:latin typeface="Times New Roman" pitchFamily="18" charset="0"/>
              </a:rPr>
              <a:t>gia</a:t>
            </a:r>
            <a:r>
              <a:rPr lang="en-US" altLang="en-US" sz="2800" b="1" dirty="0" smtClean="0">
                <a:solidFill>
                  <a:srgbClr val="0000FF"/>
                </a:solidFill>
                <a:latin typeface="Times New Roman" pitchFamily="18" charset="0"/>
              </a:rPr>
              <a:t> </a:t>
            </a:r>
            <a:r>
              <a:rPr lang="en-US" altLang="en-US" sz="2800" b="1" dirty="0" err="1" smtClean="0">
                <a:solidFill>
                  <a:srgbClr val="0000FF"/>
                </a:solidFill>
                <a:latin typeface="Times New Roman" pitchFamily="18" charset="0"/>
              </a:rPr>
              <a:t>đình</a:t>
            </a:r>
            <a:r>
              <a:rPr lang="en-US" altLang="en-US" sz="2800" b="1" dirty="0" smtClean="0">
                <a:solidFill>
                  <a:srgbClr val="0000FF"/>
                </a:solidFill>
                <a:latin typeface="Times New Roman" pitchFamily="18" charset="0"/>
              </a:rPr>
              <a:t> </a:t>
            </a:r>
            <a:r>
              <a:rPr lang="en-US" altLang="en-US" sz="2800" b="1" dirty="0" err="1" smtClean="0">
                <a:solidFill>
                  <a:srgbClr val="0000FF"/>
                </a:solidFill>
                <a:latin typeface="Times New Roman" pitchFamily="18" charset="0"/>
              </a:rPr>
              <a:t>em</a:t>
            </a:r>
            <a:r>
              <a:rPr lang="en-US" altLang="en-US" sz="2800" b="1" dirty="0" smtClean="0">
                <a:solidFill>
                  <a:srgbClr val="0000FF"/>
                </a:solidFill>
                <a:latin typeface="Times New Roman" pitchFamily="18" charset="0"/>
              </a:rPr>
              <a:t> </a:t>
            </a:r>
            <a:r>
              <a:rPr lang="en-US" altLang="en-US" sz="2800" b="1" dirty="0" err="1" smtClean="0">
                <a:solidFill>
                  <a:srgbClr val="0000FF"/>
                </a:solidFill>
                <a:latin typeface="Times New Roman" pitchFamily="18" charset="0"/>
              </a:rPr>
              <a:t>được</a:t>
            </a:r>
            <a:r>
              <a:rPr lang="en-US" altLang="en-US" sz="2800" b="1" dirty="0" smtClean="0">
                <a:solidFill>
                  <a:srgbClr val="0000FF"/>
                </a:solidFill>
                <a:latin typeface="Times New Roman" pitchFamily="18" charset="0"/>
              </a:rPr>
              <a:t> </a:t>
            </a:r>
            <a:r>
              <a:rPr lang="en-US" altLang="en-US" sz="2800" b="1" dirty="0" err="1" smtClean="0">
                <a:solidFill>
                  <a:srgbClr val="0000FF"/>
                </a:solidFill>
                <a:latin typeface="Times New Roman" pitchFamily="18" charset="0"/>
              </a:rPr>
              <a:t>làm</a:t>
            </a:r>
            <a:r>
              <a:rPr lang="en-US" altLang="en-US" sz="2800" b="1" dirty="0" smtClean="0">
                <a:solidFill>
                  <a:srgbClr val="0000FF"/>
                </a:solidFill>
                <a:latin typeface="Times New Roman" pitchFamily="18" charset="0"/>
              </a:rPr>
              <a:t> </a:t>
            </a:r>
            <a:r>
              <a:rPr lang="en-US" altLang="en-US" sz="2800" b="1" dirty="0" err="1" smtClean="0">
                <a:solidFill>
                  <a:srgbClr val="0000FF"/>
                </a:solidFill>
                <a:latin typeface="Times New Roman" pitchFamily="18" charset="0"/>
              </a:rPr>
              <a:t>bằng</a:t>
            </a:r>
            <a:r>
              <a:rPr lang="en-US" altLang="en-US" sz="2800" b="1" dirty="0" smtClean="0">
                <a:solidFill>
                  <a:srgbClr val="0000FF"/>
                </a:solidFill>
                <a:latin typeface="Times New Roman" pitchFamily="18" charset="0"/>
              </a:rPr>
              <a:t> </a:t>
            </a:r>
            <a:r>
              <a:rPr lang="en-US" altLang="en-US" sz="2800" b="1" dirty="0" err="1" smtClean="0">
                <a:solidFill>
                  <a:srgbClr val="0000FF"/>
                </a:solidFill>
                <a:latin typeface="Times New Roman" pitchFamily="18" charset="0"/>
              </a:rPr>
              <a:t>sắt</a:t>
            </a:r>
            <a:r>
              <a:rPr lang="en-US" altLang="en-US" sz="2800" b="1" dirty="0" smtClean="0">
                <a:solidFill>
                  <a:srgbClr val="0000FF"/>
                </a:solidFill>
                <a:latin typeface="Times New Roman" pitchFamily="18" charset="0"/>
              </a:rPr>
              <a:t>?</a:t>
            </a:r>
            <a:endParaRPr lang="en-US" altLang="en-US" sz="2800" b="1" dirty="0" smtClean="0">
              <a:solidFill>
                <a:srgbClr val="A50021"/>
              </a:solidFill>
              <a:latin typeface="Times New Roman" pitchFamily="18" charset="0"/>
            </a:endParaRPr>
          </a:p>
        </p:txBody>
      </p:sp>
      <p:pic>
        <p:nvPicPr>
          <p:cNvPr id="2050" name="Picture 2" descr="D:\Hình nền giáo án điện tử\dinh.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518400" y="166660"/>
            <a:ext cx="4267200" cy="2057400"/>
          </a:xfrm>
          <a:prstGeom prst="rect">
            <a:avLst/>
          </a:prstGeom>
          <a:noFill/>
          <a:ln>
            <a:noFill/>
          </a:ln>
          <a:extLst>
            <a:ext uri="{909E8E84-426E-40DD-AFC4-6F175D3DCCD1}">
              <a14:hiddenFill xmlns:a14="http://schemas.microsoft.com/office/drawing/2010/main" xmlns="">
                <a:solidFill>
                  <a:srgbClr val="FFFFFF"/>
                </a:solidFill>
              </a14:hiddenFill>
            </a:ext>
          </a:extLst>
        </p:spPr>
      </p:pic>
      <p:pic>
        <p:nvPicPr>
          <p:cNvPr id="2051" name="Picture 3" descr="D:\Hình nền giáo án điện tử\tải xuống (1).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604000" y="2355342"/>
            <a:ext cx="5384800" cy="4188894"/>
          </a:xfrm>
          <a:prstGeom prst="rect">
            <a:avLst/>
          </a:prstGeom>
          <a:noFill/>
          <a:ln>
            <a:noFill/>
          </a:ln>
          <a:extLst>
            <a:ext uri="{909E8E84-426E-40DD-AFC4-6F175D3DCCD1}">
              <a14:hiddenFill xmlns:a14="http://schemas.microsoft.com/office/drawing/2010/main" xmlns="">
                <a:solidFill>
                  <a:srgbClr val="FFFFFF"/>
                </a:solidFill>
              </a14:hiddenFill>
            </a:ext>
          </a:extLst>
        </p:spPr>
      </p:pic>
      <p:pic>
        <p:nvPicPr>
          <p:cNvPr id="2052" name="Picture 4" descr="D:\Hình nền giáo án điện tử\tải xuống (2).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35741" y="4200742"/>
            <a:ext cx="5283200" cy="2343494"/>
          </a:xfrm>
          <a:prstGeom prst="rect">
            <a:avLst/>
          </a:prstGeom>
          <a:noFill/>
          <a:ln>
            <a:noFill/>
          </a:ln>
          <a:extLst>
            <a:ext uri="{909E8E84-426E-40DD-AFC4-6F175D3DCCD1}">
              <a14:hiddenFill xmlns:a14="http://schemas.microsoft.com/office/drawing/2010/main" xmlns="">
                <a:solidFill>
                  <a:srgbClr val="FFFFFF"/>
                </a:solidFill>
              </a14:hiddenFill>
            </a:ext>
          </a:extLst>
        </p:spPr>
      </p:pic>
      <p:pic>
        <p:nvPicPr>
          <p:cNvPr id="2053" name="Picture 5" descr="D:\Hình nền giáo án điện tử\images (1).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14720" y="1376076"/>
            <a:ext cx="5283200" cy="2607085"/>
          </a:xfrm>
          <a:prstGeom prst="rect">
            <a:avLst/>
          </a:prstGeom>
          <a:noFill/>
          <a:ln>
            <a:no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6882417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iterate type="lt">
                                    <p:tmPct val="0"/>
                                  </p:iterate>
                                  <p:childTnLst>
                                    <p:set>
                                      <p:cBhvr>
                                        <p:cTn id="6" dur="1" fill="hold">
                                          <p:stCondLst>
                                            <p:cond delay="0"/>
                                          </p:stCondLst>
                                        </p:cTn>
                                        <p:tgtEl>
                                          <p:spTgt spid="81945"/>
                                        </p:tgtEl>
                                        <p:attrNameLst>
                                          <p:attrName>style.visibility</p:attrName>
                                        </p:attrNameLst>
                                      </p:cBhvr>
                                      <p:to>
                                        <p:strVal val="visible"/>
                                      </p:to>
                                    </p:set>
                                    <p:animEffect transition="in" filter="dissolve">
                                      <p:cBhvr>
                                        <p:cTn id="7" dur="500"/>
                                        <p:tgtEl>
                                          <p:spTgt spid="819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xit" presetSubtype="0" fill="hold" grpId="1" nodeType="clickEffect">
                                  <p:stCondLst>
                                    <p:cond delay="0"/>
                                  </p:stCondLst>
                                  <p:iterate type="lt">
                                    <p:tmPct val="0"/>
                                  </p:iterate>
                                  <p:childTnLst>
                                    <p:animEffect transition="out" filter="dissolve">
                                      <p:cBhvr>
                                        <p:cTn id="11" dur="500"/>
                                        <p:tgtEl>
                                          <p:spTgt spid="81945"/>
                                        </p:tgtEl>
                                      </p:cBhvr>
                                    </p:animEffect>
                                    <p:set>
                                      <p:cBhvr>
                                        <p:cTn id="12" dur="1" fill="hold">
                                          <p:stCondLst>
                                            <p:cond delay="499"/>
                                          </p:stCondLst>
                                        </p:cTn>
                                        <p:tgtEl>
                                          <p:spTgt spid="81945"/>
                                        </p:tgtEl>
                                        <p:attrNameLst>
                                          <p:attrName>style.visibility</p:attrName>
                                        </p:attrNameLst>
                                      </p:cBhvr>
                                      <p:to>
                                        <p:strVal val="hidden"/>
                                      </p:to>
                                    </p:set>
                                  </p:childTnLst>
                                </p:cTn>
                              </p:par>
                              <p:par>
                                <p:cTn id="13" presetID="9" presetClass="entr" presetSubtype="0" fill="hold" grpId="0" nodeType="withEffect">
                                  <p:stCondLst>
                                    <p:cond delay="0"/>
                                  </p:stCondLst>
                                  <p:childTnLst>
                                    <p:set>
                                      <p:cBhvr>
                                        <p:cTn id="14" dur="1" fill="hold">
                                          <p:stCondLst>
                                            <p:cond delay="0"/>
                                          </p:stCondLst>
                                        </p:cTn>
                                        <p:tgtEl>
                                          <p:spTgt spid="81939"/>
                                        </p:tgtEl>
                                        <p:attrNameLst>
                                          <p:attrName>style.visibility</p:attrName>
                                        </p:attrNameLst>
                                      </p:cBhvr>
                                      <p:to>
                                        <p:strVal val="visible"/>
                                      </p:to>
                                    </p:set>
                                    <p:animEffect transition="in" filter="dissolve">
                                      <p:cBhvr>
                                        <p:cTn id="15" dur="500"/>
                                        <p:tgtEl>
                                          <p:spTgt spid="81939"/>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053"/>
                                        </p:tgtEl>
                                        <p:attrNameLst>
                                          <p:attrName>style.visibility</p:attrName>
                                        </p:attrNameLst>
                                      </p:cBhvr>
                                      <p:to>
                                        <p:strVal val="visible"/>
                                      </p:to>
                                    </p:set>
                                    <p:animEffect transition="in" filter="fade">
                                      <p:cBhvr>
                                        <p:cTn id="20" dur="500"/>
                                        <p:tgtEl>
                                          <p:spTgt spid="2053"/>
                                        </p:tgtEl>
                                      </p:cBhvr>
                                    </p:animEffect>
                                    <p:anim calcmode="lin" valueType="num">
                                      <p:cBhvr>
                                        <p:cTn id="21" dur="500" fill="hold"/>
                                        <p:tgtEl>
                                          <p:spTgt spid="2053"/>
                                        </p:tgtEl>
                                        <p:attrNameLst>
                                          <p:attrName>ppt_x</p:attrName>
                                        </p:attrNameLst>
                                      </p:cBhvr>
                                      <p:tavLst>
                                        <p:tav tm="0">
                                          <p:val>
                                            <p:strVal val="#ppt_x"/>
                                          </p:val>
                                        </p:tav>
                                        <p:tav tm="100000">
                                          <p:val>
                                            <p:strVal val="#ppt_x"/>
                                          </p:val>
                                        </p:tav>
                                      </p:tavLst>
                                    </p:anim>
                                    <p:anim calcmode="lin" valueType="num">
                                      <p:cBhvr>
                                        <p:cTn id="22" dur="500" fill="hold"/>
                                        <p:tgtEl>
                                          <p:spTgt spid="205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052"/>
                                        </p:tgtEl>
                                        <p:attrNameLst>
                                          <p:attrName>style.visibility</p:attrName>
                                        </p:attrNameLst>
                                      </p:cBhvr>
                                      <p:to>
                                        <p:strVal val="visible"/>
                                      </p:to>
                                    </p:set>
                                    <p:animEffect transition="in" filter="fade">
                                      <p:cBhvr>
                                        <p:cTn id="27" dur="500"/>
                                        <p:tgtEl>
                                          <p:spTgt spid="2052"/>
                                        </p:tgtEl>
                                      </p:cBhvr>
                                    </p:animEffect>
                                    <p:anim calcmode="lin" valueType="num">
                                      <p:cBhvr>
                                        <p:cTn id="28" dur="500" fill="hold"/>
                                        <p:tgtEl>
                                          <p:spTgt spid="2052"/>
                                        </p:tgtEl>
                                        <p:attrNameLst>
                                          <p:attrName>ppt_x</p:attrName>
                                        </p:attrNameLst>
                                      </p:cBhvr>
                                      <p:tavLst>
                                        <p:tav tm="0">
                                          <p:val>
                                            <p:strVal val="#ppt_x"/>
                                          </p:val>
                                        </p:tav>
                                        <p:tav tm="100000">
                                          <p:val>
                                            <p:strVal val="#ppt_x"/>
                                          </p:val>
                                        </p:tav>
                                      </p:tavLst>
                                    </p:anim>
                                    <p:anim calcmode="lin" valueType="num">
                                      <p:cBhvr>
                                        <p:cTn id="29" dur="5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050"/>
                                        </p:tgtEl>
                                        <p:attrNameLst>
                                          <p:attrName>style.visibility</p:attrName>
                                        </p:attrNameLst>
                                      </p:cBhvr>
                                      <p:to>
                                        <p:strVal val="visible"/>
                                      </p:to>
                                    </p:set>
                                    <p:animEffect transition="in" filter="fade">
                                      <p:cBhvr>
                                        <p:cTn id="34" dur="500"/>
                                        <p:tgtEl>
                                          <p:spTgt spid="2050"/>
                                        </p:tgtEl>
                                      </p:cBhvr>
                                    </p:animEffect>
                                    <p:anim calcmode="lin" valueType="num">
                                      <p:cBhvr>
                                        <p:cTn id="35" dur="500" fill="hold"/>
                                        <p:tgtEl>
                                          <p:spTgt spid="2050"/>
                                        </p:tgtEl>
                                        <p:attrNameLst>
                                          <p:attrName>ppt_x</p:attrName>
                                        </p:attrNameLst>
                                      </p:cBhvr>
                                      <p:tavLst>
                                        <p:tav tm="0">
                                          <p:val>
                                            <p:strVal val="#ppt_x"/>
                                          </p:val>
                                        </p:tav>
                                        <p:tav tm="100000">
                                          <p:val>
                                            <p:strVal val="#ppt_x"/>
                                          </p:val>
                                        </p:tav>
                                      </p:tavLst>
                                    </p:anim>
                                    <p:anim calcmode="lin" valueType="num">
                                      <p:cBhvr>
                                        <p:cTn id="36" dur="5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2051"/>
                                        </p:tgtEl>
                                        <p:attrNameLst>
                                          <p:attrName>style.visibility</p:attrName>
                                        </p:attrNameLst>
                                      </p:cBhvr>
                                      <p:to>
                                        <p:strVal val="visible"/>
                                      </p:to>
                                    </p:set>
                                    <p:animEffect transition="in" filter="fade">
                                      <p:cBhvr>
                                        <p:cTn id="41" dur="500"/>
                                        <p:tgtEl>
                                          <p:spTgt spid="2051"/>
                                        </p:tgtEl>
                                      </p:cBhvr>
                                    </p:animEffect>
                                    <p:anim calcmode="lin" valueType="num">
                                      <p:cBhvr>
                                        <p:cTn id="42" dur="500" fill="hold"/>
                                        <p:tgtEl>
                                          <p:spTgt spid="2051"/>
                                        </p:tgtEl>
                                        <p:attrNameLst>
                                          <p:attrName>ppt_x</p:attrName>
                                        </p:attrNameLst>
                                      </p:cBhvr>
                                      <p:tavLst>
                                        <p:tav tm="0">
                                          <p:val>
                                            <p:strVal val="#ppt_x"/>
                                          </p:val>
                                        </p:tav>
                                        <p:tav tm="100000">
                                          <p:val>
                                            <p:strVal val="#ppt_x"/>
                                          </p:val>
                                        </p:tav>
                                      </p:tavLst>
                                    </p:anim>
                                    <p:anim calcmode="lin" valueType="num">
                                      <p:cBhvr>
                                        <p:cTn id="43" dur="500" fill="hold"/>
                                        <p:tgtEl>
                                          <p:spTgt spid="20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39" grpId="0"/>
      <p:bldP spid="81945" grpId="0"/>
      <p:bldP spid="81945"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9" name="Text Box 19"/>
          <p:cNvSpPr txBox="1">
            <a:spLocks noChangeArrowheads="1"/>
          </p:cNvSpPr>
          <p:nvPr/>
        </p:nvSpPr>
        <p:spPr bwMode="auto">
          <a:xfrm>
            <a:off x="138456" y="338138"/>
            <a:ext cx="6806576" cy="519112"/>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2800" b="1">
                <a:solidFill>
                  <a:srgbClr val="0000FF"/>
                </a:solidFill>
                <a:latin typeface="Times New Roman" pitchFamily="18" charset="0"/>
              </a:rPr>
              <a:t>* Đồ dùng được làm bằng </a:t>
            </a:r>
            <a:r>
              <a:rPr lang="en-US" altLang="en-US" sz="2800" b="1" smtClean="0">
                <a:solidFill>
                  <a:srgbClr val="0000FF"/>
                </a:solidFill>
                <a:latin typeface="Times New Roman" pitchFamily="18" charset="0"/>
              </a:rPr>
              <a:t>sắt</a:t>
            </a:r>
            <a:endParaRPr lang="en-US" altLang="en-US" sz="2800" b="1">
              <a:solidFill>
                <a:srgbClr val="A50021"/>
              </a:solidFill>
              <a:latin typeface="Times New Roman" pitchFamily="18" charset="0"/>
            </a:endParaRPr>
          </a:p>
        </p:txBody>
      </p:sp>
      <p:pic>
        <p:nvPicPr>
          <p:cNvPr id="2054" name="Picture 6" descr="D:\Hình nền giáo án điện tử\tải xuống (3).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06400" y="1143000"/>
            <a:ext cx="4673600" cy="2514600"/>
          </a:xfrm>
          <a:prstGeom prst="rect">
            <a:avLst/>
          </a:prstGeom>
          <a:noFill/>
          <a:ln>
            <a:noFill/>
          </a:ln>
          <a:extLst>
            <a:ext uri="{909E8E84-426E-40DD-AFC4-6F175D3DCCD1}">
              <a14:hiddenFill xmlns:a14="http://schemas.microsoft.com/office/drawing/2010/main" xmlns="">
                <a:solidFill>
                  <a:srgbClr val="FFFFFF"/>
                </a:solidFill>
              </a14:hiddenFill>
            </a:ext>
          </a:extLst>
        </p:spPr>
      </p:pic>
      <p:pic>
        <p:nvPicPr>
          <p:cNvPr id="2055" name="Picture 7" descr="D:\Hình nền giáo án điện tử\images (2).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03269" y="3819922"/>
            <a:ext cx="5079931" cy="2980531"/>
          </a:xfrm>
          <a:prstGeom prst="rect">
            <a:avLst/>
          </a:prstGeom>
          <a:noFill/>
          <a:ln>
            <a:noFill/>
          </a:ln>
          <a:extLst>
            <a:ext uri="{909E8E84-426E-40DD-AFC4-6F175D3DCCD1}">
              <a14:hiddenFill xmlns:a14="http://schemas.microsoft.com/office/drawing/2010/main" xmlns="">
                <a:solidFill>
                  <a:srgbClr val="FFFFFF"/>
                </a:solidFill>
              </a14:hiddenFill>
            </a:ext>
          </a:extLst>
        </p:spPr>
      </p:pic>
      <p:pic>
        <p:nvPicPr>
          <p:cNvPr id="3077" name="Picture 5" descr="D:\Hình nền giáo án điện tử\images (3).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307389" y="1068114"/>
            <a:ext cx="3289300" cy="2362200"/>
          </a:xfrm>
          <a:prstGeom prst="rect">
            <a:avLst/>
          </a:prstGeom>
          <a:noFill/>
          <a:ln>
            <a:noFill/>
          </a:ln>
          <a:extLst>
            <a:ext uri="{909E8E84-426E-40DD-AFC4-6F175D3DCCD1}">
              <a14:hiddenFill xmlns:a14="http://schemas.microsoft.com/office/drawing/2010/main" xmlns="">
                <a:solidFill>
                  <a:srgbClr val="FFFFFF"/>
                </a:solidFill>
              </a14:hiddenFill>
            </a:ext>
          </a:extLst>
        </p:spPr>
      </p:pic>
      <p:pic>
        <p:nvPicPr>
          <p:cNvPr id="3078" name="Picture 6" descr="D:\Hình nền giáo án điện tử\3dc488397b7571aad67928eef4cdda35.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225627" y="3819922"/>
            <a:ext cx="5892800" cy="3038079"/>
          </a:xfrm>
          <a:prstGeom prst="rect">
            <a:avLst/>
          </a:prstGeom>
          <a:noFill/>
          <a:ln>
            <a:noFill/>
          </a:ln>
          <a:extLst>
            <a:ext uri="{909E8E84-426E-40DD-AFC4-6F175D3DCCD1}">
              <a14:hiddenFill xmlns:a14="http://schemas.microsoft.com/office/drawing/2010/main" xmlns="">
                <a:solidFill>
                  <a:srgbClr val="FFFFFF"/>
                </a:solidFill>
              </a14:hiddenFill>
            </a:ext>
          </a:extLst>
        </p:spPr>
      </p:pic>
      <p:pic>
        <p:nvPicPr>
          <p:cNvPr id="3079" name="Picture 7" descr="D:\Hình nền giáo án điện tử\1a2c9c3309c0a3a2a534a9979092f8ca.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8737600" y="338138"/>
            <a:ext cx="3407248" cy="3319462"/>
          </a:xfrm>
          <a:prstGeom prst="rect">
            <a:avLst/>
          </a:prstGeom>
          <a:noFill/>
          <a:ln>
            <a:no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1874949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1939"/>
                                        </p:tgtEl>
                                        <p:attrNameLst>
                                          <p:attrName>style.visibility</p:attrName>
                                        </p:attrNameLst>
                                      </p:cBhvr>
                                      <p:to>
                                        <p:strVal val="visible"/>
                                      </p:to>
                                    </p:set>
                                    <p:animEffect transition="in" filter="dissolve">
                                      <p:cBhvr>
                                        <p:cTn id="7" dur="500"/>
                                        <p:tgtEl>
                                          <p:spTgt spid="8193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054"/>
                                        </p:tgtEl>
                                        <p:attrNameLst>
                                          <p:attrName>style.visibility</p:attrName>
                                        </p:attrNameLst>
                                      </p:cBhvr>
                                      <p:to>
                                        <p:strVal val="visible"/>
                                      </p:to>
                                    </p:set>
                                    <p:animEffect transition="in" filter="fade">
                                      <p:cBhvr>
                                        <p:cTn id="12" dur="500"/>
                                        <p:tgtEl>
                                          <p:spTgt spid="2054"/>
                                        </p:tgtEl>
                                      </p:cBhvr>
                                    </p:animEffect>
                                    <p:anim calcmode="lin" valueType="num">
                                      <p:cBhvr>
                                        <p:cTn id="13" dur="500" fill="hold"/>
                                        <p:tgtEl>
                                          <p:spTgt spid="2054"/>
                                        </p:tgtEl>
                                        <p:attrNameLst>
                                          <p:attrName>ppt_x</p:attrName>
                                        </p:attrNameLst>
                                      </p:cBhvr>
                                      <p:tavLst>
                                        <p:tav tm="0">
                                          <p:val>
                                            <p:strVal val="#ppt_x"/>
                                          </p:val>
                                        </p:tav>
                                        <p:tav tm="100000">
                                          <p:val>
                                            <p:strVal val="#ppt_x"/>
                                          </p:val>
                                        </p:tav>
                                      </p:tavLst>
                                    </p:anim>
                                    <p:anim calcmode="lin" valueType="num">
                                      <p:cBhvr>
                                        <p:cTn id="14" dur="500" fill="hold"/>
                                        <p:tgtEl>
                                          <p:spTgt spid="205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077"/>
                                        </p:tgtEl>
                                        <p:attrNameLst>
                                          <p:attrName>style.visibility</p:attrName>
                                        </p:attrNameLst>
                                      </p:cBhvr>
                                      <p:to>
                                        <p:strVal val="visible"/>
                                      </p:to>
                                    </p:set>
                                    <p:animEffect transition="in" filter="fade">
                                      <p:cBhvr>
                                        <p:cTn id="19" dur="500"/>
                                        <p:tgtEl>
                                          <p:spTgt spid="3077"/>
                                        </p:tgtEl>
                                      </p:cBhvr>
                                    </p:animEffect>
                                    <p:anim calcmode="lin" valueType="num">
                                      <p:cBhvr>
                                        <p:cTn id="20" dur="500" fill="hold"/>
                                        <p:tgtEl>
                                          <p:spTgt spid="3077"/>
                                        </p:tgtEl>
                                        <p:attrNameLst>
                                          <p:attrName>ppt_x</p:attrName>
                                        </p:attrNameLst>
                                      </p:cBhvr>
                                      <p:tavLst>
                                        <p:tav tm="0">
                                          <p:val>
                                            <p:strVal val="#ppt_x"/>
                                          </p:val>
                                        </p:tav>
                                        <p:tav tm="100000">
                                          <p:val>
                                            <p:strVal val="#ppt_x"/>
                                          </p:val>
                                        </p:tav>
                                      </p:tavLst>
                                    </p:anim>
                                    <p:anim calcmode="lin" valueType="num">
                                      <p:cBhvr>
                                        <p:cTn id="21" dur="500" fill="hold"/>
                                        <p:tgtEl>
                                          <p:spTgt spid="307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079"/>
                                        </p:tgtEl>
                                        <p:attrNameLst>
                                          <p:attrName>style.visibility</p:attrName>
                                        </p:attrNameLst>
                                      </p:cBhvr>
                                      <p:to>
                                        <p:strVal val="visible"/>
                                      </p:to>
                                    </p:set>
                                    <p:animEffect transition="in" filter="fade">
                                      <p:cBhvr>
                                        <p:cTn id="26" dur="500"/>
                                        <p:tgtEl>
                                          <p:spTgt spid="3079"/>
                                        </p:tgtEl>
                                      </p:cBhvr>
                                    </p:animEffect>
                                    <p:anim calcmode="lin" valueType="num">
                                      <p:cBhvr>
                                        <p:cTn id="27" dur="500" fill="hold"/>
                                        <p:tgtEl>
                                          <p:spTgt spid="3079"/>
                                        </p:tgtEl>
                                        <p:attrNameLst>
                                          <p:attrName>ppt_x</p:attrName>
                                        </p:attrNameLst>
                                      </p:cBhvr>
                                      <p:tavLst>
                                        <p:tav tm="0">
                                          <p:val>
                                            <p:strVal val="#ppt_x"/>
                                          </p:val>
                                        </p:tav>
                                        <p:tav tm="100000">
                                          <p:val>
                                            <p:strVal val="#ppt_x"/>
                                          </p:val>
                                        </p:tav>
                                      </p:tavLst>
                                    </p:anim>
                                    <p:anim calcmode="lin" valueType="num">
                                      <p:cBhvr>
                                        <p:cTn id="28" dur="500" fill="hold"/>
                                        <p:tgtEl>
                                          <p:spTgt spid="307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055"/>
                                        </p:tgtEl>
                                        <p:attrNameLst>
                                          <p:attrName>style.visibility</p:attrName>
                                        </p:attrNameLst>
                                      </p:cBhvr>
                                      <p:to>
                                        <p:strVal val="visible"/>
                                      </p:to>
                                    </p:set>
                                    <p:animEffect transition="in" filter="fade">
                                      <p:cBhvr>
                                        <p:cTn id="33" dur="500"/>
                                        <p:tgtEl>
                                          <p:spTgt spid="2055"/>
                                        </p:tgtEl>
                                      </p:cBhvr>
                                    </p:animEffect>
                                    <p:anim calcmode="lin" valueType="num">
                                      <p:cBhvr>
                                        <p:cTn id="34" dur="500" fill="hold"/>
                                        <p:tgtEl>
                                          <p:spTgt spid="2055"/>
                                        </p:tgtEl>
                                        <p:attrNameLst>
                                          <p:attrName>ppt_x</p:attrName>
                                        </p:attrNameLst>
                                      </p:cBhvr>
                                      <p:tavLst>
                                        <p:tav tm="0">
                                          <p:val>
                                            <p:strVal val="#ppt_x"/>
                                          </p:val>
                                        </p:tav>
                                        <p:tav tm="100000">
                                          <p:val>
                                            <p:strVal val="#ppt_x"/>
                                          </p:val>
                                        </p:tav>
                                      </p:tavLst>
                                    </p:anim>
                                    <p:anim calcmode="lin" valueType="num">
                                      <p:cBhvr>
                                        <p:cTn id="35" dur="500" fill="hold"/>
                                        <p:tgtEl>
                                          <p:spTgt spid="205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078"/>
                                        </p:tgtEl>
                                        <p:attrNameLst>
                                          <p:attrName>style.visibility</p:attrName>
                                        </p:attrNameLst>
                                      </p:cBhvr>
                                      <p:to>
                                        <p:strVal val="visible"/>
                                      </p:to>
                                    </p:set>
                                    <p:animEffect transition="in" filter="fade">
                                      <p:cBhvr>
                                        <p:cTn id="40" dur="500"/>
                                        <p:tgtEl>
                                          <p:spTgt spid="3078"/>
                                        </p:tgtEl>
                                      </p:cBhvr>
                                    </p:animEffect>
                                    <p:anim calcmode="lin" valueType="num">
                                      <p:cBhvr>
                                        <p:cTn id="41" dur="500" fill="hold"/>
                                        <p:tgtEl>
                                          <p:spTgt spid="3078"/>
                                        </p:tgtEl>
                                        <p:attrNameLst>
                                          <p:attrName>ppt_x</p:attrName>
                                        </p:attrNameLst>
                                      </p:cBhvr>
                                      <p:tavLst>
                                        <p:tav tm="0">
                                          <p:val>
                                            <p:strVal val="#ppt_x"/>
                                          </p:val>
                                        </p:tav>
                                        <p:tav tm="100000">
                                          <p:val>
                                            <p:strVal val="#ppt_x"/>
                                          </p:val>
                                        </p:tav>
                                      </p:tavLst>
                                    </p:anim>
                                    <p:anim calcmode="lin" valueType="num">
                                      <p:cBhvr>
                                        <p:cTn id="42" dur="500" fill="hold"/>
                                        <p:tgtEl>
                                          <p:spTgt spid="30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3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0" y="-305265"/>
            <a:ext cx="12192000" cy="6858000"/>
          </a:xfrm>
          <a:prstGeom prst="rect">
            <a:avLst/>
          </a:prstGeom>
          <a:noFill/>
          <a:ln w="57150">
            <a:no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base">
              <a:spcBef>
                <a:spcPct val="0"/>
              </a:spcBef>
              <a:spcAft>
                <a:spcPct val="0"/>
              </a:spcAft>
            </a:pPr>
            <a:endParaRPr lang="vi-VN" altLang="en-US" b="1">
              <a:solidFill>
                <a:srgbClr val="0000FF"/>
              </a:solidFill>
              <a:latin typeface="Times New Roman" pitchFamily="18" charset="0"/>
              <a:cs typeface="Times New Roman" pitchFamily="18" charset="0"/>
            </a:endParaRPr>
          </a:p>
        </p:txBody>
      </p:sp>
      <p:sp>
        <p:nvSpPr>
          <p:cNvPr id="6" name="TextBox 5"/>
          <p:cNvSpPr txBox="1"/>
          <p:nvPr/>
        </p:nvSpPr>
        <p:spPr>
          <a:xfrm>
            <a:off x="1" y="17464"/>
            <a:ext cx="12090399" cy="523220"/>
          </a:xfrm>
          <a:prstGeom prst="rect">
            <a:avLst/>
          </a:prstGeom>
          <a:noFill/>
          <a:ln>
            <a:noFill/>
          </a:ln>
        </p:spPr>
        <p:txBody>
          <a:bodyPr wrap="square" rtlCol="0">
            <a:spAutoFit/>
          </a:bodyPr>
          <a:lstStyle/>
          <a:p>
            <a:pPr algn="ctr"/>
            <a:r>
              <a:rPr lang="en-US" sz="2800" b="1" dirty="0" err="1" smtClean="0">
                <a:solidFill>
                  <a:srgbClr val="0000FF"/>
                </a:solidFill>
                <a:latin typeface="Times New Roman" pitchFamily="18" charset="0"/>
                <a:cs typeface="Times New Roman" pitchFamily="18" charset="0"/>
              </a:rPr>
              <a:t>Kể</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tên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một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số</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đồ</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dùng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làm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bằng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nhôm</a:t>
            </a:r>
            <a:endParaRPr lang="en-US" sz="2800" b="1" dirty="0">
              <a:solidFill>
                <a:srgbClr val="0000FF"/>
              </a:solidFill>
              <a:latin typeface="Times New Roman" pitchFamily="18" charset="0"/>
              <a:cs typeface="Times New Roman" pitchFamily="18" charset="0"/>
            </a:endParaRPr>
          </a:p>
        </p:txBody>
      </p:sp>
      <p:grpSp>
        <p:nvGrpSpPr>
          <p:cNvPr id="2" name="Group 7"/>
          <p:cNvGrpSpPr/>
          <p:nvPr/>
        </p:nvGrpSpPr>
        <p:grpSpPr>
          <a:xfrm>
            <a:off x="508001" y="627531"/>
            <a:ext cx="4470400" cy="2690516"/>
            <a:chOff x="-274430" y="541600"/>
            <a:chExt cx="3437842" cy="2555837"/>
          </a:xfrm>
          <a:noFill/>
        </p:grpSpPr>
        <p:pic>
          <p:nvPicPr>
            <p:cNvPr id="9" name="Picture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74430" y="613986"/>
              <a:ext cx="3437842" cy="2483451"/>
            </a:xfrm>
            <a:prstGeom prst="rect">
              <a:avLst/>
            </a:prstGeom>
            <a:grpFill/>
            <a:ln>
              <a:noFill/>
            </a:ln>
          </p:spPr>
        </p:pic>
        <p:sp>
          <p:nvSpPr>
            <p:cNvPr id="10" name="Oval 9"/>
            <p:cNvSpPr/>
            <p:nvPr/>
          </p:nvSpPr>
          <p:spPr>
            <a:xfrm>
              <a:off x="38100" y="541600"/>
              <a:ext cx="533400" cy="562090"/>
            </a:xfrm>
            <a:prstGeom prst="ellipse">
              <a:avLst/>
            </a:prstGeom>
            <a:grp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1">
                  <a:solidFill>
                    <a:srgbClr val="0000FF"/>
                  </a:solidFill>
                  <a:latin typeface="Times New Roman" pitchFamily="18" charset="0"/>
                  <a:cs typeface="Times New Roman" pitchFamily="18" charset="0"/>
                </a:rPr>
                <a:t>5</a:t>
              </a:r>
            </a:p>
          </p:txBody>
        </p:sp>
      </p:grpSp>
      <p:grpSp>
        <p:nvGrpSpPr>
          <p:cNvPr id="3" name="Group 10"/>
          <p:cNvGrpSpPr/>
          <p:nvPr/>
        </p:nvGrpSpPr>
        <p:grpSpPr>
          <a:xfrm>
            <a:off x="6442841" y="670046"/>
            <a:ext cx="5181600" cy="2648002"/>
            <a:chOff x="3276600" y="152400"/>
            <a:chExt cx="2819399" cy="3368040"/>
          </a:xfrm>
          <a:noFill/>
        </p:grpSpPr>
        <p:pic>
          <p:nvPicPr>
            <p:cNvPr id="12" name="Picture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474854" y="260554"/>
              <a:ext cx="2621145" cy="3259886"/>
            </a:xfrm>
            <a:prstGeom prst="rect">
              <a:avLst/>
            </a:prstGeom>
            <a:grpFill/>
            <a:ln>
              <a:noFill/>
            </a:ln>
          </p:spPr>
        </p:pic>
        <p:sp>
          <p:nvSpPr>
            <p:cNvPr id="13" name="Oval 12"/>
            <p:cNvSpPr/>
            <p:nvPr/>
          </p:nvSpPr>
          <p:spPr>
            <a:xfrm>
              <a:off x="3276600" y="152400"/>
              <a:ext cx="533400" cy="562090"/>
            </a:xfrm>
            <a:prstGeom prst="ellipse">
              <a:avLst/>
            </a:prstGeom>
            <a:grp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1">
                  <a:solidFill>
                    <a:srgbClr val="0000FF"/>
                  </a:solidFill>
                  <a:latin typeface="Times New Roman" pitchFamily="18" charset="0"/>
                  <a:cs typeface="Times New Roman" pitchFamily="18" charset="0"/>
                </a:rPr>
                <a:t>6</a:t>
              </a:r>
            </a:p>
          </p:txBody>
        </p:sp>
      </p:grpSp>
      <p:pic>
        <p:nvPicPr>
          <p:cNvPr id="16" name="Picture 11" descr="trong_do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08002" y="3675531"/>
            <a:ext cx="4470399" cy="251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Oval 16"/>
          <p:cNvSpPr/>
          <p:nvPr/>
        </p:nvSpPr>
        <p:spPr>
          <a:xfrm>
            <a:off x="280901" y="3644424"/>
            <a:ext cx="980303" cy="441923"/>
          </a:xfrm>
          <a:prstGeom prst="ellipse">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1">
                <a:solidFill>
                  <a:srgbClr val="0000FF"/>
                </a:solidFill>
                <a:latin typeface="Times New Roman" pitchFamily="18" charset="0"/>
                <a:cs typeface="Times New Roman" pitchFamily="18" charset="0"/>
              </a:rPr>
              <a:t>7</a:t>
            </a:r>
          </a:p>
        </p:txBody>
      </p:sp>
      <p:pic>
        <p:nvPicPr>
          <p:cNvPr id="4098" name="Picture 2" descr="D:\Hình nền giáo án điện tử\Xoong-Nhat-Kim-Hang-22cm.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652357" y="4843091"/>
            <a:ext cx="3522127" cy="1686927"/>
          </a:xfrm>
          <a:prstGeom prst="rect">
            <a:avLst/>
          </a:prstGeom>
          <a:noFill/>
          <a:ln>
            <a:noFill/>
          </a:ln>
          <a:extLst>
            <a:ext uri="{909E8E84-426E-40DD-AFC4-6F175D3DCCD1}">
              <a14:hiddenFill xmlns:a14="http://schemas.microsoft.com/office/drawing/2010/main" xmlns="">
                <a:solidFill>
                  <a:srgbClr val="FFFFFF"/>
                </a:solidFill>
              </a14:hiddenFill>
            </a:ext>
          </a:extLst>
        </p:spPr>
      </p:pic>
      <p:pic>
        <p:nvPicPr>
          <p:cNvPr id="18" name="Picture 62" descr="amnhom"/>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9609956" y="3597756"/>
            <a:ext cx="2480443" cy="144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Oval 18"/>
          <p:cNvSpPr/>
          <p:nvPr/>
        </p:nvSpPr>
        <p:spPr>
          <a:xfrm>
            <a:off x="8629654" y="4468415"/>
            <a:ext cx="980303" cy="441923"/>
          </a:xfrm>
          <a:prstGeom prst="ellipse">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1">
                <a:solidFill>
                  <a:srgbClr val="0000FF"/>
                </a:solidFill>
                <a:latin typeface="Times New Roman" pitchFamily="18" charset="0"/>
                <a:cs typeface="Times New Roman" pitchFamily="18" charset="0"/>
              </a:rPr>
              <a:t>9</a:t>
            </a:r>
          </a:p>
        </p:txBody>
      </p:sp>
      <p:pic>
        <p:nvPicPr>
          <p:cNvPr id="20" name="Picture 6" descr="Nhom kinh"/>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5430014" y="3422196"/>
            <a:ext cx="3005956" cy="289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pic>
      <p:sp>
        <p:nvSpPr>
          <p:cNvPr id="21" name="Oval 20"/>
          <p:cNvSpPr/>
          <p:nvPr/>
        </p:nvSpPr>
        <p:spPr>
          <a:xfrm>
            <a:off x="5430014" y="3352047"/>
            <a:ext cx="980303" cy="441923"/>
          </a:xfrm>
          <a:prstGeom prst="ellipse">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1">
                <a:solidFill>
                  <a:srgbClr val="0000FF"/>
                </a:solidFill>
                <a:latin typeface="Times New Roman" pitchFamily="18" charset="0"/>
                <a:cs typeface="Times New Roman" pitchFamily="18" charset="0"/>
              </a:rPr>
              <a:t>8</a:t>
            </a:r>
          </a:p>
        </p:txBody>
      </p:sp>
    </p:spTree>
    <p:extLst>
      <p:ext uri="{BB962C8B-B14F-4D97-AF65-F5344CB8AC3E}">
        <p14:creationId xmlns:p14="http://schemas.microsoft.com/office/powerpoint/2010/main" xmlns="" val="41242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anim calcmode="lin" valueType="num">
                                      <p:cBhvr>
                                        <p:cTn id="20" dur="500" fill="hold"/>
                                        <p:tgtEl>
                                          <p:spTgt spid="16"/>
                                        </p:tgtEl>
                                        <p:attrNameLst>
                                          <p:attrName>ppt_x</p:attrName>
                                        </p:attrNameLst>
                                      </p:cBhvr>
                                      <p:tavLst>
                                        <p:tav tm="0">
                                          <p:val>
                                            <p:strVal val="#ppt_x"/>
                                          </p:val>
                                        </p:tav>
                                        <p:tav tm="100000">
                                          <p:val>
                                            <p:strVal val="#ppt_x"/>
                                          </p:val>
                                        </p:tav>
                                      </p:tavLst>
                                    </p:anim>
                                    <p:anim calcmode="lin" valueType="num">
                                      <p:cBhvr>
                                        <p:cTn id="21"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anim calcmode="lin" valueType="num">
                                      <p:cBhvr>
                                        <p:cTn id="27" dur="500" fill="hold"/>
                                        <p:tgtEl>
                                          <p:spTgt spid="17"/>
                                        </p:tgtEl>
                                        <p:attrNameLst>
                                          <p:attrName>ppt_x</p:attrName>
                                        </p:attrNameLst>
                                      </p:cBhvr>
                                      <p:tavLst>
                                        <p:tav tm="0">
                                          <p:val>
                                            <p:strVal val="#ppt_x"/>
                                          </p:val>
                                        </p:tav>
                                        <p:tav tm="100000">
                                          <p:val>
                                            <p:strVal val="#ppt_x"/>
                                          </p:val>
                                        </p:tav>
                                      </p:tavLst>
                                    </p:anim>
                                    <p:anim calcmode="lin" valueType="num">
                                      <p:cBhvr>
                                        <p:cTn id="28"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anim calcmode="lin" valueType="num">
                                      <p:cBhvr>
                                        <p:cTn id="34" dur="500" fill="hold"/>
                                        <p:tgtEl>
                                          <p:spTgt spid="20"/>
                                        </p:tgtEl>
                                        <p:attrNameLst>
                                          <p:attrName>ppt_x</p:attrName>
                                        </p:attrNameLst>
                                      </p:cBhvr>
                                      <p:tavLst>
                                        <p:tav tm="0">
                                          <p:val>
                                            <p:strVal val="#ppt_x"/>
                                          </p:val>
                                        </p:tav>
                                        <p:tav tm="100000">
                                          <p:val>
                                            <p:strVal val="#ppt_x"/>
                                          </p:val>
                                        </p:tav>
                                      </p:tavLst>
                                    </p:anim>
                                    <p:anim calcmode="lin" valueType="num">
                                      <p:cBhvr>
                                        <p:cTn id="35"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strVal val="#ppt_x"/>
                                          </p:val>
                                        </p:tav>
                                        <p:tav tm="100000">
                                          <p:val>
                                            <p:strVal val="#ppt_x"/>
                                          </p:val>
                                        </p:tav>
                                      </p:tavLst>
                                    </p:anim>
                                    <p:anim calcmode="lin" valueType="num">
                                      <p:cBhvr>
                                        <p:cTn id="42" dur="5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anim calcmode="lin" valueType="num">
                                      <p:cBhvr>
                                        <p:cTn id="48" dur="500" fill="hold"/>
                                        <p:tgtEl>
                                          <p:spTgt spid="18"/>
                                        </p:tgtEl>
                                        <p:attrNameLst>
                                          <p:attrName>ppt_x</p:attrName>
                                        </p:attrNameLst>
                                      </p:cBhvr>
                                      <p:tavLst>
                                        <p:tav tm="0">
                                          <p:val>
                                            <p:strVal val="#ppt_x"/>
                                          </p:val>
                                        </p:tav>
                                        <p:tav tm="100000">
                                          <p:val>
                                            <p:strVal val="#ppt_x"/>
                                          </p:val>
                                        </p:tav>
                                      </p:tavLst>
                                    </p:anim>
                                    <p:anim calcmode="lin" valueType="num">
                                      <p:cBhvr>
                                        <p:cTn id="49"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4098"/>
                                        </p:tgtEl>
                                        <p:attrNameLst>
                                          <p:attrName>style.visibility</p:attrName>
                                        </p:attrNameLst>
                                      </p:cBhvr>
                                      <p:to>
                                        <p:strVal val="visible"/>
                                      </p:to>
                                    </p:set>
                                    <p:animEffect transition="in" filter="fade">
                                      <p:cBhvr>
                                        <p:cTn id="54" dur="500"/>
                                        <p:tgtEl>
                                          <p:spTgt spid="4098"/>
                                        </p:tgtEl>
                                      </p:cBhvr>
                                    </p:animEffect>
                                    <p:anim calcmode="lin" valueType="num">
                                      <p:cBhvr>
                                        <p:cTn id="55" dur="500" fill="hold"/>
                                        <p:tgtEl>
                                          <p:spTgt spid="4098"/>
                                        </p:tgtEl>
                                        <p:attrNameLst>
                                          <p:attrName>ppt_x</p:attrName>
                                        </p:attrNameLst>
                                      </p:cBhvr>
                                      <p:tavLst>
                                        <p:tav tm="0">
                                          <p:val>
                                            <p:strVal val="#ppt_x"/>
                                          </p:val>
                                        </p:tav>
                                        <p:tav tm="100000">
                                          <p:val>
                                            <p:strVal val="#ppt_x"/>
                                          </p:val>
                                        </p:tav>
                                      </p:tavLst>
                                    </p:anim>
                                    <p:anim calcmode="lin" valueType="num">
                                      <p:cBhvr>
                                        <p:cTn id="56" dur="5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500"/>
                                        <p:tgtEl>
                                          <p:spTgt spid="19"/>
                                        </p:tgtEl>
                                      </p:cBhvr>
                                    </p:animEffect>
                                    <p:anim calcmode="lin" valueType="num">
                                      <p:cBhvr>
                                        <p:cTn id="62" dur="500" fill="hold"/>
                                        <p:tgtEl>
                                          <p:spTgt spid="19"/>
                                        </p:tgtEl>
                                        <p:attrNameLst>
                                          <p:attrName>ppt_x</p:attrName>
                                        </p:attrNameLst>
                                      </p:cBhvr>
                                      <p:tavLst>
                                        <p:tav tm="0">
                                          <p:val>
                                            <p:strVal val="#ppt_x"/>
                                          </p:val>
                                        </p:tav>
                                        <p:tav tm="100000">
                                          <p:val>
                                            <p:strVal val="#ppt_x"/>
                                          </p:val>
                                        </p:tav>
                                      </p:tavLst>
                                    </p:anim>
                                    <p:anim calcmode="lin" valueType="num">
                                      <p:cBhvr>
                                        <p:cTn id="63"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0" y="17463"/>
            <a:ext cx="12192000" cy="6858000"/>
          </a:xfrm>
          <a:prstGeom prst="rect">
            <a:avLst/>
          </a:prstGeom>
          <a:noFill/>
          <a:ln w="57150">
            <a:no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endParaRPr lang="vi-VN" altLang="en-US" b="1">
              <a:solidFill>
                <a:prstClr val="black"/>
              </a:solidFill>
              <a:latin typeface="Times New Roman" pitchFamily="18" charset="0"/>
              <a:cs typeface="Arial" charset="0"/>
            </a:endParaRPr>
          </a:p>
        </p:txBody>
      </p:sp>
      <p:sp>
        <p:nvSpPr>
          <p:cNvPr id="6" name="TextBox 5"/>
          <p:cNvSpPr txBox="1"/>
          <p:nvPr/>
        </p:nvSpPr>
        <p:spPr>
          <a:xfrm>
            <a:off x="1" y="17463"/>
            <a:ext cx="12090399" cy="523220"/>
          </a:xfrm>
          <a:prstGeom prst="rect">
            <a:avLst/>
          </a:prstGeom>
          <a:noFill/>
          <a:ln>
            <a:noFill/>
          </a:ln>
        </p:spPr>
        <p:txBody>
          <a:bodyPr wrap="square" rtlCol="0">
            <a:spAutoFit/>
          </a:bodyPr>
          <a:lstStyle/>
          <a:p>
            <a:pPr algn="ctr"/>
            <a:r>
              <a:rPr lang="en-US" sz="2800" b="1" dirty="0" err="1">
                <a:solidFill>
                  <a:srgbClr val="0000FF"/>
                </a:solidFill>
                <a:latin typeface="Times New Roman" pitchFamily="18" charset="0"/>
                <a:cs typeface="Times New Roman" pitchFamily="18" charset="0"/>
              </a:rPr>
              <a:t>M</a:t>
            </a:r>
            <a:r>
              <a:rPr lang="en-US" sz="2800" b="1" dirty="0" err="1" smtClean="0">
                <a:solidFill>
                  <a:srgbClr val="0000FF"/>
                </a:solidFill>
                <a:latin typeface="Times New Roman" pitchFamily="18" charset="0"/>
                <a:cs typeface="Times New Roman" pitchFamily="18" charset="0"/>
              </a:rPr>
              <a:t>ột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số</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đồ</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dùng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làm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bằng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nhôm</a:t>
            </a:r>
            <a:endParaRPr lang="en-US" sz="2800" b="1" dirty="0">
              <a:solidFill>
                <a:srgbClr val="0000FF"/>
              </a:solidFill>
              <a:latin typeface="Times New Roman" pitchFamily="18" charset="0"/>
              <a:cs typeface="Times New Roman" pitchFamily="18" charset="0"/>
            </a:endParaRPr>
          </a:p>
        </p:txBody>
      </p:sp>
      <p:pic>
        <p:nvPicPr>
          <p:cNvPr id="10" name="Picture 61" descr="67813_PE181748_S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08000" y="838201"/>
            <a:ext cx="3251200" cy="2608263"/>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pic>
      <p:pic>
        <p:nvPicPr>
          <p:cNvPr id="11" name="Picture 65" descr="dung%20cu"/>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197131" y="874056"/>
            <a:ext cx="3321269" cy="2590800"/>
          </a:xfrm>
          <a:prstGeom prst="rect">
            <a:avLst/>
          </a:prstGeom>
          <a:noFill/>
          <a:ln w="38100" cmpd="dbl">
            <a:noFill/>
            <a:miter lim="800000"/>
            <a:headEnd/>
            <a:tailEnd/>
          </a:ln>
          <a:extLst>
            <a:ext uri="{909E8E84-426E-40DD-AFC4-6F175D3DCCD1}">
              <a14:hiddenFill xmlns:a14="http://schemas.microsoft.com/office/drawing/2010/main" xmlns="">
                <a:solidFill>
                  <a:srgbClr val="FFFFFF"/>
                </a:solidFill>
              </a14:hiddenFill>
            </a:ext>
          </a:extLst>
        </p:spPr>
      </p:pic>
      <p:pic>
        <p:nvPicPr>
          <p:cNvPr id="12" name="Picture 66" descr="DSC_053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128000" y="846083"/>
            <a:ext cx="3657600" cy="2743200"/>
          </a:xfrm>
          <a:prstGeom prst="rect">
            <a:avLst/>
          </a:prstGeom>
          <a:noFill/>
          <a:ln>
            <a:noFill/>
          </a:ln>
        </p:spPr>
        <p:style>
          <a:lnRef idx="1">
            <a:schemeClr val="dk1"/>
          </a:lnRef>
          <a:fillRef idx="2">
            <a:schemeClr val="dk1"/>
          </a:fillRef>
          <a:effectRef idx="1">
            <a:schemeClr val="dk1"/>
          </a:effectRef>
          <a:fontRef idx="minor">
            <a:schemeClr val="dk1"/>
          </a:fontRef>
        </p:style>
      </p:pic>
      <p:pic>
        <p:nvPicPr>
          <p:cNvPr id="13" name="Picture 4" descr="RS-18[1]"/>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36028" y="3753891"/>
            <a:ext cx="3251200" cy="2843978"/>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pic>
      <p:pic>
        <p:nvPicPr>
          <p:cNvPr id="14" name="Picture 31" descr="product4-s"/>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4197131" y="3785422"/>
            <a:ext cx="3321269" cy="2843978"/>
          </a:xfrm>
          <a:prstGeom prst="rect">
            <a:avLst/>
          </a:prstGeom>
          <a:noFill/>
          <a:ln w="38100">
            <a:noFill/>
            <a:miter lim="800000"/>
            <a:headEnd/>
            <a:tailEnd/>
          </a:ln>
          <a:extLst>
            <a:ext uri="{909E8E84-426E-40DD-AFC4-6F175D3DCCD1}">
              <a14:hiddenFill xmlns:a14="http://schemas.microsoft.com/office/drawing/2010/main" xmlns="">
                <a:solidFill>
                  <a:srgbClr val="FFFFFF"/>
                </a:solidFill>
              </a14:hiddenFill>
            </a:ext>
          </a:extLst>
        </p:spPr>
      </p:pic>
      <p:pic>
        <p:nvPicPr>
          <p:cNvPr id="15" name="Picture 64" descr="200906301053436798"/>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7924800" y="3785422"/>
            <a:ext cx="3860800" cy="2843978"/>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78945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ox(in)">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1000"/>
                                        <p:tgtEl>
                                          <p:spTgt spid="15"/>
                                        </p:tgtEl>
                                      </p:cBhvr>
                                    </p:animEffect>
                                    <p:anim calcmode="lin" valueType="num">
                                      <p:cBhvr>
                                        <p:cTn id="40" dur="1000" fill="hold"/>
                                        <p:tgtEl>
                                          <p:spTgt spid="15"/>
                                        </p:tgtEl>
                                        <p:attrNameLst>
                                          <p:attrName>ppt_x</p:attrName>
                                        </p:attrNameLst>
                                      </p:cBhvr>
                                      <p:tavLst>
                                        <p:tav tm="0">
                                          <p:val>
                                            <p:strVal val="#ppt_x"/>
                                          </p:val>
                                        </p:tav>
                                        <p:tav tm="100000">
                                          <p:val>
                                            <p:strVal val="#ppt_x"/>
                                          </p:val>
                                        </p:tav>
                                      </p:tavLst>
                                    </p:anim>
                                    <p:anim calcmode="lin" valueType="num">
                                      <p:cBhvr>
                                        <p:cTn id="4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3504" y="1788461"/>
            <a:ext cx="12192000" cy="28623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spcBef>
                <a:spcPct val="50000"/>
              </a:spcBef>
            </a:pPr>
            <a:r>
              <a:rPr lang="en-US" altLang="vi-VN" sz="3600" b="1" dirty="0">
                <a:solidFill>
                  <a:srgbClr val="0000CC"/>
                </a:solidFill>
                <a:latin typeface="Times New Roman" pitchFamily="18" charset="0"/>
                <a:cs typeface="Times New Roman" pitchFamily="18" charset="0"/>
              </a:rPr>
              <a:t>- </a:t>
            </a:r>
            <a:r>
              <a:rPr lang="en-US" altLang="vi-VN" sz="3600" b="1" dirty="0" err="1">
                <a:solidFill>
                  <a:srgbClr val="0000CC"/>
                </a:solidFill>
                <a:latin typeface="Times New Roman" pitchFamily="18" charset="0"/>
                <a:cs typeface="Times New Roman" pitchFamily="18" charset="0"/>
              </a:rPr>
              <a:t>Nhôm</a:t>
            </a:r>
            <a:r>
              <a:rPr lang="en-US" altLang="vi-VN" sz="3600" b="1" dirty="0">
                <a:solidFill>
                  <a:srgbClr val="0000CC"/>
                </a:solidFill>
                <a:latin typeface="Times New Roman" pitchFamily="18" charset="0"/>
                <a:cs typeface="Times New Roman" pitchFamily="18" charset="0"/>
              </a:rPr>
              <a:t> </a:t>
            </a:r>
            <a:r>
              <a:rPr lang="en-US" altLang="vi-VN" sz="3600" b="1" dirty="0" err="1">
                <a:solidFill>
                  <a:srgbClr val="0000CC"/>
                </a:solidFill>
                <a:latin typeface="Times New Roman" pitchFamily="18" charset="0"/>
                <a:cs typeface="Times New Roman" pitchFamily="18" charset="0"/>
              </a:rPr>
              <a:t>được</a:t>
            </a:r>
            <a:r>
              <a:rPr lang="en-US" altLang="vi-VN" sz="3600" b="1" dirty="0">
                <a:solidFill>
                  <a:srgbClr val="0000CC"/>
                </a:solidFill>
                <a:latin typeface="Times New Roman" pitchFamily="18" charset="0"/>
                <a:cs typeface="Times New Roman" pitchFamily="18" charset="0"/>
              </a:rPr>
              <a:t> </a:t>
            </a:r>
            <a:r>
              <a:rPr lang="en-US" altLang="vi-VN" sz="3600" b="1" dirty="0" err="1">
                <a:solidFill>
                  <a:srgbClr val="0000CC"/>
                </a:solidFill>
                <a:latin typeface="Times New Roman" pitchFamily="18" charset="0"/>
                <a:cs typeface="Times New Roman" pitchFamily="18" charset="0"/>
              </a:rPr>
              <a:t>sử</a:t>
            </a:r>
            <a:r>
              <a:rPr lang="en-US" altLang="vi-VN" sz="3600" b="1" dirty="0">
                <a:solidFill>
                  <a:srgbClr val="0000CC"/>
                </a:solidFill>
                <a:latin typeface="Times New Roman" pitchFamily="18" charset="0"/>
                <a:cs typeface="Times New Roman" pitchFamily="18" charset="0"/>
              </a:rPr>
              <a:t> </a:t>
            </a:r>
            <a:r>
              <a:rPr lang="en-US" altLang="vi-VN" sz="3600" b="1" dirty="0" err="1">
                <a:solidFill>
                  <a:srgbClr val="0000CC"/>
                </a:solidFill>
                <a:latin typeface="Times New Roman" pitchFamily="18" charset="0"/>
                <a:cs typeface="Times New Roman" pitchFamily="18" charset="0"/>
              </a:rPr>
              <a:t>dụng</a:t>
            </a:r>
            <a:r>
              <a:rPr lang="en-US" altLang="vi-VN" sz="3600" b="1" dirty="0">
                <a:solidFill>
                  <a:srgbClr val="0000CC"/>
                </a:solidFill>
                <a:latin typeface="Times New Roman" pitchFamily="18" charset="0"/>
                <a:cs typeface="Times New Roman" pitchFamily="18" charset="0"/>
              </a:rPr>
              <a:t> </a:t>
            </a:r>
            <a:r>
              <a:rPr lang="en-US" altLang="vi-VN" sz="3600" b="1" dirty="0" err="1">
                <a:solidFill>
                  <a:srgbClr val="0000CC"/>
                </a:solidFill>
                <a:latin typeface="Times New Roman" pitchFamily="18" charset="0"/>
                <a:cs typeface="Times New Roman" pitchFamily="18" charset="0"/>
              </a:rPr>
              <a:t>rộng</a:t>
            </a:r>
            <a:r>
              <a:rPr lang="en-US" altLang="vi-VN" sz="3600" b="1" dirty="0">
                <a:solidFill>
                  <a:srgbClr val="0000CC"/>
                </a:solidFill>
                <a:latin typeface="Times New Roman" pitchFamily="18" charset="0"/>
                <a:cs typeface="Times New Roman" pitchFamily="18" charset="0"/>
              </a:rPr>
              <a:t> </a:t>
            </a:r>
            <a:r>
              <a:rPr lang="en-US" altLang="vi-VN" sz="3600" b="1" dirty="0" err="1">
                <a:solidFill>
                  <a:srgbClr val="0000CC"/>
                </a:solidFill>
                <a:latin typeface="Times New Roman" pitchFamily="18" charset="0"/>
                <a:cs typeface="Times New Roman" pitchFamily="18" charset="0"/>
              </a:rPr>
              <a:t>rãi</a:t>
            </a:r>
            <a:r>
              <a:rPr lang="en-US" altLang="vi-VN" sz="3600" b="1" dirty="0">
                <a:solidFill>
                  <a:srgbClr val="0000CC"/>
                </a:solidFill>
                <a:latin typeface="Times New Roman" pitchFamily="18" charset="0"/>
                <a:cs typeface="Times New Roman" pitchFamily="18" charset="0"/>
              </a:rPr>
              <a:t>, </a:t>
            </a:r>
            <a:r>
              <a:rPr lang="en-US" altLang="vi-VN" sz="3600" b="1" dirty="0" err="1">
                <a:solidFill>
                  <a:srgbClr val="0000CC"/>
                </a:solidFill>
                <a:latin typeface="Times New Roman" pitchFamily="18" charset="0"/>
                <a:cs typeface="Times New Roman" pitchFamily="18" charset="0"/>
              </a:rPr>
              <a:t>dùng</a:t>
            </a:r>
            <a:r>
              <a:rPr lang="en-US" altLang="vi-VN" sz="3600" b="1" dirty="0">
                <a:solidFill>
                  <a:srgbClr val="0000CC"/>
                </a:solidFill>
                <a:latin typeface="Times New Roman" pitchFamily="18" charset="0"/>
                <a:cs typeface="Times New Roman" pitchFamily="18" charset="0"/>
              </a:rPr>
              <a:t> </a:t>
            </a:r>
            <a:r>
              <a:rPr lang="en-US" altLang="vi-VN" sz="3600" b="1" dirty="0" err="1">
                <a:solidFill>
                  <a:srgbClr val="0000CC"/>
                </a:solidFill>
                <a:latin typeface="Times New Roman" pitchFamily="18" charset="0"/>
                <a:cs typeface="Times New Roman" pitchFamily="18" charset="0"/>
              </a:rPr>
              <a:t>để</a:t>
            </a:r>
            <a:r>
              <a:rPr lang="en-US" altLang="vi-VN" sz="3600" b="1" dirty="0">
                <a:solidFill>
                  <a:srgbClr val="0000CC"/>
                </a:solidFill>
                <a:latin typeface="Times New Roman" pitchFamily="18" charset="0"/>
                <a:cs typeface="Times New Roman" pitchFamily="18" charset="0"/>
              </a:rPr>
              <a:t> </a:t>
            </a:r>
            <a:r>
              <a:rPr lang="en-US" altLang="vi-VN" sz="3600" b="1" dirty="0" err="1">
                <a:solidFill>
                  <a:srgbClr val="0000CC"/>
                </a:solidFill>
                <a:latin typeface="Times New Roman" pitchFamily="18" charset="0"/>
                <a:cs typeface="Times New Roman" pitchFamily="18" charset="0"/>
              </a:rPr>
              <a:t>chế</a:t>
            </a:r>
            <a:r>
              <a:rPr lang="en-US" altLang="vi-VN" sz="3600" b="1" dirty="0">
                <a:solidFill>
                  <a:srgbClr val="0000CC"/>
                </a:solidFill>
                <a:latin typeface="Times New Roman" pitchFamily="18" charset="0"/>
                <a:cs typeface="Times New Roman" pitchFamily="18" charset="0"/>
              </a:rPr>
              <a:t> </a:t>
            </a:r>
            <a:r>
              <a:rPr lang="en-US" altLang="vi-VN" sz="3600" b="1" dirty="0" err="1">
                <a:solidFill>
                  <a:srgbClr val="0000CC"/>
                </a:solidFill>
                <a:latin typeface="Times New Roman" pitchFamily="18" charset="0"/>
                <a:cs typeface="Times New Roman" pitchFamily="18" charset="0"/>
              </a:rPr>
              <a:t>tạo</a:t>
            </a:r>
            <a:r>
              <a:rPr lang="en-US" altLang="vi-VN" sz="3600" b="1" dirty="0">
                <a:solidFill>
                  <a:srgbClr val="0000CC"/>
                </a:solidFill>
                <a:latin typeface="Times New Roman" pitchFamily="18" charset="0"/>
                <a:cs typeface="Times New Roman" pitchFamily="18" charset="0"/>
              </a:rPr>
              <a:t> </a:t>
            </a:r>
            <a:r>
              <a:rPr lang="en-US" altLang="vi-VN" sz="3600" b="1" dirty="0" err="1">
                <a:solidFill>
                  <a:srgbClr val="0000CC"/>
                </a:solidFill>
                <a:latin typeface="Times New Roman" pitchFamily="18" charset="0"/>
                <a:cs typeface="Times New Roman" pitchFamily="18" charset="0"/>
              </a:rPr>
              <a:t>ra</a:t>
            </a:r>
            <a:r>
              <a:rPr lang="en-US" altLang="vi-VN" sz="3600" b="1" dirty="0">
                <a:solidFill>
                  <a:srgbClr val="0000CC"/>
                </a:solidFill>
                <a:latin typeface="Times New Roman" pitchFamily="18" charset="0"/>
                <a:cs typeface="Times New Roman" pitchFamily="18" charset="0"/>
              </a:rPr>
              <a:t> </a:t>
            </a:r>
            <a:r>
              <a:rPr lang="en-US" altLang="vi-VN" sz="3600" b="1" dirty="0" err="1">
                <a:solidFill>
                  <a:srgbClr val="0000CC"/>
                </a:solidFill>
                <a:latin typeface="Times New Roman" pitchFamily="18" charset="0"/>
                <a:cs typeface="Times New Roman" pitchFamily="18" charset="0"/>
              </a:rPr>
              <a:t>các</a:t>
            </a:r>
            <a:r>
              <a:rPr lang="en-US" altLang="vi-VN" sz="3600" b="1" dirty="0">
                <a:solidFill>
                  <a:srgbClr val="0000CC"/>
                </a:solidFill>
                <a:latin typeface="Times New Roman" pitchFamily="18" charset="0"/>
                <a:cs typeface="Times New Roman" pitchFamily="18" charset="0"/>
              </a:rPr>
              <a:t> </a:t>
            </a:r>
            <a:r>
              <a:rPr lang="en-US" altLang="vi-VN" sz="3600" b="1" dirty="0" err="1">
                <a:solidFill>
                  <a:srgbClr val="0000CC"/>
                </a:solidFill>
                <a:latin typeface="Times New Roman" pitchFamily="18" charset="0"/>
                <a:cs typeface="Times New Roman" pitchFamily="18" charset="0"/>
              </a:rPr>
              <a:t>dụng</a:t>
            </a:r>
            <a:r>
              <a:rPr lang="en-US" altLang="vi-VN" sz="3600" b="1" dirty="0">
                <a:solidFill>
                  <a:srgbClr val="0000CC"/>
                </a:solidFill>
                <a:latin typeface="Times New Roman" pitchFamily="18" charset="0"/>
                <a:cs typeface="Times New Roman" pitchFamily="18" charset="0"/>
              </a:rPr>
              <a:t> </a:t>
            </a:r>
            <a:r>
              <a:rPr lang="en-US" altLang="vi-VN" sz="3600" b="1" dirty="0" err="1">
                <a:solidFill>
                  <a:srgbClr val="0000CC"/>
                </a:solidFill>
                <a:latin typeface="Times New Roman" pitchFamily="18" charset="0"/>
                <a:cs typeface="Times New Roman" pitchFamily="18" charset="0"/>
              </a:rPr>
              <a:t>cụ</a:t>
            </a:r>
            <a:r>
              <a:rPr lang="en-US" altLang="vi-VN" sz="3600" b="1" dirty="0">
                <a:solidFill>
                  <a:srgbClr val="0000CC"/>
                </a:solidFill>
                <a:latin typeface="Times New Roman" pitchFamily="18" charset="0"/>
                <a:cs typeface="Times New Roman" pitchFamily="18" charset="0"/>
              </a:rPr>
              <a:t> </a:t>
            </a:r>
            <a:r>
              <a:rPr lang="en-US" altLang="vi-VN" sz="3600" b="1" dirty="0" err="1">
                <a:solidFill>
                  <a:srgbClr val="0000CC"/>
                </a:solidFill>
                <a:latin typeface="Times New Roman" pitchFamily="18" charset="0"/>
                <a:cs typeface="Times New Roman" pitchFamily="18" charset="0"/>
              </a:rPr>
              <a:t>làm</a:t>
            </a:r>
            <a:r>
              <a:rPr lang="en-US" altLang="vi-VN" sz="3600" b="1" dirty="0">
                <a:solidFill>
                  <a:srgbClr val="0000CC"/>
                </a:solidFill>
                <a:latin typeface="Times New Roman" pitchFamily="18" charset="0"/>
                <a:cs typeface="Times New Roman" pitchFamily="18" charset="0"/>
              </a:rPr>
              <a:t> </a:t>
            </a:r>
            <a:r>
              <a:rPr lang="en-US" altLang="vi-VN" sz="3600" b="1" dirty="0" err="1">
                <a:solidFill>
                  <a:srgbClr val="0000CC"/>
                </a:solidFill>
                <a:latin typeface="Times New Roman" pitchFamily="18" charset="0"/>
                <a:cs typeface="Times New Roman" pitchFamily="18" charset="0"/>
              </a:rPr>
              <a:t>bếp</a:t>
            </a:r>
            <a:r>
              <a:rPr lang="en-US" altLang="vi-VN" sz="3600" b="1" dirty="0">
                <a:solidFill>
                  <a:srgbClr val="0000CC"/>
                </a:solidFill>
                <a:latin typeface="Times New Roman" pitchFamily="18" charset="0"/>
                <a:cs typeface="Times New Roman" pitchFamily="18" charset="0"/>
              </a:rPr>
              <a:t> </a:t>
            </a:r>
            <a:r>
              <a:rPr lang="en-US" altLang="vi-VN" sz="3600" b="1" dirty="0" err="1">
                <a:solidFill>
                  <a:srgbClr val="0000CC"/>
                </a:solidFill>
                <a:latin typeface="Times New Roman" pitchFamily="18" charset="0"/>
                <a:cs typeface="Times New Roman" pitchFamily="18" charset="0"/>
              </a:rPr>
              <a:t>như</a:t>
            </a:r>
            <a:r>
              <a:rPr lang="en-US" altLang="vi-VN" sz="3600" b="1" dirty="0">
                <a:solidFill>
                  <a:srgbClr val="0000CC"/>
                </a:solidFill>
                <a:latin typeface="Times New Roman" pitchFamily="18" charset="0"/>
                <a:cs typeface="Times New Roman" pitchFamily="18" charset="0"/>
              </a:rPr>
              <a:t>: </a:t>
            </a:r>
            <a:r>
              <a:rPr lang="en-US" altLang="vi-VN" sz="3600" b="1" dirty="0" err="1">
                <a:solidFill>
                  <a:srgbClr val="0000CC"/>
                </a:solidFill>
                <a:latin typeface="Times New Roman" pitchFamily="18" charset="0"/>
                <a:cs typeface="Times New Roman" pitchFamily="18" charset="0"/>
              </a:rPr>
              <a:t>xoong</a:t>
            </a:r>
            <a:r>
              <a:rPr lang="en-US" altLang="vi-VN" sz="3600" b="1" dirty="0">
                <a:solidFill>
                  <a:srgbClr val="0000CC"/>
                </a:solidFill>
                <a:latin typeface="Times New Roman" pitchFamily="18" charset="0"/>
                <a:cs typeface="Times New Roman" pitchFamily="18" charset="0"/>
              </a:rPr>
              <a:t>, </a:t>
            </a:r>
            <a:r>
              <a:rPr lang="en-US" altLang="vi-VN" sz="3600" b="1" dirty="0" err="1">
                <a:solidFill>
                  <a:srgbClr val="0000CC"/>
                </a:solidFill>
                <a:latin typeface="Times New Roman" pitchFamily="18" charset="0"/>
                <a:cs typeface="Times New Roman" pitchFamily="18" charset="0"/>
              </a:rPr>
              <a:t>chảo</a:t>
            </a:r>
            <a:r>
              <a:rPr lang="en-US" altLang="vi-VN" sz="3600" b="1" dirty="0">
                <a:solidFill>
                  <a:srgbClr val="0000CC"/>
                </a:solidFill>
                <a:latin typeface="Times New Roman" pitchFamily="18" charset="0"/>
                <a:cs typeface="Times New Roman" pitchFamily="18" charset="0"/>
              </a:rPr>
              <a:t>, </a:t>
            </a:r>
            <a:r>
              <a:rPr lang="en-US" altLang="vi-VN" sz="3600" b="1" dirty="0" err="1">
                <a:solidFill>
                  <a:srgbClr val="0000CC"/>
                </a:solidFill>
                <a:latin typeface="Times New Roman" pitchFamily="18" charset="0"/>
                <a:cs typeface="Times New Roman" pitchFamily="18" charset="0"/>
              </a:rPr>
              <a:t>siêu</a:t>
            </a:r>
            <a:r>
              <a:rPr lang="en-US" altLang="vi-VN" sz="3600" b="1" dirty="0">
                <a:solidFill>
                  <a:srgbClr val="0000CC"/>
                </a:solidFill>
                <a:latin typeface="Times New Roman" pitchFamily="18" charset="0"/>
                <a:cs typeface="Times New Roman" pitchFamily="18" charset="0"/>
              </a:rPr>
              <a:t>, </a:t>
            </a:r>
            <a:r>
              <a:rPr lang="en-US" altLang="vi-VN" sz="3600" b="1" dirty="0" err="1">
                <a:solidFill>
                  <a:srgbClr val="0000CC"/>
                </a:solidFill>
                <a:latin typeface="Times New Roman" pitchFamily="18" charset="0"/>
                <a:cs typeface="Times New Roman" pitchFamily="18" charset="0"/>
              </a:rPr>
              <a:t>mâm</a:t>
            </a:r>
            <a:r>
              <a:rPr lang="en-US" altLang="vi-VN" sz="3600" b="1" dirty="0">
                <a:solidFill>
                  <a:srgbClr val="0000CC"/>
                </a:solidFill>
                <a:latin typeface="Times New Roman" pitchFamily="18" charset="0"/>
                <a:cs typeface="Times New Roman" pitchFamily="18" charset="0"/>
              </a:rPr>
              <a:t>, </a:t>
            </a:r>
            <a:r>
              <a:rPr lang="en-US" altLang="vi-VN" sz="3600" b="1" dirty="0" err="1">
                <a:solidFill>
                  <a:srgbClr val="0000CC"/>
                </a:solidFill>
                <a:latin typeface="Times New Roman" pitchFamily="18" charset="0"/>
                <a:cs typeface="Times New Roman" pitchFamily="18" charset="0"/>
              </a:rPr>
              <a:t>thau</a:t>
            </a:r>
            <a:r>
              <a:rPr lang="en-US" altLang="vi-VN" sz="3600" b="1" dirty="0">
                <a:solidFill>
                  <a:srgbClr val="0000CC"/>
                </a:solidFill>
                <a:latin typeface="Times New Roman" pitchFamily="18" charset="0"/>
                <a:cs typeface="Times New Roman" pitchFamily="18" charset="0"/>
              </a:rPr>
              <a:t>, </a:t>
            </a:r>
            <a:r>
              <a:rPr lang="en-US" altLang="vi-VN" sz="3600" b="1" dirty="0" err="1">
                <a:solidFill>
                  <a:srgbClr val="0000CC"/>
                </a:solidFill>
                <a:latin typeface="Times New Roman" pitchFamily="18" charset="0"/>
                <a:cs typeface="Times New Roman" pitchFamily="18" charset="0"/>
              </a:rPr>
              <a:t>thìa</a:t>
            </a:r>
            <a:r>
              <a:rPr lang="en-US" altLang="vi-VN" sz="3600" b="1" dirty="0">
                <a:solidFill>
                  <a:srgbClr val="0000CC"/>
                </a:solidFill>
                <a:latin typeface="Times New Roman" pitchFamily="18" charset="0"/>
                <a:cs typeface="Times New Roman" pitchFamily="18" charset="0"/>
              </a:rPr>
              <a:t>,… </a:t>
            </a:r>
            <a:r>
              <a:rPr lang="en-US" altLang="vi-VN" sz="3600" b="1" dirty="0" err="1">
                <a:solidFill>
                  <a:srgbClr val="0000CC"/>
                </a:solidFill>
                <a:latin typeface="Times New Roman" pitchFamily="18" charset="0"/>
                <a:cs typeface="Times New Roman" pitchFamily="18" charset="0"/>
              </a:rPr>
              <a:t>làm</a:t>
            </a:r>
            <a:r>
              <a:rPr lang="en-US" altLang="vi-VN" sz="3600" b="1" dirty="0">
                <a:solidFill>
                  <a:srgbClr val="0000CC"/>
                </a:solidFill>
                <a:latin typeface="Times New Roman" pitchFamily="18" charset="0"/>
                <a:cs typeface="Times New Roman" pitchFamily="18" charset="0"/>
              </a:rPr>
              <a:t> </a:t>
            </a:r>
            <a:r>
              <a:rPr lang="en-US" altLang="vi-VN" sz="3600" b="1" dirty="0" err="1">
                <a:solidFill>
                  <a:srgbClr val="0000CC"/>
                </a:solidFill>
                <a:latin typeface="Times New Roman" pitchFamily="18" charset="0"/>
                <a:cs typeface="Times New Roman" pitchFamily="18" charset="0"/>
              </a:rPr>
              <a:t>vỏ</a:t>
            </a:r>
            <a:r>
              <a:rPr lang="en-US" altLang="vi-VN" sz="3600" b="1" dirty="0">
                <a:solidFill>
                  <a:srgbClr val="0000CC"/>
                </a:solidFill>
                <a:latin typeface="Times New Roman" pitchFamily="18" charset="0"/>
                <a:cs typeface="Times New Roman" pitchFamily="18" charset="0"/>
              </a:rPr>
              <a:t> </a:t>
            </a:r>
            <a:r>
              <a:rPr lang="en-US" altLang="vi-VN" sz="3600" b="1" dirty="0" err="1">
                <a:solidFill>
                  <a:srgbClr val="0000CC"/>
                </a:solidFill>
                <a:latin typeface="Times New Roman" pitchFamily="18" charset="0"/>
                <a:cs typeface="Times New Roman" pitchFamily="18" charset="0"/>
              </a:rPr>
              <a:t>của</a:t>
            </a:r>
            <a:r>
              <a:rPr lang="en-US" altLang="vi-VN" sz="3600" b="1" dirty="0">
                <a:solidFill>
                  <a:srgbClr val="0000CC"/>
                </a:solidFill>
                <a:latin typeface="Times New Roman" pitchFamily="18" charset="0"/>
                <a:cs typeface="Times New Roman" pitchFamily="18" charset="0"/>
              </a:rPr>
              <a:t> </a:t>
            </a:r>
            <a:r>
              <a:rPr lang="en-US" altLang="vi-VN" sz="3600" b="1" dirty="0" err="1">
                <a:solidFill>
                  <a:srgbClr val="0000CC"/>
                </a:solidFill>
                <a:latin typeface="Times New Roman" pitchFamily="18" charset="0"/>
                <a:cs typeface="Times New Roman" pitchFamily="18" charset="0"/>
              </a:rPr>
              <a:t>nhiều</a:t>
            </a:r>
            <a:r>
              <a:rPr lang="en-US" altLang="vi-VN" sz="3600" b="1" dirty="0">
                <a:solidFill>
                  <a:srgbClr val="0000CC"/>
                </a:solidFill>
                <a:latin typeface="Times New Roman" pitchFamily="18" charset="0"/>
                <a:cs typeface="Times New Roman" pitchFamily="18" charset="0"/>
              </a:rPr>
              <a:t> </a:t>
            </a:r>
            <a:r>
              <a:rPr lang="en-US" altLang="vi-VN" sz="3600" b="1" dirty="0" err="1">
                <a:solidFill>
                  <a:srgbClr val="0000CC"/>
                </a:solidFill>
                <a:latin typeface="Times New Roman" pitchFamily="18" charset="0"/>
                <a:cs typeface="Times New Roman" pitchFamily="18" charset="0"/>
              </a:rPr>
              <a:t>loại</a:t>
            </a:r>
            <a:r>
              <a:rPr lang="en-US" altLang="vi-VN" sz="3600" b="1" dirty="0">
                <a:solidFill>
                  <a:srgbClr val="0000CC"/>
                </a:solidFill>
                <a:latin typeface="Times New Roman" pitchFamily="18" charset="0"/>
                <a:cs typeface="Times New Roman" pitchFamily="18" charset="0"/>
              </a:rPr>
              <a:t> </a:t>
            </a:r>
            <a:r>
              <a:rPr lang="en-US" altLang="vi-VN" sz="3600" b="1" dirty="0" err="1">
                <a:solidFill>
                  <a:srgbClr val="0000CC"/>
                </a:solidFill>
                <a:latin typeface="Times New Roman" pitchFamily="18" charset="0"/>
                <a:cs typeface="Times New Roman" pitchFamily="18" charset="0"/>
              </a:rPr>
              <a:t>đồ</a:t>
            </a:r>
            <a:r>
              <a:rPr lang="en-US" altLang="vi-VN" sz="3600" b="1" dirty="0">
                <a:solidFill>
                  <a:srgbClr val="0000CC"/>
                </a:solidFill>
                <a:latin typeface="Times New Roman" pitchFamily="18" charset="0"/>
                <a:cs typeface="Times New Roman" pitchFamily="18" charset="0"/>
              </a:rPr>
              <a:t> </a:t>
            </a:r>
            <a:r>
              <a:rPr lang="en-US" altLang="vi-VN" sz="3600" b="1" dirty="0" err="1">
                <a:solidFill>
                  <a:srgbClr val="0000CC"/>
                </a:solidFill>
                <a:latin typeface="Times New Roman" pitchFamily="18" charset="0"/>
                <a:cs typeface="Times New Roman" pitchFamily="18" charset="0"/>
              </a:rPr>
              <a:t>hộp</a:t>
            </a:r>
            <a:r>
              <a:rPr lang="en-US" altLang="vi-VN" sz="3600" b="1" dirty="0">
                <a:solidFill>
                  <a:srgbClr val="0000CC"/>
                </a:solidFill>
                <a:latin typeface="Times New Roman" pitchFamily="18" charset="0"/>
                <a:cs typeface="Times New Roman" pitchFamily="18" charset="0"/>
              </a:rPr>
              <a:t> ; </a:t>
            </a:r>
            <a:r>
              <a:rPr lang="en-US" altLang="vi-VN" sz="3600" b="1" dirty="0" err="1">
                <a:solidFill>
                  <a:srgbClr val="0000CC"/>
                </a:solidFill>
                <a:latin typeface="Times New Roman" pitchFamily="18" charset="0"/>
                <a:cs typeface="Times New Roman" pitchFamily="18" charset="0"/>
              </a:rPr>
              <a:t>làm</a:t>
            </a:r>
            <a:r>
              <a:rPr lang="en-US" altLang="vi-VN" sz="3600" b="1" dirty="0">
                <a:solidFill>
                  <a:srgbClr val="0000CC"/>
                </a:solidFill>
                <a:latin typeface="Times New Roman" pitchFamily="18" charset="0"/>
                <a:cs typeface="Times New Roman" pitchFamily="18" charset="0"/>
              </a:rPr>
              <a:t> </a:t>
            </a:r>
            <a:r>
              <a:rPr lang="en-US" altLang="vi-VN" sz="3600" b="1" dirty="0" err="1">
                <a:solidFill>
                  <a:srgbClr val="0000CC"/>
                </a:solidFill>
                <a:latin typeface="Times New Roman" pitchFamily="18" charset="0"/>
                <a:cs typeface="Times New Roman" pitchFamily="18" charset="0"/>
              </a:rPr>
              <a:t>khung</a:t>
            </a:r>
            <a:r>
              <a:rPr lang="en-US" altLang="vi-VN" sz="3600" b="1" dirty="0">
                <a:solidFill>
                  <a:srgbClr val="0000CC"/>
                </a:solidFill>
                <a:latin typeface="Times New Roman" pitchFamily="18" charset="0"/>
                <a:cs typeface="Times New Roman" pitchFamily="18" charset="0"/>
              </a:rPr>
              <a:t> </a:t>
            </a:r>
            <a:r>
              <a:rPr lang="en-US" altLang="vi-VN" sz="3600" b="1" dirty="0" err="1">
                <a:solidFill>
                  <a:srgbClr val="0000CC"/>
                </a:solidFill>
                <a:latin typeface="Times New Roman" pitchFamily="18" charset="0"/>
                <a:cs typeface="Times New Roman" pitchFamily="18" charset="0"/>
              </a:rPr>
              <a:t>cửa</a:t>
            </a:r>
            <a:r>
              <a:rPr lang="en-US" altLang="vi-VN" sz="3600" b="1" dirty="0">
                <a:solidFill>
                  <a:srgbClr val="0000CC"/>
                </a:solidFill>
                <a:latin typeface="Times New Roman" pitchFamily="18" charset="0"/>
                <a:cs typeface="Times New Roman" pitchFamily="18" charset="0"/>
              </a:rPr>
              <a:t> </a:t>
            </a:r>
            <a:r>
              <a:rPr lang="en-US" altLang="vi-VN" sz="3600" b="1" dirty="0" err="1">
                <a:solidFill>
                  <a:srgbClr val="0000CC"/>
                </a:solidFill>
                <a:latin typeface="Times New Roman" pitchFamily="18" charset="0"/>
                <a:cs typeface="Times New Roman" pitchFamily="18" charset="0"/>
              </a:rPr>
              <a:t>và</a:t>
            </a:r>
            <a:r>
              <a:rPr lang="en-US" altLang="vi-VN" sz="3600" b="1" dirty="0">
                <a:solidFill>
                  <a:srgbClr val="0000CC"/>
                </a:solidFill>
                <a:latin typeface="Times New Roman" pitchFamily="18" charset="0"/>
                <a:cs typeface="Times New Roman" pitchFamily="18" charset="0"/>
              </a:rPr>
              <a:t> </a:t>
            </a:r>
            <a:r>
              <a:rPr lang="en-US" altLang="vi-VN" sz="3600" b="1" dirty="0" err="1">
                <a:solidFill>
                  <a:srgbClr val="0000CC"/>
                </a:solidFill>
                <a:latin typeface="Times New Roman" pitchFamily="18" charset="0"/>
                <a:cs typeface="Times New Roman" pitchFamily="18" charset="0"/>
              </a:rPr>
              <a:t>một</a:t>
            </a:r>
            <a:r>
              <a:rPr lang="en-US" altLang="vi-VN" sz="3600" b="1" dirty="0">
                <a:solidFill>
                  <a:srgbClr val="0000CC"/>
                </a:solidFill>
                <a:latin typeface="Times New Roman" pitchFamily="18" charset="0"/>
                <a:cs typeface="Times New Roman" pitchFamily="18" charset="0"/>
              </a:rPr>
              <a:t> </a:t>
            </a:r>
            <a:r>
              <a:rPr lang="en-US" altLang="vi-VN" sz="3600" b="1" dirty="0" err="1">
                <a:solidFill>
                  <a:srgbClr val="0000CC"/>
                </a:solidFill>
                <a:latin typeface="Times New Roman" pitchFamily="18" charset="0"/>
                <a:cs typeface="Times New Roman" pitchFamily="18" charset="0"/>
              </a:rPr>
              <a:t>số</a:t>
            </a:r>
            <a:r>
              <a:rPr lang="en-US" altLang="vi-VN" sz="3600" b="1" dirty="0">
                <a:solidFill>
                  <a:srgbClr val="0000CC"/>
                </a:solidFill>
                <a:latin typeface="Times New Roman" pitchFamily="18" charset="0"/>
                <a:cs typeface="Times New Roman" pitchFamily="18" charset="0"/>
              </a:rPr>
              <a:t> </a:t>
            </a:r>
            <a:r>
              <a:rPr lang="en-US" altLang="vi-VN" sz="3600" b="1" dirty="0" err="1">
                <a:solidFill>
                  <a:srgbClr val="0000CC"/>
                </a:solidFill>
                <a:latin typeface="Times New Roman" pitchFamily="18" charset="0"/>
                <a:cs typeface="Times New Roman" pitchFamily="18" charset="0"/>
              </a:rPr>
              <a:t>bộ</a:t>
            </a:r>
            <a:r>
              <a:rPr lang="en-US" altLang="vi-VN" sz="3600" b="1" dirty="0">
                <a:solidFill>
                  <a:srgbClr val="0000CC"/>
                </a:solidFill>
                <a:latin typeface="Times New Roman" pitchFamily="18" charset="0"/>
                <a:cs typeface="Times New Roman" pitchFamily="18" charset="0"/>
              </a:rPr>
              <a:t> </a:t>
            </a:r>
            <a:r>
              <a:rPr lang="en-US" altLang="vi-VN" sz="3600" b="1" dirty="0" err="1">
                <a:solidFill>
                  <a:srgbClr val="0000CC"/>
                </a:solidFill>
                <a:latin typeface="Times New Roman" pitchFamily="18" charset="0"/>
                <a:cs typeface="Times New Roman" pitchFamily="18" charset="0"/>
              </a:rPr>
              <a:t>phận</a:t>
            </a:r>
            <a:r>
              <a:rPr lang="en-US" altLang="vi-VN" sz="3600" b="1" dirty="0">
                <a:solidFill>
                  <a:srgbClr val="0000CC"/>
                </a:solidFill>
                <a:latin typeface="Times New Roman" pitchFamily="18" charset="0"/>
                <a:cs typeface="Times New Roman" pitchFamily="18" charset="0"/>
              </a:rPr>
              <a:t> </a:t>
            </a:r>
            <a:r>
              <a:rPr lang="en-US" altLang="vi-VN" sz="3600" b="1" dirty="0" err="1">
                <a:solidFill>
                  <a:srgbClr val="0000CC"/>
                </a:solidFill>
                <a:latin typeface="Times New Roman" pitchFamily="18" charset="0"/>
                <a:cs typeface="Times New Roman" pitchFamily="18" charset="0"/>
              </a:rPr>
              <a:t>của</a:t>
            </a:r>
            <a:r>
              <a:rPr lang="en-US" altLang="vi-VN" sz="3600" b="1" dirty="0">
                <a:solidFill>
                  <a:srgbClr val="0000CC"/>
                </a:solidFill>
                <a:latin typeface="Times New Roman" pitchFamily="18" charset="0"/>
                <a:cs typeface="Times New Roman" pitchFamily="18" charset="0"/>
              </a:rPr>
              <a:t> </a:t>
            </a:r>
            <a:r>
              <a:rPr lang="en-US" altLang="vi-VN" sz="3600" b="1" dirty="0" err="1">
                <a:solidFill>
                  <a:srgbClr val="0000CC"/>
                </a:solidFill>
                <a:latin typeface="Times New Roman" pitchFamily="18" charset="0"/>
                <a:cs typeface="Times New Roman" pitchFamily="18" charset="0"/>
              </a:rPr>
              <a:t>các</a:t>
            </a:r>
            <a:r>
              <a:rPr lang="en-US" altLang="vi-VN" sz="3600" b="1" dirty="0">
                <a:solidFill>
                  <a:srgbClr val="0000CC"/>
                </a:solidFill>
                <a:latin typeface="Times New Roman" pitchFamily="18" charset="0"/>
                <a:cs typeface="Times New Roman" pitchFamily="18" charset="0"/>
              </a:rPr>
              <a:t> </a:t>
            </a:r>
            <a:r>
              <a:rPr lang="en-US" altLang="vi-VN" sz="3600" b="1" dirty="0" err="1">
                <a:solidFill>
                  <a:srgbClr val="0000CC"/>
                </a:solidFill>
                <a:latin typeface="Times New Roman" pitchFamily="18" charset="0"/>
                <a:cs typeface="Times New Roman" pitchFamily="18" charset="0"/>
              </a:rPr>
              <a:t>phương</a:t>
            </a:r>
            <a:r>
              <a:rPr lang="en-US" altLang="vi-VN" sz="3600" b="1" dirty="0">
                <a:solidFill>
                  <a:srgbClr val="0000CC"/>
                </a:solidFill>
                <a:latin typeface="Times New Roman" pitchFamily="18" charset="0"/>
                <a:cs typeface="Times New Roman" pitchFamily="18" charset="0"/>
              </a:rPr>
              <a:t> </a:t>
            </a:r>
            <a:r>
              <a:rPr lang="en-US" altLang="vi-VN" sz="3600" b="1" dirty="0" err="1">
                <a:solidFill>
                  <a:srgbClr val="0000CC"/>
                </a:solidFill>
                <a:latin typeface="Times New Roman" pitchFamily="18" charset="0"/>
                <a:cs typeface="Times New Roman" pitchFamily="18" charset="0"/>
              </a:rPr>
              <a:t>tiện</a:t>
            </a:r>
            <a:r>
              <a:rPr lang="en-US" altLang="vi-VN" sz="3600" b="1" dirty="0">
                <a:solidFill>
                  <a:srgbClr val="0000CC"/>
                </a:solidFill>
                <a:latin typeface="Times New Roman" pitchFamily="18" charset="0"/>
                <a:cs typeface="Times New Roman" pitchFamily="18" charset="0"/>
              </a:rPr>
              <a:t> </a:t>
            </a:r>
            <a:r>
              <a:rPr lang="en-US" altLang="vi-VN" sz="3600" b="1" dirty="0" err="1">
                <a:solidFill>
                  <a:srgbClr val="0000CC"/>
                </a:solidFill>
                <a:latin typeface="Times New Roman" pitchFamily="18" charset="0"/>
                <a:cs typeface="Times New Roman" pitchFamily="18" charset="0"/>
              </a:rPr>
              <a:t>giao</a:t>
            </a:r>
            <a:r>
              <a:rPr lang="en-US" altLang="vi-VN" sz="3600" b="1" dirty="0">
                <a:solidFill>
                  <a:srgbClr val="0000CC"/>
                </a:solidFill>
                <a:latin typeface="Times New Roman" pitchFamily="18" charset="0"/>
                <a:cs typeface="Times New Roman" pitchFamily="18" charset="0"/>
              </a:rPr>
              <a:t> </a:t>
            </a:r>
            <a:r>
              <a:rPr lang="en-US" altLang="vi-VN" sz="3600" b="1" dirty="0" err="1">
                <a:solidFill>
                  <a:srgbClr val="0000CC"/>
                </a:solidFill>
                <a:latin typeface="Times New Roman" pitchFamily="18" charset="0"/>
                <a:cs typeface="Times New Roman" pitchFamily="18" charset="0"/>
              </a:rPr>
              <a:t>thông</a:t>
            </a:r>
            <a:r>
              <a:rPr lang="en-US" altLang="vi-VN" sz="3600" b="1" dirty="0">
                <a:solidFill>
                  <a:srgbClr val="0000CC"/>
                </a:solidFill>
                <a:latin typeface="Times New Roman" pitchFamily="18" charset="0"/>
                <a:cs typeface="Times New Roman" pitchFamily="18" charset="0"/>
              </a:rPr>
              <a:t> </a:t>
            </a:r>
            <a:r>
              <a:rPr lang="en-US" altLang="vi-VN" sz="3600" b="1" dirty="0" err="1">
                <a:solidFill>
                  <a:srgbClr val="0000CC"/>
                </a:solidFill>
                <a:latin typeface="Times New Roman" pitchFamily="18" charset="0"/>
                <a:cs typeface="Times New Roman" pitchFamily="18" charset="0"/>
              </a:rPr>
              <a:t>như</a:t>
            </a:r>
            <a:r>
              <a:rPr lang="en-US" altLang="vi-VN" sz="3600" b="1" dirty="0">
                <a:solidFill>
                  <a:srgbClr val="0000CC"/>
                </a:solidFill>
                <a:latin typeface="Times New Roman" pitchFamily="18" charset="0"/>
                <a:cs typeface="Times New Roman" pitchFamily="18" charset="0"/>
              </a:rPr>
              <a:t>: </a:t>
            </a:r>
            <a:r>
              <a:rPr lang="en-US" altLang="vi-VN" sz="3600" b="1" dirty="0" err="1">
                <a:solidFill>
                  <a:srgbClr val="0000CC"/>
                </a:solidFill>
                <a:latin typeface="Times New Roman" pitchFamily="18" charset="0"/>
                <a:cs typeface="Times New Roman" pitchFamily="18" charset="0"/>
              </a:rPr>
              <a:t>tàu</a:t>
            </a:r>
            <a:r>
              <a:rPr lang="en-US" altLang="vi-VN" sz="3600" b="1" dirty="0">
                <a:solidFill>
                  <a:srgbClr val="0000CC"/>
                </a:solidFill>
                <a:latin typeface="Times New Roman" pitchFamily="18" charset="0"/>
                <a:cs typeface="Times New Roman" pitchFamily="18" charset="0"/>
              </a:rPr>
              <a:t> </a:t>
            </a:r>
            <a:r>
              <a:rPr lang="en-US" altLang="vi-VN" sz="3600" b="1" dirty="0" err="1">
                <a:solidFill>
                  <a:srgbClr val="0000CC"/>
                </a:solidFill>
                <a:latin typeface="Times New Roman" pitchFamily="18" charset="0"/>
                <a:cs typeface="Times New Roman" pitchFamily="18" charset="0"/>
              </a:rPr>
              <a:t>hoả</a:t>
            </a:r>
            <a:r>
              <a:rPr lang="en-US" altLang="vi-VN" sz="3600" b="1" dirty="0">
                <a:solidFill>
                  <a:srgbClr val="0000CC"/>
                </a:solidFill>
                <a:latin typeface="Times New Roman" pitchFamily="18" charset="0"/>
                <a:cs typeface="Times New Roman" pitchFamily="18" charset="0"/>
              </a:rPr>
              <a:t>, ô </a:t>
            </a:r>
            <a:r>
              <a:rPr lang="en-US" altLang="vi-VN" sz="3600" b="1" dirty="0" err="1">
                <a:solidFill>
                  <a:srgbClr val="0000CC"/>
                </a:solidFill>
                <a:latin typeface="Times New Roman" pitchFamily="18" charset="0"/>
                <a:cs typeface="Times New Roman" pitchFamily="18" charset="0"/>
              </a:rPr>
              <a:t>tô</a:t>
            </a:r>
            <a:r>
              <a:rPr lang="en-US" altLang="vi-VN" sz="3600" b="1" dirty="0">
                <a:solidFill>
                  <a:srgbClr val="0000CC"/>
                </a:solidFill>
                <a:latin typeface="Times New Roman" pitchFamily="18" charset="0"/>
                <a:cs typeface="Times New Roman" pitchFamily="18" charset="0"/>
              </a:rPr>
              <a:t>, </a:t>
            </a:r>
            <a:r>
              <a:rPr lang="en-US" altLang="vi-VN" sz="3600" b="1" dirty="0" err="1">
                <a:solidFill>
                  <a:srgbClr val="0000CC"/>
                </a:solidFill>
                <a:latin typeface="Times New Roman" pitchFamily="18" charset="0"/>
                <a:cs typeface="Times New Roman" pitchFamily="18" charset="0"/>
              </a:rPr>
              <a:t>máy</a:t>
            </a:r>
            <a:r>
              <a:rPr lang="en-US" altLang="vi-VN" sz="3600" b="1" dirty="0">
                <a:solidFill>
                  <a:srgbClr val="0000CC"/>
                </a:solidFill>
                <a:latin typeface="Times New Roman" pitchFamily="18" charset="0"/>
                <a:cs typeface="Times New Roman" pitchFamily="18" charset="0"/>
              </a:rPr>
              <a:t> bay, </a:t>
            </a:r>
            <a:r>
              <a:rPr lang="en-US" altLang="vi-VN" sz="3600" b="1" dirty="0" err="1">
                <a:solidFill>
                  <a:srgbClr val="0000CC"/>
                </a:solidFill>
                <a:latin typeface="Times New Roman" pitchFamily="18" charset="0"/>
                <a:cs typeface="Times New Roman" pitchFamily="18" charset="0"/>
              </a:rPr>
              <a:t>tàu</a:t>
            </a:r>
            <a:r>
              <a:rPr lang="en-US" altLang="vi-VN" sz="3600" b="1" dirty="0">
                <a:solidFill>
                  <a:srgbClr val="0000CC"/>
                </a:solidFill>
                <a:latin typeface="Times New Roman" pitchFamily="18" charset="0"/>
                <a:cs typeface="Times New Roman" pitchFamily="18" charset="0"/>
              </a:rPr>
              <a:t> </a:t>
            </a:r>
            <a:r>
              <a:rPr lang="en-US" altLang="vi-VN" sz="3600" b="1" dirty="0" err="1">
                <a:solidFill>
                  <a:srgbClr val="0000CC"/>
                </a:solidFill>
                <a:latin typeface="Times New Roman" pitchFamily="18" charset="0"/>
                <a:cs typeface="Times New Roman" pitchFamily="18" charset="0"/>
              </a:rPr>
              <a:t>thuỷ</a:t>
            </a:r>
            <a:r>
              <a:rPr lang="en-US" altLang="vi-VN" sz="3600" b="1" dirty="0">
                <a:solidFill>
                  <a:srgbClr val="0000CC"/>
                </a:solidFill>
                <a:latin typeface="Times New Roman" pitchFamily="18" charset="0"/>
                <a:cs typeface="Times New Roman" pitchFamily="18" charset="0"/>
              </a:rPr>
              <a:t>,…</a:t>
            </a:r>
          </a:p>
        </p:txBody>
      </p:sp>
    </p:spTree>
    <p:custDataLst>
      <p:tags r:id="rId1"/>
    </p:custDataLst>
    <p:extLst>
      <p:ext uri="{BB962C8B-B14F-4D97-AF65-F5344CB8AC3E}">
        <p14:creationId xmlns:p14="http://schemas.microsoft.com/office/powerpoint/2010/main" xmlns="" val="75319397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fade">
                                      <p:cBhvr>
                                        <p:cTn id="7" dur="1000"/>
                                        <p:tgtEl>
                                          <p:spTgt spid="39938"/>
                                        </p:tgtEl>
                                      </p:cBhvr>
                                    </p:animEffect>
                                    <p:anim calcmode="lin" valueType="num">
                                      <p:cBhvr>
                                        <p:cTn id="8" dur="1000" fill="hold"/>
                                        <p:tgtEl>
                                          <p:spTgt spid="39938"/>
                                        </p:tgtEl>
                                        <p:attrNameLst>
                                          <p:attrName>ppt_x</p:attrName>
                                        </p:attrNameLst>
                                      </p:cBhvr>
                                      <p:tavLst>
                                        <p:tav tm="0">
                                          <p:val>
                                            <p:strVal val="#ppt_x"/>
                                          </p:val>
                                        </p:tav>
                                        <p:tav tm="100000">
                                          <p:val>
                                            <p:strVal val="#ppt_x"/>
                                          </p:val>
                                        </p:tav>
                                      </p:tavLst>
                                    </p:anim>
                                    <p:anim calcmode="lin" valueType="num">
                                      <p:cBhvr>
                                        <p:cTn id="9" dur="1000" fill="hold"/>
                                        <p:tgtEl>
                                          <p:spTgt spid="399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2156474" y="1575247"/>
            <a:ext cx="10022417" cy="523220"/>
          </a:xfrm>
          <a:prstGeom prst="rect">
            <a:avLst/>
          </a:prstGeom>
          <a:solidFill>
            <a:schemeClr val="accent1">
              <a:lumMod val="40000"/>
              <a:lumOff val="60000"/>
            </a:schemeClr>
          </a:solidFill>
          <a:ln>
            <a:noFill/>
          </a:ln>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err="1">
                <a:ln>
                  <a:noFill/>
                </a:ln>
                <a:solidFill>
                  <a:srgbClr val="0000FF"/>
                </a:solidFill>
                <a:effectLst/>
                <a:uLnTx/>
                <a:uFillTx/>
                <a:cs typeface="Times New Roman" pitchFamily="18" charset="0"/>
              </a:rPr>
              <a:t>Chuẩn</a:t>
            </a:r>
            <a:r>
              <a:rPr kumimoji="0" lang="en-US" altLang="en-US" sz="2800" b="1" i="0" u="none" strike="noStrike" kern="1200" cap="none" spc="0" normalizeH="0" baseline="0" noProof="0" dirty="0">
                <a:ln>
                  <a:noFill/>
                </a:ln>
                <a:solidFill>
                  <a:srgbClr val="0000FF"/>
                </a:solidFill>
                <a:effectLst/>
                <a:uLnTx/>
                <a:uFillTx/>
                <a:cs typeface="Times New Roman" pitchFamily="18" charset="0"/>
              </a:rPr>
              <a:t> </a:t>
            </a:r>
            <a:r>
              <a:rPr kumimoji="0" lang="en-US" altLang="en-US" sz="2800" b="1" i="0" u="none" strike="noStrike" kern="1200" cap="none" spc="0" normalizeH="0" baseline="0" noProof="0" dirty="0" err="1">
                <a:ln>
                  <a:noFill/>
                </a:ln>
                <a:solidFill>
                  <a:srgbClr val="0000FF"/>
                </a:solidFill>
                <a:effectLst/>
                <a:uLnTx/>
                <a:uFillTx/>
                <a:cs typeface="Times New Roman" pitchFamily="18" charset="0"/>
              </a:rPr>
              <a:t>bị</a:t>
            </a:r>
            <a:r>
              <a:rPr kumimoji="0" lang="en-US" altLang="en-US" sz="2800" b="1" i="0" u="none" strike="noStrike" kern="1200" cap="none" spc="0" normalizeH="0" baseline="0" noProof="0" dirty="0">
                <a:ln>
                  <a:noFill/>
                </a:ln>
                <a:solidFill>
                  <a:srgbClr val="0000FF"/>
                </a:solidFill>
                <a:effectLst/>
                <a:uLnTx/>
                <a:uFillTx/>
                <a:cs typeface="Times New Roman" pitchFamily="18" charset="0"/>
              </a:rPr>
              <a:t> </a:t>
            </a:r>
            <a:r>
              <a:rPr kumimoji="0" lang="en-US" altLang="en-US" sz="2800" b="1" i="0" u="none" strike="noStrike" kern="1200" cap="none" spc="0" normalizeH="0" baseline="0" noProof="0" dirty="0" err="1">
                <a:ln>
                  <a:noFill/>
                </a:ln>
                <a:solidFill>
                  <a:srgbClr val="0000FF"/>
                </a:solidFill>
                <a:effectLst/>
                <a:uLnTx/>
                <a:uFillTx/>
                <a:cs typeface="Times New Roman" pitchFamily="18" charset="0"/>
              </a:rPr>
              <a:t>sẵn</a:t>
            </a:r>
            <a:r>
              <a:rPr kumimoji="0" lang="en-US" altLang="en-US" sz="2800" b="1" i="0" u="none" strike="noStrike" kern="1200" cap="none" spc="0" normalizeH="0" baseline="0" noProof="0" dirty="0">
                <a:ln>
                  <a:noFill/>
                </a:ln>
                <a:solidFill>
                  <a:srgbClr val="0000FF"/>
                </a:solidFill>
                <a:effectLst/>
                <a:uLnTx/>
                <a:uFillTx/>
                <a:cs typeface="Times New Roman" pitchFamily="18" charset="0"/>
              </a:rPr>
              <a:t> </a:t>
            </a:r>
            <a:r>
              <a:rPr kumimoji="0" lang="en-US" altLang="en-US" sz="2800" b="1" i="0" u="none" strike="noStrike" kern="1200" cap="none" spc="0" normalizeH="0" baseline="0" noProof="0" dirty="0" err="1">
                <a:ln>
                  <a:noFill/>
                </a:ln>
                <a:solidFill>
                  <a:srgbClr val="0000FF"/>
                </a:solidFill>
                <a:effectLst/>
                <a:uLnTx/>
                <a:uFillTx/>
                <a:cs typeface="Times New Roman" pitchFamily="18" charset="0"/>
              </a:rPr>
              <a:t>sàng</a:t>
            </a:r>
            <a:r>
              <a:rPr kumimoji="0" lang="en-US" altLang="en-US" sz="2800" b="1" i="0" u="none" strike="noStrike" kern="1200" cap="none" spc="0" normalizeH="0" baseline="0" noProof="0" dirty="0">
                <a:ln>
                  <a:noFill/>
                </a:ln>
                <a:solidFill>
                  <a:srgbClr val="0000FF"/>
                </a:solidFill>
                <a:effectLst/>
                <a:uLnTx/>
                <a:uFillTx/>
                <a:cs typeface="Times New Roman" pitchFamily="18" charset="0"/>
              </a:rPr>
              <a:t> </a:t>
            </a:r>
            <a:r>
              <a:rPr kumimoji="0" lang="en-US" altLang="en-US" sz="2800" b="1" i="0" u="none" strike="noStrike" kern="1200" cap="none" spc="0" normalizeH="0" baseline="0" noProof="0" dirty="0" err="1">
                <a:ln>
                  <a:noFill/>
                </a:ln>
                <a:solidFill>
                  <a:srgbClr val="0000FF"/>
                </a:solidFill>
                <a:effectLst/>
                <a:uLnTx/>
                <a:uFillTx/>
                <a:cs typeface="Times New Roman" pitchFamily="18" charset="0"/>
              </a:rPr>
              <a:t>đồ</a:t>
            </a:r>
            <a:r>
              <a:rPr kumimoji="0" lang="en-US" altLang="en-US" sz="2800" b="1" i="0" u="none" strike="noStrike" kern="1200" cap="none" spc="0" normalizeH="0" baseline="0" noProof="0" dirty="0">
                <a:ln>
                  <a:noFill/>
                </a:ln>
                <a:solidFill>
                  <a:srgbClr val="0000FF"/>
                </a:solidFill>
                <a:effectLst/>
                <a:uLnTx/>
                <a:uFillTx/>
                <a:cs typeface="Times New Roman" pitchFamily="18" charset="0"/>
              </a:rPr>
              <a:t> </a:t>
            </a:r>
            <a:r>
              <a:rPr kumimoji="0" lang="en-US" altLang="en-US" sz="2800" b="1" i="0" u="none" strike="noStrike" kern="1200" cap="none" spc="0" normalizeH="0" baseline="0" noProof="0" dirty="0" err="1">
                <a:ln>
                  <a:noFill/>
                </a:ln>
                <a:solidFill>
                  <a:srgbClr val="0000FF"/>
                </a:solidFill>
                <a:effectLst/>
                <a:uLnTx/>
                <a:uFillTx/>
                <a:cs typeface="Times New Roman" pitchFamily="18" charset="0"/>
              </a:rPr>
              <a:t>dùng</a:t>
            </a:r>
            <a:r>
              <a:rPr kumimoji="0" lang="en-US" altLang="en-US" sz="2800" b="1" i="0" u="none" strike="noStrike" kern="1200" cap="none" spc="0" normalizeH="0" baseline="0" noProof="0" dirty="0">
                <a:ln>
                  <a:noFill/>
                </a:ln>
                <a:solidFill>
                  <a:srgbClr val="0000FF"/>
                </a:solidFill>
                <a:effectLst/>
                <a:uLnTx/>
                <a:uFillTx/>
                <a:cs typeface="Times New Roman" pitchFamily="18" charset="0"/>
              </a:rPr>
              <a:t> </a:t>
            </a:r>
            <a:r>
              <a:rPr kumimoji="0" lang="en-US" altLang="en-US" sz="2800" b="1" i="0" u="none" strike="noStrike" kern="1200" cap="none" spc="0" normalizeH="0" baseline="0" noProof="0" dirty="0" err="1">
                <a:ln>
                  <a:noFill/>
                </a:ln>
                <a:solidFill>
                  <a:srgbClr val="0000FF"/>
                </a:solidFill>
                <a:effectLst/>
                <a:uLnTx/>
                <a:uFillTx/>
                <a:cs typeface="Times New Roman" pitchFamily="18" charset="0"/>
              </a:rPr>
              <a:t>học</a:t>
            </a:r>
            <a:r>
              <a:rPr kumimoji="0" lang="en-US" altLang="en-US" sz="2800" b="1" i="0" u="none" strike="noStrike" kern="1200" cap="none" spc="0" normalizeH="0" baseline="0" noProof="0" dirty="0">
                <a:ln>
                  <a:noFill/>
                </a:ln>
                <a:solidFill>
                  <a:srgbClr val="0000FF"/>
                </a:solidFill>
                <a:effectLst/>
                <a:uLnTx/>
                <a:uFillTx/>
                <a:cs typeface="Times New Roman" pitchFamily="18" charset="0"/>
              </a:rPr>
              <a:t> </a:t>
            </a:r>
            <a:r>
              <a:rPr kumimoji="0" lang="en-US" altLang="en-US" sz="2800" b="1" i="0" u="none" strike="noStrike" kern="1200" cap="none" spc="0" normalizeH="0" baseline="0" noProof="0" dirty="0" err="1">
                <a:ln>
                  <a:noFill/>
                </a:ln>
                <a:solidFill>
                  <a:srgbClr val="0000FF"/>
                </a:solidFill>
                <a:effectLst/>
                <a:uLnTx/>
                <a:uFillTx/>
                <a:cs typeface="Times New Roman" pitchFamily="18" charset="0"/>
              </a:rPr>
              <a:t>tập</a:t>
            </a:r>
            <a:r>
              <a:rPr kumimoji="0" lang="en-US" altLang="en-US" sz="2800" b="1" i="0" u="none" strike="noStrike" kern="1200" cap="none" spc="0" normalizeH="0" baseline="0" noProof="0" dirty="0">
                <a:ln>
                  <a:noFill/>
                </a:ln>
                <a:solidFill>
                  <a:srgbClr val="0000FF"/>
                </a:solidFill>
                <a:effectLst/>
                <a:uLnTx/>
                <a:uFillTx/>
                <a:cs typeface="Times New Roman" pitchFamily="18" charset="0"/>
              </a:rPr>
              <a:t>, </a:t>
            </a:r>
            <a:r>
              <a:rPr kumimoji="0" lang="en-US" altLang="en-US" sz="2800" b="1" i="0" u="none" strike="noStrike" kern="1200" cap="none" spc="0" normalizeH="0" baseline="0" noProof="0" dirty="0" err="1" smtClean="0">
                <a:ln>
                  <a:noFill/>
                </a:ln>
                <a:solidFill>
                  <a:srgbClr val="0000FF"/>
                </a:solidFill>
                <a:effectLst/>
                <a:uLnTx/>
                <a:uFillTx/>
                <a:cs typeface="Times New Roman" pitchFamily="18" charset="0"/>
              </a:rPr>
              <a:t>sách</a:t>
            </a:r>
            <a:r>
              <a:rPr lang="en-US" altLang="en-US" sz="2800" b="1" dirty="0">
                <a:solidFill>
                  <a:srgbClr val="0000FF"/>
                </a:solidFill>
                <a:cs typeface="Times New Roman" pitchFamily="18" charset="0"/>
              </a:rPr>
              <a:t> </a:t>
            </a:r>
            <a:r>
              <a:rPr kumimoji="0" lang="vi-VN" altLang="en-US" sz="2800" b="1" i="0" u="none" strike="noStrike" kern="1200" cap="none" spc="0" normalizeH="0" baseline="0" noProof="0" dirty="0" smtClean="0">
                <a:ln>
                  <a:noFill/>
                </a:ln>
                <a:solidFill>
                  <a:srgbClr val="0000FF"/>
                </a:solidFill>
                <a:effectLst/>
                <a:uLnTx/>
                <a:uFillTx/>
                <a:cs typeface="Times New Roman" pitchFamily="18" charset="0"/>
              </a:rPr>
              <a:t>Khoa </a:t>
            </a:r>
            <a:r>
              <a:rPr kumimoji="0" lang="vi-VN" altLang="en-US" sz="2800" b="1" i="0" u="none" strike="noStrike" kern="1200" cap="none" spc="0" normalizeH="0" baseline="0" noProof="0" dirty="0">
                <a:ln>
                  <a:noFill/>
                </a:ln>
                <a:solidFill>
                  <a:srgbClr val="0000FF"/>
                </a:solidFill>
                <a:effectLst/>
                <a:uLnTx/>
                <a:uFillTx/>
                <a:cs typeface="Times New Roman" pitchFamily="18" charset="0"/>
              </a:rPr>
              <a:t>học</a:t>
            </a:r>
            <a:r>
              <a:rPr kumimoji="0" lang="en-US" altLang="en-US" sz="2800" b="1" i="0" u="none" strike="noStrike" kern="1200" cap="none" spc="0" normalizeH="0" baseline="0" noProof="0" dirty="0">
                <a:ln>
                  <a:noFill/>
                </a:ln>
                <a:solidFill>
                  <a:srgbClr val="0000FF"/>
                </a:solidFill>
                <a:effectLst/>
                <a:uLnTx/>
                <a:uFillTx/>
                <a:cs typeface="Times New Roman" pitchFamily="18" charset="0"/>
              </a:rPr>
              <a:t> </a:t>
            </a:r>
            <a:r>
              <a:rPr kumimoji="0" lang="en-US" altLang="en-US" sz="2800" b="1" i="0" u="none" strike="noStrike" kern="1200" cap="none" spc="0" normalizeH="0" baseline="0" noProof="0" dirty="0" smtClean="0">
                <a:ln>
                  <a:noFill/>
                </a:ln>
                <a:solidFill>
                  <a:srgbClr val="0000FF"/>
                </a:solidFill>
                <a:effectLst/>
                <a:uLnTx/>
                <a:uFillTx/>
                <a:cs typeface="Times New Roman" pitchFamily="18" charset="0"/>
              </a:rPr>
              <a:t>5</a:t>
            </a:r>
            <a:endParaRPr kumimoji="0" lang="en-US" altLang="en-US" sz="2800" b="1" i="0" u="none" strike="noStrike" kern="1200" cap="none" spc="0" normalizeH="0" baseline="0" noProof="0" dirty="0">
              <a:ln>
                <a:noFill/>
              </a:ln>
              <a:solidFill>
                <a:srgbClr val="0000FF"/>
              </a:solidFill>
              <a:effectLst/>
              <a:uLnTx/>
              <a:uFillTx/>
              <a:cs typeface="Times New Roman" pitchFamily="18" charset="0"/>
            </a:endParaRPr>
          </a:p>
        </p:txBody>
      </p:sp>
      <p:sp>
        <p:nvSpPr>
          <p:cNvPr id="6" name="TextBox 5"/>
          <p:cNvSpPr txBox="1">
            <a:spLocks noChangeArrowheads="1"/>
          </p:cNvSpPr>
          <p:nvPr/>
        </p:nvSpPr>
        <p:spPr bwMode="auto">
          <a:xfrm>
            <a:off x="2724150" y="3280570"/>
            <a:ext cx="9454741" cy="523220"/>
          </a:xfrm>
          <a:prstGeom prst="rect">
            <a:avLst/>
          </a:prstGeom>
          <a:solidFill>
            <a:schemeClr val="accent1">
              <a:lumMod val="40000"/>
              <a:lumOff val="60000"/>
            </a:schemeClr>
          </a:solidFill>
          <a:ln>
            <a:noFill/>
          </a:ln>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err="1">
                <a:ln>
                  <a:noFill/>
                </a:ln>
                <a:solidFill>
                  <a:srgbClr val="0000FF"/>
                </a:solidFill>
                <a:effectLst/>
                <a:uLnTx/>
                <a:uFillTx/>
                <a:cs typeface="Times New Roman" pitchFamily="18" charset="0"/>
              </a:rPr>
              <a:t>Tập</a:t>
            </a:r>
            <a:r>
              <a:rPr kumimoji="0" lang="en-US" altLang="en-US" sz="2800" b="1" i="0" u="none" strike="noStrike" kern="1200" cap="none" spc="0" normalizeH="0" baseline="0" noProof="0" dirty="0">
                <a:ln>
                  <a:noFill/>
                </a:ln>
                <a:solidFill>
                  <a:srgbClr val="0000FF"/>
                </a:solidFill>
                <a:effectLst/>
                <a:uLnTx/>
                <a:uFillTx/>
                <a:cs typeface="Times New Roman" pitchFamily="18" charset="0"/>
              </a:rPr>
              <a:t> </a:t>
            </a:r>
            <a:r>
              <a:rPr kumimoji="0" lang="en-US" altLang="en-US" sz="2800" b="1" i="0" u="none" strike="noStrike" kern="1200" cap="none" spc="0" normalizeH="0" baseline="0" noProof="0" dirty="0" err="1">
                <a:ln>
                  <a:noFill/>
                </a:ln>
                <a:solidFill>
                  <a:srgbClr val="0000FF"/>
                </a:solidFill>
                <a:effectLst/>
                <a:uLnTx/>
                <a:uFillTx/>
                <a:cs typeface="Times New Roman" pitchFamily="18" charset="0"/>
              </a:rPr>
              <a:t>trung</a:t>
            </a:r>
            <a:r>
              <a:rPr kumimoji="0" lang="en-US" altLang="en-US" sz="2800" b="1" i="0" u="none" strike="noStrike" kern="1200" cap="none" spc="0" normalizeH="0" baseline="0" noProof="0" dirty="0">
                <a:ln>
                  <a:noFill/>
                </a:ln>
                <a:solidFill>
                  <a:srgbClr val="0000FF"/>
                </a:solidFill>
                <a:effectLst/>
                <a:uLnTx/>
                <a:uFillTx/>
                <a:cs typeface="Times New Roman" pitchFamily="18" charset="0"/>
              </a:rPr>
              <a:t> </a:t>
            </a:r>
            <a:r>
              <a:rPr kumimoji="0" lang="en-US" altLang="en-US" sz="2800" b="1" i="0" u="none" strike="noStrike" kern="1200" cap="none" spc="0" normalizeH="0" baseline="0" noProof="0" dirty="0" err="1">
                <a:ln>
                  <a:noFill/>
                </a:ln>
                <a:solidFill>
                  <a:srgbClr val="0000FF"/>
                </a:solidFill>
                <a:effectLst/>
                <a:uLnTx/>
                <a:uFillTx/>
                <a:cs typeface="Times New Roman" pitchFamily="18" charset="0"/>
              </a:rPr>
              <a:t>lắng</a:t>
            </a:r>
            <a:r>
              <a:rPr kumimoji="0" lang="en-US" altLang="en-US" sz="2800" b="1" i="0" u="none" strike="noStrike" kern="1200" cap="none" spc="0" normalizeH="0" baseline="0" noProof="0" dirty="0">
                <a:ln>
                  <a:noFill/>
                </a:ln>
                <a:solidFill>
                  <a:srgbClr val="0000FF"/>
                </a:solidFill>
                <a:effectLst/>
                <a:uLnTx/>
                <a:uFillTx/>
                <a:cs typeface="Times New Roman" pitchFamily="18" charset="0"/>
              </a:rPr>
              <a:t> </a:t>
            </a:r>
            <a:r>
              <a:rPr kumimoji="0" lang="en-US" altLang="en-US" sz="2800" b="1" i="0" u="none" strike="noStrike" kern="1200" cap="none" spc="0" normalizeH="0" baseline="0" noProof="0" dirty="0" err="1">
                <a:ln>
                  <a:noFill/>
                </a:ln>
                <a:solidFill>
                  <a:srgbClr val="0000FF"/>
                </a:solidFill>
                <a:effectLst/>
                <a:uLnTx/>
                <a:uFillTx/>
                <a:cs typeface="Times New Roman" pitchFamily="18" charset="0"/>
              </a:rPr>
              <a:t>nghe</a:t>
            </a:r>
            <a:r>
              <a:rPr kumimoji="0" lang="en-US" altLang="en-US" sz="2800" b="1" i="0" u="none" strike="noStrike" kern="1200" cap="none" spc="0" normalizeH="0" baseline="0" noProof="0" dirty="0">
                <a:ln>
                  <a:noFill/>
                </a:ln>
                <a:solidFill>
                  <a:srgbClr val="0000FF"/>
                </a:solidFill>
                <a:effectLst/>
                <a:uLnTx/>
                <a:uFillTx/>
                <a:cs typeface="Times New Roman" pitchFamily="18" charset="0"/>
              </a:rPr>
              <a:t> </a:t>
            </a:r>
            <a:r>
              <a:rPr kumimoji="0" lang="en-US" altLang="en-US" sz="2800" b="1" i="0" u="none" strike="noStrike" kern="1200" cap="none" spc="0" normalizeH="0" baseline="0" noProof="0" dirty="0" err="1">
                <a:ln>
                  <a:noFill/>
                </a:ln>
                <a:solidFill>
                  <a:srgbClr val="0000FF"/>
                </a:solidFill>
                <a:effectLst/>
                <a:uLnTx/>
                <a:uFillTx/>
                <a:cs typeface="Times New Roman" pitchFamily="18" charset="0"/>
              </a:rPr>
              <a:t>và</a:t>
            </a:r>
            <a:r>
              <a:rPr kumimoji="0" lang="en-US" altLang="en-US" sz="2800" b="1" i="0" u="none" strike="noStrike" kern="1200" cap="none" spc="0" normalizeH="0" baseline="0" noProof="0" dirty="0">
                <a:ln>
                  <a:noFill/>
                </a:ln>
                <a:solidFill>
                  <a:srgbClr val="0000FF"/>
                </a:solidFill>
                <a:effectLst/>
                <a:uLnTx/>
                <a:uFillTx/>
                <a:cs typeface="Times New Roman" pitchFamily="18" charset="0"/>
              </a:rPr>
              <a:t> </a:t>
            </a:r>
            <a:r>
              <a:rPr kumimoji="0" lang="en-US" altLang="en-US" sz="2800" b="1" i="0" u="none" strike="noStrike" kern="1200" cap="none" spc="0" normalizeH="0" baseline="0" noProof="0" dirty="0" err="1">
                <a:ln>
                  <a:noFill/>
                </a:ln>
                <a:solidFill>
                  <a:srgbClr val="0000FF"/>
                </a:solidFill>
                <a:effectLst/>
                <a:uLnTx/>
                <a:uFillTx/>
                <a:cs typeface="Times New Roman" pitchFamily="18" charset="0"/>
              </a:rPr>
              <a:t>làm</a:t>
            </a:r>
            <a:r>
              <a:rPr kumimoji="0" lang="en-US" altLang="en-US" sz="2800" b="1" i="0" u="none" strike="noStrike" kern="1200" cap="none" spc="0" normalizeH="0" baseline="0" noProof="0" dirty="0">
                <a:ln>
                  <a:noFill/>
                </a:ln>
                <a:solidFill>
                  <a:srgbClr val="0000FF"/>
                </a:solidFill>
                <a:effectLst/>
                <a:uLnTx/>
                <a:uFillTx/>
                <a:cs typeface="Times New Roman" pitchFamily="18" charset="0"/>
              </a:rPr>
              <a:t> </a:t>
            </a:r>
            <a:r>
              <a:rPr kumimoji="0" lang="en-US" altLang="en-US" sz="2800" b="1" i="0" u="none" strike="noStrike" kern="1200" cap="none" spc="0" normalizeH="0" baseline="0" noProof="0" dirty="0" err="1">
                <a:ln>
                  <a:noFill/>
                </a:ln>
                <a:solidFill>
                  <a:srgbClr val="0000FF"/>
                </a:solidFill>
                <a:effectLst/>
                <a:uLnTx/>
                <a:uFillTx/>
                <a:cs typeface="Times New Roman" pitchFamily="18" charset="0"/>
              </a:rPr>
              <a:t>theo</a:t>
            </a:r>
            <a:r>
              <a:rPr kumimoji="0" lang="en-US" altLang="en-US" sz="2800" b="1" i="0" u="none" strike="noStrike" kern="1200" cap="none" spc="0" normalizeH="0" baseline="0" noProof="0" dirty="0">
                <a:ln>
                  <a:noFill/>
                </a:ln>
                <a:solidFill>
                  <a:srgbClr val="0000FF"/>
                </a:solidFill>
                <a:effectLst/>
                <a:uLnTx/>
                <a:uFillTx/>
                <a:cs typeface="Times New Roman" pitchFamily="18" charset="0"/>
              </a:rPr>
              <a:t> </a:t>
            </a:r>
            <a:r>
              <a:rPr kumimoji="0" lang="en-US" altLang="en-US" sz="2800" b="1" i="0" u="none" strike="noStrike" kern="1200" cap="none" spc="0" normalizeH="0" baseline="0" noProof="0" dirty="0" err="1">
                <a:ln>
                  <a:noFill/>
                </a:ln>
                <a:solidFill>
                  <a:srgbClr val="0000FF"/>
                </a:solidFill>
                <a:effectLst/>
                <a:uLnTx/>
                <a:uFillTx/>
                <a:cs typeface="Times New Roman" pitchFamily="18" charset="0"/>
              </a:rPr>
              <a:t>yêu</a:t>
            </a:r>
            <a:r>
              <a:rPr kumimoji="0" lang="en-US" altLang="en-US" sz="2800" b="1" i="0" u="none" strike="noStrike" kern="1200" cap="none" spc="0" normalizeH="0" baseline="0" noProof="0" dirty="0">
                <a:ln>
                  <a:noFill/>
                </a:ln>
                <a:solidFill>
                  <a:srgbClr val="0000FF"/>
                </a:solidFill>
                <a:effectLst/>
                <a:uLnTx/>
                <a:uFillTx/>
                <a:cs typeface="Times New Roman" pitchFamily="18" charset="0"/>
              </a:rPr>
              <a:t> </a:t>
            </a:r>
            <a:r>
              <a:rPr kumimoji="0" lang="en-US" altLang="en-US" sz="2800" b="1" i="0" u="none" strike="noStrike" kern="1200" cap="none" spc="0" normalizeH="0" baseline="0" noProof="0" dirty="0" err="1">
                <a:ln>
                  <a:noFill/>
                </a:ln>
                <a:solidFill>
                  <a:srgbClr val="0000FF"/>
                </a:solidFill>
                <a:effectLst/>
                <a:uLnTx/>
                <a:uFillTx/>
                <a:cs typeface="Times New Roman" pitchFamily="18" charset="0"/>
              </a:rPr>
              <a:t>cầu</a:t>
            </a:r>
            <a:r>
              <a:rPr kumimoji="0" lang="en-US" altLang="en-US" sz="2800" b="1" i="0" u="none" strike="noStrike" kern="1200" cap="none" spc="0" normalizeH="0" baseline="0" noProof="0" dirty="0">
                <a:ln>
                  <a:noFill/>
                </a:ln>
                <a:solidFill>
                  <a:srgbClr val="0000FF"/>
                </a:solidFill>
                <a:effectLst/>
                <a:uLnTx/>
                <a:uFillTx/>
                <a:cs typeface="Times New Roman" pitchFamily="18" charset="0"/>
              </a:rPr>
              <a:t> </a:t>
            </a:r>
            <a:r>
              <a:rPr kumimoji="0" lang="en-US" altLang="en-US" sz="2800" b="1" i="0" u="none" strike="noStrike" kern="1200" cap="none" spc="0" normalizeH="0" baseline="0" noProof="0" dirty="0" err="1">
                <a:ln>
                  <a:noFill/>
                </a:ln>
                <a:solidFill>
                  <a:srgbClr val="0000FF"/>
                </a:solidFill>
                <a:effectLst/>
                <a:uLnTx/>
                <a:uFillTx/>
                <a:cs typeface="Times New Roman" pitchFamily="18" charset="0"/>
              </a:rPr>
              <a:t>của</a:t>
            </a:r>
            <a:r>
              <a:rPr kumimoji="0" lang="en-US" altLang="en-US" sz="2800" b="1" i="0" u="none" strike="noStrike" kern="1200" cap="none" spc="0" normalizeH="0" baseline="0" noProof="0" dirty="0">
                <a:ln>
                  <a:noFill/>
                </a:ln>
                <a:solidFill>
                  <a:srgbClr val="0000FF"/>
                </a:solidFill>
                <a:effectLst/>
                <a:uLnTx/>
                <a:uFillTx/>
                <a:cs typeface="Times New Roman" pitchFamily="18" charset="0"/>
              </a:rPr>
              <a:t> </a:t>
            </a:r>
            <a:r>
              <a:rPr kumimoji="0" lang="en-US" altLang="en-US" sz="2800" b="1" i="0" u="none" strike="noStrike" kern="1200" cap="none" spc="0" normalizeH="0" baseline="0" noProof="0" dirty="0" err="1">
                <a:ln>
                  <a:noFill/>
                </a:ln>
                <a:solidFill>
                  <a:srgbClr val="0000FF"/>
                </a:solidFill>
                <a:effectLst/>
                <a:uLnTx/>
                <a:uFillTx/>
                <a:cs typeface="Times New Roman" pitchFamily="18" charset="0"/>
              </a:rPr>
              <a:t>cô</a:t>
            </a:r>
            <a:r>
              <a:rPr kumimoji="0" lang="en-US" altLang="en-US" sz="2800" b="1" i="0" u="none" strike="noStrike" kern="1200" cap="none" spc="0" normalizeH="0" baseline="0" noProof="0" dirty="0">
                <a:ln>
                  <a:noFill/>
                </a:ln>
                <a:solidFill>
                  <a:srgbClr val="0000FF"/>
                </a:solidFill>
                <a:effectLst/>
                <a:uLnTx/>
                <a:uFillTx/>
                <a:cs typeface="Times New Roman" pitchFamily="18" charset="0"/>
              </a:rPr>
              <a:t> </a:t>
            </a:r>
            <a:r>
              <a:rPr kumimoji="0" lang="en-US" altLang="en-US" sz="2800" b="1" i="0" u="none" strike="noStrike" kern="1200" cap="none" spc="0" normalizeH="0" baseline="0" noProof="0" dirty="0" err="1">
                <a:ln>
                  <a:noFill/>
                </a:ln>
                <a:solidFill>
                  <a:srgbClr val="0000FF"/>
                </a:solidFill>
                <a:effectLst/>
                <a:uLnTx/>
                <a:uFillTx/>
                <a:cs typeface="Times New Roman" pitchFamily="18" charset="0"/>
              </a:rPr>
              <a:t>giáo</a:t>
            </a:r>
            <a:r>
              <a:rPr kumimoji="0" lang="en-US" altLang="en-US" sz="2800" b="1" i="0" u="none" strike="noStrike" kern="1200" cap="none" spc="0" normalizeH="0" baseline="0" noProof="0" dirty="0">
                <a:ln>
                  <a:noFill/>
                </a:ln>
                <a:solidFill>
                  <a:srgbClr val="0000FF"/>
                </a:solidFill>
                <a:effectLst/>
                <a:uLnTx/>
                <a:uFillTx/>
                <a:cs typeface="Times New Roman" pitchFamily="18" charset="0"/>
              </a:rPr>
              <a:t>.</a:t>
            </a:r>
          </a:p>
        </p:txBody>
      </p:sp>
      <p:sp>
        <p:nvSpPr>
          <p:cNvPr id="8" name="TextBox 7"/>
          <p:cNvSpPr txBox="1">
            <a:spLocks noChangeArrowheads="1"/>
          </p:cNvSpPr>
          <p:nvPr/>
        </p:nvSpPr>
        <p:spPr bwMode="auto">
          <a:xfrm>
            <a:off x="4883596" y="5094148"/>
            <a:ext cx="7014633" cy="523220"/>
          </a:xfrm>
          <a:prstGeom prst="rect">
            <a:avLst/>
          </a:prstGeom>
          <a:solidFill>
            <a:schemeClr val="accent1">
              <a:lumMod val="40000"/>
              <a:lumOff val="60000"/>
            </a:schemeClr>
          </a:solidFill>
          <a:ln>
            <a:noFill/>
          </a:ln>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err="1">
                <a:ln>
                  <a:noFill/>
                </a:ln>
                <a:solidFill>
                  <a:srgbClr val="0000FF"/>
                </a:solidFill>
                <a:effectLst/>
                <a:uLnTx/>
                <a:uFillTx/>
                <a:cs typeface="Times New Roman" pitchFamily="18" charset="0"/>
              </a:rPr>
              <a:t>Hoàn</a:t>
            </a:r>
            <a:r>
              <a:rPr kumimoji="0" lang="en-US" altLang="en-US" sz="2800" b="1" i="0" u="none" strike="noStrike" kern="1200" cap="none" spc="0" normalizeH="0" baseline="0" noProof="0" dirty="0">
                <a:ln>
                  <a:noFill/>
                </a:ln>
                <a:solidFill>
                  <a:srgbClr val="0000FF"/>
                </a:solidFill>
                <a:effectLst/>
                <a:uLnTx/>
                <a:uFillTx/>
                <a:cs typeface="Times New Roman" pitchFamily="18" charset="0"/>
              </a:rPr>
              <a:t> </a:t>
            </a:r>
            <a:r>
              <a:rPr kumimoji="0" lang="en-US" altLang="en-US" sz="2800" b="1" i="0" u="none" strike="noStrike" kern="1200" cap="none" spc="0" normalizeH="0" baseline="0" noProof="0" dirty="0" err="1">
                <a:ln>
                  <a:noFill/>
                </a:ln>
                <a:solidFill>
                  <a:srgbClr val="0000FF"/>
                </a:solidFill>
                <a:effectLst/>
                <a:uLnTx/>
                <a:uFillTx/>
                <a:cs typeface="Times New Roman" pitchFamily="18" charset="0"/>
              </a:rPr>
              <a:t>thành</a:t>
            </a:r>
            <a:r>
              <a:rPr kumimoji="0" lang="en-US" altLang="en-US" sz="2800" b="1" i="0" u="none" strike="noStrike" kern="1200" cap="none" spc="0" normalizeH="0" baseline="0" noProof="0" dirty="0">
                <a:ln>
                  <a:noFill/>
                </a:ln>
                <a:solidFill>
                  <a:srgbClr val="0000FF"/>
                </a:solidFill>
                <a:effectLst/>
                <a:uLnTx/>
                <a:uFillTx/>
                <a:cs typeface="Times New Roman" pitchFamily="18" charset="0"/>
              </a:rPr>
              <a:t> </a:t>
            </a:r>
            <a:r>
              <a:rPr kumimoji="0" lang="en-US" altLang="en-US" sz="2800" b="1" i="0" u="none" strike="noStrike" kern="1200" cap="none" spc="0" normalizeH="0" baseline="0" noProof="0" dirty="0" err="1">
                <a:ln>
                  <a:noFill/>
                </a:ln>
                <a:solidFill>
                  <a:srgbClr val="0000FF"/>
                </a:solidFill>
                <a:effectLst/>
                <a:uLnTx/>
                <a:uFillTx/>
                <a:cs typeface="Times New Roman" pitchFamily="18" charset="0"/>
              </a:rPr>
              <a:t>bài</a:t>
            </a:r>
            <a:r>
              <a:rPr kumimoji="0" lang="en-US" altLang="en-US" sz="2800" b="1" i="0" u="none" strike="noStrike" kern="1200" cap="none" spc="0" normalizeH="0" baseline="0" noProof="0" dirty="0">
                <a:ln>
                  <a:noFill/>
                </a:ln>
                <a:solidFill>
                  <a:srgbClr val="0000FF"/>
                </a:solidFill>
                <a:effectLst/>
                <a:uLnTx/>
                <a:uFillTx/>
                <a:cs typeface="Times New Roman" pitchFamily="18" charset="0"/>
              </a:rPr>
              <a:t> </a:t>
            </a:r>
            <a:r>
              <a:rPr kumimoji="0" lang="en-US" altLang="en-US" sz="2800" b="1" i="0" u="none" strike="noStrike" kern="1200" cap="none" spc="0" normalizeH="0" baseline="0" noProof="0" dirty="0" err="1" smtClean="0">
                <a:ln>
                  <a:noFill/>
                </a:ln>
                <a:solidFill>
                  <a:srgbClr val="0000FF"/>
                </a:solidFill>
                <a:effectLst/>
                <a:uLnTx/>
                <a:uFillTx/>
                <a:cs typeface="Times New Roman" pitchFamily="18" charset="0"/>
              </a:rPr>
              <a:t>tập</a:t>
            </a:r>
            <a:r>
              <a:rPr kumimoji="0" lang="en-US" altLang="en-US" sz="2800" b="1" i="0" u="none" strike="noStrike" kern="1200" cap="none" spc="0" normalizeH="0" baseline="0" noProof="0" dirty="0" smtClean="0">
                <a:ln>
                  <a:noFill/>
                </a:ln>
                <a:solidFill>
                  <a:srgbClr val="0000FF"/>
                </a:solidFill>
                <a:effectLst/>
                <a:uLnTx/>
                <a:uFillTx/>
                <a:cs typeface="Times New Roman" pitchFamily="18" charset="0"/>
              </a:rPr>
              <a:t>.</a:t>
            </a:r>
            <a:endParaRPr kumimoji="0" lang="en-US" altLang="en-US" sz="2800" b="1" i="0" u="none" strike="noStrike" kern="1200" cap="none" spc="0" normalizeH="0" baseline="0" noProof="0" dirty="0">
              <a:ln>
                <a:noFill/>
              </a:ln>
              <a:solidFill>
                <a:srgbClr val="002060"/>
              </a:solidFill>
              <a:effectLst/>
              <a:uLnTx/>
              <a:uFillTx/>
              <a:cs typeface="Times New Roman" pitchFamily="18" charset="0"/>
            </a:endParaRPr>
          </a:p>
        </p:txBody>
      </p:sp>
      <p:sp>
        <p:nvSpPr>
          <p:cNvPr id="10" name="Title 12"/>
          <p:cNvSpPr txBox="1">
            <a:spLocks/>
          </p:cNvSpPr>
          <p:nvPr/>
        </p:nvSpPr>
        <p:spPr>
          <a:xfrm>
            <a:off x="79751" y="381000"/>
            <a:ext cx="11986683" cy="838200"/>
          </a:xfrm>
          <a:prstGeom prst="rect">
            <a:avLst/>
          </a:prstGeom>
          <a:solidFill>
            <a:srgbClr val="00B050"/>
          </a:solidFill>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FFFF00"/>
                </a:solidFill>
                <a:effectLst/>
                <a:uLnTx/>
                <a:uFillTx/>
                <a:latin typeface="Times New Roman" pitchFamily="18" charset="0"/>
                <a:cs typeface="Times New Roman" pitchFamily="18" charset="0"/>
              </a:rPr>
              <a:t>NHỮNG ĐIỀU CẦN LƯU Ý</a:t>
            </a:r>
          </a:p>
        </p:txBody>
      </p:sp>
    </p:spTree>
    <p:extLst>
      <p:ext uri="{BB962C8B-B14F-4D97-AF65-F5344CB8AC3E}">
        <p14:creationId xmlns="" xmlns:p14="http://schemas.microsoft.com/office/powerpoint/2010/main" val="29103887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Rectangle 20"/>
          <p:cNvSpPr>
            <a:spLocks noChangeArrowheads="1"/>
          </p:cNvSpPr>
          <p:nvPr/>
        </p:nvSpPr>
        <p:spPr bwMode="auto">
          <a:xfrm>
            <a:off x="0" y="0"/>
            <a:ext cx="12192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fontAlgn="base" hangingPunct="0">
              <a:spcBef>
                <a:spcPct val="0"/>
              </a:spcBef>
              <a:spcAft>
                <a:spcPct val="0"/>
              </a:spcAft>
              <a:buFont typeface="Arial" charset="0"/>
              <a:buNone/>
            </a:pPr>
            <a:endParaRPr lang="vi-VN">
              <a:solidFill>
                <a:prstClr val="black"/>
              </a:solidFill>
              <a:latin typeface="Times New Roman" pitchFamily="18" charset="0"/>
              <a:cs typeface="Arial" charset="0"/>
            </a:endParaRPr>
          </a:p>
        </p:txBody>
      </p:sp>
      <p:sp>
        <p:nvSpPr>
          <p:cNvPr id="2" name="TextBox 1"/>
          <p:cNvSpPr txBox="1"/>
          <p:nvPr/>
        </p:nvSpPr>
        <p:spPr>
          <a:xfrm>
            <a:off x="101600" y="228600"/>
            <a:ext cx="11988800" cy="646331"/>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3600" b="1" dirty="0" err="1" smtClean="0">
                <a:solidFill>
                  <a:srgbClr val="FF0000"/>
                </a:solidFill>
                <a:latin typeface="Times New Roman" pitchFamily="18" charset="0"/>
                <a:cs typeface="Times New Roman" pitchFamily="18" charset="0"/>
              </a:rPr>
              <a:t>Cách</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bảo</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quản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một</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số</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đồ</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dùng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bằng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sắt</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nhôm</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thường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dùng</a:t>
            </a:r>
            <a:endParaRPr lang="en-US" sz="3600" b="1" dirty="0">
              <a:solidFill>
                <a:srgbClr val="FF0000"/>
              </a:solidFill>
              <a:latin typeface="Times New Roman" pitchFamily="18" charset="0"/>
              <a:cs typeface="Times New Roman" pitchFamily="18" charset="0"/>
            </a:endParaRPr>
          </a:p>
        </p:txBody>
      </p:sp>
      <p:sp>
        <p:nvSpPr>
          <p:cNvPr id="4" name="Rectangle 3"/>
          <p:cNvSpPr/>
          <p:nvPr/>
        </p:nvSpPr>
        <p:spPr>
          <a:xfrm>
            <a:off x="59559" y="1752601"/>
            <a:ext cx="12149959" cy="3416320"/>
          </a:xfrm>
          <a:prstGeom prst="rect">
            <a:avLst/>
          </a:prstGeom>
          <a:noFill/>
          <a:ln>
            <a:noFill/>
          </a:ln>
        </p:spPr>
        <p:txBody>
          <a:bodyPr wrap="square">
            <a:spAutoFit/>
          </a:bodyPr>
          <a:lstStyle/>
          <a:p>
            <a:pPr algn="just"/>
            <a:r>
              <a:rPr lang="vi-VN" sz="3600" b="1" dirty="0">
                <a:solidFill>
                  <a:srgbClr val="0000FF"/>
                </a:solidFill>
                <a:latin typeface="Times New Roman" pitchFamily="18" charset="0"/>
                <a:cs typeface="Times New Roman" pitchFamily="18" charset="0"/>
              </a:rPr>
              <a:t>+ Các đồ dùng bằng sắt, </a:t>
            </a:r>
            <a:r>
              <a:rPr lang="vi-VN" sz="3600" b="1" dirty="0" smtClean="0">
                <a:solidFill>
                  <a:srgbClr val="0000FF"/>
                </a:solidFill>
                <a:latin typeface="Times New Roman" pitchFamily="18" charset="0"/>
                <a:cs typeface="Times New Roman" pitchFamily="18" charset="0"/>
              </a:rPr>
              <a:t>nhôm </a:t>
            </a:r>
            <a:r>
              <a:rPr lang="vi-VN" sz="3600" b="1" dirty="0">
                <a:solidFill>
                  <a:srgbClr val="0000FF"/>
                </a:solidFill>
                <a:latin typeface="Times New Roman" pitchFamily="18" charset="0"/>
                <a:cs typeface="Times New Roman" pitchFamily="18" charset="0"/>
              </a:rPr>
              <a:t>sau khi dùng xong phải rửa sạch và cất nơi khô ráo.</a:t>
            </a:r>
          </a:p>
          <a:p>
            <a:pPr algn="just"/>
            <a:r>
              <a:rPr lang="vi-VN" sz="3600" b="1" dirty="0">
                <a:solidFill>
                  <a:srgbClr val="0000FF"/>
                </a:solidFill>
                <a:latin typeface="Times New Roman" pitchFamily="18" charset="0"/>
                <a:cs typeface="Times New Roman" pitchFamily="18" charset="0"/>
              </a:rPr>
              <a:t>+ Thỉnh thoảng cần dùng thuốc lau chùi, giúp chúng sáng bóng trở lại.</a:t>
            </a:r>
          </a:p>
          <a:p>
            <a:pPr algn="just"/>
            <a:r>
              <a:rPr lang="vi-VN" sz="3600" b="1" dirty="0" smtClean="0">
                <a:solidFill>
                  <a:srgbClr val="0000FF"/>
                </a:solidFill>
                <a:latin typeface="Times New Roman" pitchFamily="18" charset="0"/>
                <a:cs typeface="Times New Roman" pitchFamily="18" charset="0"/>
              </a:rPr>
              <a:t>+ </a:t>
            </a:r>
            <a:r>
              <a:rPr lang="vi-VN" sz="3600" b="1" dirty="0">
                <a:solidFill>
                  <a:srgbClr val="0000FF"/>
                </a:solidFill>
                <a:latin typeface="Times New Roman" pitchFamily="18" charset="0"/>
                <a:cs typeface="Times New Roman" pitchFamily="18" charset="0"/>
              </a:rPr>
              <a:t>Khi bưng bê các đồ dùng bằng nhôm phải nhẹ nhàng vì chúng mềm và rất dễ bị cong, vênh, méo</a:t>
            </a:r>
          </a:p>
        </p:txBody>
      </p:sp>
    </p:spTree>
    <p:extLst>
      <p:ext uri="{BB962C8B-B14F-4D97-AF65-F5344CB8AC3E}">
        <p14:creationId xmlns:p14="http://schemas.microsoft.com/office/powerpoint/2010/main" xmlns="" val="3175215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3200" y="76201"/>
            <a:ext cx="11887200" cy="584775"/>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3200" b="1" dirty="0" err="1" smtClean="0">
                <a:solidFill>
                  <a:srgbClr val="FF0000"/>
                </a:solidFill>
                <a:latin typeface="Times New Roman" pitchFamily="18" charset="0"/>
                <a:cs typeface="Times New Roman" pitchFamily="18" charset="0"/>
              </a:rPr>
              <a:t>THÔNG</a:t>
            </a:r>
            <a:r>
              <a:rPr lang="en-US" sz="3200" b="1" dirty="0" smtClean="0">
                <a:solidFill>
                  <a:srgbClr val="FF0000"/>
                </a:solidFill>
                <a:latin typeface="Times New Roman" pitchFamily="18" charset="0"/>
                <a:cs typeface="Times New Roman" pitchFamily="18" charset="0"/>
              </a:rPr>
              <a:t> TIN</a:t>
            </a:r>
            <a:endParaRPr lang="en-US" sz="3200" b="1" dirty="0">
              <a:solidFill>
                <a:srgbClr val="FF0000"/>
              </a:solidFill>
              <a:latin typeface="Times New Roman" pitchFamily="18" charset="0"/>
              <a:cs typeface="Times New Roman" pitchFamily="18" charset="0"/>
            </a:endParaRPr>
          </a:p>
        </p:txBody>
      </p:sp>
      <p:sp>
        <p:nvSpPr>
          <p:cNvPr id="3" name="TextBox 2"/>
          <p:cNvSpPr txBox="1"/>
          <p:nvPr/>
        </p:nvSpPr>
        <p:spPr>
          <a:xfrm>
            <a:off x="21021" y="671485"/>
            <a:ext cx="12192000" cy="6124754"/>
          </a:xfrm>
          <a:prstGeom prst="rect">
            <a:avLst/>
          </a:prstGeom>
          <a:noFill/>
        </p:spPr>
        <p:txBody>
          <a:bodyPr wrap="square" rtlCol="0">
            <a:spAutoFit/>
          </a:bodyPr>
          <a:lstStyle/>
          <a:p>
            <a:pPr marL="285750" indent="-285750" algn="just">
              <a:buFontTx/>
              <a:buChar char="-"/>
            </a:pPr>
            <a:r>
              <a:rPr lang="en-US" sz="2800" b="1" dirty="0" err="1" smtClean="0">
                <a:solidFill>
                  <a:srgbClr val="002060"/>
                </a:solidFill>
                <a:latin typeface="Times New Roman" pitchFamily="18" charset="0"/>
                <a:cs typeface="Times New Roman" pitchFamily="18" charset="0"/>
              </a:rPr>
              <a:t>Sắt</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là</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kim</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loại</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có</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tính</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dẻo</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dễ</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uốn</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dễ</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kéo</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thành</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sợi</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dễ</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rèn</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dập</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Sắt</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màu</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trắng</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sáng</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có</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ánh</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kim</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Sắt</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được</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sản</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x</a:t>
            </a:r>
            <a:r>
              <a:rPr lang="en-US" sz="2800" b="1" dirty="0" err="1" smtClean="0">
                <a:solidFill>
                  <a:srgbClr val="002060"/>
                </a:solidFill>
                <a:latin typeface="Times New Roman" pitchFamily="18" charset="0"/>
                <a:cs typeface="Times New Roman" pitchFamily="18" charset="0"/>
              </a:rPr>
              <a:t>uất</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ra</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từ</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quặng</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sắt</a:t>
            </a:r>
            <a:r>
              <a:rPr lang="en-US" sz="2800" b="1" dirty="0" smtClean="0">
                <a:solidFill>
                  <a:srgbClr val="002060"/>
                </a:solidFill>
                <a:latin typeface="Times New Roman" pitchFamily="18" charset="0"/>
                <a:cs typeface="Times New Roman" pitchFamily="18" charset="0"/>
              </a:rPr>
              <a:t>.</a:t>
            </a:r>
          </a:p>
          <a:p>
            <a:pPr marL="285750" indent="-285750" algn="just">
              <a:buFontTx/>
              <a:buChar char="-"/>
            </a:pPr>
            <a:r>
              <a:rPr lang="en-US" sz="2800" b="1" dirty="0" err="1" smtClean="0">
                <a:solidFill>
                  <a:srgbClr val="002060"/>
                </a:solidFill>
                <a:latin typeface="Times New Roman" pitchFamily="18" charset="0"/>
                <a:cs typeface="Times New Roman" pitchFamily="18" charset="0"/>
              </a:rPr>
              <a:t>Thép</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là</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hợp</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kim</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của</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sắt</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với</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các</a:t>
            </a:r>
            <a:r>
              <a:rPr lang="en-US" sz="2800" b="1" dirty="0" smtClean="0">
                <a:solidFill>
                  <a:srgbClr val="002060"/>
                </a:solidFill>
                <a:latin typeface="Times New Roman" pitchFamily="18" charset="0"/>
                <a:cs typeface="Times New Roman" pitchFamily="18" charset="0"/>
              </a:rPr>
              <a:t>-bon </a:t>
            </a:r>
            <a:r>
              <a:rPr lang="en-US" sz="2800" b="1" dirty="0" err="1" smtClean="0">
                <a:solidFill>
                  <a:srgbClr val="002060"/>
                </a:solidFill>
                <a:latin typeface="Times New Roman" pitchFamily="18" charset="0"/>
                <a:cs typeface="Times New Roman" pitchFamily="18" charset="0"/>
              </a:rPr>
              <a:t>và</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một</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vài</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thành</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phần</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khác</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Thép</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có</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tính</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chất</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tốt</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hơn</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sắt</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cứng</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hơn</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bền</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hơn</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Có</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nhiều</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loại</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thép</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khác</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nhau</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trong</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đó</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có</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loại</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thép</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không</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gỉ</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Thép</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được</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sử</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dụng</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làm</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dao</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kéo</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cày</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cuốc</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hàng</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rào</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máy</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móc</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tàu</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xe</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cầu</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đường</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sắt</a:t>
            </a:r>
            <a:r>
              <a:rPr lang="en-US" sz="2800" b="1" dirty="0" smtClean="0">
                <a:solidFill>
                  <a:srgbClr val="002060"/>
                </a:solidFill>
                <a:latin typeface="Times New Roman" pitchFamily="18" charset="0"/>
                <a:cs typeface="Times New Roman" pitchFamily="18" charset="0"/>
              </a:rPr>
              <a:t>.</a:t>
            </a:r>
            <a:endParaRPr lang="en-US" sz="2800" b="1" dirty="0">
              <a:solidFill>
                <a:srgbClr val="002060"/>
              </a:solidFill>
              <a:latin typeface="Times New Roman" pitchFamily="18" charset="0"/>
              <a:cs typeface="Times New Roman" pitchFamily="18" charset="0"/>
            </a:endParaRPr>
          </a:p>
          <a:p>
            <a:pPr marL="285750" indent="-285750" algn="just">
              <a:buFontTx/>
              <a:buChar char="-"/>
            </a:pPr>
            <a:r>
              <a:rPr lang="en-US" sz="2800" b="1" dirty="0" smtClean="0">
                <a:solidFill>
                  <a:srgbClr val="002060"/>
                </a:solidFill>
                <a:latin typeface="Times New Roman" pitchFamily="18" charset="0"/>
                <a:cs typeface="Times New Roman" pitchFamily="18" charset="0"/>
              </a:rPr>
              <a:t>Gang </a:t>
            </a:r>
            <a:r>
              <a:rPr lang="en-US" sz="2800" b="1" dirty="0" err="1" smtClean="0">
                <a:solidFill>
                  <a:srgbClr val="002060"/>
                </a:solidFill>
                <a:latin typeface="Times New Roman" pitchFamily="18" charset="0"/>
                <a:cs typeface="Times New Roman" pitchFamily="18" charset="0"/>
              </a:rPr>
              <a:t>cũng</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là</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hợp</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kim</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của</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sắt</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và</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các</a:t>
            </a:r>
            <a:r>
              <a:rPr lang="en-US" sz="2800" b="1" dirty="0" smtClean="0">
                <a:solidFill>
                  <a:srgbClr val="002060"/>
                </a:solidFill>
                <a:latin typeface="Times New Roman" pitchFamily="18" charset="0"/>
                <a:cs typeface="Times New Roman" pitchFamily="18" charset="0"/>
              </a:rPr>
              <a:t>-bon </a:t>
            </a:r>
            <a:r>
              <a:rPr lang="en-US" sz="2800" b="1" dirty="0" err="1" smtClean="0">
                <a:solidFill>
                  <a:srgbClr val="002060"/>
                </a:solidFill>
                <a:latin typeface="Times New Roman" pitchFamily="18" charset="0"/>
                <a:cs typeface="Times New Roman" pitchFamily="18" charset="0"/>
              </a:rPr>
              <a:t>nhưng</a:t>
            </a:r>
            <a:r>
              <a:rPr lang="en-US" sz="2800" b="1" dirty="0" smtClean="0">
                <a:solidFill>
                  <a:srgbClr val="002060"/>
                </a:solidFill>
                <a:latin typeface="Times New Roman" pitchFamily="18" charset="0"/>
                <a:cs typeface="Times New Roman" pitchFamily="18" charset="0"/>
              </a:rPr>
              <a:t> gang </a:t>
            </a:r>
            <a:r>
              <a:rPr lang="en-US" sz="2800" b="1" dirty="0" err="1" smtClean="0">
                <a:solidFill>
                  <a:srgbClr val="002060"/>
                </a:solidFill>
                <a:latin typeface="Times New Roman" pitchFamily="18" charset="0"/>
                <a:cs typeface="Times New Roman" pitchFamily="18" charset="0"/>
              </a:rPr>
              <a:t>có</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nhiều</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các</a:t>
            </a:r>
            <a:r>
              <a:rPr lang="en-US" sz="2800" b="1" dirty="0" smtClean="0">
                <a:solidFill>
                  <a:srgbClr val="002060"/>
                </a:solidFill>
                <a:latin typeface="Times New Roman" pitchFamily="18" charset="0"/>
                <a:cs typeface="Times New Roman" pitchFamily="18" charset="0"/>
              </a:rPr>
              <a:t>-bon </a:t>
            </a:r>
            <a:r>
              <a:rPr lang="en-US" sz="2800" b="1" dirty="0" err="1" smtClean="0">
                <a:solidFill>
                  <a:srgbClr val="002060"/>
                </a:solidFill>
                <a:latin typeface="Times New Roman" pitchFamily="18" charset="0"/>
                <a:cs typeface="Times New Roman" pitchFamily="18" charset="0"/>
              </a:rPr>
              <a:t>hơn</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thép</a:t>
            </a:r>
            <a:r>
              <a:rPr lang="en-US" sz="2800" b="1" dirty="0" smtClean="0">
                <a:solidFill>
                  <a:srgbClr val="002060"/>
                </a:solidFill>
                <a:latin typeface="Times New Roman" pitchFamily="18" charset="0"/>
                <a:cs typeface="Times New Roman" pitchFamily="18" charset="0"/>
              </a:rPr>
              <a:t>, gang  </a:t>
            </a:r>
            <a:r>
              <a:rPr lang="en-US" sz="2800" b="1" dirty="0" err="1" smtClean="0">
                <a:solidFill>
                  <a:srgbClr val="002060"/>
                </a:solidFill>
                <a:latin typeface="Times New Roman" pitchFamily="18" charset="0"/>
                <a:cs typeface="Times New Roman" pitchFamily="18" charset="0"/>
              </a:rPr>
              <a:t>rất</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cứng</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giòn</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không</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thể</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uốn</a:t>
            </a:r>
            <a:r>
              <a:rPr lang="en-US" sz="2800" b="1" dirty="0" smtClean="0">
                <a:solidFill>
                  <a:srgbClr val="002060"/>
                </a:solidFill>
                <a:latin typeface="Times New Roman" pitchFamily="18" charset="0"/>
                <a:cs typeface="Times New Roman" pitchFamily="18" charset="0"/>
              </a:rPr>
              <a:t> hay </a:t>
            </a:r>
            <a:r>
              <a:rPr lang="en-US" sz="2800" b="1" dirty="0" err="1" smtClean="0">
                <a:solidFill>
                  <a:srgbClr val="002060"/>
                </a:solidFill>
                <a:latin typeface="Times New Roman" pitchFamily="18" charset="0"/>
                <a:cs typeface="Times New Roman" pitchFamily="18" charset="0"/>
              </a:rPr>
              <a:t>kéo</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thành</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sợi</a:t>
            </a:r>
            <a:r>
              <a:rPr lang="en-US" sz="2800" b="1" dirty="0" smtClean="0">
                <a:solidFill>
                  <a:srgbClr val="002060"/>
                </a:solidFill>
                <a:latin typeface="Times New Roman" pitchFamily="18" charset="0"/>
                <a:cs typeface="Times New Roman" pitchFamily="18" charset="0"/>
              </a:rPr>
              <a:t>. Gang </a:t>
            </a:r>
            <a:r>
              <a:rPr lang="en-US" sz="2800" b="1" dirty="0" err="1" smtClean="0">
                <a:solidFill>
                  <a:srgbClr val="002060"/>
                </a:solidFill>
                <a:latin typeface="Times New Roman" pitchFamily="18" charset="0"/>
                <a:cs typeface="Times New Roman" pitchFamily="18" charset="0"/>
              </a:rPr>
              <a:t>có</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thể</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dùng</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để</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làm</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nồi</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chảo</a:t>
            </a:r>
            <a:r>
              <a:rPr lang="en-US" sz="2800" b="1" dirty="0" smtClean="0">
                <a:solidFill>
                  <a:srgbClr val="002060"/>
                </a:solidFill>
                <a:latin typeface="Times New Roman" pitchFamily="18" charset="0"/>
                <a:cs typeface="Times New Roman" pitchFamily="18" charset="0"/>
              </a:rPr>
              <a:t>.</a:t>
            </a:r>
          </a:p>
          <a:p>
            <a:pPr marL="285750" indent="-285750" algn="just">
              <a:buFontTx/>
              <a:buChar char="-"/>
            </a:pPr>
            <a:r>
              <a:rPr lang="en-US" sz="2800" b="1" dirty="0" err="1" smtClean="0">
                <a:solidFill>
                  <a:srgbClr val="002060"/>
                </a:solidFill>
                <a:latin typeface="Times New Roman" pitchFamily="18" charset="0"/>
                <a:cs typeface="Times New Roman" pitchFamily="18" charset="0"/>
              </a:rPr>
              <a:t>Nhôm</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màu</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trắng</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bạc</a:t>
            </a:r>
            <a:r>
              <a:rPr lang="en-US" sz="2800" b="1" dirty="0" smtClean="0">
                <a:solidFill>
                  <a:srgbClr val="002060"/>
                </a:solidFill>
                <a:latin typeface="Times New Roman" pitchFamily="18" charset="0"/>
                <a:cs typeface="Times New Roman" pitchFamily="18" charset="0"/>
              </a:rPr>
              <a:t> , </a:t>
            </a:r>
            <a:r>
              <a:rPr lang="en-US" sz="2800" b="1" dirty="0" err="1" smtClean="0">
                <a:solidFill>
                  <a:srgbClr val="002060"/>
                </a:solidFill>
                <a:latin typeface="Times New Roman" pitchFamily="18" charset="0"/>
                <a:cs typeface="Times New Roman" pitchFamily="18" charset="0"/>
              </a:rPr>
              <a:t>có</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thể</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kéo</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thành</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sợi</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dát</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mỏng</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dẫn</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điện</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dẫn</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nhiệt</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không</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bị</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gỉ</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nhưng</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bị</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một</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số</a:t>
            </a:r>
            <a:r>
              <a:rPr lang="en-US" sz="2800" b="1" dirty="0" smtClean="0">
                <a:solidFill>
                  <a:srgbClr val="002060"/>
                </a:solidFill>
                <a:latin typeface="Times New Roman" pitchFamily="18" charset="0"/>
                <a:cs typeface="Times New Roman" pitchFamily="18" charset="0"/>
              </a:rPr>
              <a:t> a-</a:t>
            </a:r>
            <a:r>
              <a:rPr lang="en-US" sz="2800" b="1" dirty="0" err="1" smtClean="0">
                <a:solidFill>
                  <a:srgbClr val="002060"/>
                </a:solidFill>
                <a:latin typeface="Times New Roman" pitchFamily="18" charset="0"/>
                <a:cs typeface="Times New Roman" pitchFamily="18" charset="0"/>
              </a:rPr>
              <a:t>xít</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ăn</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mòn</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Nhôm</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và</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hợp</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kim</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của</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nhôm</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được</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dùng</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để</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làm</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nồi</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soong</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vỏ</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hộp</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khung</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cửa</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và</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một</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số</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bộ</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phận</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của</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tàu</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hỏa</a:t>
            </a:r>
            <a:r>
              <a:rPr lang="en-US" sz="2800" b="1" dirty="0" smtClean="0">
                <a:solidFill>
                  <a:srgbClr val="002060"/>
                </a:solidFill>
                <a:latin typeface="Times New Roman" pitchFamily="18" charset="0"/>
                <a:cs typeface="Times New Roman" pitchFamily="18" charset="0"/>
              </a:rPr>
              <a:t>, ô </a:t>
            </a:r>
            <a:r>
              <a:rPr lang="en-US" sz="2800" b="1" dirty="0" err="1" smtClean="0">
                <a:solidFill>
                  <a:srgbClr val="002060"/>
                </a:solidFill>
                <a:latin typeface="Times New Roman" pitchFamily="18" charset="0"/>
                <a:cs typeface="Times New Roman" pitchFamily="18" charset="0"/>
              </a:rPr>
              <a:t>tô</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máy</a:t>
            </a:r>
            <a:r>
              <a:rPr lang="en-US" sz="2800" b="1" dirty="0" smtClean="0">
                <a:solidFill>
                  <a:srgbClr val="002060"/>
                </a:solidFill>
                <a:latin typeface="Times New Roman" pitchFamily="18" charset="0"/>
                <a:cs typeface="Times New Roman" pitchFamily="18" charset="0"/>
              </a:rPr>
              <a:t> bay, </a:t>
            </a:r>
            <a:r>
              <a:rPr lang="en-US" sz="2800" b="1" dirty="0" err="1" smtClean="0">
                <a:solidFill>
                  <a:srgbClr val="002060"/>
                </a:solidFill>
                <a:latin typeface="Times New Roman" pitchFamily="18" charset="0"/>
                <a:cs typeface="Times New Roman" pitchFamily="18" charset="0"/>
              </a:rPr>
              <a:t>tàu</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thủy</a:t>
            </a:r>
            <a:r>
              <a:rPr lang="en-US" sz="2800" b="1" dirty="0" smtClean="0">
                <a:solidFill>
                  <a:srgbClr val="002060"/>
                </a:solidFill>
                <a:latin typeface="Times New Roman" pitchFamily="18" charset="0"/>
                <a:cs typeface="Times New Roman" pitchFamily="18" charset="0"/>
              </a:rPr>
              <a:t>,…</a:t>
            </a:r>
            <a:endParaRPr lang="en-US" sz="2800" b="1" dirty="0" smtClean="0">
              <a:solidFill>
                <a:srgbClr val="002060"/>
              </a:solidFill>
              <a:latin typeface="Times New Roman" pitchFamily="18" charset="0"/>
              <a:cs typeface="Times New Roman" pitchFamily="18" charset="0"/>
            </a:endParaRPr>
          </a:p>
          <a:p>
            <a:pPr marL="285750" indent="-285750" algn="just">
              <a:buFontTx/>
              <a:buChar char="-"/>
            </a:pPr>
            <a:endParaRPr lang="en-US" sz="28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675361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6309" y="304801"/>
            <a:ext cx="11684000" cy="646331"/>
          </a:xfrm>
          <a:prstGeom prst="rect">
            <a:avLst/>
          </a:prstGeom>
          <a:noFill/>
          <a:ln>
            <a:noFill/>
          </a:ln>
        </p:spPr>
        <p:txBody>
          <a:bodyPr wrap="square">
            <a:spAutoFit/>
          </a:bodyPr>
          <a:lstStyle/>
          <a:p>
            <a:pPr marL="457200" indent="-457200" algn="ctr"/>
            <a:r>
              <a:rPr lang="en-US" sz="3600" b="1" dirty="0" err="1" smtClean="0">
                <a:solidFill>
                  <a:srgbClr val="FF0000"/>
                </a:solidFill>
                <a:latin typeface="Times New Roman" pitchFamily="18" charset="0"/>
                <a:cs typeface="Times New Roman" pitchFamily="18" charset="0"/>
              </a:rPr>
              <a:t>Một</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số</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đặc</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điểm</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giống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và</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khác</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nhau</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giữa</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sắt</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và</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nhôm</a:t>
            </a:r>
            <a:endParaRPr lang="vi-VN" sz="3600" b="1" i="0" dirty="0" smtClean="0">
              <a:solidFill>
                <a:srgbClr val="FF0000"/>
              </a:solidFill>
              <a:effectLst/>
              <a:latin typeface="Times New Roman" pitchFamily="18" charset="0"/>
              <a:cs typeface="Times New Roman" pitchFamily="18" charset="0"/>
            </a:endParaRPr>
          </a:p>
        </p:txBody>
      </p:sp>
      <p:sp>
        <p:nvSpPr>
          <p:cNvPr id="4" name="Rectangle 3"/>
          <p:cNvSpPr/>
          <p:nvPr/>
        </p:nvSpPr>
        <p:spPr>
          <a:xfrm>
            <a:off x="524435" y="1564343"/>
            <a:ext cx="11143130" cy="3416320"/>
          </a:xfrm>
          <a:prstGeom prst="rect">
            <a:avLst/>
          </a:prstGeom>
          <a:noFill/>
          <a:ln>
            <a:noFill/>
          </a:ln>
        </p:spPr>
        <p:txBody>
          <a:bodyPr wrap="square">
            <a:spAutoFit/>
          </a:bodyPr>
          <a:lstStyle/>
          <a:p>
            <a:pPr algn="just"/>
            <a:r>
              <a:rPr lang="vi-VN" sz="3600" b="1" dirty="0">
                <a:solidFill>
                  <a:srgbClr val="0000FF"/>
                </a:solidFill>
                <a:latin typeface="Times New Roman" pitchFamily="18" charset="0"/>
                <a:cs typeface="Times New Roman" pitchFamily="18" charset="0"/>
              </a:rPr>
              <a:t>- Giống nhau: đều là kim loại, có ánh kim, dễ kéo thành sợi và dẫn điện và dẫn nhiệt tốt.</a:t>
            </a:r>
          </a:p>
          <a:p>
            <a:pPr algn="just"/>
            <a:r>
              <a:rPr lang="vi-VN" sz="3600" b="1" dirty="0">
                <a:solidFill>
                  <a:srgbClr val="0000FF"/>
                </a:solidFill>
                <a:latin typeface="Times New Roman" pitchFamily="18" charset="0"/>
                <a:cs typeface="Times New Roman" pitchFamily="18" charset="0"/>
              </a:rPr>
              <a:t>- Khác nhau:</a:t>
            </a:r>
          </a:p>
          <a:p>
            <a:pPr algn="just"/>
            <a:r>
              <a:rPr lang="vi-VN" sz="3600" b="1" dirty="0">
                <a:solidFill>
                  <a:srgbClr val="0000FF"/>
                </a:solidFill>
                <a:latin typeface="Times New Roman" pitchFamily="18" charset="0"/>
                <a:cs typeface="Times New Roman" pitchFamily="18" charset="0"/>
              </a:rPr>
              <a:t>+ Sắt: màu trắng sáng, bị gỉ</a:t>
            </a:r>
          </a:p>
          <a:p>
            <a:pPr algn="just"/>
            <a:r>
              <a:rPr lang="vi-VN" sz="3600" b="1" dirty="0" smtClean="0">
                <a:solidFill>
                  <a:srgbClr val="0000FF"/>
                </a:solidFill>
                <a:latin typeface="Times New Roman" pitchFamily="18" charset="0"/>
                <a:cs typeface="Times New Roman" pitchFamily="18" charset="0"/>
              </a:rPr>
              <a:t>+</a:t>
            </a:r>
            <a:r>
              <a:rPr lang="en-US" sz="3600" b="1" dirty="0" smtClean="0">
                <a:solidFill>
                  <a:srgbClr val="0000FF"/>
                </a:solidFill>
                <a:latin typeface="Times New Roman" pitchFamily="18" charset="0"/>
                <a:cs typeface="Times New Roman" pitchFamily="18" charset="0"/>
              </a:rPr>
              <a:t> </a:t>
            </a:r>
            <a:r>
              <a:rPr lang="vi-VN" sz="3600" b="1" dirty="0" smtClean="0">
                <a:solidFill>
                  <a:srgbClr val="0000FF"/>
                </a:solidFill>
                <a:latin typeface="Times New Roman" pitchFamily="18" charset="0"/>
                <a:cs typeface="Times New Roman" pitchFamily="18" charset="0"/>
              </a:rPr>
              <a:t>Nhôm</a:t>
            </a:r>
            <a:r>
              <a:rPr lang="vi-VN" sz="3600" b="1" dirty="0">
                <a:solidFill>
                  <a:srgbClr val="0000FF"/>
                </a:solidFill>
                <a:latin typeface="Times New Roman" pitchFamily="18" charset="0"/>
                <a:cs typeface="Times New Roman" pitchFamily="18" charset="0"/>
              </a:rPr>
              <a:t>: màu trắng bạc, không bị gỉ nhưng bị một số a-xit ăn mòn.</a:t>
            </a:r>
          </a:p>
        </p:txBody>
      </p:sp>
    </p:spTree>
    <p:extLst>
      <p:ext uri="{BB962C8B-B14F-4D97-AF65-F5344CB8AC3E}">
        <p14:creationId xmlns:p14="http://schemas.microsoft.com/office/powerpoint/2010/main" xmlns="" val="3764511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dissolve">
                                      <p:cBhvr>
                                        <p:cTn id="13" dur="500"/>
                                        <p:tgtEl>
                                          <p:spTgt spid="4">
                                            <p:txEl>
                                              <p:pRg st="0" end="0"/>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dissolve">
                                      <p:cBhvr>
                                        <p:cTn id="16" dur="500"/>
                                        <p:tgtEl>
                                          <p:spTgt spid="4">
                                            <p:txEl>
                                              <p:pRg st="1" end="1"/>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dissolve">
                                      <p:cBhvr>
                                        <p:cTn id="19" dur="500"/>
                                        <p:tgtEl>
                                          <p:spTgt spid="4">
                                            <p:txEl>
                                              <p:pRg st="2" end="2"/>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dissolv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3"/>
          <p:cNvGrpSpPr/>
          <p:nvPr/>
        </p:nvGrpSpPr>
        <p:grpSpPr>
          <a:xfrm>
            <a:off x="3978921" y="2133077"/>
            <a:ext cx="5543718" cy="1200313"/>
            <a:chOff x="4838820" y="2375552"/>
            <a:chExt cx="5544616" cy="1200507"/>
          </a:xfrm>
        </p:grpSpPr>
        <p:sp>
          <p:nvSpPr>
            <p:cNvPr id="10" name="矩形 3"/>
            <p:cNvSpPr/>
            <p:nvPr/>
          </p:nvSpPr>
          <p:spPr>
            <a:xfrm>
              <a:off x="4838820" y="2375552"/>
              <a:ext cx="5544616" cy="120050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solidFill>
              <a:srgbClr val="2DB2A4"/>
            </a:solidFill>
            <a:ln w="9525">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itchFamily="18" charset="0"/>
                <a:cs typeface="Times New Roman" pitchFamily="18" charset="0"/>
              </a:endParaRPr>
            </a:p>
          </p:txBody>
        </p:sp>
        <p:sp>
          <p:nvSpPr>
            <p:cNvPr id="13" name="矩形 3"/>
            <p:cNvSpPr/>
            <p:nvPr/>
          </p:nvSpPr>
          <p:spPr>
            <a:xfrm>
              <a:off x="4945460" y="2471749"/>
              <a:ext cx="5328592" cy="1008112"/>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blipFill>
              <a:blip r:embed="rId2"/>
              <a:stretch>
                <a:fillRect/>
              </a:stretch>
            </a:blip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itchFamily="18" charset="0"/>
                <a:cs typeface="Times New Roman" pitchFamily="18" charset="0"/>
              </a:endParaRPr>
            </a:p>
          </p:txBody>
        </p:sp>
      </p:grpSp>
      <p:sp>
        <p:nvSpPr>
          <p:cNvPr id="15" name="文本框 52"/>
          <p:cNvSpPr txBox="1"/>
          <p:nvPr/>
        </p:nvSpPr>
        <p:spPr>
          <a:xfrm>
            <a:off x="4512680" y="2379357"/>
            <a:ext cx="4585255" cy="707886"/>
          </a:xfrm>
          <a:prstGeom prst="rect">
            <a:avLst/>
          </a:prstGeom>
          <a:noFill/>
        </p:spPr>
        <p:txBody>
          <a:bodyPr wrap="square" rtlCol="0">
            <a:spAutoFit/>
          </a:bodyPr>
          <a:lstStyle/>
          <a:p>
            <a:pPr algn="ctr"/>
            <a:r>
              <a:rPr lang="en-US" altLang="zh-CN" sz="4000" b="1" dirty="0" err="1" smtClean="0">
                <a:solidFill>
                  <a:srgbClr val="F77A08"/>
                </a:solidFill>
                <a:latin typeface="Times New Roman" pitchFamily="18" charset="0"/>
                <a:ea typeface="微软雅黑" panose="020B0503020204020204" charset="-122"/>
                <a:cs typeface="Times New Roman" pitchFamily="18" charset="0"/>
              </a:rPr>
              <a:t>LUYỆN</a:t>
            </a:r>
            <a:r>
              <a:rPr lang="en-US" altLang="zh-CN" sz="4000" b="1" dirty="0" smtClean="0">
                <a:solidFill>
                  <a:srgbClr val="F77A08"/>
                </a:solidFill>
                <a:latin typeface="Times New Roman" pitchFamily="18" charset="0"/>
                <a:ea typeface="微软雅黑" panose="020B0503020204020204" charset="-122"/>
                <a:cs typeface="Times New Roman" pitchFamily="18" charset="0"/>
              </a:rPr>
              <a:t> </a:t>
            </a:r>
            <a:r>
              <a:rPr lang="en-US" altLang="zh-CN" sz="4000" b="1" dirty="0" err="1" smtClean="0">
                <a:solidFill>
                  <a:srgbClr val="F77A08"/>
                </a:solidFill>
                <a:latin typeface="Times New Roman" pitchFamily="18" charset="0"/>
                <a:ea typeface="微软雅黑" panose="020B0503020204020204" charset="-122"/>
                <a:cs typeface="Times New Roman" pitchFamily="18" charset="0"/>
              </a:rPr>
              <a:t>TẬP</a:t>
            </a:r>
            <a:endParaRPr lang="zh-CN" altLang="en-US" sz="3600" b="1" dirty="0">
              <a:solidFill>
                <a:srgbClr val="F77A08"/>
              </a:solidFill>
              <a:latin typeface="Times New Roman" pitchFamily="18" charset="0"/>
              <a:ea typeface="微软雅黑" panose="020B0503020204020204" charset="-122"/>
              <a:cs typeface="Times New Roman" pitchFamily="18" charset="0"/>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3211" y="685800"/>
            <a:ext cx="12128789" cy="2862322"/>
          </a:xfrm>
          <a:prstGeom prst="rect">
            <a:avLst/>
          </a:prstGeom>
        </p:spPr>
        <p:txBody>
          <a:bodyPr wrap="square">
            <a:spAutoFit/>
          </a:bodyPr>
          <a:lstStyle/>
          <a:p>
            <a:pPr algn="just"/>
            <a:r>
              <a:rPr lang="vi-VN" sz="3600" b="1" dirty="0" smtClean="0">
                <a:solidFill>
                  <a:srgbClr val="0000FF"/>
                </a:solidFill>
                <a:latin typeface="Times New Roman" pitchFamily="18" charset="0"/>
                <a:cs typeface="Times New Roman" pitchFamily="18" charset="0"/>
              </a:rPr>
              <a:t>a</a:t>
            </a:r>
            <a:r>
              <a:rPr lang="vi-VN" sz="3600" b="1" dirty="0">
                <a:solidFill>
                  <a:srgbClr val="0000FF"/>
                </a:solidFill>
                <a:latin typeface="Times New Roman" pitchFamily="18" charset="0"/>
                <a:cs typeface="Times New Roman" pitchFamily="18" charset="0"/>
              </a:rPr>
              <a:t>. Tại sao người ta lại làm lưỡi dao, lưỡi kéo bằng thép mà không làm bằng nhôm?</a:t>
            </a:r>
          </a:p>
          <a:p>
            <a:pPr algn="just"/>
            <a:r>
              <a:rPr lang="vi-VN" sz="3600" b="1" dirty="0">
                <a:solidFill>
                  <a:srgbClr val="0000FF"/>
                </a:solidFill>
                <a:latin typeface="Times New Roman" pitchFamily="18" charset="0"/>
                <a:cs typeface="Times New Roman" pitchFamily="18" charset="0"/>
              </a:rPr>
              <a:t>b. Quan sát cánh cửa làm bằng nhôm. So với cánh cửa có cùng hình dạng, kích thước được làm bằng sắt thì cánh cửa nhôm có những ưu điểm và nhược điểm gì?</a:t>
            </a:r>
          </a:p>
        </p:txBody>
      </p:sp>
    </p:spTree>
    <p:extLst>
      <p:ext uri="{BB962C8B-B14F-4D97-AF65-F5344CB8AC3E}">
        <p14:creationId xmlns:p14="http://schemas.microsoft.com/office/powerpoint/2010/main" xmlns="" val="134132491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6859" y="578224"/>
            <a:ext cx="11277600" cy="5078313"/>
          </a:xfrm>
          <a:prstGeom prst="rect">
            <a:avLst/>
          </a:prstGeom>
        </p:spPr>
        <p:txBody>
          <a:bodyPr wrap="square">
            <a:spAutoFit/>
          </a:bodyPr>
          <a:lstStyle/>
          <a:p>
            <a:pPr algn="just"/>
            <a:r>
              <a:rPr lang="vi-VN" sz="3600" b="1" dirty="0">
                <a:solidFill>
                  <a:srgbClr val="0000FF"/>
                </a:solidFill>
                <a:latin typeface="Times New Roman" pitchFamily="18" charset="0"/>
                <a:cs typeface="Times New Roman" pitchFamily="18" charset="0"/>
              </a:rPr>
              <a:t>a. Người ta lại làm lưỡi dao, lưỡi kéo bằng thép mà không làm bằng nhôm vì: thép cứng hơn sắt, bền hơn sắt và có những loại thép không bị gỉ. Trong khi đó, nhôm dẻo hơn, mềm hơn và bị một số a-xít ăn mòn.</a:t>
            </a:r>
          </a:p>
          <a:p>
            <a:pPr algn="just"/>
            <a:r>
              <a:rPr lang="vi-VN" sz="3600" b="1" dirty="0">
                <a:solidFill>
                  <a:srgbClr val="0000FF"/>
                </a:solidFill>
                <a:latin typeface="Times New Roman" pitchFamily="18" charset="0"/>
                <a:cs typeface="Times New Roman" pitchFamily="18" charset="0"/>
              </a:rPr>
              <a:t>b. So với cánh cửa có cùng hình dạng, kích thước được làm bằng sắt thì cánh cửa nhôm có những ưu điểm và nhược điểm:</a:t>
            </a:r>
          </a:p>
          <a:p>
            <a:pPr algn="just"/>
            <a:r>
              <a:rPr lang="vi-VN" sz="3600" b="1" dirty="0">
                <a:solidFill>
                  <a:srgbClr val="0000FF"/>
                </a:solidFill>
                <a:latin typeface="Times New Roman" pitchFamily="18" charset="0"/>
                <a:cs typeface="Times New Roman" pitchFamily="18" charset="0"/>
              </a:rPr>
              <a:t>+ Ưu điểm: thanh mảnh, nhẹ hơn, đẹp hơn, không bị gỉ</a:t>
            </a:r>
          </a:p>
          <a:p>
            <a:pPr algn="just"/>
            <a:r>
              <a:rPr lang="vi-VN" sz="3600" b="1" dirty="0">
                <a:solidFill>
                  <a:srgbClr val="0000FF"/>
                </a:solidFill>
                <a:latin typeface="Times New Roman" pitchFamily="18" charset="0"/>
                <a:cs typeface="Times New Roman" pitchFamily="18" charset="0"/>
              </a:rPr>
              <a:t>+ Nhược điểm: yếu hơn, dễ bị uốn cong, bẻ gãy</a:t>
            </a:r>
          </a:p>
        </p:txBody>
      </p:sp>
    </p:spTree>
    <p:extLst>
      <p:ext uri="{BB962C8B-B14F-4D97-AF65-F5344CB8AC3E}">
        <p14:creationId xmlns:p14="http://schemas.microsoft.com/office/powerpoint/2010/main" xmlns="" val="317806287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fade">
                                      <p:cBhvr>
                                        <p:cTn id="24" dur="1000"/>
                                        <p:tgtEl>
                                          <p:spTgt spid="2">
                                            <p:txEl>
                                              <p:pRg st="3" end="3"/>
                                            </p:txEl>
                                          </p:spTgt>
                                        </p:tgtEl>
                                      </p:cBhvr>
                                    </p:animEffect>
                                    <p:anim calcmode="lin" valueType="num">
                                      <p:cBhvr>
                                        <p:cTn id="2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1886" y="1351749"/>
            <a:ext cx="11408228" cy="4031873"/>
          </a:xfrm>
          <a:prstGeom prst="rect">
            <a:avLst/>
          </a:prstGeom>
        </p:spPr>
        <p:txBody>
          <a:bodyPr wrap="square">
            <a:spAutoFit/>
          </a:bodyPr>
          <a:lstStyle/>
          <a:p>
            <a:pPr algn="ctr"/>
            <a:r>
              <a:rPr lang="en-US" sz="3200" b="1" dirty="0" err="1" smtClean="0">
                <a:latin typeface="Times New Roman" pitchFamily="18" charset="0"/>
                <a:cs typeface="Times New Roman" pitchFamily="18" charset="0"/>
              </a:rPr>
              <a:t>Những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phát</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biểu</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nào</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sau</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đây</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là</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đúng</a:t>
            </a:r>
            <a:r>
              <a:rPr lang="en-US" sz="3200" b="1" dirty="0" smtClean="0">
                <a:latin typeface="Times New Roman" pitchFamily="18" charset="0"/>
                <a:cs typeface="Times New Roman" pitchFamily="18" charset="0"/>
              </a:rPr>
              <a:t>?</a:t>
            </a:r>
          </a:p>
          <a:p>
            <a:pPr algn="ctr"/>
            <a:endParaRPr lang="vi-VN" sz="3200" dirty="0">
              <a:latin typeface="Times New Roman" pitchFamily="18" charset="0"/>
              <a:cs typeface="Times New Roman" pitchFamily="18" charset="0"/>
            </a:endParaRPr>
          </a:p>
          <a:p>
            <a:pPr algn="just"/>
            <a:r>
              <a:rPr lang="vi-VN" sz="3200" dirty="0" smtClean="0">
                <a:latin typeface="Times New Roman" pitchFamily="18" charset="0"/>
                <a:cs typeface="Times New Roman" pitchFamily="18" charset="0"/>
              </a:rPr>
              <a:t>A</a:t>
            </a:r>
            <a:r>
              <a:rPr lang="vi-VN" sz="3200" dirty="0">
                <a:latin typeface="Times New Roman" pitchFamily="18" charset="0"/>
                <a:cs typeface="Times New Roman" pitchFamily="18" charset="0"/>
              </a:rPr>
              <a:t>. Do sắt cứng nên khi sử dụng các vật làm từ sắt cần cẩn thận tránh </a:t>
            </a:r>
            <a:r>
              <a:rPr lang="vi-VN" sz="3200" dirty="0" smtClean="0">
                <a:latin typeface="Times New Roman" pitchFamily="18" charset="0"/>
                <a:cs typeface="Times New Roman" pitchFamily="18" charset="0"/>
              </a:rPr>
              <a:t>gây </a:t>
            </a:r>
            <a:r>
              <a:rPr lang="vi-VN" sz="3200" dirty="0">
                <a:latin typeface="Times New Roman" pitchFamily="18" charset="0"/>
                <a:cs typeface="Times New Roman" pitchFamily="18" charset="0"/>
              </a:rPr>
              <a:t>chấn thương.</a:t>
            </a:r>
          </a:p>
          <a:p>
            <a:pPr algn="just"/>
            <a:r>
              <a:rPr lang="vi-VN" sz="3200" dirty="0" smtClean="0">
                <a:latin typeface="Times New Roman" pitchFamily="18" charset="0"/>
                <a:cs typeface="Times New Roman" pitchFamily="18" charset="0"/>
              </a:rPr>
              <a:t>B</a:t>
            </a:r>
            <a:r>
              <a:rPr lang="vi-VN" sz="3200" dirty="0">
                <a:latin typeface="Times New Roman" pitchFamily="18" charset="0"/>
                <a:cs typeface="Times New Roman" pitchFamily="18" charset="0"/>
              </a:rPr>
              <a:t>. Tránh để các vật sắc nhọn như dao, kéo gần mép bàn.</a:t>
            </a:r>
          </a:p>
          <a:p>
            <a:pPr algn="just"/>
            <a:r>
              <a:rPr lang="vi-VN" sz="3200" dirty="0" smtClean="0">
                <a:latin typeface="Times New Roman" pitchFamily="18" charset="0"/>
                <a:cs typeface="Times New Roman" pitchFamily="18" charset="0"/>
              </a:rPr>
              <a:t>C</a:t>
            </a:r>
            <a:r>
              <a:rPr lang="vi-VN" sz="3200" dirty="0">
                <a:latin typeface="Times New Roman" pitchFamily="18" charset="0"/>
                <a:cs typeface="Times New Roman" pitchFamily="18" charset="0"/>
              </a:rPr>
              <a:t>. Tránh </a:t>
            </a:r>
            <a:r>
              <a:rPr lang="vi-VN" sz="3200" dirty="0" smtClean="0">
                <a:latin typeface="Times New Roman" pitchFamily="18" charset="0"/>
                <a:cs typeface="Times New Roman" pitchFamily="18" charset="0"/>
              </a:rPr>
              <a:t>đ</a:t>
            </a:r>
            <a:r>
              <a:rPr lang="en-US" sz="3200" dirty="0" smtClean="0">
                <a:latin typeface="Times New Roman" pitchFamily="18" charset="0"/>
                <a:cs typeface="Times New Roman" pitchFamily="18" charset="0"/>
              </a:rPr>
              <a:t>ể</a:t>
            </a:r>
            <a:r>
              <a:rPr lang="vi-VN" sz="3200" dirty="0" smtClean="0">
                <a:latin typeface="Times New Roman" pitchFamily="18" charset="0"/>
                <a:cs typeface="Times New Roman" pitchFamily="18" charset="0"/>
              </a:rPr>
              <a:t> </a:t>
            </a:r>
            <a:r>
              <a:rPr lang="vi-VN" sz="3200" dirty="0">
                <a:latin typeface="Times New Roman" pitchFamily="18" charset="0"/>
                <a:cs typeface="Times New Roman" pitchFamily="18" charset="0"/>
              </a:rPr>
              <a:t>các mẩu sắt rơi ở nền nhà, sân.</a:t>
            </a:r>
          </a:p>
          <a:p>
            <a:pPr algn="just"/>
            <a:r>
              <a:rPr lang="vi-VN" sz="3200" dirty="0" smtClean="0">
                <a:latin typeface="Times New Roman" pitchFamily="18" charset="0"/>
                <a:cs typeface="Times New Roman" pitchFamily="18" charset="0"/>
              </a:rPr>
              <a:t>D</a:t>
            </a:r>
            <a:r>
              <a:rPr lang="vi-VN" sz="3200" dirty="0">
                <a:latin typeface="Times New Roman" pitchFamily="18" charset="0"/>
                <a:cs typeface="Times New Roman" pitchFamily="18" charset="0"/>
              </a:rPr>
              <a:t>. Người ta có thể bôi dầu vào một số vật làm từ sắt để tránh gỉ.</a:t>
            </a:r>
          </a:p>
          <a:p>
            <a:pPr algn="just"/>
            <a:r>
              <a:rPr lang="vi-VN" sz="3200" dirty="0" smtClean="0">
                <a:latin typeface="Times New Roman" pitchFamily="18" charset="0"/>
                <a:cs typeface="Times New Roman" pitchFamily="18" charset="0"/>
              </a:rPr>
              <a:t>E</a:t>
            </a:r>
            <a:r>
              <a:rPr lang="vi-VN" sz="3200" dirty="0">
                <a:latin typeface="Times New Roman" pitchFamily="18" charset="0"/>
                <a:cs typeface="Times New Roman" pitchFamily="18" charset="0"/>
              </a:rPr>
              <a:t>. Chân song sắt, đường sắt được làm từ gang.</a:t>
            </a:r>
          </a:p>
        </p:txBody>
      </p:sp>
    </p:spTree>
    <p:extLst>
      <p:ext uri="{BB962C8B-B14F-4D97-AF65-F5344CB8AC3E}">
        <p14:creationId xmlns:p14="http://schemas.microsoft.com/office/powerpoint/2010/main" xmlns="" val="175410731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par>
                                <p:cTn id="8" presetID="9" presetClass="entr" presetSubtype="0" fill="hold" grpId="0" nodeType="withEffect">
                                  <p:stCondLst>
                                    <p:cond delay="0"/>
                                  </p:stCondLst>
                                  <p:iterate type="lt">
                                    <p:tmPct val="0"/>
                                  </p:iterate>
                                  <p:childTnLst>
                                    <p:set>
                                      <p:cBhvr>
                                        <p:cTn id="9" dur="1" fill="hold">
                                          <p:stCondLst>
                                            <p:cond delay="0"/>
                                          </p:stCondLst>
                                        </p:cTn>
                                        <p:tgtEl>
                                          <p:spTgt spid="4">
                                            <p:txEl>
                                              <p:pRg st="2" end="2"/>
                                            </p:txEl>
                                          </p:spTgt>
                                        </p:tgtEl>
                                        <p:attrNameLst>
                                          <p:attrName>style.visibility</p:attrName>
                                        </p:attrNameLst>
                                      </p:cBhvr>
                                      <p:to>
                                        <p:strVal val="visible"/>
                                      </p:to>
                                    </p:set>
                                    <p:animEffect transition="in" filter="dissolve">
                                      <p:cBhvr>
                                        <p:cTn id="10" dur="500"/>
                                        <p:tgtEl>
                                          <p:spTgt spid="4">
                                            <p:txEl>
                                              <p:pRg st="2" end="2"/>
                                            </p:txEl>
                                          </p:spTgt>
                                        </p:tgtEl>
                                      </p:cBhvr>
                                    </p:animEffect>
                                  </p:childTnLst>
                                </p:cTn>
                              </p:par>
                              <p:par>
                                <p:cTn id="11" presetID="9" presetClass="entr" presetSubtype="0" fill="hold" grpId="0" nodeType="withEffect">
                                  <p:stCondLst>
                                    <p:cond delay="0"/>
                                  </p:stCondLst>
                                  <p:iterate type="lt">
                                    <p:tmPct val="0"/>
                                  </p:iterate>
                                  <p:childTnLst>
                                    <p:set>
                                      <p:cBhvr>
                                        <p:cTn id="12" dur="1" fill="hold">
                                          <p:stCondLst>
                                            <p:cond delay="0"/>
                                          </p:stCondLst>
                                        </p:cTn>
                                        <p:tgtEl>
                                          <p:spTgt spid="4">
                                            <p:txEl>
                                              <p:pRg st="3" end="3"/>
                                            </p:txEl>
                                          </p:spTgt>
                                        </p:tgtEl>
                                        <p:attrNameLst>
                                          <p:attrName>style.visibility</p:attrName>
                                        </p:attrNameLst>
                                      </p:cBhvr>
                                      <p:to>
                                        <p:strVal val="visible"/>
                                      </p:to>
                                    </p:set>
                                    <p:animEffect transition="in" filter="dissolve">
                                      <p:cBhvr>
                                        <p:cTn id="13" dur="500"/>
                                        <p:tgtEl>
                                          <p:spTgt spid="4">
                                            <p:txEl>
                                              <p:pRg st="3" end="3"/>
                                            </p:txEl>
                                          </p:spTgt>
                                        </p:tgtEl>
                                      </p:cBhvr>
                                    </p:animEffect>
                                  </p:childTnLst>
                                </p:cTn>
                              </p:par>
                              <p:par>
                                <p:cTn id="14" presetID="9" presetClass="entr" presetSubtype="0" fill="hold" grpId="0" nodeType="withEffect">
                                  <p:stCondLst>
                                    <p:cond delay="0"/>
                                  </p:stCondLst>
                                  <p:iterate type="lt">
                                    <p:tmPct val="0"/>
                                  </p:iterate>
                                  <p:childTnLst>
                                    <p:set>
                                      <p:cBhvr>
                                        <p:cTn id="15" dur="1" fill="hold">
                                          <p:stCondLst>
                                            <p:cond delay="0"/>
                                          </p:stCondLst>
                                        </p:cTn>
                                        <p:tgtEl>
                                          <p:spTgt spid="4">
                                            <p:txEl>
                                              <p:pRg st="4" end="4"/>
                                            </p:txEl>
                                          </p:spTgt>
                                        </p:tgtEl>
                                        <p:attrNameLst>
                                          <p:attrName>style.visibility</p:attrName>
                                        </p:attrNameLst>
                                      </p:cBhvr>
                                      <p:to>
                                        <p:strVal val="visible"/>
                                      </p:to>
                                    </p:set>
                                    <p:animEffect transition="in" filter="dissolve">
                                      <p:cBhvr>
                                        <p:cTn id="16" dur="500"/>
                                        <p:tgtEl>
                                          <p:spTgt spid="4">
                                            <p:txEl>
                                              <p:pRg st="4" end="4"/>
                                            </p:txEl>
                                          </p:spTgt>
                                        </p:tgtEl>
                                      </p:cBhvr>
                                    </p:animEffect>
                                  </p:childTnLst>
                                </p:cTn>
                              </p:par>
                              <p:par>
                                <p:cTn id="17" presetID="9" presetClass="entr" presetSubtype="0" fill="hold" grpId="0" nodeType="withEffect">
                                  <p:stCondLst>
                                    <p:cond delay="0"/>
                                  </p:stCondLst>
                                  <p:iterate type="lt">
                                    <p:tmPct val="0"/>
                                  </p:iterate>
                                  <p:childTnLst>
                                    <p:set>
                                      <p:cBhvr>
                                        <p:cTn id="18" dur="1" fill="hold">
                                          <p:stCondLst>
                                            <p:cond delay="0"/>
                                          </p:stCondLst>
                                        </p:cTn>
                                        <p:tgtEl>
                                          <p:spTgt spid="4">
                                            <p:txEl>
                                              <p:pRg st="5" end="5"/>
                                            </p:txEl>
                                          </p:spTgt>
                                        </p:tgtEl>
                                        <p:attrNameLst>
                                          <p:attrName>style.visibility</p:attrName>
                                        </p:attrNameLst>
                                      </p:cBhvr>
                                      <p:to>
                                        <p:strVal val="visible"/>
                                      </p:to>
                                    </p:set>
                                    <p:animEffect transition="in" filter="dissolve">
                                      <p:cBhvr>
                                        <p:cTn id="19" dur="500"/>
                                        <p:tgtEl>
                                          <p:spTgt spid="4">
                                            <p:txEl>
                                              <p:pRg st="5" end="5"/>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dissolve">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mph" presetSubtype="0" fill="hold" nodeType="clickEffect">
                                  <p:stCondLst>
                                    <p:cond delay="0"/>
                                  </p:stCondLst>
                                  <p:iterate type="lt">
                                    <p:tmPct val="4000"/>
                                  </p:iterate>
                                  <p:childTnLst>
                                    <p:set>
                                      <p:cBhvr override="childStyle">
                                        <p:cTn id="26" dur="500" fill="hold"/>
                                        <p:tgtEl>
                                          <p:spTgt spid="4">
                                            <p:txEl>
                                              <p:pRg st="2" end="2"/>
                                            </p:txEl>
                                          </p:spTgt>
                                        </p:tgtEl>
                                        <p:attrNameLst>
                                          <p:attrName>style.color</p:attrName>
                                        </p:attrNameLst>
                                      </p:cBhvr>
                                      <p:to>
                                        <p:clrVal>
                                          <a:srgbClr val="FF0000"/>
                                        </p:clrVal>
                                      </p:to>
                                    </p:set>
                                    <p:set>
                                      <p:cBhvr>
                                        <p:cTn id="27" dur="500" fill="hold"/>
                                        <p:tgtEl>
                                          <p:spTgt spid="4">
                                            <p:txEl>
                                              <p:pRg st="2" end="2"/>
                                            </p:txEl>
                                          </p:spTgt>
                                        </p:tgtEl>
                                        <p:attrNameLst>
                                          <p:attrName>fillcolor</p:attrName>
                                        </p:attrNameLst>
                                      </p:cBhvr>
                                      <p:to>
                                        <p:clrVal>
                                          <a:srgbClr val="FF0000"/>
                                        </p:clrVal>
                                      </p:to>
                                    </p:set>
                                    <p:set>
                                      <p:cBhvr>
                                        <p:cTn id="28" dur="500" fill="hold"/>
                                        <p:tgtEl>
                                          <p:spTgt spid="4">
                                            <p:txEl>
                                              <p:pRg st="2" end="2"/>
                                            </p:txEl>
                                          </p:spTgt>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16" presetClass="emph" presetSubtype="0" fill="hold" nodeType="clickEffect">
                                  <p:stCondLst>
                                    <p:cond delay="0"/>
                                  </p:stCondLst>
                                  <p:iterate type="lt">
                                    <p:tmPct val="4000"/>
                                  </p:iterate>
                                  <p:childTnLst>
                                    <p:set>
                                      <p:cBhvr override="childStyle">
                                        <p:cTn id="32" dur="500" fill="hold"/>
                                        <p:tgtEl>
                                          <p:spTgt spid="4">
                                            <p:txEl>
                                              <p:pRg st="3" end="3"/>
                                            </p:txEl>
                                          </p:spTgt>
                                        </p:tgtEl>
                                        <p:attrNameLst>
                                          <p:attrName>style.color</p:attrName>
                                        </p:attrNameLst>
                                      </p:cBhvr>
                                      <p:to>
                                        <p:clrVal>
                                          <a:srgbClr val="FF0000"/>
                                        </p:clrVal>
                                      </p:to>
                                    </p:set>
                                    <p:set>
                                      <p:cBhvr>
                                        <p:cTn id="33" dur="500" fill="hold"/>
                                        <p:tgtEl>
                                          <p:spTgt spid="4">
                                            <p:txEl>
                                              <p:pRg st="3" end="3"/>
                                            </p:txEl>
                                          </p:spTgt>
                                        </p:tgtEl>
                                        <p:attrNameLst>
                                          <p:attrName>fillcolor</p:attrName>
                                        </p:attrNameLst>
                                      </p:cBhvr>
                                      <p:to>
                                        <p:clrVal>
                                          <a:srgbClr val="FF0000"/>
                                        </p:clrVal>
                                      </p:to>
                                    </p:set>
                                    <p:set>
                                      <p:cBhvr>
                                        <p:cTn id="34" dur="500" fill="hold"/>
                                        <p:tgtEl>
                                          <p:spTgt spid="4">
                                            <p:txEl>
                                              <p:pRg st="3" end="3"/>
                                            </p:txEl>
                                          </p:spTgt>
                                        </p:tgtEl>
                                        <p:attrNameLst>
                                          <p:attrName>fill.type</p:attrName>
                                        </p:attrNameLst>
                                      </p:cBhvr>
                                      <p:to>
                                        <p:strVal val="solid"/>
                                      </p:to>
                                    </p:set>
                                  </p:childTnLst>
                                </p:cTn>
                              </p:par>
                            </p:childTnLst>
                          </p:cTn>
                        </p:par>
                      </p:childTnLst>
                    </p:cTn>
                  </p:par>
                  <p:par>
                    <p:cTn id="35" fill="hold">
                      <p:stCondLst>
                        <p:cond delay="indefinite"/>
                      </p:stCondLst>
                      <p:childTnLst>
                        <p:par>
                          <p:cTn id="36" fill="hold">
                            <p:stCondLst>
                              <p:cond delay="0"/>
                            </p:stCondLst>
                            <p:childTnLst>
                              <p:par>
                                <p:cTn id="37" presetID="16" presetClass="emph" presetSubtype="0" fill="hold" nodeType="clickEffect">
                                  <p:stCondLst>
                                    <p:cond delay="0"/>
                                  </p:stCondLst>
                                  <p:iterate type="lt">
                                    <p:tmPct val="4000"/>
                                  </p:iterate>
                                  <p:childTnLst>
                                    <p:set>
                                      <p:cBhvr override="childStyle">
                                        <p:cTn id="38" dur="500" fill="hold"/>
                                        <p:tgtEl>
                                          <p:spTgt spid="4">
                                            <p:txEl>
                                              <p:pRg st="4" end="4"/>
                                            </p:txEl>
                                          </p:spTgt>
                                        </p:tgtEl>
                                        <p:attrNameLst>
                                          <p:attrName>style.color</p:attrName>
                                        </p:attrNameLst>
                                      </p:cBhvr>
                                      <p:to>
                                        <p:clrVal>
                                          <a:srgbClr val="FF0000"/>
                                        </p:clrVal>
                                      </p:to>
                                    </p:set>
                                    <p:set>
                                      <p:cBhvr>
                                        <p:cTn id="39" dur="500" fill="hold"/>
                                        <p:tgtEl>
                                          <p:spTgt spid="4">
                                            <p:txEl>
                                              <p:pRg st="4" end="4"/>
                                            </p:txEl>
                                          </p:spTgt>
                                        </p:tgtEl>
                                        <p:attrNameLst>
                                          <p:attrName>fillcolor</p:attrName>
                                        </p:attrNameLst>
                                      </p:cBhvr>
                                      <p:to>
                                        <p:clrVal>
                                          <a:srgbClr val="FF0000"/>
                                        </p:clrVal>
                                      </p:to>
                                    </p:set>
                                    <p:set>
                                      <p:cBhvr>
                                        <p:cTn id="40" dur="500" fill="hold"/>
                                        <p:tgtEl>
                                          <p:spTgt spid="4">
                                            <p:txEl>
                                              <p:pRg st="4" end="4"/>
                                            </p:txEl>
                                          </p:spTgt>
                                        </p:tgtEl>
                                        <p:attrNameLst>
                                          <p:attrName>fill.type</p:attrName>
                                        </p:attrNameLst>
                                      </p:cBhvr>
                                      <p:to>
                                        <p:strVal val="solid"/>
                                      </p:to>
                                    </p:set>
                                  </p:childTnLst>
                                </p:cTn>
                              </p:par>
                            </p:childTnLst>
                          </p:cTn>
                        </p:par>
                      </p:childTnLst>
                    </p:cTn>
                  </p:par>
                  <p:par>
                    <p:cTn id="41" fill="hold">
                      <p:stCondLst>
                        <p:cond delay="indefinite"/>
                      </p:stCondLst>
                      <p:childTnLst>
                        <p:par>
                          <p:cTn id="42" fill="hold">
                            <p:stCondLst>
                              <p:cond delay="0"/>
                            </p:stCondLst>
                            <p:childTnLst>
                              <p:par>
                                <p:cTn id="43" presetID="16" presetClass="emph" presetSubtype="0" fill="hold" nodeType="clickEffect">
                                  <p:stCondLst>
                                    <p:cond delay="0"/>
                                  </p:stCondLst>
                                  <p:iterate type="lt">
                                    <p:tmPct val="4000"/>
                                  </p:iterate>
                                  <p:childTnLst>
                                    <p:set>
                                      <p:cBhvr override="childStyle">
                                        <p:cTn id="44" dur="500" fill="hold"/>
                                        <p:tgtEl>
                                          <p:spTgt spid="4">
                                            <p:txEl>
                                              <p:pRg st="5" end="5"/>
                                            </p:txEl>
                                          </p:spTgt>
                                        </p:tgtEl>
                                        <p:attrNameLst>
                                          <p:attrName>style.color</p:attrName>
                                        </p:attrNameLst>
                                      </p:cBhvr>
                                      <p:to>
                                        <p:clrVal>
                                          <a:srgbClr val="FF0000"/>
                                        </p:clrVal>
                                      </p:to>
                                    </p:set>
                                    <p:set>
                                      <p:cBhvr>
                                        <p:cTn id="45" dur="500" fill="hold"/>
                                        <p:tgtEl>
                                          <p:spTgt spid="4">
                                            <p:txEl>
                                              <p:pRg st="5" end="5"/>
                                            </p:txEl>
                                          </p:spTgt>
                                        </p:tgtEl>
                                        <p:attrNameLst>
                                          <p:attrName>fillcolor</p:attrName>
                                        </p:attrNameLst>
                                      </p:cBhvr>
                                      <p:to>
                                        <p:clrVal>
                                          <a:srgbClr val="FF0000"/>
                                        </p:clrVal>
                                      </p:to>
                                    </p:set>
                                    <p:set>
                                      <p:cBhvr>
                                        <p:cTn id="46" dur="500" fill="hold"/>
                                        <p:tgtEl>
                                          <p:spTgt spid="4">
                                            <p:txEl>
                                              <p:pRg st="5" end="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3"/>
          <p:cNvGrpSpPr/>
          <p:nvPr/>
        </p:nvGrpSpPr>
        <p:grpSpPr>
          <a:xfrm>
            <a:off x="3978921" y="2133077"/>
            <a:ext cx="5543718" cy="1200313"/>
            <a:chOff x="4838820" y="2375552"/>
            <a:chExt cx="5544616" cy="1200507"/>
          </a:xfrm>
        </p:grpSpPr>
        <p:sp>
          <p:nvSpPr>
            <p:cNvPr id="10" name="矩形 3"/>
            <p:cNvSpPr/>
            <p:nvPr/>
          </p:nvSpPr>
          <p:spPr>
            <a:xfrm>
              <a:off x="4838820" y="2375552"/>
              <a:ext cx="5544616" cy="120050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solidFill>
              <a:srgbClr val="2DB2A4"/>
            </a:solidFill>
            <a:ln w="9525">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itchFamily="18" charset="0"/>
                <a:cs typeface="Times New Roman" pitchFamily="18" charset="0"/>
              </a:endParaRPr>
            </a:p>
          </p:txBody>
        </p:sp>
        <p:sp>
          <p:nvSpPr>
            <p:cNvPr id="13" name="矩形 3"/>
            <p:cNvSpPr/>
            <p:nvPr/>
          </p:nvSpPr>
          <p:spPr>
            <a:xfrm>
              <a:off x="4945460" y="2471749"/>
              <a:ext cx="5328592" cy="1008112"/>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blipFill>
              <a:blip r:embed="rId2"/>
              <a:stretch>
                <a:fillRect/>
              </a:stretch>
            </a:blip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itchFamily="18" charset="0"/>
                <a:cs typeface="Times New Roman" pitchFamily="18" charset="0"/>
              </a:endParaRPr>
            </a:p>
          </p:txBody>
        </p:sp>
      </p:grpSp>
      <p:sp>
        <p:nvSpPr>
          <p:cNvPr id="15" name="文本框 52"/>
          <p:cNvSpPr txBox="1"/>
          <p:nvPr/>
        </p:nvSpPr>
        <p:spPr>
          <a:xfrm>
            <a:off x="4512680" y="2379357"/>
            <a:ext cx="4585255" cy="707886"/>
          </a:xfrm>
          <a:prstGeom prst="rect">
            <a:avLst/>
          </a:prstGeom>
          <a:noFill/>
        </p:spPr>
        <p:txBody>
          <a:bodyPr wrap="square" rtlCol="0">
            <a:spAutoFit/>
          </a:bodyPr>
          <a:lstStyle/>
          <a:p>
            <a:pPr algn="ctr"/>
            <a:r>
              <a:rPr lang="en-US" altLang="zh-CN" sz="4000" b="1" dirty="0" err="1" smtClean="0">
                <a:solidFill>
                  <a:srgbClr val="F77A08"/>
                </a:solidFill>
                <a:latin typeface="Times New Roman" pitchFamily="18" charset="0"/>
                <a:ea typeface="微软雅黑" panose="020B0503020204020204" charset="-122"/>
                <a:cs typeface="Times New Roman" pitchFamily="18" charset="0"/>
              </a:rPr>
              <a:t>VẬN</a:t>
            </a:r>
            <a:r>
              <a:rPr lang="en-US" altLang="zh-CN" sz="4000" b="1" dirty="0" smtClean="0">
                <a:solidFill>
                  <a:srgbClr val="F77A08"/>
                </a:solidFill>
                <a:latin typeface="Times New Roman" pitchFamily="18" charset="0"/>
                <a:ea typeface="微软雅黑" panose="020B0503020204020204" charset="-122"/>
                <a:cs typeface="Times New Roman" pitchFamily="18" charset="0"/>
              </a:rPr>
              <a:t> </a:t>
            </a:r>
            <a:r>
              <a:rPr lang="en-US" altLang="zh-CN" sz="4000" b="1" dirty="0" err="1" smtClean="0">
                <a:solidFill>
                  <a:srgbClr val="F77A08"/>
                </a:solidFill>
                <a:latin typeface="Times New Roman" pitchFamily="18" charset="0"/>
                <a:ea typeface="微软雅黑" panose="020B0503020204020204" charset="-122"/>
                <a:cs typeface="Times New Roman" pitchFamily="18" charset="0"/>
              </a:rPr>
              <a:t>DỤNG</a:t>
            </a:r>
            <a:endParaRPr lang="zh-CN" altLang="en-US" sz="3600" b="1" dirty="0">
              <a:solidFill>
                <a:srgbClr val="F77A08"/>
              </a:solidFill>
              <a:latin typeface="Times New Roman" pitchFamily="18" charset="0"/>
              <a:ea typeface="微软雅黑" panose="020B0503020204020204" charset="-122"/>
              <a:cs typeface="Times New Roman" pitchFamily="18" charset="0"/>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6943" y="152400"/>
            <a:ext cx="11569291" cy="5029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smtClean="0">
              <a:solidFill>
                <a:srgbClr val="FF0000"/>
              </a:solidFill>
              <a:latin typeface="Times New Roman" pitchFamily="18" charset="0"/>
              <a:cs typeface="Times New Roman" pitchFamily="18" charset="0"/>
            </a:endParaRPr>
          </a:p>
          <a:p>
            <a:pPr algn="ctr"/>
            <a:r>
              <a:rPr lang="en-US" sz="4000" b="1" dirty="0" err="1" smtClean="0">
                <a:solidFill>
                  <a:srgbClr val="FF0000"/>
                </a:solidFill>
                <a:latin typeface="Times New Roman" pitchFamily="18" charset="0"/>
                <a:cs typeface="Times New Roman" pitchFamily="18" charset="0"/>
              </a:rPr>
              <a:t>Cách</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làm</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ra</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một</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đồ</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dùng</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bằng</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sắt</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nhôm</a:t>
            </a:r>
            <a:endParaRPr lang="vi-VN" sz="4000" b="1" dirty="0">
              <a:solidFill>
                <a:srgbClr val="FF0000"/>
              </a:solidFill>
              <a:latin typeface="Times New Roman" pitchFamily="18" charset="0"/>
              <a:cs typeface="Times New Roman" pitchFamily="18" charset="0"/>
            </a:endParaRPr>
          </a:p>
          <a:p>
            <a:pPr algn="ctr"/>
            <a:endParaRPr lang="vi-VN" sz="3200" b="1"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56381094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Hình nền giáo án điện tử\2130.gif.jpg.crdownload"/>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096000" y="228600"/>
            <a:ext cx="5638800" cy="366712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5943600" y="4038600"/>
            <a:ext cx="6045200" cy="646331"/>
          </a:xfrm>
          <a:prstGeom prst="rect">
            <a:avLst/>
          </a:prstGeom>
          <a:noFill/>
        </p:spPr>
        <p:txBody>
          <a:bodyPr wrap="square" rtlCol="0">
            <a:spAutoFit/>
          </a:bodyPr>
          <a:lstStyle/>
          <a:p>
            <a:pPr algn="ctr"/>
            <a:r>
              <a:rPr lang="en-US" sz="3600" b="1" dirty="0" err="1" smtClean="0">
                <a:solidFill>
                  <a:srgbClr val="0000FF"/>
                </a:solidFill>
                <a:latin typeface="Times New Roman" pitchFamily="18" charset="0"/>
                <a:cs typeface="Times New Roman" pitchFamily="18" charset="0"/>
              </a:rPr>
              <a:t>Đúc</a:t>
            </a:r>
            <a:endParaRPr lang="en-US" sz="3600" b="1" dirty="0">
              <a:solidFill>
                <a:srgbClr val="0000FF"/>
              </a:solidFill>
              <a:latin typeface="Times New Roman" pitchFamily="18" charset="0"/>
              <a:cs typeface="Times New Roman" pitchFamily="18" charset="0"/>
            </a:endParaRPr>
          </a:p>
        </p:txBody>
      </p:sp>
      <p:pic>
        <p:nvPicPr>
          <p:cNvPr id="5123" name="Picture 3" descr="D:\Hình nền giáo án điện tử\images (4).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40208" y="228600"/>
            <a:ext cx="5044593" cy="3667125"/>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7"/>
          <p:cNvSpPr txBox="1"/>
          <p:nvPr/>
        </p:nvSpPr>
        <p:spPr>
          <a:xfrm>
            <a:off x="1219200" y="4038600"/>
            <a:ext cx="3251200" cy="646331"/>
          </a:xfrm>
          <a:prstGeom prst="rect">
            <a:avLst/>
          </a:prstGeom>
          <a:noFill/>
        </p:spPr>
        <p:txBody>
          <a:bodyPr wrap="square" rtlCol="0">
            <a:spAutoFit/>
          </a:bodyPr>
          <a:lstStyle/>
          <a:p>
            <a:pPr algn="ctr"/>
            <a:r>
              <a:rPr lang="en-US" sz="3600" b="1" dirty="0" err="1" smtClean="0">
                <a:solidFill>
                  <a:srgbClr val="0000FF"/>
                </a:solidFill>
                <a:latin typeface="Times New Roman" pitchFamily="18" charset="0"/>
                <a:cs typeface="Times New Roman" pitchFamily="18" charset="0"/>
              </a:rPr>
              <a:t>Rèn</a:t>
            </a:r>
            <a:endParaRPr lang="en-US" sz="36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95606334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diamond(in)">
                                      <p:cBhvr>
                                        <p:cTn id="7" dur="500"/>
                                        <p:tgtEl>
                                          <p:spTgt spid="5123"/>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amond(i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5122"/>
                                        </p:tgtEl>
                                        <p:attrNameLst>
                                          <p:attrName>style.visibility</p:attrName>
                                        </p:attrNameLst>
                                      </p:cBhvr>
                                      <p:to>
                                        <p:strVal val="visible"/>
                                      </p:to>
                                    </p:set>
                                    <p:animEffect transition="in" filter="diamond(in)">
                                      <p:cBhvr>
                                        <p:cTn id="15" dur="500"/>
                                        <p:tgtEl>
                                          <p:spTgt spid="5122"/>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diamond(in)">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图片 1" descr="1"/>
          <p:cNvPicPr>
            <a:picLocks noChangeAspect="1"/>
          </p:cNvPicPr>
          <p:nvPr/>
        </p:nvPicPr>
        <p:blipFill>
          <a:blip r:embed="rId3"/>
          <a:stretch>
            <a:fillRect/>
          </a:stretch>
        </p:blipFill>
        <p:spPr>
          <a:xfrm flipH="1">
            <a:off x="-237195" y="2495549"/>
            <a:ext cx="4458040" cy="4816475"/>
          </a:xfrm>
          <a:prstGeom prst="rect">
            <a:avLst/>
          </a:prstGeom>
        </p:spPr>
      </p:pic>
      <p:sp>
        <p:nvSpPr>
          <p:cNvPr id="17" name="文本框 14"/>
          <p:cNvSpPr txBox="1"/>
          <p:nvPr/>
        </p:nvSpPr>
        <p:spPr>
          <a:xfrm>
            <a:off x="4688115" y="848995"/>
            <a:ext cx="6503716" cy="958339"/>
          </a:xfrm>
          <a:prstGeom prst="rect">
            <a:avLst/>
          </a:prstGeom>
          <a:noFill/>
        </p:spPr>
        <p:txBody>
          <a:bodyPr wrap="square" lIns="91440" tIns="45720" rIns="91440" bIns="45720" rtlCol="0">
            <a:spAutoFit/>
          </a:bodyPr>
          <a:lstStyle/>
          <a:p>
            <a:pPr algn="ctr">
              <a:lnSpc>
                <a:spcPct val="150000"/>
              </a:lnSpc>
            </a:pPr>
            <a:r>
              <a:rPr lang="en-US" altLang="zh-CN" sz="4265" b="1" dirty="0" err="1" smtClean="0">
                <a:solidFill>
                  <a:srgbClr val="2DB2A4"/>
                </a:solidFill>
                <a:latin typeface="Times New Roman" pitchFamily="18" charset="0"/>
                <a:ea typeface="微软雅黑" panose="020B0503020204020204" charset="-122"/>
                <a:cs typeface="Times New Roman" pitchFamily="18" charset="0"/>
              </a:rPr>
              <a:t>NỘI</a:t>
            </a:r>
            <a:r>
              <a:rPr lang="en-US" altLang="zh-CN" sz="4265" b="1" dirty="0" smtClean="0">
                <a:solidFill>
                  <a:srgbClr val="2DB2A4"/>
                </a:solidFill>
                <a:latin typeface="Times New Roman" pitchFamily="18" charset="0"/>
                <a:ea typeface="微软雅黑" panose="020B0503020204020204" charset="-122"/>
                <a:cs typeface="Times New Roman" pitchFamily="18" charset="0"/>
              </a:rPr>
              <a:t> DUNG </a:t>
            </a:r>
            <a:r>
              <a:rPr lang="en-US" altLang="zh-CN" sz="4265" b="1" dirty="0" err="1" smtClean="0">
                <a:solidFill>
                  <a:srgbClr val="2DB2A4"/>
                </a:solidFill>
                <a:latin typeface="Times New Roman" pitchFamily="18" charset="0"/>
                <a:ea typeface="微软雅黑" panose="020B0503020204020204" charset="-122"/>
                <a:cs typeface="Times New Roman" pitchFamily="18" charset="0"/>
              </a:rPr>
              <a:t>BÀI</a:t>
            </a:r>
            <a:endParaRPr lang="en-US" altLang="zh-CN" sz="4265" b="1" dirty="0">
              <a:solidFill>
                <a:srgbClr val="F77A08"/>
              </a:solidFill>
              <a:latin typeface="Times New Roman" pitchFamily="18" charset="0"/>
              <a:ea typeface="Adobe 宋体 Std L" pitchFamily="18" charset="-122"/>
              <a:cs typeface="Times New Roman" pitchFamily="18" charset="0"/>
            </a:endParaRPr>
          </a:p>
        </p:txBody>
      </p:sp>
      <p:grpSp>
        <p:nvGrpSpPr>
          <p:cNvPr id="19" name="组合 10"/>
          <p:cNvGrpSpPr/>
          <p:nvPr/>
        </p:nvGrpSpPr>
        <p:grpSpPr>
          <a:xfrm>
            <a:off x="4281714" y="2169795"/>
            <a:ext cx="7213600" cy="736573"/>
            <a:chOff x="4874443" y="1988840"/>
            <a:chExt cx="7213600" cy="736573"/>
          </a:xfrm>
        </p:grpSpPr>
        <p:sp>
          <p:nvSpPr>
            <p:cNvPr id="20" name="圆角矩形 25"/>
            <p:cNvSpPr/>
            <p:nvPr/>
          </p:nvSpPr>
          <p:spPr>
            <a:xfrm>
              <a:off x="4874443" y="2221357"/>
              <a:ext cx="7213600" cy="504056"/>
            </a:xfrm>
            <a:prstGeom prst="roundRect">
              <a:avLst/>
            </a:prstGeom>
            <a:solidFill>
              <a:schemeClr val="bg1"/>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en-US" altLang="zh-CN" sz="2400" b="1" dirty="0" err="1" smtClean="0">
                  <a:solidFill>
                    <a:schemeClr val="tx1">
                      <a:lumMod val="75000"/>
                      <a:lumOff val="25000"/>
                    </a:schemeClr>
                  </a:solidFill>
                  <a:latin typeface="Times New Roman" pitchFamily="18" charset="0"/>
                  <a:ea typeface="微软雅黑" panose="020B0503020204020204" charset="-122"/>
                  <a:cs typeface="Times New Roman" pitchFamily="18" charset="0"/>
                </a:rPr>
                <a:t>KHỞI</a:t>
              </a:r>
              <a:r>
                <a:rPr lang="en-US" altLang="zh-CN" sz="2400" b="1" dirty="0" smtClean="0">
                  <a:solidFill>
                    <a:schemeClr val="tx1">
                      <a:lumMod val="75000"/>
                      <a:lumOff val="25000"/>
                    </a:schemeClr>
                  </a:solidFill>
                  <a:latin typeface="Times New Roman" pitchFamily="18" charset="0"/>
                  <a:ea typeface="微软雅黑" panose="020B0503020204020204" charset="-122"/>
                  <a:cs typeface="Times New Roman" pitchFamily="18" charset="0"/>
                </a:rPr>
                <a:t> </a:t>
              </a:r>
              <a:r>
                <a:rPr lang="en-US" altLang="zh-CN" sz="2400" b="1" dirty="0" err="1" smtClean="0">
                  <a:solidFill>
                    <a:schemeClr val="tx1">
                      <a:lumMod val="75000"/>
                      <a:lumOff val="25000"/>
                    </a:schemeClr>
                  </a:solidFill>
                  <a:latin typeface="Times New Roman" pitchFamily="18" charset="0"/>
                  <a:ea typeface="微软雅黑" panose="020B0503020204020204" charset="-122"/>
                  <a:cs typeface="Times New Roman" pitchFamily="18" charset="0"/>
                </a:rPr>
                <a:t>ĐỘNG</a:t>
              </a:r>
              <a:endParaRPr lang="zh-CN" altLang="en-US" sz="2400" b="1" dirty="0">
                <a:solidFill>
                  <a:schemeClr val="tx1">
                    <a:lumMod val="75000"/>
                    <a:lumOff val="25000"/>
                  </a:schemeClr>
                </a:solidFill>
                <a:latin typeface="Times New Roman" pitchFamily="18" charset="0"/>
                <a:ea typeface="微软雅黑" panose="020B0503020204020204" charset="-122"/>
                <a:cs typeface="Times New Roman" pitchFamily="18" charset="0"/>
              </a:endParaRPr>
            </a:p>
          </p:txBody>
        </p:sp>
        <p:sp>
          <p:nvSpPr>
            <p:cNvPr id="45" name="圆角矩形 44"/>
            <p:cNvSpPr/>
            <p:nvPr/>
          </p:nvSpPr>
          <p:spPr>
            <a:xfrm>
              <a:off x="9481963" y="1988840"/>
              <a:ext cx="2301280" cy="484545"/>
            </a:xfrm>
            <a:prstGeom prst="roundRect">
              <a:avLst>
                <a:gd name="adj" fmla="val 9725"/>
              </a:avLst>
            </a:prstGeom>
            <a:solidFill>
              <a:srgbClr val="2DB2A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chemeClr val="bg1"/>
                  </a:solidFill>
                  <a:latin typeface="Times New Roman" pitchFamily="18" charset="0"/>
                  <a:ea typeface="微软雅黑" panose="020B0503020204020204" charset="-122"/>
                  <a:cs typeface="Times New Roman" pitchFamily="18" charset="0"/>
                </a:rPr>
                <a:t>1</a:t>
              </a:r>
              <a:endParaRPr lang="zh-CN" altLang="en-US" sz="2400" b="1" dirty="0">
                <a:solidFill>
                  <a:schemeClr val="bg1"/>
                </a:solidFill>
                <a:latin typeface="Times New Roman" pitchFamily="18" charset="0"/>
                <a:ea typeface="微软雅黑" panose="020B0503020204020204" charset="-122"/>
                <a:cs typeface="Times New Roman" pitchFamily="18" charset="0"/>
              </a:endParaRPr>
            </a:p>
          </p:txBody>
        </p:sp>
      </p:grpSp>
      <p:grpSp>
        <p:nvGrpSpPr>
          <p:cNvPr id="46" name="组合 10"/>
          <p:cNvGrpSpPr/>
          <p:nvPr/>
        </p:nvGrpSpPr>
        <p:grpSpPr>
          <a:xfrm>
            <a:off x="4281714" y="3055704"/>
            <a:ext cx="7213600" cy="736573"/>
            <a:chOff x="4874443" y="1988840"/>
            <a:chExt cx="7213600" cy="736573"/>
          </a:xfrm>
        </p:grpSpPr>
        <p:sp>
          <p:nvSpPr>
            <p:cNvPr id="47" name="圆角矩形 25"/>
            <p:cNvSpPr/>
            <p:nvPr/>
          </p:nvSpPr>
          <p:spPr>
            <a:xfrm>
              <a:off x="4874443" y="2221357"/>
              <a:ext cx="7213600" cy="504056"/>
            </a:xfrm>
            <a:prstGeom prst="roundRect">
              <a:avLst/>
            </a:prstGeom>
            <a:solidFill>
              <a:schemeClr val="bg1"/>
            </a:solidFill>
            <a:ln>
              <a:solidFill>
                <a:srgbClr val="F77A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en-US" altLang="zh-CN" sz="2400" b="1" dirty="0" err="1" smtClean="0">
                  <a:solidFill>
                    <a:schemeClr val="tx1">
                      <a:lumMod val="75000"/>
                      <a:lumOff val="25000"/>
                    </a:schemeClr>
                  </a:solidFill>
                  <a:latin typeface="Times New Roman" pitchFamily="18" charset="0"/>
                  <a:ea typeface="微软雅黑" panose="020B0503020204020204" charset="-122"/>
                  <a:cs typeface="Times New Roman" pitchFamily="18" charset="0"/>
                </a:rPr>
                <a:t>HÌNH</a:t>
              </a:r>
              <a:r>
                <a:rPr lang="en-US" altLang="zh-CN" sz="2400" b="1" dirty="0" smtClean="0">
                  <a:solidFill>
                    <a:schemeClr val="tx1">
                      <a:lumMod val="75000"/>
                      <a:lumOff val="25000"/>
                    </a:schemeClr>
                  </a:solidFill>
                  <a:latin typeface="Times New Roman" pitchFamily="18" charset="0"/>
                  <a:ea typeface="微软雅黑" panose="020B0503020204020204" charset="-122"/>
                  <a:cs typeface="Times New Roman" pitchFamily="18" charset="0"/>
                </a:rPr>
                <a:t> </a:t>
              </a:r>
              <a:r>
                <a:rPr lang="en-US" altLang="zh-CN" sz="2400" b="1" dirty="0" err="1" smtClean="0">
                  <a:solidFill>
                    <a:schemeClr val="tx1">
                      <a:lumMod val="75000"/>
                      <a:lumOff val="25000"/>
                    </a:schemeClr>
                  </a:solidFill>
                  <a:latin typeface="Times New Roman" pitchFamily="18" charset="0"/>
                  <a:ea typeface="微软雅黑" panose="020B0503020204020204" charset="-122"/>
                  <a:cs typeface="Times New Roman" pitchFamily="18" charset="0"/>
                </a:rPr>
                <a:t>THÀNH</a:t>
              </a:r>
              <a:r>
                <a:rPr lang="en-US" altLang="zh-CN" sz="2400" b="1" dirty="0" smtClean="0">
                  <a:solidFill>
                    <a:schemeClr val="tx1">
                      <a:lumMod val="75000"/>
                      <a:lumOff val="25000"/>
                    </a:schemeClr>
                  </a:solidFill>
                  <a:latin typeface="Times New Roman" pitchFamily="18" charset="0"/>
                  <a:ea typeface="微软雅黑" panose="020B0503020204020204" charset="-122"/>
                  <a:cs typeface="Times New Roman" pitchFamily="18" charset="0"/>
                </a:rPr>
                <a:t> </a:t>
              </a:r>
              <a:r>
                <a:rPr lang="en-US" altLang="zh-CN" sz="2400" b="1" dirty="0" err="1" smtClean="0">
                  <a:solidFill>
                    <a:schemeClr val="tx1">
                      <a:lumMod val="75000"/>
                      <a:lumOff val="25000"/>
                    </a:schemeClr>
                  </a:solidFill>
                  <a:latin typeface="Times New Roman" pitchFamily="18" charset="0"/>
                  <a:ea typeface="微软雅黑" panose="020B0503020204020204" charset="-122"/>
                  <a:cs typeface="Times New Roman" pitchFamily="18" charset="0"/>
                </a:rPr>
                <a:t>KIẾN</a:t>
              </a:r>
              <a:r>
                <a:rPr lang="en-US" altLang="zh-CN" sz="2400" b="1" dirty="0" smtClean="0">
                  <a:solidFill>
                    <a:schemeClr val="tx1">
                      <a:lumMod val="75000"/>
                      <a:lumOff val="25000"/>
                    </a:schemeClr>
                  </a:solidFill>
                  <a:latin typeface="Times New Roman" pitchFamily="18" charset="0"/>
                  <a:ea typeface="微软雅黑" panose="020B0503020204020204" charset="-122"/>
                  <a:cs typeface="Times New Roman" pitchFamily="18" charset="0"/>
                </a:rPr>
                <a:t> </a:t>
              </a:r>
              <a:r>
                <a:rPr lang="en-US" altLang="zh-CN" sz="2400" b="1" dirty="0" err="1" smtClean="0">
                  <a:solidFill>
                    <a:schemeClr val="tx1">
                      <a:lumMod val="75000"/>
                      <a:lumOff val="25000"/>
                    </a:schemeClr>
                  </a:solidFill>
                  <a:latin typeface="Times New Roman" pitchFamily="18" charset="0"/>
                  <a:ea typeface="微软雅黑" panose="020B0503020204020204" charset="-122"/>
                  <a:cs typeface="Times New Roman" pitchFamily="18" charset="0"/>
                </a:rPr>
                <a:t>THỨC</a:t>
              </a:r>
              <a:endParaRPr lang="zh-CN" altLang="en-US" sz="2400" b="1" dirty="0">
                <a:solidFill>
                  <a:schemeClr val="tx1">
                    <a:lumMod val="75000"/>
                    <a:lumOff val="25000"/>
                  </a:schemeClr>
                </a:solidFill>
                <a:latin typeface="Times New Roman" pitchFamily="18" charset="0"/>
                <a:ea typeface="微软雅黑" panose="020B0503020204020204" charset="-122"/>
                <a:cs typeface="Times New Roman" pitchFamily="18" charset="0"/>
              </a:endParaRPr>
            </a:p>
          </p:txBody>
        </p:sp>
        <p:sp>
          <p:nvSpPr>
            <p:cNvPr id="48" name="圆角矩形 5"/>
            <p:cNvSpPr/>
            <p:nvPr/>
          </p:nvSpPr>
          <p:spPr>
            <a:xfrm>
              <a:off x="9481963" y="1988840"/>
              <a:ext cx="2301280" cy="484545"/>
            </a:xfrm>
            <a:prstGeom prst="roundRect">
              <a:avLst>
                <a:gd name="adj" fmla="val 9725"/>
              </a:avLst>
            </a:prstGeom>
            <a:solidFill>
              <a:srgbClr val="F77A0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chemeClr val="bg1"/>
                  </a:solidFill>
                  <a:latin typeface="Times New Roman" pitchFamily="18" charset="0"/>
                  <a:ea typeface="微软雅黑" panose="020B0503020204020204" charset="-122"/>
                  <a:cs typeface="Times New Roman" pitchFamily="18" charset="0"/>
                </a:rPr>
                <a:t>2</a:t>
              </a:r>
              <a:endParaRPr lang="zh-CN" altLang="en-US" sz="2400" b="1" dirty="0">
                <a:solidFill>
                  <a:schemeClr val="bg1"/>
                </a:solidFill>
                <a:latin typeface="Times New Roman" pitchFamily="18" charset="0"/>
                <a:ea typeface="微软雅黑" panose="020B0503020204020204" charset="-122"/>
                <a:cs typeface="Times New Roman" pitchFamily="18" charset="0"/>
              </a:endParaRPr>
            </a:p>
          </p:txBody>
        </p:sp>
      </p:grpSp>
      <p:grpSp>
        <p:nvGrpSpPr>
          <p:cNvPr id="49" name="组合 10"/>
          <p:cNvGrpSpPr/>
          <p:nvPr/>
        </p:nvGrpSpPr>
        <p:grpSpPr>
          <a:xfrm>
            <a:off x="4281714" y="3941555"/>
            <a:ext cx="7213600" cy="736573"/>
            <a:chOff x="4874443" y="1988840"/>
            <a:chExt cx="7213600" cy="736573"/>
          </a:xfrm>
        </p:grpSpPr>
        <p:sp>
          <p:nvSpPr>
            <p:cNvPr id="50" name="圆角矩形 25"/>
            <p:cNvSpPr/>
            <p:nvPr/>
          </p:nvSpPr>
          <p:spPr>
            <a:xfrm>
              <a:off x="4874443" y="2221357"/>
              <a:ext cx="7213600" cy="504056"/>
            </a:xfrm>
            <a:prstGeom prst="roundRect">
              <a:avLst/>
            </a:prstGeom>
            <a:solidFill>
              <a:schemeClr val="bg1"/>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en-US" altLang="zh-CN" sz="2400" b="1" dirty="0" err="1" smtClean="0">
                  <a:solidFill>
                    <a:schemeClr val="tx1">
                      <a:lumMod val="75000"/>
                      <a:lumOff val="25000"/>
                    </a:schemeClr>
                  </a:solidFill>
                  <a:latin typeface="Times New Roman" pitchFamily="18" charset="0"/>
                  <a:ea typeface="微软雅黑" panose="020B0503020204020204" charset="-122"/>
                  <a:cs typeface="Times New Roman" pitchFamily="18" charset="0"/>
                </a:rPr>
                <a:t>THỰC</a:t>
              </a:r>
              <a:r>
                <a:rPr lang="en-US" altLang="zh-CN" sz="2400" b="1" dirty="0" smtClean="0">
                  <a:solidFill>
                    <a:schemeClr val="tx1">
                      <a:lumMod val="75000"/>
                      <a:lumOff val="25000"/>
                    </a:schemeClr>
                  </a:solidFill>
                  <a:latin typeface="Times New Roman" pitchFamily="18" charset="0"/>
                  <a:ea typeface="微软雅黑" panose="020B0503020204020204" charset="-122"/>
                  <a:cs typeface="Times New Roman" pitchFamily="18" charset="0"/>
                </a:rPr>
                <a:t> </a:t>
              </a:r>
              <a:r>
                <a:rPr lang="en-US" altLang="zh-CN" sz="2400" b="1" dirty="0" err="1" smtClean="0">
                  <a:solidFill>
                    <a:schemeClr val="tx1">
                      <a:lumMod val="75000"/>
                      <a:lumOff val="25000"/>
                    </a:schemeClr>
                  </a:solidFill>
                  <a:latin typeface="Times New Roman" pitchFamily="18" charset="0"/>
                  <a:ea typeface="微软雅黑" panose="020B0503020204020204" charset="-122"/>
                  <a:cs typeface="Times New Roman" pitchFamily="18" charset="0"/>
                </a:rPr>
                <a:t>HÀNH</a:t>
              </a:r>
              <a:r>
                <a:rPr lang="en-US" altLang="zh-CN" sz="2400" b="1" dirty="0" smtClean="0">
                  <a:solidFill>
                    <a:schemeClr val="tx1">
                      <a:lumMod val="75000"/>
                      <a:lumOff val="25000"/>
                    </a:schemeClr>
                  </a:solidFill>
                  <a:latin typeface="Times New Roman" pitchFamily="18" charset="0"/>
                  <a:ea typeface="微软雅黑" panose="020B0503020204020204" charset="-122"/>
                  <a:cs typeface="Times New Roman" pitchFamily="18" charset="0"/>
                </a:rPr>
                <a:t>, </a:t>
              </a:r>
              <a:r>
                <a:rPr lang="en-US" altLang="zh-CN" sz="2400" b="1" dirty="0" err="1" smtClean="0">
                  <a:solidFill>
                    <a:schemeClr val="tx1">
                      <a:lumMod val="75000"/>
                      <a:lumOff val="25000"/>
                    </a:schemeClr>
                  </a:solidFill>
                  <a:latin typeface="Times New Roman" pitchFamily="18" charset="0"/>
                  <a:ea typeface="微软雅黑" panose="020B0503020204020204" charset="-122"/>
                  <a:cs typeface="Times New Roman" pitchFamily="18" charset="0"/>
                </a:rPr>
                <a:t>LUYỆN</a:t>
              </a:r>
              <a:r>
                <a:rPr lang="en-US" altLang="zh-CN" sz="2400" b="1" dirty="0" smtClean="0">
                  <a:solidFill>
                    <a:schemeClr val="tx1">
                      <a:lumMod val="75000"/>
                      <a:lumOff val="25000"/>
                    </a:schemeClr>
                  </a:solidFill>
                  <a:latin typeface="Times New Roman" pitchFamily="18" charset="0"/>
                  <a:ea typeface="微软雅黑" panose="020B0503020204020204" charset="-122"/>
                  <a:cs typeface="Times New Roman" pitchFamily="18" charset="0"/>
                </a:rPr>
                <a:t> </a:t>
              </a:r>
              <a:r>
                <a:rPr lang="en-US" altLang="zh-CN" sz="2400" b="1" dirty="0" err="1" smtClean="0">
                  <a:solidFill>
                    <a:schemeClr val="tx1">
                      <a:lumMod val="75000"/>
                      <a:lumOff val="25000"/>
                    </a:schemeClr>
                  </a:solidFill>
                  <a:latin typeface="Times New Roman" pitchFamily="18" charset="0"/>
                  <a:ea typeface="微软雅黑" panose="020B0503020204020204" charset="-122"/>
                  <a:cs typeface="Times New Roman" pitchFamily="18" charset="0"/>
                </a:rPr>
                <a:t>TẬP</a:t>
              </a:r>
              <a:endParaRPr lang="zh-CN" altLang="en-US" sz="2400" b="1" dirty="0">
                <a:solidFill>
                  <a:schemeClr val="tx1">
                    <a:lumMod val="75000"/>
                    <a:lumOff val="25000"/>
                  </a:schemeClr>
                </a:solidFill>
                <a:latin typeface="Times New Roman" pitchFamily="18" charset="0"/>
                <a:ea typeface="微软雅黑" panose="020B0503020204020204" charset="-122"/>
                <a:cs typeface="Times New Roman" pitchFamily="18" charset="0"/>
              </a:endParaRPr>
            </a:p>
          </p:txBody>
        </p:sp>
        <p:sp>
          <p:nvSpPr>
            <p:cNvPr id="51" name="圆角矩形 5"/>
            <p:cNvSpPr/>
            <p:nvPr/>
          </p:nvSpPr>
          <p:spPr>
            <a:xfrm>
              <a:off x="9481963" y="1988840"/>
              <a:ext cx="2301280" cy="484545"/>
            </a:xfrm>
            <a:prstGeom prst="roundRect">
              <a:avLst>
                <a:gd name="adj" fmla="val 9725"/>
              </a:avLst>
            </a:prstGeom>
            <a:solidFill>
              <a:srgbClr val="2DB2A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chemeClr val="bg1"/>
                  </a:solidFill>
                  <a:latin typeface="Times New Roman" pitchFamily="18" charset="0"/>
                  <a:ea typeface="微软雅黑" panose="020B0503020204020204" charset="-122"/>
                  <a:cs typeface="Times New Roman" pitchFamily="18" charset="0"/>
                </a:rPr>
                <a:t>3</a:t>
              </a:r>
              <a:endParaRPr lang="zh-CN" altLang="en-US" sz="2400" b="1" dirty="0">
                <a:solidFill>
                  <a:schemeClr val="bg1"/>
                </a:solidFill>
                <a:latin typeface="Times New Roman" pitchFamily="18" charset="0"/>
                <a:ea typeface="微软雅黑" panose="020B0503020204020204" charset="-122"/>
                <a:cs typeface="Times New Roman" pitchFamily="18" charset="0"/>
              </a:endParaRPr>
            </a:p>
          </p:txBody>
        </p:sp>
      </p:grpSp>
      <p:grpSp>
        <p:nvGrpSpPr>
          <p:cNvPr id="52" name="组合 10"/>
          <p:cNvGrpSpPr/>
          <p:nvPr/>
        </p:nvGrpSpPr>
        <p:grpSpPr>
          <a:xfrm>
            <a:off x="4281714" y="4786022"/>
            <a:ext cx="7213600" cy="736573"/>
            <a:chOff x="4874443" y="1988840"/>
            <a:chExt cx="7213600" cy="736573"/>
          </a:xfrm>
        </p:grpSpPr>
        <p:sp>
          <p:nvSpPr>
            <p:cNvPr id="53" name="圆角矩形 25"/>
            <p:cNvSpPr/>
            <p:nvPr/>
          </p:nvSpPr>
          <p:spPr>
            <a:xfrm>
              <a:off x="4874443" y="2221357"/>
              <a:ext cx="7213600" cy="504056"/>
            </a:xfrm>
            <a:prstGeom prst="roundRect">
              <a:avLst/>
            </a:prstGeom>
            <a:solidFill>
              <a:schemeClr val="bg1"/>
            </a:solidFill>
            <a:ln>
              <a:solidFill>
                <a:srgbClr val="F77A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en-US" altLang="zh-CN" sz="2400" b="1" dirty="0" err="1" smtClean="0">
                  <a:solidFill>
                    <a:schemeClr val="tx1">
                      <a:lumMod val="75000"/>
                      <a:lumOff val="25000"/>
                    </a:schemeClr>
                  </a:solidFill>
                  <a:latin typeface="Times New Roman" pitchFamily="18" charset="0"/>
                  <a:ea typeface="微软雅黑" panose="020B0503020204020204" charset="-122"/>
                  <a:cs typeface="Times New Roman" pitchFamily="18" charset="0"/>
                </a:rPr>
                <a:t>VẬN</a:t>
              </a:r>
              <a:r>
                <a:rPr lang="en-US" altLang="zh-CN" sz="2400" b="1" dirty="0" smtClean="0">
                  <a:solidFill>
                    <a:schemeClr val="tx1">
                      <a:lumMod val="75000"/>
                      <a:lumOff val="25000"/>
                    </a:schemeClr>
                  </a:solidFill>
                  <a:latin typeface="Times New Roman" pitchFamily="18" charset="0"/>
                  <a:ea typeface="微软雅黑" panose="020B0503020204020204" charset="-122"/>
                  <a:cs typeface="Times New Roman" pitchFamily="18" charset="0"/>
                </a:rPr>
                <a:t> </a:t>
              </a:r>
              <a:r>
                <a:rPr lang="en-US" altLang="zh-CN" sz="2400" b="1" dirty="0" err="1" smtClean="0">
                  <a:solidFill>
                    <a:schemeClr val="tx1">
                      <a:lumMod val="75000"/>
                      <a:lumOff val="25000"/>
                    </a:schemeClr>
                  </a:solidFill>
                  <a:latin typeface="Times New Roman" pitchFamily="18" charset="0"/>
                  <a:ea typeface="微软雅黑" panose="020B0503020204020204" charset="-122"/>
                  <a:cs typeface="Times New Roman" pitchFamily="18" charset="0"/>
                </a:rPr>
                <a:t>DỤNG</a:t>
              </a:r>
              <a:r>
                <a:rPr lang="en-US" altLang="zh-CN" sz="2400" b="1" dirty="0" smtClean="0">
                  <a:solidFill>
                    <a:schemeClr val="tx1">
                      <a:lumMod val="75000"/>
                      <a:lumOff val="25000"/>
                    </a:schemeClr>
                  </a:solidFill>
                  <a:latin typeface="Times New Roman" pitchFamily="18" charset="0"/>
                  <a:ea typeface="微软雅黑" panose="020B0503020204020204" charset="-122"/>
                  <a:cs typeface="Times New Roman" pitchFamily="18" charset="0"/>
                </a:rPr>
                <a:t>, </a:t>
              </a:r>
              <a:r>
                <a:rPr lang="en-US" altLang="zh-CN" sz="2400" b="1" dirty="0" err="1" smtClean="0">
                  <a:solidFill>
                    <a:schemeClr val="tx1">
                      <a:lumMod val="75000"/>
                      <a:lumOff val="25000"/>
                    </a:schemeClr>
                  </a:solidFill>
                  <a:latin typeface="Times New Roman" pitchFamily="18" charset="0"/>
                  <a:ea typeface="微软雅黑" panose="020B0503020204020204" charset="-122"/>
                  <a:cs typeface="Times New Roman" pitchFamily="18" charset="0"/>
                </a:rPr>
                <a:t>TRẢI</a:t>
              </a:r>
              <a:r>
                <a:rPr lang="en-US" altLang="zh-CN" sz="2400" b="1" dirty="0" smtClean="0">
                  <a:solidFill>
                    <a:schemeClr val="tx1">
                      <a:lumMod val="75000"/>
                      <a:lumOff val="25000"/>
                    </a:schemeClr>
                  </a:solidFill>
                  <a:latin typeface="Times New Roman" pitchFamily="18" charset="0"/>
                  <a:ea typeface="微软雅黑" panose="020B0503020204020204" charset="-122"/>
                  <a:cs typeface="Times New Roman" pitchFamily="18" charset="0"/>
                </a:rPr>
                <a:t> </a:t>
              </a:r>
              <a:r>
                <a:rPr lang="en-US" altLang="zh-CN" sz="2400" b="1" dirty="0" err="1" smtClean="0">
                  <a:solidFill>
                    <a:schemeClr val="tx1">
                      <a:lumMod val="75000"/>
                      <a:lumOff val="25000"/>
                    </a:schemeClr>
                  </a:solidFill>
                  <a:latin typeface="Times New Roman" pitchFamily="18" charset="0"/>
                  <a:ea typeface="微软雅黑" panose="020B0503020204020204" charset="-122"/>
                  <a:cs typeface="Times New Roman" pitchFamily="18" charset="0"/>
                </a:rPr>
                <a:t>NGHIỆM</a:t>
              </a:r>
              <a:endParaRPr lang="zh-CN" altLang="en-US" sz="2400" b="1" dirty="0">
                <a:solidFill>
                  <a:schemeClr val="tx1">
                    <a:lumMod val="75000"/>
                    <a:lumOff val="25000"/>
                  </a:schemeClr>
                </a:solidFill>
                <a:latin typeface="Times New Roman" pitchFamily="18" charset="0"/>
                <a:ea typeface="微软雅黑" panose="020B0503020204020204" charset="-122"/>
                <a:cs typeface="Times New Roman" pitchFamily="18" charset="0"/>
              </a:endParaRPr>
            </a:p>
          </p:txBody>
        </p:sp>
        <p:sp>
          <p:nvSpPr>
            <p:cNvPr id="54" name="圆角矩形 5"/>
            <p:cNvSpPr/>
            <p:nvPr/>
          </p:nvSpPr>
          <p:spPr>
            <a:xfrm>
              <a:off x="9481963" y="1988840"/>
              <a:ext cx="2301280" cy="484545"/>
            </a:xfrm>
            <a:prstGeom prst="roundRect">
              <a:avLst>
                <a:gd name="adj" fmla="val 9725"/>
              </a:avLst>
            </a:prstGeom>
            <a:solidFill>
              <a:srgbClr val="F77A0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chemeClr val="bg1"/>
                  </a:solidFill>
                  <a:latin typeface="Times New Roman" pitchFamily="18" charset="0"/>
                  <a:ea typeface="微软雅黑" panose="020B0503020204020204" charset="-122"/>
                  <a:cs typeface="Times New Roman" pitchFamily="18" charset="0"/>
                </a:rPr>
                <a:t>4</a:t>
              </a:r>
              <a:endParaRPr lang="zh-CN" altLang="en-US" sz="2400" b="1" dirty="0">
                <a:solidFill>
                  <a:schemeClr val="bg1"/>
                </a:solidFill>
                <a:latin typeface="Times New Roman" pitchFamily="18" charset="0"/>
                <a:ea typeface="微软雅黑" panose="020B0503020204020204" charset="-122"/>
                <a:cs typeface="Times New Roman" pitchFamily="18" charset="0"/>
              </a:endParaRPr>
            </a:p>
          </p:txBody>
        </p:sp>
      </p:gr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950"/>
                            </p:stCondLst>
                            <p:childTnLst>
                              <p:par>
                                <p:cTn id="11" presetID="2" presetClass="entr" presetSubtype="2" decel="100000"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1+#ppt_w/2"/>
                                          </p:val>
                                        </p:tav>
                                        <p:tav tm="100000">
                                          <p:val>
                                            <p:strVal val="#ppt_x"/>
                                          </p:val>
                                        </p:tav>
                                      </p:tavLst>
                                    </p:anim>
                                    <p:anim calcmode="lin" valueType="num">
                                      <p:cBhvr additive="base">
                                        <p:cTn id="14" dur="500" fill="hold"/>
                                        <p:tgtEl>
                                          <p:spTgt spid="19"/>
                                        </p:tgtEl>
                                        <p:attrNameLst>
                                          <p:attrName>ppt_y</p:attrName>
                                        </p:attrNameLst>
                                      </p:cBhvr>
                                      <p:tavLst>
                                        <p:tav tm="0">
                                          <p:val>
                                            <p:strVal val="#ppt_y"/>
                                          </p:val>
                                        </p:tav>
                                        <p:tav tm="100000">
                                          <p:val>
                                            <p:strVal val="#ppt_y"/>
                                          </p:val>
                                        </p:tav>
                                      </p:tavLst>
                                    </p:anim>
                                  </p:childTnLst>
                                </p:cTn>
                              </p:par>
                            </p:childTnLst>
                          </p:cTn>
                        </p:par>
                        <p:par>
                          <p:cTn id="15" fill="hold">
                            <p:stCondLst>
                              <p:cond delay="1450"/>
                            </p:stCondLst>
                            <p:childTnLst>
                              <p:par>
                                <p:cTn id="16" presetID="2" presetClass="entr" presetSubtype="8" decel="100000" fill="hold" nodeType="afterEffect">
                                  <p:stCondLst>
                                    <p:cond delay="0"/>
                                  </p:stCondLst>
                                  <p:childTnLst>
                                    <p:set>
                                      <p:cBhvr>
                                        <p:cTn id="17" dur="1" fill="hold">
                                          <p:stCondLst>
                                            <p:cond delay="0"/>
                                          </p:stCondLst>
                                        </p:cTn>
                                        <p:tgtEl>
                                          <p:spTgt spid="46"/>
                                        </p:tgtEl>
                                        <p:attrNameLst>
                                          <p:attrName>style.visibility</p:attrName>
                                        </p:attrNameLst>
                                      </p:cBhvr>
                                      <p:to>
                                        <p:strVal val="visible"/>
                                      </p:to>
                                    </p:set>
                                    <p:anim calcmode="lin" valueType="num">
                                      <p:cBhvr additive="base">
                                        <p:cTn id="18" dur="500" fill="hold"/>
                                        <p:tgtEl>
                                          <p:spTgt spid="46"/>
                                        </p:tgtEl>
                                        <p:attrNameLst>
                                          <p:attrName>ppt_x</p:attrName>
                                        </p:attrNameLst>
                                      </p:cBhvr>
                                      <p:tavLst>
                                        <p:tav tm="0">
                                          <p:val>
                                            <p:strVal val="0-#ppt_w/2"/>
                                          </p:val>
                                        </p:tav>
                                        <p:tav tm="100000">
                                          <p:val>
                                            <p:strVal val="#ppt_x"/>
                                          </p:val>
                                        </p:tav>
                                      </p:tavLst>
                                    </p:anim>
                                    <p:anim calcmode="lin" valueType="num">
                                      <p:cBhvr additive="base">
                                        <p:cTn id="19" dur="500" fill="hold"/>
                                        <p:tgtEl>
                                          <p:spTgt spid="46"/>
                                        </p:tgtEl>
                                        <p:attrNameLst>
                                          <p:attrName>ppt_y</p:attrName>
                                        </p:attrNameLst>
                                      </p:cBhvr>
                                      <p:tavLst>
                                        <p:tav tm="0">
                                          <p:val>
                                            <p:strVal val="#ppt_y"/>
                                          </p:val>
                                        </p:tav>
                                        <p:tav tm="100000">
                                          <p:val>
                                            <p:strVal val="#ppt_y"/>
                                          </p:val>
                                        </p:tav>
                                      </p:tavLst>
                                    </p:anim>
                                  </p:childTnLst>
                                </p:cTn>
                              </p:par>
                            </p:childTnLst>
                          </p:cTn>
                        </p:par>
                        <p:par>
                          <p:cTn id="20" fill="hold">
                            <p:stCondLst>
                              <p:cond delay="1950"/>
                            </p:stCondLst>
                            <p:childTnLst>
                              <p:par>
                                <p:cTn id="21" presetID="2" presetClass="entr" presetSubtype="2" decel="100000" fill="hold" nodeType="afterEffect">
                                  <p:stCondLst>
                                    <p:cond delay="0"/>
                                  </p:stCondLst>
                                  <p:childTnLst>
                                    <p:set>
                                      <p:cBhvr>
                                        <p:cTn id="22" dur="1" fill="hold">
                                          <p:stCondLst>
                                            <p:cond delay="0"/>
                                          </p:stCondLst>
                                        </p:cTn>
                                        <p:tgtEl>
                                          <p:spTgt spid="49"/>
                                        </p:tgtEl>
                                        <p:attrNameLst>
                                          <p:attrName>style.visibility</p:attrName>
                                        </p:attrNameLst>
                                      </p:cBhvr>
                                      <p:to>
                                        <p:strVal val="visible"/>
                                      </p:to>
                                    </p:set>
                                    <p:anim calcmode="lin" valueType="num">
                                      <p:cBhvr additive="base">
                                        <p:cTn id="23" dur="500" fill="hold"/>
                                        <p:tgtEl>
                                          <p:spTgt spid="49"/>
                                        </p:tgtEl>
                                        <p:attrNameLst>
                                          <p:attrName>ppt_x</p:attrName>
                                        </p:attrNameLst>
                                      </p:cBhvr>
                                      <p:tavLst>
                                        <p:tav tm="0">
                                          <p:val>
                                            <p:strVal val="1+#ppt_w/2"/>
                                          </p:val>
                                        </p:tav>
                                        <p:tav tm="100000">
                                          <p:val>
                                            <p:strVal val="#ppt_x"/>
                                          </p:val>
                                        </p:tav>
                                      </p:tavLst>
                                    </p:anim>
                                    <p:anim calcmode="lin" valueType="num">
                                      <p:cBhvr additive="base">
                                        <p:cTn id="24" dur="500" fill="hold"/>
                                        <p:tgtEl>
                                          <p:spTgt spid="49"/>
                                        </p:tgtEl>
                                        <p:attrNameLst>
                                          <p:attrName>ppt_y</p:attrName>
                                        </p:attrNameLst>
                                      </p:cBhvr>
                                      <p:tavLst>
                                        <p:tav tm="0">
                                          <p:val>
                                            <p:strVal val="#ppt_y"/>
                                          </p:val>
                                        </p:tav>
                                        <p:tav tm="100000">
                                          <p:val>
                                            <p:strVal val="#ppt_y"/>
                                          </p:val>
                                        </p:tav>
                                      </p:tavLst>
                                    </p:anim>
                                  </p:childTnLst>
                                </p:cTn>
                              </p:par>
                            </p:childTnLst>
                          </p:cTn>
                        </p:par>
                        <p:par>
                          <p:cTn id="25" fill="hold">
                            <p:stCondLst>
                              <p:cond delay="2450"/>
                            </p:stCondLst>
                            <p:childTnLst>
                              <p:par>
                                <p:cTn id="26" presetID="2" presetClass="entr" presetSubtype="8" decel="100000"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WordArt 10" descr="Paper bag"/>
          <p:cNvSpPr>
            <a:spLocks noChangeArrowheads="1" noChangeShapeType="1" noTextEdit="1"/>
          </p:cNvSpPr>
          <p:nvPr/>
        </p:nvSpPr>
        <p:spPr bwMode="auto">
          <a:xfrm>
            <a:off x="928688" y="1295400"/>
            <a:ext cx="10189255" cy="3124200"/>
          </a:xfrm>
          <a:prstGeom prst="rect">
            <a:avLst/>
          </a:prstGeom>
        </p:spPr>
        <p:txBody>
          <a:bodyPr wrap="none" fromWordArt="1">
            <a:prstTxWarp prst="textPlain">
              <a:avLst>
                <a:gd name="adj" fmla="val 50000"/>
              </a:avLst>
            </a:prstTxWarp>
          </a:bodyPr>
          <a:lstStyle/>
          <a:p>
            <a:pPr algn="ctr"/>
            <a:r>
              <a:rPr lang="en-US" sz="3600" kern="10" dirty="0" err="1">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CHÀO</a:t>
            </a:r>
            <a:r>
              <a:rPr lang="en-US" sz="3600" kern="10" dirty="0">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 </a:t>
            </a:r>
            <a:r>
              <a:rPr lang="en-US" sz="3600" kern="10" dirty="0" err="1">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TẠM</a:t>
            </a:r>
            <a:r>
              <a:rPr lang="en-US" sz="3600" kern="10" dirty="0">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 </a:t>
            </a:r>
            <a:r>
              <a:rPr lang="en-US" sz="3600" kern="10" dirty="0" err="1">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BIỆT</a:t>
            </a:r>
            <a:r>
              <a:rPr lang="en-US" sz="3600" kern="10" dirty="0">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a:t>
            </a:r>
          </a:p>
          <a:p>
            <a:pPr algn="ctr"/>
            <a:r>
              <a:rPr lang="en-US" sz="3600" kern="10" dirty="0" err="1">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CHÚC</a:t>
            </a:r>
            <a:r>
              <a:rPr lang="en-US" sz="3600" kern="10" dirty="0">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 </a:t>
            </a:r>
            <a:r>
              <a:rPr lang="en-US" sz="3600" kern="10" dirty="0" err="1">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QUÝ</a:t>
            </a:r>
            <a:r>
              <a:rPr lang="en-US" sz="3600" kern="10" dirty="0">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 </a:t>
            </a:r>
            <a:r>
              <a:rPr lang="en-US" sz="3600" kern="10" dirty="0" err="1">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THẦY</a:t>
            </a:r>
            <a:r>
              <a:rPr lang="en-US" sz="3600" kern="10" dirty="0">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 </a:t>
            </a:r>
            <a:r>
              <a:rPr lang="en-US" sz="3600" kern="10" dirty="0" err="1">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CÔ</a:t>
            </a:r>
            <a:r>
              <a:rPr lang="en-US" sz="3600" kern="10" dirty="0">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 </a:t>
            </a:r>
            <a:r>
              <a:rPr lang="en-US" sz="3600" kern="10" dirty="0" err="1">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SỨC</a:t>
            </a:r>
            <a:r>
              <a:rPr lang="en-US" sz="3600" kern="10" dirty="0">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 </a:t>
            </a:r>
            <a:r>
              <a:rPr lang="en-US" sz="3600" kern="10" dirty="0" err="1">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KHOẺ</a:t>
            </a:r>
            <a:r>
              <a:rPr lang="en-US" sz="3600" kern="10" dirty="0">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a:t>
            </a:r>
          </a:p>
          <a:p>
            <a:pPr algn="ctr"/>
            <a:r>
              <a:rPr lang="en-US" sz="3600" kern="10" dirty="0" err="1">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CHÚC</a:t>
            </a:r>
            <a:r>
              <a:rPr lang="en-US" sz="3600" kern="10" dirty="0">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 </a:t>
            </a:r>
            <a:r>
              <a:rPr lang="en-US" sz="3600" kern="10" dirty="0" err="1">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CÁC</a:t>
            </a:r>
            <a:r>
              <a:rPr lang="en-US" sz="3600" kern="10" dirty="0">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 </a:t>
            </a:r>
            <a:r>
              <a:rPr lang="en-US" sz="3600" kern="10" dirty="0" err="1">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EM</a:t>
            </a:r>
            <a:r>
              <a:rPr lang="en-US" sz="3600" kern="10" dirty="0">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 </a:t>
            </a:r>
            <a:r>
              <a:rPr lang="en-US" sz="3600" kern="10" dirty="0" err="1">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HỌC</a:t>
            </a:r>
            <a:r>
              <a:rPr lang="en-US" sz="3600" kern="10" dirty="0">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 </a:t>
            </a:r>
            <a:r>
              <a:rPr lang="en-US" sz="3600" kern="10" dirty="0" err="1">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GIỎI</a:t>
            </a:r>
            <a:r>
              <a:rPr lang="en-US" sz="3600" kern="10" dirty="0">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 </a:t>
            </a:r>
            <a:r>
              <a:rPr lang="en-US" sz="3600" kern="10" dirty="0" err="1">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CHĂM</a:t>
            </a:r>
            <a:r>
              <a:rPr lang="en-US" sz="3600" kern="10" dirty="0">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 </a:t>
            </a:r>
            <a:r>
              <a:rPr lang="en-US" sz="3600" kern="10" dirty="0" err="1">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NGOAN</a:t>
            </a:r>
            <a:endParaRPr lang="en-US" sz="3600" kern="10" dirty="0">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endParaRPr>
          </a:p>
        </p:txBody>
      </p:sp>
    </p:spTree>
    <p:extLst>
      <p:ext uri="{BB962C8B-B14F-4D97-AF65-F5344CB8AC3E}">
        <p14:creationId xmlns:p14="http://schemas.microsoft.com/office/powerpoint/2010/main" xmlns="" val="3518471297"/>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3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mph" presetSubtype="0" repeatCount="indefinite" fill="hold" grpId="1" nodeType="clickEffect">
                                  <p:stCondLst>
                                    <p:cond delay="0"/>
                                  </p:stCondLst>
                                  <p:childTnLst>
                                    <p:animClr clrSpc="hsl" dir="cw">
                                      <p:cBhvr override="childStyle">
                                        <p:cTn id="11" dur="500" fill="hold"/>
                                        <p:tgtEl>
                                          <p:spTgt spid="7"/>
                                        </p:tgtEl>
                                        <p:attrNameLst>
                                          <p:attrName>style.color</p:attrName>
                                        </p:attrNameLst>
                                      </p:cBhvr>
                                      <p:by>
                                        <p:hsl h="-7200000" s="0" l="0"/>
                                      </p:by>
                                    </p:animClr>
                                    <p:animClr clrSpc="hsl" dir="cw">
                                      <p:cBhvr>
                                        <p:cTn id="12" dur="500" fill="hold"/>
                                        <p:tgtEl>
                                          <p:spTgt spid="7"/>
                                        </p:tgtEl>
                                        <p:attrNameLst>
                                          <p:attrName>fillcolor</p:attrName>
                                        </p:attrNameLst>
                                      </p:cBhvr>
                                      <p:by>
                                        <p:hsl h="-7200000" s="0" l="0"/>
                                      </p:by>
                                    </p:animClr>
                                    <p:animClr clrSpc="hsl" dir="cw">
                                      <p:cBhvr>
                                        <p:cTn id="13" dur="500" fill="hold"/>
                                        <p:tgtEl>
                                          <p:spTgt spid="7"/>
                                        </p:tgtEl>
                                        <p:attrNameLst>
                                          <p:attrName>stroke.color</p:attrName>
                                        </p:attrNameLst>
                                      </p:cBhvr>
                                      <p:by>
                                        <p:hsl h="-7200000" s="0" l="0"/>
                                      </p:by>
                                    </p:animClr>
                                    <p:set>
                                      <p:cBhvr>
                                        <p:cTn id="14" dur="500" fill="hold"/>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14" name="组合 13"/>
          <p:cNvGrpSpPr/>
          <p:nvPr/>
        </p:nvGrpSpPr>
        <p:grpSpPr>
          <a:xfrm>
            <a:off x="3978921" y="2133077"/>
            <a:ext cx="5543718" cy="1200313"/>
            <a:chOff x="4838820" y="2375552"/>
            <a:chExt cx="5544616" cy="1200507"/>
          </a:xfrm>
        </p:grpSpPr>
        <p:sp>
          <p:nvSpPr>
            <p:cNvPr id="10" name="矩形 3"/>
            <p:cNvSpPr/>
            <p:nvPr/>
          </p:nvSpPr>
          <p:spPr>
            <a:xfrm>
              <a:off x="4838820" y="2375552"/>
              <a:ext cx="5544616" cy="120050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solidFill>
              <a:srgbClr val="2DB2A4"/>
            </a:solidFill>
            <a:ln w="9525">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itchFamily="18" charset="0"/>
                <a:cs typeface="Times New Roman" pitchFamily="18" charset="0"/>
              </a:endParaRPr>
            </a:p>
          </p:txBody>
        </p:sp>
        <p:sp>
          <p:nvSpPr>
            <p:cNvPr id="13" name="矩形 3"/>
            <p:cNvSpPr/>
            <p:nvPr/>
          </p:nvSpPr>
          <p:spPr>
            <a:xfrm>
              <a:off x="4945460" y="2471749"/>
              <a:ext cx="5328592" cy="1008112"/>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blipFill>
              <a:blip r:embed="rId3"/>
              <a:stretch>
                <a:fillRect/>
              </a:stretch>
            </a:blip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itchFamily="18" charset="0"/>
                <a:cs typeface="Times New Roman" pitchFamily="18" charset="0"/>
              </a:endParaRPr>
            </a:p>
          </p:txBody>
        </p:sp>
      </p:grpSp>
      <p:sp>
        <p:nvSpPr>
          <p:cNvPr id="15" name="文本框 52"/>
          <p:cNvSpPr txBox="1"/>
          <p:nvPr/>
        </p:nvSpPr>
        <p:spPr>
          <a:xfrm>
            <a:off x="4512680" y="2379357"/>
            <a:ext cx="4585255" cy="707886"/>
          </a:xfrm>
          <a:prstGeom prst="rect">
            <a:avLst/>
          </a:prstGeom>
          <a:noFill/>
        </p:spPr>
        <p:txBody>
          <a:bodyPr wrap="square" rtlCol="0">
            <a:spAutoFit/>
          </a:bodyPr>
          <a:lstStyle/>
          <a:p>
            <a:pPr algn="ctr"/>
            <a:r>
              <a:rPr lang="en-US" altLang="zh-CN" sz="4000" b="1" dirty="0" err="1" smtClean="0">
                <a:solidFill>
                  <a:srgbClr val="F77A08"/>
                </a:solidFill>
                <a:latin typeface="Times New Roman" pitchFamily="18" charset="0"/>
                <a:ea typeface="微软雅黑" panose="020B0503020204020204" charset="-122"/>
                <a:cs typeface="Times New Roman" pitchFamily="18" charset="0"/>
              </a:rPr>
              <a:t>KHỞI</a:t>
            </a:r>
            <a:r>
              <a:rPr lang="en-US" altLang="zh-CN" sz="4000" b="1" dirty="0" smtClean="0">
                <a:solidFill>
                  <a:srgbClr val="F77A08"/>
                </a:solidFill>
                <a:latin typeface="Times New Roman" pitchFamily="18" charset="0"/>
                <a:ea typeface="微软雅黑" panose="020B0503020204020204" charset="-122"/>
                <a:cs typeface="Times New Roman" pitchFamily="18" charset="0"/>
              </a:rPr>
              <a:t> </a:t>
            </a:r>
            <a:r>
              <a:rPr lang="en-US" altLang="zh-CN" sz="4000" b="1" dirty="0" err="1" smtClean="0">
                <a:solidFill>
                  <a:srgbClr val="F77A08"/>
                </a:solidFill>
                <a:latin typeface="Times New Roman" pitchFamily="18" charset="0"/>
                <a:ea typeface="微软雅黑" panose="020B0503020204020204" charset="-122"/>
                <a:cs typeface="Times New Roman" pitchFamily="18" charset="0"/>
              </a:rPr>
              <a:t>ĐỘNG</a:t>
            </a:r>
            <a:endParaRPr lang="zh-CN" altLang="en-US" sz="3600" b="1" dirty="0">
              <a:solidFill>
                <a:srgbClr val="F77A08"/>
              </a:solidFill>
              <a:latin typeface="Times New Roman" pitchFamily="18" charset="0"/>
              <a:ea typeface="微软雅黑" panose="020B0503020204020204" charset="-122"/>
              <a:cs typeface="Times New Roman" pitchFamily="18" charset="0"/>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ppt_x</p:attrName>
                                        </p:attrNameLst>
                                      </p:cBhvr>
                                      <p:tavLst>
                                        <p:tav tm="0">
                                          <p:val>
                                            <p:strVal val="#ppt_x-#ppt_w*1.125000"/>
                                          </p:val>
                                        </p:tav>
                                        <p:tav tm="100000">
                                          <p:val>
                                            <p:strVal val="#ppt_x"/>
                                          </p:val>
                                        </p:tav>
                                      </p:tavLst>
                                    </p:anim>
                                    <p:animEffect transition="in" filter="wipe(right)">
                                      <p:cBhvr>
                                        <p:cTn id="8" dur="500"/>
                                        <p:tgtEl>
                                          <p:spTgt spid="14"/>
                                        </p:tgtEl>
                                      </p:cBhvr>
                                    </p:animEffect>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11"/>
          <p:cNvSpPr>
            <a:spLocks noChangeArrowheads="1"/>
          </p:cNvSpPr>
          <p:nvPr/>
        </p:nvSpPr>
        <p:spPr bwMode="auto">
          <a:xfrm>
            <a:off x="304800" y="933450"/>
            <a:ext cx="4885765" cy="2993091"/>
          </a:xfrm>
          <a:prstGeom prst="cloudCallout">
            <a:avLst>
              <a:gd name="adj1" fmla="val -25873"/>
              <a:gd name="adj2" fmla="val 43159"/>
            </a:avLst>
          </a:prstGeom>
          <a:noFill/>
          <a:ln w="38100">
            <a:solidFill>
              <a:srgbClr val="002060"/>
            </a:solidFill>
            <a:round/>
            <a:headEnd/>
            <a:tailEnd/>
          </a:ln>
          <a:effectLst>
            <a:prstShdw prst="shdw13" dist="157090" dir="15357825">
              <a:srgbClr val="FF3300">
                <a:alpha val="50000"/>
              </a:srgbClr>
            </a:prstShdw>
          </a:effectLst>
        </p:spPr>
        <p:txBody>
          <a:bodyPr/>
          <a:lstStyle/>
          <a:p>
            <a:pPr algn="ctr"/>
            <a:r>
              <a:rPr lang="en-US" sz="4000" b="1" dirty="0" err="1" smtClean="0">
                <a:solidFill>
                  <a:srgbClr val="0000FF"/>
                </a:solidFill>
                <a:latin typeface="Times New Roman" pitchFamily="18" charset="0"/>
                <a:cs typeface="Times New Roman" pitchFamily="18" charset="0"/>
              </a:rPr>
              <a:t>Nêu</a:t>
            </a:r>
            <a:r>
              <a:rPr lang="en-US" sz="4000" b="1" dirty="0" smtClean="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đặc</a:t>
            </a:r>
            <a:r>
              <a:rPr lang="en-US" sz="4000" b="1" dirty="0" smtClean="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điểm</a:t>
            </a:r>
            <a:r>
              <a:rPr lang="en-US" sz="4000" b="1" dirty="0" smtClean="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và</a:t>
            </a:r>
            <a:r>
              <a:rPr lang="en-US" sz="4000" b="1" dirty="0" smtClean="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công</a:t>
            </a:r>
            <a:r>
              <a:rPr lang="en-US" sz="4000" b="1" dirty="0" smtClean="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dụng</a:t>
            </a:r>
            <a:r>
              <a:rPr lang="en-US" sz="4000" b="1" dirty="0" smtClean="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của</a:t>
            </a:r>
            <a:r>
              <a:rPr lang="en-US" sz="4000" b="1" dirty="0" smtClean="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tre</a:t>
            </a:r>
            <a:r>
              <a:rPr lang="en-US" sz="4000" b="1" dirty="0" smtClean="0">
                <a:solidFill>
                  <a:srgbClr val="0000FF"/>
                </a:solidFill>
                <a:latin typeface="Times New Roman" pitchFamily="18" charset="0"/>
                <a:cs typeface="Times New Roman" pitchFamily="18" charset="0"/>
              </a:rPr>
              <a:t>.</a:t>
            </a:r>
            <a:endParaRPr lang="vi-VN" sz="4000" b="1" dirty="0">
              <a:solidFill>
                <a:srgbClr val="0000FF"/>
              </a:solidFill>
              <a:latin typeface="Times New Roman" pitchFamily="18" charset="0"/>
              <a:cs typeface="Times New Roman" pitchFamily="18" charset="0"/>
            </a:endParaRPr>
          </a:p>
        </p:txBody>
      </p:sp>
      <p:sp>
        <p:nvSpPr>
          <p:cNvPr id="9" name="AutoShape 11"/>
          <p:cNvSpPr>
            <a:spLocks noChangeArrowheads="1"/>
          </p:cNvSpPr>
          <p:nvPr/>
        </p:nvSpPr>
        <p:spPr bwMode="auto">
          <a:xfrm>
            <a:off x="1237129" y="1304365"/>
            <a:ext cx="10139083" cy="4625788"/>
          </a:xfrm>
          <a:prstGeom prst="cloudCallout">
            <a:avLst>
              <a:gd name="adj1" fmla="val -24635"/>
              <a:gd name="adj2" fmla="val 45154"/>
            </a:avLst>
          </a:prstGeom>
          <a:noFill/>
          <a:ln w="38100">
            <a:solidFill>
              <a:srgbClr val="FF0000"/>
            </a:solidFill>
            <a:round/>
            <a:headEnd/>
            <a:tailEnd/>
          </a:ln>
          <a:effectLst>
            <a:prstShdw prst="shdw13" dist="157090" dir="15357825">
              <a:srgbClr val="FF3300">
                <a:alpha val="50000"/>
              </a:srgbClr>
            </a:prstShdw>
          </a:effectLst>
        </p:spPr>
        <p:txBody>
          <a:bodyPr/>
          <a:lstStyle/>
          <a:p>
            <a:pPr algn="ctr"/>
            <a:r>
              <a:rPr lang="en-US" sz="4000" b="1" dirty="0" err="1" smtClean="0">
                <a:solidFill>
                  <a:srgbClr val="0000FF"/>
                </a:solidFill>
                <a:latin typeface="Times New Roman" pitchFamily="18" charset="0"/>
                <a:cs typeface="Times New Roman" pitchFamily="18" charset="0"/>
              </a:rPr>
              <a:t>Tre</a:t>
            </a:r>
            <a:r>
              <a:rPr lang="en-US" sz="4000" b="1" dirty="0" smtClean="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mọc</a:t>
            </a:r>
            <a:r>
              <a:rPr lang="en-US" sz="4000" b="1" dirty="0" smtClean="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đứng</a:t>
            </a:r>
            <a:r>
              <a:rPr lang="en-US" sz="4000" b="1" dirty="0" smtClean="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cao</a:t>
            </a:r>
            <a:r>
              <a:rPr lang="en-US" sz="4000" b="1" dirty="0" smtClean="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khoảng</a:t>
            </a:r>
            <a:r>
              <a:rPr lang="en-US" sz="4000" b="1" dirty="0" smtClean="0">
                <a:solidFill>
                  <a:srgbClr val="0000FF"/>
                </a:solidFill>
                <a:latin typeface="Times New Roman" pitchFamily="18" charset="0"/>
                <a:cs typeface="Times New Roman" pitchFamily="18" charset="0"/>
              </a:rPr>
              <a:t> </a:t>
            </a:r>
            <a:r>
              <a:rPr lang="en-US" sz="4000" b="1" dirty="0" smtClean="0">
                <a:solidFill>
                  <a:srgbClr val="0000FF"/>
                </a:solidFill>
                <a:latin typeface="Times New Roman" pitchFamily="18" charset="0"/>
                <a:cs typeface="Times New Roman" pitchFamily="18" charset="0"/>
              </a:rPr>
              <a:t>10-</a:t>
            </a:r>
            <a:r>
              <a:rPr lang="en-US" sz="4000" b="1" dirty="0" err="1" smtClean="0">
                <a:solidFill>
                  <a:srgbClr val="0000FF"/>
                </a:solidFill>
                <a:latin typeface="Times New Roman" pitchFamily="18" charset="0"/>
                <a:cs typeface="Times New Roman" pitchFamily="18" charset="0"/>
              </a:rPr>
              <a:t>15m.Thân</a:t>
            </a:r>
            <a:r>
              <a:rPr lang="en-US" sz="4000" b="1" dirty="0" smtClean="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cây</a:t>
            </a:r>
            <a:r>
              <a:rPr lang="en-US" sz="4000" b="1" dirty="0" smtClean="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rỗng</a:t>
            </a:r>
            <a:r>
              <a:rPr lang="en-US" sz="4000" b="1" dirty="0" smtClean="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có</a:t>
            </a:r>
            <a:r>
              <a:rPr lang="en-US" sz="4000" b="1" dirty="0" smtClean="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nhiều</a:t>
            </a:r>
            <a:r>
              <a:rPr lang="en-US" sz="4000" b="1" dirty="0" smtClean="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đốt</a:t>
            </a:r>
            <a:r>
              <a:rPr lang="vi-VN" sz="4000" b="1" dirty="0" smtClean="0">
                <a:solidFill>
                  <a:srgbClr val="0000FF"/>
                </a:solidFill>
                <a:latin typeface="Times New Roman" pitchFamily="18" charset="0"/>
                <a:cs typeface="Times New Roman" pitchFamily="18" charset="0"/>
              </a:rPr>
              <a:t>.</a:t>
            </a:r>
            <a:endParaRPr lang="en-US" sz="4000" b="1" dirty="0" smtClean="0">
              <a:solidFill>
                <a:srgbClr val="0000FF"/>
              </a:solidFill>
              <a:latin typeface="Times New Roman" pitchFamily="18" charset="0"/>
              <a:cs typeface="Times New Roman" pitchFamily="18" charset="0"/>
            </a:endParaRPr>
          </a:p>
          <a:p>
            <a:pPr algn="ctr"/>
            <a:r>
              <a:rPr lang="en-US" sz="4000" b="1" dirty="0" err="1" smtClean="0">
                <a:solidFill>
                  <a:srgbClr val="0000FF"/>
                </a:solidFill>
                <a:latin typeface="Times New Roman" pitchFamily="18" charset="0"/>
                <a:cs typeface="Times New Roman" pitchFamily="18" charset="0"/>
              </a:rPr>
              <a:t>Làm</a:t>
            </a:r>
            <a:r>
              <a:rPr lang="en-US" sz="4000" b="1" dirty="0" smtClean="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đồ</a:t>
            </a:r>
            <a:r>
              <a:rPr lang="en-US" sz="4000" b="1" dirty="0" smtClean="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dùng</a:t>
            </a:r>
            <a:r>
              <a:rPr lang="en-US" sz="4000" b="1" dirty="0" smtClean="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trong</a:t>
            </a:r>
            <a:r>
              <a:rPr lang="en-US" sz="4000" b="1" dirty="0" smtClean="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gia</a:t>
            </a:r>
            <a:r>
              <a:rPr lang="en-US" sz="4000" b="1" dirty="0" smtClean="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đình</a:t>
            </a:r>
            <a:r>
              <a:rPr lang="en-US" sz="4000" b="1" dirty="0" smtClean="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và</a:t>
            </a:r>
            <a:r>
              <a:rPr lang="en-US" sz="4000" b="1" dirty="0" smtClean="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xuất</a:t>
            </a:r>
            <a:r>
              <a:rPr lang="en-US" sz="4000" b="1" dirty="0" smtClean="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khẩu</a:t>
            </a:r>
            <a:r>
              <a:rPr lang="en-US" sz="4000" b="1" dirty="0" smtClean="0">
                <a:solidFill>
                  <a:srgbClr val="0000FF"/>
                </a:solidFill>
                <a:latin typeface="Times New Roman" pitchFamily="18" charset="0"/>
                <a:cs typeface="Times New Roman" pitchFamily="18" charset="0"/>
              </a:rPr>
              <a:t>.</a:t>
            </a:r>
            <a:endParaRPr lang="vi-VN" sz="4000" b="1" dirty="0">
              <a:solidFill>
                <a:srgbClr val="0000FF"/>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3029458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xit" presetSubtype="16" fill="hold" grpId="1" nodeType="clickEffect">
                                  <p:stCondLst>
                                    <p:cond delay="0"/>
                                  </p:stCondLst>
                                  <p:childTnLst>
                                    <p:animEffect transition="out" filter="diamond(in)">
                                      <p:cBhvr>
                                        <p:cTn id="13" dur="500"/>
                                        <p:tgtEl>
                                          <p:spTgt spid="8"/>
                                        </p:tgtEl>
                                      </p:cBhvr>
                                    </p:animEffect>
                                    <p:set>
                                      <p:cBhvr>
                                        <p:cTn id="14" dur="1" fill="hold">
                                          <p:stCondLst>
                                            <p:cond delay="499"/>
                                          </p:stCondLst>
                                        </p:cTn>
                                        <p:tgtEl>
                                          <p:spTgt spid="8"/>
                                        </p:tgtEl>
                                        <p:attrNameLst>
                                          <p:attrName>style.visibility</p:attrName>
                                        </p:attrNameLst>
                                      </p:cBhvr>
                                      <p:to>
                                        <p:strVal val="hidden"/>
                                      </p:to>
                                    </p:set>
                                  </p:childTnLst>
                                </p:cTn>
                              </p:par>
                              <p:par>
                                <p:cTn id="15" presetID="53"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11"/>
          <p:cNvSpPr>
            <a:spLocks noChangeArrowheads="1"/>
          </p:cNvSpPr>
          <p:nvPr/>
        </p:nvSpPr>
        <p:spPr bwMode="auto">
          <a:xfrm>
            <a:off x="304800" y="933450"/>
            <a:ext cx="4885765" cy="2993091"/>
          </a:xfrm>
          <a:prstGeom prst="cloudCallout">
            <a:avLst>
              <a:gd name="adj1" fmla="val -25873"/>
              <a:gd name="adj2" fmla="val 43159"/>
            </a:avLst>
          </a:prstGeom>
          <a:noFill/>
          <a:ln w="38100">
            <a:solidFill>
              <a:srgbClr val="002060"/>
            </a:solidFill>
            <a:round/>
            <a:headEnd/>
            <a:tailEnd/>
          </a:ln>
          <a:effectLst>
            <a:prstShdw prst="shdw13" dist="157090" dir="15357825">
              <a:srgbClr val="FF3300">
                <a:alpha val="50000"/>
              </a:srgbClr>
            </a:prstShdw>
          </a:effectLst>
        </p:spPr>
        <p:txBody>
          <a:bodyPr/>
          <a:lstStyle/>
          <a:p>
            <a:pPr algn="ctr"/>
            <a:r>
              <a:rPr lang="en-US" sz="4000" b="1" dirty="0" err="1" smtClean="0">
                <a:solidFill>
                  <a:srgbClr val="0000FF"/>
                </a:solidFill>
                <a:latin typeface="Times New Roman" pitchFamily="18" charset="0"/>
                <a:cs typeface="Times New Roman" pitchFamily="18" charset="0"/>
              </a:rPr>
              <a:t>Nêu</a:t>
            </a:r>
            <a:r>
              <a:rPr lang="en-US" sz="4000" b="1" dirty="0" smtClean="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đặc</a:t>
            </a:r>
            <a:r>
              <a:rPr lang="en-US" sz="4000" b="1" dirty="0" smtClean="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điểm</a:t>
            </a:r>
            <a:r>
              <a:rPr lang="en-US" sz="4000" b="1" dirty="0" smtClean="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và</a:t>
            </a:r>
            <a:r>
              <a:rPr lang="en-US" sz="4000" b="1" dirty="0" smtClean="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công</a:t>
            </a:r>
            <a:r>
              <a:rPr lang="en-US" sz="4000" b="1" dirty="0" smtClean="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dụng</a:t>
            </a:r>
            <a:r>
              <a:rPr lang="en-US" sz="4000" b="1" dirty="0" smtClean="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của</a:t>
            </a:r>
            <a:r>
              <a:rPr lang="en-US" sz="4000" b="1" dirty="0" smtClean="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mây</a:t>
            </a:r>
            <a:r>
              <a:rPr lang="en-US" sz="4000" b="1" dirty="0" smtClean="0">
                <a:solidFill>
                  <a:srgbClr val="0000FF"/>
                </a:solidFill>
                <a:latin typeface="Times New Roman" pitchFamily="18" charset="0"/>
                <a:cs typeface="Times New Roman" pitchFamily="18" charset="0"/>
              </a:rPr>
              <a:t>, song.</a:t>
            </a:r>
            <a:endParaRPr lang="vi-VN" sz="4000" b="1" dirty="0">
              <a:solidFill>
                <a:srgbClr val="0000FF"/>
              </a:solidFill>
              <a:latin typeface="Times New Roman" pitchFamily="18" charset="0"/>
              <a:cs typeface="Times New Roman" pitchFamily="18" charset="0"/>
            </a:endParaRPr>
          </a:p>
        </p:txBody>
      </p:sp>
      <p:sp>
        <p:nvSpPr>
          <p:cNvPr id="9" name="AutoShape 11"/>
          <p:cNvSpPr>
            <a:spLocks noChangeArrowheads="1"/>
          </p:cNvSpPr>
          <p:nvPr/>
        </p:nvSpPr>
        <p:spPr bwMode="auto">
          <a:xfrm>
            <a:off x="1237129" y="1304365"/>
            <a:ext cx="10139083" cy="4625788"/>
          </a:xfrm>
          <a:prstGeom prst="cloudCallout">
            <a:avLst>
              <a:gd name="adj1" fmla="val -24635"/>
              <a:gd name="adj2" fmla="val 45154"/>
            </a:avLst>
          </a:prstGeom>
          <a:noFill/>
          <a:ln w="38100">
            <a:solidFill>
              <a:srgbClr val="FF0000"/>
            </a:solidFill>
            <a:round/>
            <a:headEnd/>
            <a:tailEnd/>
          </a:ln>
          <a:effectLst>
            <a:prstShdw prst="shdw13" dist="157090" dir="15357825">
              <a:srgbClr val="FF3300">
                <a:alpha val="50000"/>
              </a:srgbClr>
            </a:prstShdw>
          </a:effectLst>
        </p:spPr>
        <p:txBody>
          <a:bodyPr/>
          <a:lstStyle/>
          <a:p>
            <a:pPr algn="ctr">
              <a:spcBef>
                <a:spcPct val="50000"/>
              </a:spcBef>
            </a:pPr>
            <a:r>
              <a:rPr lang="en-US" altLang="en-US" sz="4000" b="1" dirty="0" err="1" smtClean="0">
                <a:solidFill>
                  <a:srgbClr val="0000FF"/>
                </a:solidFill>
                <a:latin typeface="Times New Roman" pitchFamily="18" charset="0"/>
              </a:rPr>
              <a:t>Cây</a:t>
            </a:r>
            <a:r>
              <a:rPr lang="en-US" altLang="en-US" sz="4000" b="1" dirty="0" smtClean="0">
                <a:solidFill>
                  <a:srgbClr val="0000FF"/>
                </a:solidFill>
                <a:latin typeface="Times New Roman" pitchFamily="18" charset="0"/>
              </a:rPr>
              <a:t> </a:t>
            </a:r>
            <a:r>
              <a:rPr lang="en-US" altLang="en-US" sz="4000" b="1" dirty="0" err="1" smtClean="0">
                <a:solidFill>
                  <a:srgbClr val="0000FF"/>
                </a:solidFill>
                <a:latin typeface="Times New Roman" pitchFamily="18" charset="0"/>
              </a:rPr>
              <a:t>leo</a:t>
            </a:r>
            <a:r>
              <a:rPr lang="en-US" altLang="en-US" sz="4000" b="1" dirty="0" smtClean="0">
                <a:solidFill>
                  <a:srgbClr val="0000FF"/>
                </a:solidFill>
                <a:latin typeface="Times New Roman" pitchFamily="18" charset="0"/>
              </a:rPr>
              <a:t>, </a:t>
            </a:r>
            <a:r>
              <a:rPr lang="en-US" altLang="en-US" sz="4000" b="1" dirty="0" err="1" smtClean="0">
                <a:solidFill>
                  <a:srgbClr val="0000FF"/>
                </a:solidFill>
                <a:latin typeface="Times New Roman" pitchFamily="18" charset="0"/>
              </a:rPr>
              <a:t>thân</a:t>
            </a:r>
            <a:r>
              <a:rPr lang="en-US" altLang="en-US" sz="4000" b="1" dirty="0" smtClean="0">
                <a:solidFill>
                  <a:srgbClr val="0000FF"/>
                </a:solidFill>
                <a:latin typeface="Times New Roman" pitchFamily="18" charset="0"/>
              </a:rPr>
              <a:t> </a:t>
            </a:r>
            <a:r>
              <a:rPr lang="en-US" altLang="en-US" sz="4000" b="1" dirty="0" err="1" smtClean="0">
                <a:solidFill>
                  <a:srgbClr val="0000FF"/>
                </a:solidFill>
                <a:latin typeface="Times New Roman" pitchFamily="18" charset="0"/>
              </a:rPr>
              <a:t>dài</a:t>
            </a:r>
            <a:r>
              <a:rPr lang="en-US" altLang="en-US" sz="4000" b="1" dirty="0" smtClean="0">
                <a:solidFill>
                  <a:srgbClr val="0000FF"/>
                </a:solidFill>
                <a:latin typeface="Times New Roman" pitchFamily="18" charset="0"/>
              </a:rPr>
              <a:t> </a:t>
            </a:r>
            <a:r>
              <a:rPr lang="en-US" altLang="en-US" sz="4000" b="1" dirty="0" err="1" smtClean="0">
                <a:solidFill>
                  <a:srgbClr val="0000FF"/>
                </a:solidFill>
                <a:latin typeface="Times New Roman" pitchFamily="18" charset="0"/>
              </a:rPr>
              <a:t>tới</a:t>
            </a:r>
            <a:r>
              <a:rPr lang="en-US" altLang="en-US" sz="4000" b="1" dirty="0" smtClean="0">
                <a:solidFill>
                  <a:srgbClr val="0000FF"/>
                </a:solidFill>
                <a:latin typeface="Times New Roman" pitchFamily="18" charset="0"/>
              </a:rPr>
              <a:t> </a:t>
            </a:r>
            <a:r>
              <a:rPr lang="en-US" altLang="en-US" sz="4000" b="1" dirty="0" err="1" smtClean="0">
                <a:solidFill>
                  <a:srgbClr val="0000FF"/>
                </a:solidFill>
                <a:latin typeface="Times New Roman" pitchFamily="18" charset="0"/>
              </a:rPr>
              <a:t>hàng</a:t>
            </a:r>
            <a:r>
              <a:rPr lang="en-US" altLang="en-US" sz="4000" b="1" dirty="0" smtClean="0">
                <a:solidFill>
                  <a:srgbClr val="0000FF"/>
                </a:solidFill>
                <a:latin typeface="Times New Roman" pitchFamily="18" charset="0"/>
              </a:rPr>
              <a:t> </a:t>
            </a:r>
            <a:r>
              <a:rPr lang="en-US" altLang="en-US" sz="4000" b="1" dirty="0" err="1" smtClean="0">
                <a:solidFill>
                  <a:srgbClr val="0000FF"/>
                </a:solidFill>
                <a:latin typeface="Times New Roman" pitchFamily="18" charset="0"/>
              </a:rPr>
              <a:t>trăm</a:t>
            </a:r>
            <a:r>
              <a:rPr lang="en-US" altLang="en-US" sz="4000" b="1" dirty="0" smtClean="0">
                <a:solidFill>
                  <a:srgbClr val="0000FF"/>
                </a:solidFill>
                <a:latin typeface="Times New Roman" pitchFamily="18" charset="0"/>
              </a:rPr>
              <a:t> </a:t>
            </a:r>
            <a:r>
              <a:rPr lang="en-US" altLang="en-US" sz="4000" b="1" dirty="0" err="1" smtClean="0">
                <a:solidFill>
                  <a:srgbClr val="0000FF"/>
                </a:solidFill>
                <a:latin typeface="Times New Roman" pitchFamily="18" charset="0"/>
              </a:rPr>
              <a:t>mét</a:t>
            </a:r>
            <a:r>
              <a:rPr lang="en-US" altLang="en-US" sz="4000" b="1" dirty="0" smtClean="0">
                <a:solidFill>
                  <a:srgbClr val="0000FF"/>
                </a:solidFill>
                <a:latin typeface="Times New Roman" pitchFamily="18" charset="0"/>
              </a:rPr>
              <a:t>, </a:t>
            </a:r>
            <a:r>
              <a:rPr lang="en-US" altLang="en-US" sz="4000" b="1" dirty="0" err="1" smtClean="0">
                <a:solidFill>
                  <a:srgbClr val="0000FF"/>
                </a:solidFill>
                <a:latin typeface="Times New Roman" pitchFamily="18" charset="0"/>
              </a:rPr>
              <a:t>không</a:t>
            </a:r>
            <a:r>
              <a:rPr lang="en-US" altLang="en-US" sz="4000" b="1" dirty="0" smtClean="0">
                <a:solidFill>
                  <a:srgbClr val="0000FF"/>
                </a:solidFill>
                <a:latin typeface="Times New Roman" pitchFamily="18" charset="0"/>
              </a:rPr>
              <a:t> </a:t>
            </a:r>
            <a:r>
              <a:rPr lang="en-US" altLang="en-US" sz="4000" b="1" dirty="0" err="1" smtClean="0">
                <a:solidFill>
                  <a:srgbClr val="0000FF"/>
                </a:solidFill>
                <a:latin typeface="Times New Roman" pitchFamily="18" charset="0"/>
              </a:rPr>
              <a:t>phân</a:t>
            </a:r>
            <a:r>
              <a:rPr lang="en-US" altLang="en-US" sz="4000" b="1" dirty="0" smtClean="0">
                <a:solidFill>
                  <a:srgbClr val="0000FF"/>
                </a:solidFill>
                <a:latin typeface="Times New Roman" pitchFamily="18" charset="0"/>
              </a:rPr>
              <a:t> </a:t>
            </a:r>
            <a:r>
              <a:rPr lang="en-US" altLang="en-US" sz="4000" b="1" dirty="0" err="1" smtClean="0">
                <a:solidFill>
                  <a:srgbClr val="0000FF"/>
                </a:solidFill>
                <a:latin typeface="Times New Roman" pitchFamily="18" charset="0"/>
              </a:rPr>
              <a:t>nhánh</a:t>
            </a:r>
            <a:r>
              <a:rPr lang="en-US" altLang="en-US" sz="4000" b="1" dirty="0" smtClean="0">
                <a:solidFill>
                  <a:srgbClr val="0000FF"/>
                </a:solidFill>
                <a:latin typeface="Times New Roman" pitchFamily="18" charset="0"/>
              </a:rPr>
              <a:t>, </a:t>
            </a:r>
            <a:r>
              <a:rPr lang="en-US" altLang="en-US" sz="4000" b="1" dirty="0" err="1" smtClean="0">
                <a:solidFill>
                  <a:srgbClr val="0000FF"/>
                </a:solidFill>
                <a:latin typeface="Times New Roman" pitchFamily="18" charset="0"/>
              </a:rPr>
              <a:t>hình</a:t>
            </a:r>
            <a:r>
              <a:rPr lang="en-US" altLang="en-US" sz="4000" b="1" dirty="0" smtClean="0">
                <a:solidFill>
                  <a:srgbClr val="0000FF"/>
                </a:solidFill>
                <a:latin typeface="Times New Roman" pitchFamily="18" charset="0"/>
              </a:rPr>
              <a:t> </a:t>
            </a:r>
            <a:r>
              <a:rPr lang="en-US" altLang="en-US" sz="4000" b="1" dirty="0" err="1" smtClean="0">
                <a:solidFill>
                  <a:srgbClr val="0000FF"/>
                </a:solidFill>
                <a:latin typeface="Times New Roman" pitchFamily="18" charset="0"/>
              </a:rPr>
              <a:t>trụ</a:t>
            </a:r>
            <a:r>
              <a:rPr lang="vi-VN" altLang="en-US" sz="4000" b="1" dirty="0" smtClean="0">
                <a:solidFill>
                  <a:srgbClr val="0000FF"/>
                </a:solidFill>
                <a:latin typeface="Times New Roman" pitchFamily="18" charset="0"/>
              </a:rPr>
              <a:t>.</a:t>
            </a:r>
            <a:endParaRPr lang="en-US" altLang="en-US" sz="4000" b="1" dirty="0" smtClean="0">
              <a:solidFill>
                <a:srgbClr val="0000FF"/>
              </a:solidFill>
              <a:latin typeface="Times New Roman" pitchFamily="18" charset="0"/>
            </a:endParaRPr>
          </a:p>
          <a:p>
            <a:pPr algn="ctr">
              <a:spcBef>
                <a:spcPct val="50000"/>
              </a:spcBef>
            </a:pPr>
            <a:r>
              <a:rPr lang="en-US" altLang="en-US" sz="4000" b="1" dirty="0" err="1" smtClean="0">
                <a:solidFill>
                  <a:srgbClr val="0000FF"/>
                </a:solidFill>
                <a:latin typeface="Times New Roman" pitchFamily="18" charset="0"/>
              </a:rPr>
              <a:t>Dùng</a:t>
            </a:r>
            <a:r>
              <a:rPr lang="en-US" altLang="en-US" sz="4000" b="1" dirty="0" smtClean="0">
                <a:solidFill>
                  <a:srgbClr val="0000FF"/>
                </a:solidFill>
                <a:latin typeface="Times New Roman" pitchFamily="18" charset="0"/>
              </a:rPr>
              <a:t> </a:t>
            </a:r>
            <a:r>
              <a:rPr lang="en-US" altLang="en-US" sz="4000" b="1" dirty="0" err="1" smtClean="0">
                <a:solidFill>
                  <a:srgbClr val="0000FF"/>
                </a:solidFill>
                <a:latin typeface="Times New Roman" pitchFamily="18" charset="0"/>
              </a:rPr>
              <a:t>để</a:t>
            </a:r>
            <a:r>
              <a:rPr lang="en-US" altLang="en-US" sz="4000" b="1" dirty="0" smtClean="0">
                <a:solidFill>
                  <a:srgbClr val="0000FF"/>
                </a:solidFill>
                <a:latin typeface="Times New Roman" pitchFamily="18" charset="0"/>
              </a:rPr>
              <a:t> </a:t>
            </a:r>
            <a:r>
              <a:rPr lang="en-US" altLang="en-US" sz="4000" b="1" dirty="0" err="1" smtClean="0">
                <a:solidFill>
                  <a:srgbClr val="0000FF"/>
                </a:solidFill>
                <a:latin typeface="Times New Roman" pitchFamily="18" charset="0"/>
              </a:rPr>
              <a:t>đan</a:t>
            </a:r>
            <a:r>
              <a:rPr lang="en-US" altLang="en-US" sz="4000" b="1" dirty="0" smtClean="0">
                <a:solidFill>
                  <a:srgbClr val="0000FF"/>
                </a:solidFill>
                <a:latin typeface="Times New Roman" pitchFamily="18" charset="0"/>
              </a:rPr>
              <a:t> </a:t>
            </a:r>
            <a:r>
              <a:rPr lang="en-US" altLang="en-US" sz="4000" b="1" dirty="0" err="1" smtClean="0">
                <a:solidFill>
                  <a:srgbClr val="0000FF"/>
                </a:solidFill>
                <a:latin typeface="Times New Roman" pitchFamily="18" charset="0"/>
              </a:rPr>
              <a:t>lát</a:t>
            </a:r>
            <a:r>
              <a:rPr lang="en-US" altLang="en-US" sz="4000" b="1" dirty="0" smtClean="0">
                <a:solidFill>
                  <a:srgbClr val="0000FF"/>
                </a:solidFill>
                <a:latin typeface="Times New Roman" pitchFamily="18" charset="0"/>
              </a:rPr>
              <a:t>, </a:t>
            </a:r>
            <a:r>
              <a:rPr lang="en-US" altLang="en-US" sz="4000" b="1" dirty="0" err="1" smtClean="0">
                <a:solidFill>
                  <a:srgbClr val="0000FF"/>
                </a:solidFill>
                <a:latin typeface="Times New Roman" pitchFamily="18" charset="0"/>
              </a:rPr>
              <a:t>làm</a:t>
            </a:r>
            <a:r>
              <a:rPr lang="en-US" altLang="en-US" sz="4000" b="1" dirty="0" smtClean="0">
                <a:solidFill>
                  <a:srgbClr val="0000FF"/>
                </a:solidFill>
                <a:latin typeface="Times New Roman" pitchFamily="18" charset="0"/>
              </a:rPr>
              <a:t> </a:t>
            </a:r>
            <a:r>
              <a:rPr lang="en-US" altLang="en-US" sz="4000" b="1" dirty="0" err="1" smtClean="0">
                <a:solidFill>
                  <a:srgbClr val="0000FF"/>
                </a:solidFill>
                <a:latin typeface="Times New Roman" pitchFamily="18" charset="0"/>
              </a:rPr>
              <a:t>bàn</a:t>
            </a:r>
            <a:r>
              <a:rPr lang="en-US" altLang="en-US" sz="4000" b="1" dirty="0" smtClean="0">
                <a:solidFill>
                  <a:srgbClr val="0000FF"/>
                </a:solidFill>
                <a:latin typeface="Times New Roman" pitchFamily="18" charset="0"/>
              </a:rPr>
              <a:t>, </a:t>
            </a:r>
            <a:r>
              <a:rPr lang="en-US" altLang="en-US" sz="4000" b="1" dirty="0" err="1" smtClean="0">
                <a:solidFill>
                  <a:srgbClr val="0000FF"/>
                </a:solidFill>
                <a:latin typeface="Times New Roman" pitchFamily="18" charset="0"/>
              </a:rPr>
              <a:t>ghế</a:t>
            </a:r>
            <a:r>
              <a:rPr lang="en-US" altLang="en-US" sz="4000" b="1" dirty="0" smtClean="0">
                <a:solidFill>
                  <a:srgbClr val="0000FF"/>
                </a:solidFill>
                <a:latin typeface="Times New Roman" pitchFamily="18" charset="0"/>
              </a:rPr>
              <a:t>, </a:t>
            </a:r>
            <a:r>
              <a:rPr lang="en-US" altLang="en-US" sz="4000" b="1" dirty="0" err="1" smtClean="0">
                <a:solidFill>
                  <a:srgbClr val="0000FF"/>
                </a:solidFill>
                <a:latin typeface="Times New Roman" pitchFamily="18" charset="0"/>
              </a:rPr>
              <a:t>đồ</a:t>
            </a:r>
            <a:r>
              <a:rPr lang="en-US" altLang="en-US" sz="4000" b="1" dirty="0" smtClean="0">
                <a:solidFill>
                  <a:srgbClr val="0000FF"/>
                </a:solidFill>
                <a:latin typeface="Times New Roman" pitchFamily="18" charset="0"/>
              </a:rPr>
              <a:t> </a:t>
            </a:r>
            <a:r>
              <a:rPr lang="en-US" altLang="en-US" sz="4000" b="1" dirty="0" err="1" smtClean="0">
                <a:solidFill>
                  <a:srgbClr val="0000FF"/>
                </a:solidFill>
                <a:latin typeface="Times New Roman" pitchFamily="18" charset="0"/>
              </a:rPr>
              <a:t>mĩ</a:t>
            </a:r>
            <a:r>
              <a:rPr lang="en-US" altLang="en-US" sz="4000" b="1" dirty="0" smtClean="0">
                <a:solidFill>
                  <a:srgbClr val="0000FF"/>
                </a:solidFill>
                <a:latin typeface="Times New Roman" pitchFamily="18" charset="0"/>
              </a:rPr>
              <a:t> </a:t>
            </a:r>
            <a:r>
              <a:rPr lang="en-US" altLang="en-US" sz="4000" b="1" dirty="0" err="1" smtClean="0">
                <a:solidFill>
                  <a:srgbClr val="0000FF"/>
                </a:solidFill>
                <a:latin typeface="Times New Roman" pitchFamily="18" charset="0"/>
              </a:rPr>
              <a:t>nghệ</a:t>
            </a:r>
            <a:r>
              <a:rPr lang="en-US" altLang="en-US" sz="4000" b="1" dirty="0" smtClean="0">
                <a:solidFill>
                  <a:srgbClr val="0000FF"/>
                </a:solidFill>
                <a:latin typeface="Times New Roman" pitchFamily="18" charset="0"/>
              </a:rPr>
              <a:t>…</a:t>
            </a:r>
            <a:endParaRPr lang="en-US" altLang="en-US" sz="4000" b="1" dirty="0">
              <a:solidFill>
                <a:srgbClr val="0000FF"/>
              </a:solidFill>
              <a:latin typeface="Times New Roman" pitchFamily="18" charset="0"/>
            </a:endParaRPr>
          </a:p>
        </p:txBody>
      </p:sp>
    </p:spTree>
    <p:extLst>
      <p:ext uri="{BB962C8B-B14F-4D97-AF65-F5344CB8AC3E}">
        <p14:creationId xmlns="" xmlns:p14="http://schemas.microsoft.com/office/powerpoint/2010/main" val="3029458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xit" presetSubtype="16" fill="hold" grpId="1" nodeType="clickEffect">
                                  <p:stCondLst>
                                    <p:cond delay="0"/>
                                  </p:stCondLst>
                                  <p:childTnLst>
                                    <p:animEffect transition="out" filter="diamond(in)">
                                      <p:cBhvr>
                                        <p:cTn id="13" dur="500"/>
                                        <p:tgtEl>
                                          <p:spTgt spid="8"/>
                                        </p:tgtEl>
                                      </p:cBhvr>
                                    </p:animEffect>
                                    <p:set>
                                      <p:cBhvr>
                                        <p:cTn id="14" dur="1" fill="hold">
                                          <p:stCondLst>
                                            <p:cond delay="499"/>
                                          </p:stCondLst>
                                        </p:cTn>
                                        <p:tgtEl>
                                          <p:spTgt spid="8"/>
                                        </p:tgtEl>
                                        <p:attrNameLst>
                                          <p:attrName>style.visibility</p:attrName>
                                        </p:attrNameLst>
                                      </p:cBhvr>
                                      <p:to>
                                        <p:strVal val="hidden"/>
                                      </p:to>
                                    </p:set>
                                  </p:childTnLst>
                                </p:cTn>
                              </p:par>
                              <p:par>
                                <p:cTn id="15" presetID="53"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11"/>
          <p:cNvSpPr>
            <a:spLocks noChangeArrowheads="1"/>
          </p:cNvSpPr>
          <p:nvPr/>
        </p:nvSpPr>
        <p:spPr bwMode="auto">
          <a:xfrm>
            <a:off x="304800" y="933450"/>
            <a:ext cx="7050741" cy="2993091"/>
          </a:xfrm>
          <a:prstGeom prst="cloudCallout">
            <a:avLst>
              <a:gd name="adj1" fmla="val -25873"/>
              <a:gd name="adj2" fmla="val 43159"/>
            </a:avLst>
          </a:prstGeom>
          <a:noFill/>
          <a:ln w="38100">
            <a:solidFill>
              <a:srgbClr val="002060"/>
            </a:solidFill>
            <a:round/>
            <a:headEnd/>
            <a:tailEnd/>
          </a:ln>
          <a:effectLst>
            <a:prstShdw prst="shdw13" dist="157090" dir="15357825">
              <a:srgbClr val="FF3300">
                <a:alpha val="50000"/>
              </a:srgbClr>
            </a:prstShdw>
          </a:effectLst>
        </p:spPr>
        <p:txBody>
          <a:bodyPr/>
          <a:lstStyle/>
          <a:p>
            <a:pPr algn="ctr">
              <a:spcBef>
                <a:spcPct val="50000"/>
              </a:spcBef>
            </a:pPr>
            <a:r>
              <a:rPr lang="vi-VN" altLang="en-US" sz="4000" b="1" dirty="0" smtClean="0">
                <a:solidFill>
                  <a:srgbClr val="0000FF"/>
                </a:solidFill>
                <a:latin typeface="Times New Roman" pitchFamily="18" charset="0"/>
              </a:rPr>
              <a:t>Nêu </a:t>
            </a:r>
            <a:r>
              <a:rPr lang="en-US" altLang="en-US" sz="4000" b="1" dirty="0" err="1" smtClean="0">
                <a:solidFill>
                  <a:srgbClr val="0000FF"/>
                </a:solidFill>
                <a:latin typeface="Times New Roman" pitchFamily="18" charset="0"/>
              </a:rPr>
              <a:t>cách</a:t>
            </a:r>
            <a:r>
              <a:rPr lang="en-US" altLang="en-US" sz="4000" b="1" dirty="0" smtClean="0">
                <a:solidFill>
                  <a:srgbClr val="0000FF"/>
                </a:solidFill>
                <a:latin typeface="Times New Roman" pitchFamily="18" charset="0"/>
              </a:rPr>
              <a:t> </a:t>
            </a:r>
            <a:r>
              <a:rPr lang="en-US" altLang="en-US" sz="4000" b="1" dirty="0" err="1" smtClean="0">
                <a:solidFill>
                  <a:srgbClr val="0000FF"/>
                </a:solidFill>
                <a:latin typeface="Times New Roman" pitchFamily="18" charset="0"/>
              </a:rPr>
              <a:t>bảo</a:t>
            </a:r>
            <a:r>
              <a:rPr lang="en-US" altLang="en-US" sz="4000" b="1" dirty="0" smtClean="0">
                <a:solidFill>
                  <a:srgbClr val="0000FF"/>
                </a:solidFill>
                <a:latin typeface="Times New Roman" pitchFamily="18" charset="0"/>
              </a:rPr>
              <a:t> </a:t>
            </a:r>
            <a:r>
              <a:rPr lang="en-US" altLang="en-US" sz="4000" b="1" dirty="0" err="1" smtClean="0">
                <a:solidFill>
                  <a:srgbClr val="0000FF"/>
                </a:solidFill>
                <a:latin typeface="Times New Roman" pitchFamily="18" charset="0"/>
              </a:rPr>
              <a:t>quản</a:t>
            </a:r>
            <a:r>
              <a:rPr lang="en-US" altLang="en-US" sz="4000" b="1" dirty="0" smtClean="0">
                <a:solidFill>
                  <a:srgbClr val="0000FF"/>
                </a:solidFill>
                <a:latin typeface="Times New Roman" pitchFamily="18" charset="0"/>
              </a:rPr>
              <a:t> </a:t>
            </a:r>
            <a:r>
              <a:rPr lang="en-US" altLang="en-US" sz="4000" b="1" dirty="0" err="1" smtClean="0">
                <a:solidFill>
                  <a:srgbClr val="0000FF"/>
                </a:solidFill>
                <a:latin typeface="Times New Roman" pitchFamily="18" charset="0"/>
              </a:rPr>
              <a:t>các</a:t>
            </a:r>
            <a:r>
              <a:rPr lang="en-US" altLang="en-US" sz="4000" b="1" dirty="0" smtClean="0">
                <a:solidFill>
                  <a:srgbClr val="0000FF"/>
                </a:solidFill>
                <a:latin typeface="Times New Roman" pitchFamily="18" charset="0"/>
              </a:rPr>
              <a:t> </a:t>
            </a:r>
            <a:r>
              <a:rPr lang="en-US" altLang="en-US" sz="4000" b="1" dirty="0" err="1" smtClean="0">
                <a:solidFill>
                  <a:srgbClr val="0000FF"/>
                </a:solidFill>
                <a:latin typeface="Times New Roman" pitchFamily="18" charset="0"/>
              </a:rPr>
              <a:t>đồ</a:t>
            </a:r>
            <a:r>
              <a:rPr lang="en-US" altLang="en-US" sz="4000" b="1" dirty="0" smtClean="0">
                <a:solidFill>
                  <a:srgbClr val="0000FF"/>
                </a:solidFill>
                <a:latin typeface="Times New Roman" pitchFamily="18" charset="0"/>
              </a:rPr>
              <a:t> </a:t>
            </a:r>
            <a:r>
              <a:rPr lang="en-US" altLang="en-US" sz="4000" b="1" dirty="0" err="1" smtClean="0">
                <a:solidFill>
                  <a:srgbClr val="0000FF"/>
                </a:solidFill>
                <a:latin typeface="Times New Roman" pitchFamily="18" charset="0"/>
              </a:rPr>
              <a:t>dùng</a:t>
            </a:r>
            <a:r>
              <a:rPr lang="en-US" altLang="en-US" sz="4000" b="1" dirty="0" smtClean="0">
                <a:solidFill>
                  <a:srgbClr val="0000FF"/>
                </a:solidFill>
                <a:latin typeface="Times New Roman" pitchFamily="18" charset="0"/>
              </a:rPr>
              <a:t> </a:t>
            </a:r>
            <a:r>
              <a:rPr lang="en-US" altLang="en-US" sz="4000" b="1" dirty="0" err="1" smtClean="0">
                <a:solidFill>
                  <a:srgbClr val="0000FF"/>
                </a:solidFill>
                <a:latin typeface="Times New Roman" pitchFamily="18" charset="0"/>
              </a:rPr>
              <a:t>bằng</a:t>
            </a:r>
            <a:r>
              <a:rPr lang="en-US" altLang="en-US" sz="4000" b="1" dirty="0" smtClean="0">
                <a:solidFill>
                  <a:srgbClr val="0000FF"/>
                </a:solidFill>
                <a:latin typeface="Times New Roman" pitchFamily="18" charset="0"/>
              </a:rPr>
              <a:t> </a:t>
            </a:r>
            <a:r>
              <a:rPr lang="en-US" altLang="en-US" sz="4000" b="1" dirty="0" err="1" smtClean="0">
                <a:solidFill>
                  <a:srgbClr val="0000FF"/>
                </a:solidFill>
                <a:latin typeface="Times New Roman" pitchFamily="18" charset="0"/>
              </a:rPr>
              <a:t>tre</a:t>
            </a:r>
            <a:r>
              <a:rPr lang="en-US" altLang="en-US" sz="4000" b="1" dirty="0" smtClean="0">
                <a:solidFill>
                  <a:srgbClr val="0000FF"/>
                </a:solidFill>
                <a:latin typeface="Times New Roman" pitchFamily="18" charset="0"/>
              </a:rPr>
              <a:t>, </a:t>
            </a:r>
            <a:r>
              <a:rPr lang="en-US" altLang="en-US" sz="4000" b="1" dirty="0" err="1" smtClean="0">
                <a:solidFill>
                  <a:srgbClr val="0000FF"/>
                </a:solidFill>
                <a:latin typeface="Times New Roman" pitchFamily="18" charset="0"/>
              </a:rPr>
              <a:t>mây</a:t>
            </a:r>
            <a:r>
              <a:rPr lang="en-US" altLang="en-US" sz="4000" b="1" dirty="0" smtClean="0">
                <a:solidFill>
                  <a:srgbClr val="0000FF"/>
                </a:solidFill>
                <a:latin typeface="Times New Roman" pitchFamily="18" charset="0"/>
              </a:rPr>
              <a:t>, song</a:t>
            </a:r>
            <a:r>
              <a:rPr lang="vi-VN" altLang="en-US" sz="4000" b="1" dirty="0" smtClean="0">
                <a:solidFill>
                  <a:srgbClr val="0000FF"/>
                </a:solidFill>
                <a:latin typeface="Times New Roman" pitchFamily="18" charset="0"/>
              </a:rPr>
              <a:t>.</a:t>
            </a:r>
            <a:endParaRPr lang="en-US" altLang="en-US" sz="4000" b="1" dirty="0">
              <a:solidFill>
                <a:srgbClr val="0000FF"/>
              </a:solidFill>
              <a:latin typeface="Times New Roman" pitchFamily="18" charset="0"/>
            </a:endParaRPr>
          </a:p>
        </p:txBody>
      </p:sp>
      <p:sp>
        <p:nvSpPr>
          <p:cNvPr id="9" name="AutoShape 11"/>
          <p:cNvSpPr>
            <a:spLocks noChangeArrowheads="1"/>
          </p:cNvSpPr>
          <p:nvPr/>
        </p:nvSpPr>
        <p:spPr bwMode="auto">
          <a:xfrm>
            <a:off x="1237129" y="1304365"/>
            <a:ext cx="10139083" cy="4625788"/>
          </a:xfrm>
          <a:prstGeom prst="cloudCallout">
            <a:avLst>
              <a:gd name="adj1" fmla="val -24635"/>
              <a:gd name="adj2" fmla="val 45154"/>
            </a:avLst>
          </a:prstGeom>
          <a:noFill/>
          <a:ln w="38100">
            <a:solidFill>
              <a:srgbClr val="FF0000"/>
            </a:solidFill>
            <a:round/>
            <a:headEnd/>
            <a:tailEnd/>
          </a:ln>
          <a:effectLst>
            <a:prstShdw prst="shdw13" dist="157090" dir="15357825">
              <a:srgbClr val="FF3300">
                <a:alpha val="50000"/>
              </a:srgbClr>
            </a:prstShdw>
          </a:effectLst>
        </p:spPr>
        <p:txBody>
          <a:bodyPr/>
          <a:lstStyle/>
          <a:p>
            <a:pPr algn="ctr">
              <a:spcBef>
                <a:spcPct val="50000"/>
              </a:spcBef>
            </a:pPr>
            <a:r>
              <a:rPr lang="vi-VN" altLang="en-US" sz="5400" b="1" dirty="0" smtClean="0">
                <a:solidFill>
                  <a:srgbClr val="0000FF"/>
                </a:solidFill>
                <a:latin typeface="Times New Roman" pitchFamily="18" charset="0"/>
              </a:rPr>
              <a:t> </a:t>
            </a:r>
            <a:r>
              <a:rPr lang="en-US" altLang="en-US" sz="4000" b="1" dirty="0" err="1" smtClean="0">
                <a:solidFill>
                  <a:srgbClr val="0000FF"/>
                </a:solidFill>
                <a:latin typeface="Times New Roman" pitchFamily="18" charset="0"/>
              </a:rPr>
              <a:t>Tránh</a:t>
            </a:r>
            <a:r>
              <a:rPr lang="en-US" altLang="en-US" sz="4000" b="1" dirty="0" smtClean="0">
                <a:solidFill>
                  <a:srgbClr val="0000FF"/>
                </a:solidFill>
                <a:latin typeface="Times New Roman" pitchFamily="18" charset="0"/>
              </a:rPr>
              <a:t> </a:t>
            </a:r>
            <a:r>
              <a:rPr lang="en-US" altLang="en-US" sz="4000" b="1" dirty="0" err="1" smtClean="0">
                <a:solidFill>
                  <a:srgbClr val="0000FF"/>
                </a:solidFill>
                <a:latin typeface="Times New Roman" pitchFamily="18" charset="0"/>
              </a:rPr>
              <a:t>ẩm</a:t>
            </a:r>
            <a:r>
              <a:rPr lang="en-US" altLang="en-US" sz="4000" b="1" dirty="0" smtClean="0">
                <a:solidFill>
                  <a:srgbClr val="0000FF"/>
                </a:solidFill>
                <a:latin typeface="Times New Roman" pitchFamily="18" charset="0"/>
              </a:rPr>
              <a:t> </a:t>
            </a:r>
            <a:r>
              <a:rPr lang="en-US" altLang="en-US" sz="4000" b="1" dirty="0" err="1" smtClean="0">
                <a:solidFill>
                  <a:srgbClr val="0000FF"/>
                </a:solidFill>
                <a:latin typeface="Times New Roman" pitchFamily="18" charset="0"/>
              </a:rPr>
              <a:t>mốc</a:t>
            </a:r>
            <a:r>
              <a:rPr lang="en-US" altLang="en-US" sz="4000" b="1" dirty="0" smtClean="0">
                <a:solidFill>
                  <a:srgbClr val="0000FF"/>
                </a:solidFill>
                <a:latin typeface="Times New Roman" pitchFamily="18" charset="0"/>
              </a:rPr>
              <a:t>, </a:t>
            </a:r>
            <a:r>
              <a:rPr lang="en-US" altLang="en-US" sz="4000" b="1" dirty="0" err="1" smtClean="0">
                <a:solidFill>
                  <a:srgbClr val="0000FF"/>
                </a:solidFill>
                <a:latin typeface="Times New Roman" pitchFamily="18" charset="0"/>
              </a:rPr>
              <a:t>tránh</a:t>
            </a:r>
            <a:r>
              <a:rPr lang="en-US" altLang="en-US" sz="4000" b="1" dirty="0" smtClean="0">
                <a:solidFill>
                  <a:srgbClr val="0000FF"/>
                </a:solidFill>
                <a:latin typeface="Times New Roman" pitchFamily="18" charset="0"/>
              </a:rPr>
              <a:t> </a:t>
            </a:r>
            <a:r>
              <a:rPr lang="en-US" altLang="en-US" sz="4000" b="1" dirty="0" err="1" smtClean="0">
                <a:solidFill>
                  <a:srgbClr val="0000FF"/>
                </a:solidFill>
                <a:latin typeface="Times New Roman" pitchFamily="18" charset="0"/>
              </a:rPr>
              <a:t>đặt</a:t>
            </a:r>
            <a:r>
              <a:rPr lang="en-US" altLang="en-US" sz="4000" b="1" dirty="0" smtClean="0">
                <a:solidFill>
                  <a:srgbClr val="0000FF"/>
                </a:solidFill>
                <a:latin typeface="Times New Roman" pitchFamily="18" charset="0"/>
              </a:rPr>
              <a:t> </a:t>
            </a:r>
            <a:r>
              <a:rPr lang="en-US" altLang="en-US" sz="4000" b="1" dirty="0" err="1" smtClean="0">
                <a:solidFill>
                  <a:srgbClr val="0000FF"/>
                </a:solidFill>
                <a:latin typeface="Times New Roman" pitchFamily="18" charset="0"/>
              </a:rPr>
              <a:t>gần</a:t>
            </a:r>
            <a:r>
              <a:rPr lang="en-US" altLang="en-US" sz="4000" b="1" dirty="0" smtClean="0">
                <a:solidFill>
                  <a:srgbClr val="0000FF"/>
                </a:solidFill>
                <a:latin typeface="Times New Roman" pitchFamily="18" charset="0"/>
              </a:rPr>
              <a:t> </a:t>
            </a:r>
            <a:r>
              <a:rPr lang="en-US" altLang="en-US" sz="4000" b="1" dirty="0" err="1" smtClean="0">
                <a:solidFill>
                  <a:srgbClr val="0000FF"/>
                </a:solidFill>
                <a:latin typeface="Times New Roman" pitchFamily="18" charset="0"/>
              </a:rPr>
              <a:t>lửa</a:t>
            </a:r>
            <a:r>
              <a:rPr lang="en-US" altLang="en-US" sz="4000" b="1" dirty="0" smtClean="0">
                <a:solidFill>
                  <a:srgbClr val="0000FF"/>
                </a:solidFill>
                <a:latin typeface="Times New Roman" pitchFamily="18" charset="0"/>
              </a:rPr>
              <a:t>, </a:t>
            </a:r>
            <a:r>
              <a:rPr lang="en-US" altLang="en-US" sz="4000" b="1" dirty="0" err="1" smtClean="0">
                <a:solidFill>
                  <a:srgbClr val="0000FF"/>
                </a:solidFill>
                <a:latin typeface="Times New Roman" pitchFamily="18" charset="0"/>
              </a:rPr>
              <a:t>không</a:t>
            </a:r>
            <a:r>
              <a:rPr lang="en-US" altLang="en-US" sz="4000" b="1" dirty="0" smtClean="0">
                <a:solidFill>
                  <a:srgbClr val="0000FF"/>
                </a:solidFill>
                <a:latin typeface="Times New Roman" pitchFamily="18" charset="0"/>
              </a:rPr>
              <a:t> </a:t>
            </a:r>
            <a:r>
              <a:rPr lang="en-US" altLang="en-US" sz="4000" b="1" dirty="0" err="1" smtClean="0">
                <a:solidFill>
                  <a:srgbClr val="0000FF"/>
                </a:solidFill>
                <a:latin typeface="Times New Roman" pitchFamily="18" charset="0"/>
              </a:rPr>
              <a:t>đặt</a:t>
            </a:r>
            <a:r>
              <a:rPr lang="en-US" altLang="en-US" sz="4000" b="1" dirty="0" smtClean="0">
                <a:solidFill>
                  <a:srgbClr val="0000FF"/>
                </a:solidFill>
                <a:latin typeface="Times New Roman" pitchFamily="18" charset="0"/>
              </a:rPr>
              <a:t> </a:t>
            </a:r>
            <a:r>
              <a:rPr lang="en-US" altLang="en-US" sz="4000" b="1" dirty="0" err="1" smtClean="0">
                <a:solidFill>
                  <a:srgbClr val="0000FF"/>
                </a:solidFill>
                <a:latin typeface="Times New Roman" pitchFamily="18" charset="0"/>
              </a:rPr>
              <a:t>vật</a:t>
            </a:r>
            <a:r>
              <a:rPr lang="en-US" altLang="en-US" sz="4000" b="1" dirty="0" smtClean="0">
                <a:solidFill>
                  <a:srgbClr val="0000FF"/>
                </a:solidFill>
                <a:latin typeface="Times New Roman" pitchFamily="18" charset="0"/>
              </a:rPr>
              <a:t> </a:t>
            </a:r>
            <a:r>
              <a:rPr lang="en-US" altLang="en-US" sz="4000" b="1" dirty="0" err="1" smtClean="0">
                <a:solidFill>
                  <a:srgbClr val="0000FF"/>
                </a:solidFill>
                <a:latin typeface="Times New Roman" pitchFamily="18" charset="0"/>
              </a:rPr>
              <a:t>quá</a:t>
            </a:r>
            <a:r>
              <a:rPr lang="en-US" altLang="en-US" sz="4000" b="1" dirty="0" smtClean="0">
                <a:solidFill>
                  <a:srgbClr val="0000FF"/>
                </a:solidFill>
                <a:latin typeface="Times New Roman" pitchFamily="18" charset="0"/>
              </a:rPr>
              <a:t> </a:t>
            </a:r>
            <a:r>
              <a:rPr lang="en-US" altLang="en-US" sz="4000" b="1" dirty="0" err="1" smtClean="0">
                <a:solidFill>
                  <a:srgbClr val="0000FF"/>
                </a:solidFill>
                <a:latin typeface="Times New Roman" pitchFamily="18" charset="0"/>
              </a:rPr>
              <a:t>nặng</a:t>
            </a:r>
            <a:r>
              <a:rPr lang="en-US" altLang="en-US" sz="4000" b="1" dirty="0" smtClean="0">
                <a:solidFill>
                  <a:srgbClr val="0000FF"/>
                </a:solidFill>
                <a:latin typeface="Times New Roman" pitchFamily="18" charset="0"/>
              </a:rPr>
              <a:t> </a:t>
            </a:r>
            <a:r>
              <a:rPr lang="en-US" altLang="en-US" sz="4000" b="1" dirty="0" err="1" smtClean="0">
                <a:solidFill>
                  <a:srgbClr val="0000FF"/>
                </a:solidFill>
                <a:latin typeface="Times New Roman" pitchFamily="18" charset="0"/>
              </a:rPr>
              <a:t>lên</a:t>
            </a:r>
            <a:r>
              <a:rPr lang="en-US" altLang="en-US" sz="4000" b="1" dirty="0" smtClean="0">
                <a:solidFill>
                  <a:srgbClr val="0000FF"/>
                </a:solidFill>
                <a:latin typeface="Times New Roman" pitchFamily="18" charset="0"/>
              </a:rPr>
              <a:t> </a:t>
            </a:r>
            <a:r>
              <a:rPr lang="en-US" altLang="en-US" sz="4000" b="1" dirty="0" err="1" smtClean="0">
                <a:solidFill>
                  <a:srgbClr val="0000FF"/>
                </a:solidFill>
                <a:latin typeface="Times New Roman" pitchFamily="18" charset="0"/>
              </a:rPr>
              <a:t>để</a:t>
            </a:r>
            <a:r>
              <a:rPr lang="en-US" altLang="en-US" sz="4000" b="1" dirty="0" smtClean="0">
                <a:solidFill>
                  <a:srgbClr val="0000FF"/>
                </a:solidFill>
                <a:latin typeface="Times New Roman" pitchFamily="18" charset="0"/>
              </a:rPr>
              <a:t> </a:t>
            </a:r>
            <a:r>
              <a:rPr lang="en-US" altLang="en-US" sz="4000" b="1" dirty="0" err="1" smtClean="0">
                <a:solidFill>
                  <a:srgbClr val="0000FF"/>
                </a:solidFill>
                <a:latin typeface="Times New Roman" pitchFamily="18" charset="0"/>
              </a:rPr>
              <a:t>tránh</a:t>
            </a:r>
            <a:r>
              <a:rPr lang="en-US" altLang="en-US" sz="4000" b="1" dirty="0" smtClean="0">
                <a:solidFill>
                  <a:srgbClr val="0000FF"/>
                </a:solidFill>
                <a:latin typeface="Times New Roman" pitchFamily="18" charset="0"/>
              </a:rPr>
              <a:t> </a:t>
            </a:r>
            <a:r>
              <a:rPr lang="en-US" altLang="en-US" sz="4000" b="1" dirty="0" err="1" smtClean="0">
                <a:solidFill>
                  <a:srgbClr val="0000FF"/>
                </a:solidFill>
                <a:latin typeface="Times New Roman" pitchFamily="18" charset="0"/>
              </a:rPr>
              <a:t>gãy</a:t>
            </a:r>
            <a:r>
              <a:rPr lang="en-US" altLang="en-US" sz="4000" b="1" dirty="0" smtClean="0">
                <a:solidFill>
                  <a:srgbClr val="0000FF"/>
                </a:solidFill>
                <a:latin typeface="Times New Roman" pitchFamily="18" charset="0"/>
              </a:rPr>
              <a:t>, </a:t>
            </a:r>
            <a:r>
              <a:rPr lang="en-US" altLang="en-US" sz="4000" b="1" dirty="0" err="1" smtClean="0">
                <a:solidFill>
                  <a:srgbClr val="0000FF"/>
                </a:solidFill>
                <a:latin typeface="Times New Roman" pitchFamily="18" charset="0"/>
              </a:rPr>
              <a:t>hỏng</a:t>
            </a:r>
            <a:r>
              <a:rPr lang="en-US" altLang="en-US" sz="4000" b="1" dirty="0" smtClean="0">
                <a:solidFill>
                  <a:srgbClr val="0000FF"/>
                </a:solidFill>
                <a:latin typeface="Times New Roman" pitchFamily="18" charset="0"/>
              </a:rPr>
              <a:t>. </a:t>
            </a:r>
            <a:r>
              <a:rPr lang="en-US" altLang="en-US" sz="4000" b="1" dirty="0" err="1" smtClean="0">
                <a:solidFill>
                  <a:srgbClr val="0000FF"/>
                </a:solidFill>
                <a:latin typeface="Times New Roman" pitchFamily="18" charset="0"/>
              </a:rPr>
              <a:t>Dùng</a:t>
            </a:r>
            <a:r>
              <a:rPr lang="en-US" altLang="en-US" sz="4000" b="1" dirty="0" smtClean="0">
                <a:solidFill>
                  <a:srgbClr val="0000FF"/>
                </a:solidFill>
                <a:latin typeface="Times New Roman" pitchFamily="18" charset="0"/>
              </a:rPr>
              <a:t> </a:t>
            </a:r>
            <a:r>
              <a:rPr lang="en-US" altLang="en-US" sz="4000" b="1" dirty="0" err="1" smtClean="0">
                <a:solidFill>
                  <a:srgbClr val="0000FF"/>
                </a:solidFill>
                <a:latin typeface="Times New Roman" pitchFamily="18" charset="0"/>
              </a:rPr>
              <a:t>sơn</a:t>
            </a:r>
            <a:r>
              <a:rPr lang="en-US" altLang="en-US" sz="4000" b="1" dirty="0" smtClean="0">
                <a:solidFill>
                  <a:srgbClr val="0000FF"/>
                </a:solidFill>
                <a:latin typeface="Times New Roman" pitchFamily="18" charset="0"/>
              </a:rPr>
              <a:t> </a:t>
            </a:r>
            <a:r>
              <a:rPr lang="en-US" altLang="en-US" sz="4000" b="1" dirty="0" err="1" smtClean="0">
                <a:solidFill>
                  <a:srgbClr val="0000FF"/>
                </a:solidFill>
                <a:latin typeface="Times New Roman" pitchFamily="18" charset="0"/>
              </a:rPr>
              <a:t>dầu</a:t>
            </a:r>
            <a:r>
              <a:rPr lang="en-US" altLang="en-US" sz="4000" b="1" dirty="0" smtClean="0">
                <a:solidFill>
                  <a:srgbClr val="0000FF"/>
                </a:solidFill>
                <a:latin typeface="Times New Roman" pitchFamily="18" charset="0"/>
              </a:rPr>
              <a:t> </a:t>
            </a:r>
            <a:r>
              <a:rPr lang="en-US" altLang="en-US" sz="4000" b="1" dirty="0" err="1" smtClean="0">
                <a:solidFill>
                  <a:srgbClr val="0000FF"/>
                </a:solidFill>
                <a:latin typeface="Times New Roman" pitchFamily="18" charset="0"/>
              </a:rPr>
              <a:t>quét</a:t>
            </a:r>
            <a:r>
              <a:rPr lang="en-US" altLang="en-US" sz="4000" b="1" dirty="0" smtClean="0">
                <a:solidFill>
                  <a:srgbClr val="0000FF"/>
                </a:solidFill>
                <a:latin typeface="Times New Roman" pitchFamily="18" charset="0"/>
              </a:rPr>
              <a:t> </a:t>
            </a:r>
            <a:r>
              <a:rPr lang="en-US" altLang="en-US" sz="4000" b="1" dirty="0" err="1" smtClean="0">
                <a:solidFill>
                  <a:srgbClr val="0000FF"/>
                </a:solidFill>
                <a:latin typeface="Times New Roman" pitchFamily="18" charset="0"/>
              </a:rPr>
              <a:t>lên</a:t>
            </a:r>
            <a:r>
              <a:rPr lang="vi-VN" altLang="en-US" sz="4000" b="1" dirty="0" smtClean="0">
                <a:solidFill>
                  <a:srgbClr val="0000FF"/>
                </a:solidFill>
                <a:latin typeface="Times New Roman" pitchFamily="18" charset="0"/>
              </a:rPr>
              <a:t>.</a:t>
            </a:r>
            <a:endParaRPr lang="en-US" altLang="en-US" sz="4000" b="1" dirty="0">
              <a:solidFill>
                <a:srgbClr val="0000FF"/>
              </a:solidFill>
              <a:latin typeface="Times New Roman" pitchFamily="18" charset="0"/>
            </a:endParaRPr>
          </a:p>
        </p:txBody>
      </p:sp>
    </p:spTree>
    <p:extLst>
      <p:ext uri="{BB962C8B-B14F-4D97-AF65-F5344CB8AC3E}">
        <p14:creationId xmlns="" xmlns:p14="http://schemas.microsoft.com/office/powerpoint/2010/main" val="3029458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xit" presetSubtype="16" fill="hold" grpId="1" nodeType="clickEffect">
                                  <p:stCondLst>
                                    <p:cond delay="0"/>
                                  </p:stCondLst>
                                  <p:childTnLst>
                                    <p:animEffect transition="out" filter="diamond(in)">
                                      <p:cBhvr>
                                        <p:cTn id="13" dur="500"/>
                                        <p:tgtEl>
                                          <p:spTgt spid="8"/>
                                        </p:tgtEl>
                                      </p:cBhvr>
                                    </p:animEffect>
                                    <p:set>
                                      <p:cBhvr>
                                        <p:cTn id="14" dur="1" fill="hold">
                                          <p:stCondLst>
                                            <p:cond delay="499"/>
                                          </p:stCondLst>
                                        </p:cTn>
                                        <p:tgtEl>
                                          <p:spTgt spid="8"/>
                                        </p:tgtEl>
                                        <p:attrNameLst>
                                          <p:attrName>style.visibility</p:attrName>
                                        </p:attrNameLst>
                                      </p:cBhvr>
                                      <p:to>
                                        <p:strVal val="hidden"/>
                                      </p:to>
                                    </p:set>
                                  </p:childTnLst>
                                </p:cTn>
                              </p:par>
                              <p:par>
                                <p:cTn id="15" presetID="53"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3"/>
          <p:cNvGrpSpPr/>
          <p:nvPr/>
        </p:nvGrpSpPr>
        <p:grpSpPr>
          <a:xfrm>
            <a:off x="3978921" y="2133077"/>
            <a:ext cx="5543718" cy="1200313"/>
            <a:chOff x="4838820" y="2375552"/>
            <a:chExt cx="5544616" cy="1200507"/>
          </a:xfrm>
        </p:grpSpPr>
        <p:sp>
          <p:nvSpPr>
            <p:cNvPr id="10" name="矩形 3"/>
            <p:cNvSpPr/>
            <p:nvPr/>
          </p:nvSpPr>
          <p:spPr>
            <a:xfrm>
              <a:off x="4838820" y="2375552"/>
              <a:ext cx="5544616" cy="120050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solidFill>
              <a:srgbClr val="2DB2A4"/>
            </a:solidFill>
            <a:ln w="9525">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itchFamily="18" charset="0"/>
                <a:cs typeface="Times New Roman" pitchFamily="18" charset="0"/>
              </a:endParaRPr>
            </a:p>
          </p:txBody>
        </p:sp>
        <p:sp>
          <p:nvSpPr>
            <p:cNvPr id="13" name="矩形 3"/>
            <p:cNvSpPr/>
            <p:nvPr/>
          </p:nvSpPr>
          <p:spPr>
            <a:xfrm>
              <a:off x="4945460" y="2471749"/>
              <a:ext cx="5328592" cy="1008112"/>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blipFill>
              <a:blip r:embed="rId2"/>
              <a:stretch>
                <a:fillRect/>
              </a:stretch>
            </a:blip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itchFamily="18" charset="0"/>
                <a:cs typeface="Times New Roman" pitchFamily="18" charset="0"/>
              </a:endParaRPr>
            </a:p>
          </p:txBody>
        </p:sp>
      </p:grpSp>
      <p:sp>
        <p:nvSpPr>
          <p:cNvPr id="15" name="文本框 52"/>
          <p:cNvSpPr txBox="1"/>
          <p:nvPr/>
        </p:nvSpPr>
        <p:spPr>
          <a:xfrm>
            <a:off x="4512680" y="2379357"/>
            <a:ext cx="4585255" cy="707886"/>
          </a:xfrm>
          <a:prstGeom prst="rect">
            <a:avLst/>
          </a:prstGeom>
          <a:noFill/>
        </p:spPr>
        <p:txBody>
          <a:bodyPr wrap="square" rtlCol="0">
            <a:spAutoFit/>
          </a:bodyPr>
          <a:lstStyle/>
          <a:p>
            <a:pPr algn="ctr"/>
            <a:r>
              <a:rPr lang="en-US" altLang="zh-CN" sz="4000" b="1" dirty="0" err="1" smtClean="0">
                <a:solidFill>
                  <a:srgbClr val="F77A08"/>
                </a:solidFill>
                <a:latin typeface="Times New Roman" pitchFamily="18" charset="0"/>
                <a:ea typeface="微软雅黑" panose="020B0503020204020204" charset="-122"/>
                <a:cs typeface="Times New Roman" pitchFamily="18" charset="0"/>
              </a:rPr>
              <a:t>KHÁM</a:t>
            </a:r>
            <a:r>
              <a:rPr lang="en-US" altLang="zh-CN" sz="4000" b="1" dirty="0" smtClean="0">
                <a:solidFill>
                  <a:srgbClr val="F77A08"/>
                </a:solidFill>
                <a:latin typeface="Times New Roman" pitchFamily="18" charset="0"/>
                <a:ea typeface="微软雅黑" panose="020B0503020204020204" charset="-122"/>
                <a:cs typeface="Times New Roman" pitchFamily="18" charset="0"/>
              </a:rPr>
              <a:t> </a:t>
            </a:r>
            <a:r>
              <a:rPr lang="en-US" altLang="zh-CN" sz="4000" b="1" dirty="0" err="1" smtClean="0">
                <a:solidFill>
                  <a:srgbClr val="F77A08"/>
                </a:solidFill>
                <a:latin typeface="Times New Roman" pitchFamily="18" charset="0"/>
                <a:ea typeface="微软雅黑" panose="020B0503020204020204" charset="-122"/>
                <a:cs typeface="Times New Roman" pitchFamily="18" charset="0"/>
              </a:rPr>
              <a:t>PHÁ</a:t>
            </a:r>
            <a:endParaRPr lang="zh-CN" altLang="en-US" sz="3600" b="1" dirty="0">
              <a:solidFill>
                <a:srgbClr val="F77A08"/>
              </a:solidFill>
              <a:latin typeface="Times New Roman" pitchFamily="18" charset="0"/>
              <a:ea typeface="微软雅黑" panose="020B0503020204020204" charset="-122"/>
              <a:cs typeface="Times New Roman" pitchFamily="18" charset="0"/>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3000276" y="2133141"/>
            <a:ext cx="619168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3000276" y="2190331"/>
            <a:ext cx="6191685"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0" name="矩形 69"/>
          <p:cNvSpPr/>
          <p:nvPr/>
        </p:nvSpPr>
        <p:spPr>
          <a:xfrm>
            <a:off x="2244314" y="2217636"/>
            <a:ext cx="7703609" cy="783590"/>
          </a:xfrm>
          <a:prstGeom prst="rect">
            <a:avLst/>
          </a:prstGeom>
        </p:spPr>
        <p:txBody>
          <a:bodyPr wrap="square">
            <a:spAutoFit/>
          </a:bodyPr>
          <a:lstStyle/>
          <a:p>
            <a:pPr algn="ctr" fontAlgn="auto">
              <a:spcBef>
                <a:spcPts val="0"/>
              </a:spcBef>
              <a:spcAft>
                <a:spcPts val="0"/>
              </a:spcAft>
              <a:defRPr/>
            </a:pPr>
            <a:r>
              <a:rPr lang="en-US" altLang="zh-CN" sz="4500" b="1" dirty="0" err="1" smtClean="0">
                <a:solidFill>
                  <a:srgbClr val="2DB2A4"/>
                </a:solidFill>
                <a:effectLst>
                  <a:outerShdw blurRad="38100" dist="38100" dir="2700000" algn="tl">
                    <a:srgbClr val="000000">
                      <a:alpha val="43137"/>
                    </a:srgbClr>
                  </a:outerShdw>
                </a:effectLst>
                <a:latin typeface="Times New Roman" pitchFamily="18" charset="0"/>
                <a:ea typeface="Times" pitchFamily="34" charset="0"/>
                <a:cs typeface="Times New Roman" pitchFamily="18" charset="0"/>
                <a:sym typeface="微软雅黑" panose="020B0503020204020204" charset="-122"/>
              </a:rPr>
              <a:t>SẮT</a:t>
            </a:r>
            <a:r>
              <a:rPr lang="en-US" altLang="zh-CN" sz="4500" b="1" dirty="0" smtClean="0">
                <a:solidFill>
                  <a:srgbClr val="2DB2A4"/>
                </a:solidFill>
                <a:effectLst>
                  <a:outerShdw blurRad="38100" dist="38100" dir="2700000" algn="tl">
                    <a:srgbClr val="000000">
                      <a:alpha val="43137"/>
                    </a:srgbClr>
                  </a:outerShdw>
                </a:effectLst>
                <a:latin typeface="Times New Roman" pitchFamily="18" charset="0"/>
                <a:ea typeface="Times" pitchFamily="34" charset="0"/>
                <a:cs typeface="Times New Roman" pitchFamily="18" charset="0"/>
                <a:sym typeface="微软雅黑" panose="020B0503020204020204" charset="-122"/>
              </a:rPr>
              <a:t>, GANG, </a:t>
            </a:r>
            <a:r>
              <a:rPr lang="en-US" altLang="zh-CN" sz="4500" b="1" dirty="0" err="1" smtClean="0">
                <a:solidFill>
                  <a:srgbClr val="2DB2A4"/>
                </a:solidFill>
                <a:effectLst>
                  <a:outerShdw blurRad="38100" dist="38100" dir="2700000" algn="tl">
                    <a:srgbClr val="000000">
                      <a:alpha val="43137"/>
                    </a:srgbClr>
                  </a:outerShdw>
                </a:effectLst>
                <a:latin typeface="Times New Roman" pitchFamily="18" charset="0"/>
                <a:ea typeface="Times" pitchFamily="34" charset="0"/>
                <a:cs typeface="Times New Roman" pitchFamily="18" charset="0"/>
                <a:sym typeface="微软雅黑" panose="020B0503020204020204" charset="-122"/>
              </a:rPr>
              <a:t>THÉP</a:t>
            </a:r>
            <a:r>
              <a:rPr lang="en-US" altLang="zh-CN" sz="4500" b="1" dirty="0" smtClean="0">
                <a:solidFill>
                  <a:srgbClr val="2DB2A4"/>
                </a:solidFill>
                <a:effectLst>
                  <a:outerShdw blurRad="38100" dist="38100" dir="2700000" algn="tl">
                    <a:srgbClr val="000000">
                      <a:alpha val="43137"/>
                    </a:srgbClr>
                  </a:outerShdw>
                </a:effectLst>
                <a:latin typeface="Times New Roman" pitchFamily="18" charset="0"/>
                <a:ea typeface="Times" pitchFamily="34" charset="0"/>
                <a:cs typeface="Times New Roman" pitchFamily="18" charset="0"/>
                <a:sym typeface="微软雅黑" panose="020B0503020204020204" charset="-122"/>
              </a:rPr>
              <a:t>, </a:t>
            </a:r>
            <a:r>
              <a:rPr lang="en-US" altLang="zh-CN" sz="4500" b="1" dirty="0" err="1" smtClean="0">
                <a:solidFill>
                  <a:srgbClr val="2DB2A4"/>
                </a:solidFill>
                <a:effectLst>
                  <a:outerShdw blurRad="38100" dist="38100" dir="2700000" algn="tl">
                    <a:srgbClr val="000000">
                      <a:alpha val="43137"/>
                    </a:srgbClr>
                  </a:outerShdw>
                </a:effectLst>
                <a:latin typeface="Times New Roman" pitchFamily="18" charset="0"/>
                <a:ea typeface="Times" pitchFamily="34" charset="0"/>
                <a:cs typeface="Times New Roman" pitchFamily="18" charset="0"/>
                <a:sym typeface="微软雅黑" panose="020B0503020204020204" charset="-122"/>
              </a:rPr>
              <a:t>NHÔM</a:t>
            </a:r>
            <a:endParaRPr lang="zh-CN" altLang="en-US" sz="4500" b="1" dirty="0">
              <a:solidFill>
                <a:srgbClr val="F77A08"/>
              </a:solidFill>
              <a:effectLst>
                <a:outerShdw blurRad="38100" dist="38100" dir="2700000" algn="tl">
                  <a:srgbClr val="000000">
                    <a:alpha val="43137"/>
                  </a:srgbClr>
                </a:outerShdw>
              </a:effectLst>
              <a:latin typeface="Times New Roman" pitchFamily="18" charset="0"/>
              <a:ea typeface="Times" pitchFamily="34" charset="0"/>
              <a:cs typeface="Times New Roman" pitchFamily="18" charset="0"/>
              <a:sym typeface="微软雅黑" panose="020B0503020204020204" charset="-122"/>
            </a:endParaRPr>
          </a:p>
        </p:txBody>
      </p:sp>
      <p:cxnSp>
        <p:nvCxnSpPr>
          <p:cNvPr id="6" name="直接连接符 5"/>
          <p:cNvCxnSpPr/>
          <p:nvPr/>
        </p:nvCxnSpPr>
        <p:spPr>
          <a:xfrm>
            <a:off x="3000276" y="3054287"/>
            <a:ext cx="619168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3000276" y="3111476"/>
            <a:ext cx="6191685"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70"/>
                                        </p:tgtEl>
                                        <p:attrNameLst>
                                          <p:attrName>style.visibility</p:attrName>
                                        </p:attrNameLst>
                                      </p:cBhvr>
                                      <p:to>
                                        <p:strVal val="visible"/>
                                      </p:to>
                                    </p:set>
                                    <p:anim calcmode="lin" valueType="num">
                                      <p:cBhvr>
                                        <p:cTn id="16" dur="500" fill="hold"/>
                                        <p:tgtEl>
                                          <p:spTgt spid="70"/>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70"/>
                                        </p:tgtEl>
                                        <p:attrNameLst>
                                          <p:attrName>ppt_y</p:attrName>
                                        </p:attrNameLst>
                                      </p:cBhvr>
                                      <p:tavLst>
                                        <p:tav tm="0">
                                          <p:val>
                                            <p:strVal val="#ppt_y"/>
                                          </p:val>
                                        </p:tav>
                                        <p:tav tm="100000">
                                          <p:val>
                                            <p:strVal val="#ppt_y"/>
                                          </p:val>
                                        </p:tav>
                                      </p:tavLst>
                                    </p:anim>
                                    <p:anim calcmode="lin" valueType="num">
                                      <p:cBhvr>
                                        <p:cTn id="18" dur="500" fill="hold"/>
                                        <p:tgtEl>
                                          <p:spTgt spid="70"/>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70"/>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70"/>
                                        </p:tgtEl>
                                      </p:cBhvr>
                                    </p:animEffect>
                                  </p:childTnLst>
                                </p:cTn>
                              </p:par>
                              <p:par>
                                <p:cTn id="21" presetID="2" presetClass="entr" presetSubtype="8" fill="hold" nodeType="withEffect">
                                  <p:stCondLst>
                                    <p:cond delay="25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0-#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25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0-#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Lst>
  </p:timing>
</p:sld>
</file>

<file path=ppt/tags/tag1.xml><?xml version="1.0" encoding="utf-8"?>
<p:tagLst xmlns:a="http://schemas.openxmlformats.org/drawingml/2006/main" xmlns:r="http://schemas.openxmlformats.org/officeDocument/2006/relationships" xmlns:p="http://schemas.openxmlformats.org/presentationml/2006/main">
  <p:tag name="PPSNARRATION" val="20,949590037,C:\Users\Admin\Desktop\Bai 25 Nhom\Bài 25 - Nhôm\Media.ppcx"/>
</p:tagLst>
</file>

<file path=ppt/theme/theme1.xml><?xml version="1.0" encoding="utf-8"?>
<a:theme xmlns:a="http://schemas.openxmlformats.org/drawingml/2006/main" name="Office 主题">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TotalTime>
  <Words>1332</Words>
  <Application>Microsoft Office PowerPoint</Application>
  <PresentationFormat>Custom</PresentationFormat>
  <Paragraphs>92</Paragraphs>
  <Slides>30</Slides>
  <Notes>1</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主题</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cp:lastModifiedBy>
  <cp:revision>31</cp:revision>
  <dcterms:created xsi:type="dcterms:W3CDTF">2017-05-28T12:28:00Z</dcterms:created>
  <dcterms:modified xsi:type="dcterms:W3CDTF">2021-11-21T12:42:55Z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2052-10.1.0.6490</vt:lpwstr>
  </property>
</Properties>
</file>