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690" r:id="rId3"/>
    <p:sldMasterId id="2147483702" r:id="rId4"/>
  </p:sldMasterIdLst>
  <p:notesMasterIdLst>
    <p:notesMasterId r:id="rId24"/>
  </p:notesMasterIdLst>
  <p:sldIdLst>
    <p:sldId id="339" r:id="rId5"/>
    <p:sldId id="256" r:id="rId6"/>
    <p:sldId id="336" r:id="rId7"/>
    <p:sldId id="329" r:id="rId8"/>
    <p:sldId id="337" r:id="rId9"/>
    <p:sldId id="257" r:id="rId10"/>
    <p:sldId id="325" r:id="rId11"/>
    <p:sldId id="327" r:id="rId12"/>
    <p:sldId id="326" r:id="rId13"/>
    <p:sldId id="308" r:id="rId14"/>
    <p:sldId id="338" r:id="rId15"/>
    <p:sldId id="321" r:id="rId16"/>
    <p:sldId id="323" r:id="rId17"/>
    <p:sldId id="328" r:id="rId18"/>
    <p:sldId id="331" r:id="rId19"/>
    <p:sldId id="332" r:id="rId20"/>
    <p:sldId id="333" r:id="rId21"/>
    <p:sldId id="334" r:id="rId22"/>
    <p:sldId id="260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  <p:embeddedFont>
      <p:font typeface="Catamaran" panose="020B0604020202020204" charset="0"/>
      <p:regular r:id="rId36"/>
      <p:bold r:id="rId37"/>
    </p:embeddedFont>
    <p:embeddedFont>
      <p:font typeface="Comfortaa" panose="020B0604020202020204" charset="0"/>
      <p:regular r:id="rId38"/>
      <p:bold r:id="rId39"/>
    </p:embeddedFont>
    <p:embeddedFont>
      <p:font typeface="Kalam" panose="020B0604020202020204" charset="0"/>
      <p:regular r:id="rId40"/>
      <p:bold r:id="rId41"/>
    </p:embeddedFont>
    <p:embeddedFont>
      <p:font typeface="Montserrat" panose="00000500000000000000" pitchFamily="2" charset="0"/>
      <p:regular r:id="rId42"/>
      <p:bold r:id="rId43"/>
      <p:italic r:id="rId44"/>
      <p:boldItalic r:id="rId45"/>
    </p:embeddedFont>
    <p:embeddedFont>
      <p:font typeface="Roboto Slab Regular" pitchFamily="2" charset="0"/>
      <p:regular r:id="rId46"/>
    </p:embeddedFont>
    <p:embeddedFont>
      <p:font typeface="Vibur" panose="020B0604020202020204" charset="0"/>
      <p:regular r:id="rId47"/>
    </p:embeddedFont>
    <p:embeddedFont>
      <p:font typeface="Work Sans" pitchFamily="2" charset="0"/>
      <p:regular r:id="rId48"/>
      <p:bold r:id="rId49"/>
      <p:italic r:id="rId50"/>
      <p:boldItalic r:id="rId51"/>
    </p:embeddedFont>
  </p:embeddedFontLst>
  <p:custDataLst>
    <p:tags r:id="rId5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EA74E"/>
    <a:srgbClr val="D17D92"/>
    <a:srgbClr val="D9919A"/>
    <a:srgbClr val="CDBBFC"/>
    <a:srgbClr val="B4D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A9D9AD-4CCC-424F-8D29-08ED101DDEA0}">
  <a:tblStyle styleId="{6CA9D9AD-4CCC-424F-8D29-08ED101DDE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06" autoAdjust="0"/>
  </p:normalViewPr>
  <p:slideViewPr>
    <p:cSldViewPr snapToGrid="0">
      <p:cViewPr varScale="1">
        <p:scale>
          <a:sx n="73" d="100"/>
          <a:sy n="73" d="100"/>
        </p:scale>
        <p:origin x="356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5.fntdata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2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6.xml"/><Relationship Id="rId41" Type="http://schemas.openxmlformats.org/officeDocument/2006/relationships/font" Target="fonts/font17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30617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496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418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5326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351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29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18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618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8588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4690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748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1046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4012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2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29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27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15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7127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1650-9299-4972-A41C-B869A9D09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B738E-7BE1-43D1-8ED5-226B4AB9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D3DF4-DBAC-4BCC-8E7F-F17DE20D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15-Oct-21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53E95-3F88-4897-801A-9018CFCF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A1A8-8A45-4289-9D68-05E581CC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99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1650-9299-4972-A41C-B869A9D09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B738E-7BE1-43D1-8ED5-226B4AB9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D3DF4-DBAC-4BCC-8E7F-F17DE20D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15-Oct-21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53E95-3F88-4897-801A-9018CFCF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A1A8-8A45-4289-9D68-05E581CC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49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62BF9-D586-41E3-AD79-93E7A853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025A6-B7E6-4590-AB3F-3C92E6237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687DF-15D4-410C-9BEC-0A69738D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15-Oct-21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9C549-B93A-423E-9018-13BFBFA9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EFBB-C3FE-45C6-B582-C15A5262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44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90243-4F96-46A0-AAE9-DEF75CFD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2E6CA-5EF9-4DFE-97DF-BFD6AB30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2523A-3445-4A70-A807-26B7672D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15-Oct-21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CD68F-8D25-4F5D-987B-CCD1510F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0732B-11F6-4767-960B-756D3337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57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54F45-A9A1-4D3E-B93E-ABB7060A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25EEC-C21A-4C28-807A-EA8D2CF79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7CAE8-9AC6-4163-8629-3421F7B03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C43FA-49CB-4221-A067-397FB656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15-Oct-21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B218B-D352-4F27-9D43-7BD54978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F3F26-B98A-4D07-85F8-7953EF49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80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FB88-84A6-465C-BC84-47605FFB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FC822-2E7F-4DAE-91AA-4A4C5F570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F972B-EC8C-4F82-B5FC-279C09BEA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2D087-F9D6-426C-A49C-3B6B75989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F2EF6-8655-4414-B9B9-C5D8F122D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66D0D-B823-40FA-9DDA-84B93D0AF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15-Oct-21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CE9128-5D67-471C-83CB-B7929BEE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D3B12E-3072-4CD7-9081-6C971EC5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9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57538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8BC58-FD50-4BC2-83DB-9CC68327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BC0AB5-02A0-4639-87CE-4CFA566B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15-Oct-21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533659-AB2F-40A8-8E82-07E03113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7D564-2EC8-4702-A2E5-8A8C5D76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11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6538B4-93CE-416C-89E3-04A57453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15-Oct-21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0DBE5C-9AA0-4700-BDBA-A8ABB59E6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64AB5-CF50-4326-9D61-DEF68EF3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21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A8060-8911-4344-9221-06A3D072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94ED0-48FD-407E-A19C-C3C67B95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4B3FB-BF6A-4267-950A-392D22DDA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F9822-DB35-4942-9248-7992D0E6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15-Oct-21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DFCA0-0A38-4FE8-BB38-2073BA7D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5756-C36E-4BEC-AA3B-34491C03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85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03BE-0500-4E4F-9047-84BC1191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922FF-8D46-43DF-832F-B6D545496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F2B18-464B-4B64-BA02-27AF25320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47791-8C43-46B3-8060-0095BDF1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15-Oct-21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A166A-6681-4341-B972-B3449F11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9AB5F-BC4E-4496-A3DA-3504494B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945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72B4-4163-4631-9D2A-BB576549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04664-3E75-406C-98A8-1D9612BBB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C2CAC-303A-44A7-94E3-16C842D3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15-Oct-21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AF6DD-D38F-4679-B5DD-9A1021A3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7D2A6-FAA9-47BB-8FA6-FCB4DBA4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292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0BBD2A-6396-4434-92CC-9D8B406AB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F5BC5-1283-4DFB-9E14-D89740987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E8D13-B9C9-4C95-8724-EE683605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15-Oct-21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0200B-BB2B-4E67-8CEB-060DA521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21790-4401-4B6B-AC2D-91B51049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38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177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935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391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48566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908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524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87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395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27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402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7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5840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9290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3412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1965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680208" y="-356917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655" r:id="rId9"/>
    <p:sldLayoutId id="2147483658" r:id="rId10"/>
    <p:sldLayoutId id="2147483678" r:id="rId11"/>
    <p:sldLayoutId id="2147483679" r:id="rId12"/>
    <p:sldLayoutId id="214748368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91391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717" r:id="rId7"/>
    <p:sldLayoutId id="2147483716" r:id="rId8"/>
    <p:sldLayoutId id="2147483715" r:id="rId9"/>
    <p:sldLayoutId id="214748371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8AAE0B-59E9-4FB6-AA0B-6247DCC6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24BD0-5C94-4AFF-8467-817890664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4E8D-F51E-48FA-8E7B-8A2A7A1E0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15-Oct-21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86294-AF12-401A-9A40-890E64A52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4C3E8-E4CC-49DA-A8E4-CF903F54A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68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24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15-Oct-21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85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T%20V&#7872;%20TI%20SO%20PHAN%20TRAM\MHOA-CAUCAM\07%20Em%20yeu%20truong%20em.wma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gif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audio" Target="../media/audio4.wav"/><Relationship Id="rId11" Type="http://schemas.openxmlformats.org/officeDocument/2006/relationships/image" Target="../media/image28.png"/><Relationship Id="rId5" Type="http://schemas.openxmlformats.org/officeDocument/2006/relationships/audio" Target="../media/audio3.wav"/><Relationship Id="rId10" Type="http://schemas.openxmlformats.org/officeDocument/2006/relationships/image" Target="../media/image27.png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audio" Target="../media/audio3.wav"/><Relationship Id="rId11" Type="http://schemas.openxmlformats.org/officeDocument/2006/relationships/image" Target="../media/image29.png"/><Relationship Id="rId5" Type="http://schemas.openxmlformats.org/officeDocument/2006/relationships/audio" Target="../media/audio2.wav"/><Relationship Id="rId10" Type="http://schemas.openxmlformats.org/officeDocument/2006/relationships/image" Target="../media/image27.png"/><Relationship Id="rId4" Type="http://schemas.openxmlformats.org/officeDocument/2006/relationships/audio" Target="../media/audio4.wav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6" Type="http://schemas.openxmlformats.org/officeDocument/2006/relationships/audio" Target="../media/audio3.wav"/><Relationship Id="rId11" Type="http://schemas.openxmlformats.org/officeDocument/2006/relationships/image" Target="../media/image30.png"/><Relationship Id="rId5" Type="http://schemas.openxmlformats.org/officeDocument/2006/relationships/audio" Target="../media/audio2.wav"/><Relationship Id="rId15" Type="http://schemas.openxmlformats.org/officeDocument/2006/relationships/image" Target="../media/image28.png"/><Relationship Id="rId10" Type="http://schemas.openxmlformats.org/officeDocument/2006/relationships/image" Target="../media/image27.png"/><Relationship Id="rId4" Type="http://schemas.openxmlformats.org/officeDocument/2006/relationships/audio" Target="../media/audio4.wav"/><Relationship Id="rId9" Type="http://schemas.openxmlformats.org/officeDocument/2006/relationships/image" Target="../media/image26.png"/><Relationship Id="rId1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B1958D-8C5C-438E-8B21-FFAC109E8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126FD9-2B32-494F-BB8F-D87DCA263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05D47596-9D42-47C4-BAF9-1D1F2179B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3400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cs typeface="Times New Roman" panose="02020603050405020304" pitchFamily="18" charset="0"/>
              </a:rPr>
              <a:t>PHÒNG GIÁO DỤC &amp; ĐÀO TẠO QUẬN LONG BIÊN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342D6FF-72A7-441F-811E-D3FBD4E73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38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66"/>
                </a:solidFill>
                <a:cs typeface="Times New Roman" panose="02020603050405020304" pitchFamily="18" charset="0"/>
              </a:rPr>
              <a:t>TRƯỜNG TIỂU HỌC PHÚC LỢI</a:t>
            </a:r>
          </a:p>
        </p:txBody>
      </p:sp>
      <p:pic>
        <p:nvPicPr>
          <p:cNvPr id="6" name="Picture 7" descr="BAR_EL~1">
            <a:extLst>
              <a:ext uri="{FF2B5EF4-FFF2-40B4-BE49-F238E27FC236}">
                <a16:creationId xmlns:a16="http://schemas.microsoft.com/office/drawing/2014/main" id="{08707841-6E73-4714-9201-F3A54937A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90800" y="1303338"/>
            <a:ext cx="3886200" cy="5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B4A88679-D621-4A4D-A0B0-138AF0C03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905000"/>
            <a:ext cx="9067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FF6600"/>
                </a:solidFill>
                <a:cs typeface="Times New Roman" panose="02020603050405020304" pitchFamily="18" charset="0"/>
              </a:rPr>
              <a:t>CHÀO ĐÓN CÁC EM HỌC SINH</a:t>
            </a:r>
          </a:p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FF6600"/>
                </a:solidFill>
                <a:cs typeface="Times New Roman" panose="02020603050405020304" pitchFamily="18" charset="0"/>
              </a:rPr>
              <a:t>ĐẾN VỚI TIẾT HỌC HÔM NAY!</a:t>
            </a:r>
          </a:p>
        </p:txBody>
      </p:sp>
      <p:pic>
        <p:nvPicPr>
          <p:cNvPr id="8" name="07 Em yeu truong em.wma">
            <a:hlinkClick r:id="" action="ppaction://media"/>
            <a:extLst>
              <a:ext uri="{FF2B5EF4-FFF2-40B4-BE49-F238E27FC236}">
                <a16:creationId xmlns:a16="http://schemas.microsoft.com/office/drawing/2014/main" id="{40CAE7D1-7031-4993-8A06-6D5EB094A97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1018265obiutmb6vk">
            <a:extLst>
              <a:ext uri="{FF2B5EF4-FFF2-40B4-BE49-F238E27FC236}">
                <a16:creationId xmlns:a16="http://schemas.microsoft.com/office/drawing/2014/main" id="{92F2FDEE-0237-4D44-98CE-BE6DC6C2F0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60493" y="3695700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9">
            <a:extLst>
              <a:ext uri="{FF2B5EF4-FFF2-40B4-BE49-F238E27FC236}">
                <a16:creationId xmlns:a16="http://schemas.microsoft.com/office/drawing/2014/main" id="{75DF8304-7ACD-4727-8835-D845E39008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00300" y="3003798"/>
            <a:ext cx="4267200" cy="12207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TOÁN 5</a:t>
            </a:r>
          </a:p>
        </p:txBody>
      </p:sp>
    </p:spTree>
    <p:extLst>
      <p:ext uri="{BB962C8B-B14F-4D97-AF65-F5344CB8AC3E}">
        <p14:creationId xmlns:p14="http://schemas.microsoft.com/office/powerpoint/2010/main" val="203355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951" y="174661"/>
            <a:ext cx="8620018" cy="486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3286" y="286459"/>
            <a:ext cx="8119190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1: Đọc các phân số thập phân và số thập phân trên các vạch của tia số:</a:t>
            </a:r>
          </a:p>
          <a:p>
            <a:pPr algn="just">
              <a:lnSpc>
                <a:spcPct val="150000"/>
              </a:lnSpc>
            </a:pPr>
            <a:endParaRPr lang="en-US" sz="1800" b="1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312" r="-543" b="8239"/>
          <a:stretch/>
        </p:blipFill>
        <p:spPr>
          <a:xfrm>
            <a:off x="457599" y="1034140"/>
            <a:ext cx="7152562" cy="25428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r="-4208" b="82915"/>
          <a:stretch/>
        </p:blipFill>
        <p:spPr>
          <a:xfrm>
            <a:off x="673286" y="3035233"/>
            <a:ext cx="7648841" cy="18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7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457" y="1276472"/>
            <a:ext cx="4487096" cy="1015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810587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595" y="83127"/>
            <a:ext cx="8972908" cy="4963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050">
                <a:latin typeface="Times New Roman "/>
              </a:rPr>
              <a:t>Vòi nước chảy trong 2 giờ được :</a:t>
            </a:r>
          </a:p>
          <a:p>
            <a:r>
              <a:rPr lang="vi-VN" sz="1050">
                <a:latin typeface="Times New Roman "/>
              </a:rPr>
              <a:t>2/15 + 1/5 = 1/3 (bể)</a:t>
            </a:r>
          </a:p>
          <a:p>
            <a:r>
              <a:rPr lang="vi-VN" sz="1050">
                <a:latin typeface="Times New Roman "/>
              </a:rPr>
              <a:t>(rút gọn)</a:t>
            </a:r>
          </a:p>
          <a:p>
            <a:r>
              <a:rPr lang="vi-VN" sz="1050">
                <a:latin typeface="Times New Roman "/>
              </a:rPr>
              <a:t>Trung bình mỗi giờ vòi nước chảy được :</a:t>
            </a:r>
          </a:p>
          <a:p>
            <a:r>
              <a:rPr lang="vi-VN" sz="1050">
                <a:latin typeface="Times New Roman "/>
              </a:rPr>
              <a:t>1/3 : 2 = 1/6 (bể)</a:t>
            </a:r>
          </a:p>
          <a:p>
            <a:r>
              <a:rPr lang="vi-VN" sz="1050">
                <a:latin typeface="Times New Roman "/>
              </a:rPr>
              <a:t>Đáp số: 1/6 bể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0507" y="398761"/>
            <a:ext cx="85969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>
                <a:latin typeface="Times New Roman "/>
                <a:ea typeface="Cambria" panose="02040503050406030204" pitchFamily="18" charset="0"/>
                <a:cs typeface="Times New Roman" panose="02020603050405020304" pitchFamily="18" charset="0"/>
              </a:rPr>
              <a:t>Bài 2: </a:t>
            </a:r>
            <a:r>
              <a:rPr lang="en-US" sz="2000" b="1">
                <a:latin typeface="Times New Roman "/>
                <a:ea typeface="Cambria" panose="02040503050406030204" pitchFamily="18" charset="0"/>
              </a:rPr>
              <a:t>Viết số thập phân thích hợp vào chỗ chấm (theo mẫu)</a:t>
            </a:r>
            <a:endParaRPr lang="en-US" sz="2000" b="1">
              <a:latin typeface="Times New Roman 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1"/>
              <p:cNvSpPr>
                <a:spLocks noChangeArrowheads="1"/>
              </p:cNvSpPr>
              <p:nvPr/>
            </p:nvSpPr>
            <p:spPr bwMode="auto">
              <a:xfrm>
                <a:off x="780190" y="1041478"/>
                <a:ext cx="3790859" cy="325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a) 7dm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Times New Roman 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Times New Roman "/>
                          </a:rPr>
                          <m:t>𝟕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Times New Roman 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altLang="en-US" sz="2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 m = 0,7m</a:t>
                </a:r>
                <a:endParaRPr kumimoji="0" lang="en-US" altLang="en-US" sz="20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 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5dm =</a:t>
                </a:r>
                <a:r>
                  <a:rPr kumimoji="0" lang="en-US" altLang="en-US" sz="2000" i="0" u="none" strike="noStrike" cap="none" normalizeH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Times New Roman 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Times New Roman 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Times New Roman 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Times New Roman 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 m =……....m</a:t>
                </a:r>
                <a:endParaRPr kumimoji="0" lang="en-US" altLang="en-US" sz="20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 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2mm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Times New Roman 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Times New Roman 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Times New Roman 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Times New Roman "/>
                          </a:rPr>
                          <m:t>000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 m =………....m</a:t>
                </a:r>
                <a:endParaRPr kumimoji="0" lang="en-US" altLang="en-US" sz="20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 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4g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Times New Roman 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Times New Roman 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Times New Roman "/>
                          </a:rPr>
                          <m:t>1000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 kg =………......kg</a:t>
                </a:r>
                <a:endParaRPr kumimoji="0" lang="en-US" altLang="en-US" sz="20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 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0190" y="1041478"/>
                <a:ext cx="3790859" cy="3256276"/>
              </a:xfrm>
              <a:prstGeom prst="rect">
                <a:avLst/>
              </a:prstGeom>
              <a:blipFill>
                <a:blip r:embed="rId2"/>
                <a:stretch>
                  <a:fillRect l="-17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"/>
              <p:cNvSpPr>
                <a:spLocks noChangeArrowheads="1"/>
              </p:cNvSpPr>
              <p:nvPr/>
            </p:nvSpPr>
            <p:spPr bwMode="auto">
              <a:xfrm>
                <a:off x="4759005" y="1041478"/>
                <a:ext cx="3790859" cy="325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b) 9cm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Times New Roman 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Times New Roman "/>
                          </a:rPr>
                          <m:t>𝟗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Times New Roman 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Times New Roman "/>
                          </a:rPr>
                          <m:t>𝟎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Times New Roman "/>
                          </a:rPr>
                          <m:t>𝟎</m:t>
                        </m:r>
                      </m:den>
                    </m:f>
                  </m:oMath>
                </a14:m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 m = 0,09m</a:t>
                </a:r>
                <a:endPara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 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3cm =</a:t>
                </a:r>
                <a:r>
                  <a:rPr kumimoji="0" lang="en-US" altLang="en-US" sz="200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Times New Roman 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Times New Roman 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Times New Roman 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Times New Roman "/>
                          </a:rPr>
                          <m:t>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 m =……..…...m</a:t>
                </a:r>
                <a:endParaRPr kumimoji="0" lang="en-US" altLang="en-US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 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8mm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Times New Roman 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Times New Roman 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Times New Roman 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Times New Roman "/>
                          </a:rPr>
                          <m:t>000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 m =……..…....m</a:t>
                </a:r>
                <a:endParaRPr kumimoji="0" lang="en-US" altLang="en-US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 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6g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Times New Roman 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Times New Roman 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Times New Roman "/>
                          </a:rPr>
                          <m:t>1000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 kg =…………....kg</a:t>
                </a:r>
                <a:endParaRPr kumimoji="0" lang="en-US" altLang="en-US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 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4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9005" y="1041478"/>
                <a:ext cx="3790859" cy="3256276"/>
              </a:xfrm>
              <a:prstGeom prst="rect">
                <a:avLst/>
              </a:prstGeom>
              <a:blipFill>
                <a:blip r:embed="rId3"/>
                <a:stretch>
                  <a:fillRect l="-17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394282" y="2171800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Times New Roman "/>
                <a:ea typeface="Cambria" panose="02040503050406030204" pitchFamily="18" charset="0"/>
                <a:cs typeface="Open Sans" panose="020B0606030504020204" pitchFamily="34" charset="0"/>
              </a:rPr>
              <a:t>0,5</a:t>
            </a:r>
            <a:endParaRPr lang="en-US" sz="2000" dirty="0">
              <a:latin typeface="Times New Roman 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68556" y="2952578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Times New Roman "/>
                <a:ea typeface="Cambria" panose="02040503050406030204" pitchFamily="18" charset="0"/>
                <a:cs typeface="Open Sans" panose="020B0606030504020204" pitchFamily="34" charset="0"/>
              </a:rPr>
              <a:t>0,002</a:t>
            </a:r>
            <a:endParaRPr lang="en-US" sz="2000" dirty="0">
              <a:latin typeface="Times New Roman 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52781" y="3723974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Times New Roman "/>
                <a:ea typeface="Cambria" panose="02040503050406030204" pitchFamily="18" charset="0"/>
                <a:cs typeface="Open Sans" panose="020B0606030504020204" pitchFamily="34" charset="0"/>
              </a:rPr>
              <a:t>0,004</a:t>
            </a:r>
            <a:endParaRPr lang="en-US" sz="2000" dirty="0">
              <a:latin typeface="Times New Roman 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37045" y="2177585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Times New Roman "/>
                <a:ea typeface="Cambria" panose="02040503050406030204" pitchFamily="18" charset="0"/>
                <a:cs typeface="Open Sans" panose="020B0606030504020204" pitchFamily="34" charset="0"/>
              </a:rPr>
              <a:t>0,03</a:t>
            </a:r>
            <a:endParaRPr lang="en-US" sz="2000" dirty="0">
              <a:latin typeface="Times New Roman 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68530" y="2956734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Times New Roman "/>
                <a:ea typeface="Cambria" panose="02040503050406030204" pitchFamily="18" charset="0"/>
                <a:cs typeface="Open Sans" panose="020B0606030504020204" pitchFamily="34" charset="0"/>
              </a:rPr>
              <a:t>0,008</a:t>
            </a:r>
            <a:endParaRPr lang="en-US" sz="2000" dirty="0">
              <a:latin typeface="Times New Roman 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26219" y="3701912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Times New Roman "/>
                <a:ea typeface="Cambria" panose="02040503050406030204" pitchFamily="18" charset="0"/>
                <a:cs typeface="Open Sans" panose="020B0606030504020204" pitchFamily="34" charset="0"/>
              </a:rPr>
              <a:t>0,006</a:t>
            </a:r>
            <a:endParaRPr lang="en-US" sz="2000" dirty="0">
              <a:latin typeface="Times New Roman "/>
            </a:endParaRPr>
          </a:p>
        </p:txBody>
      </p:sp>
    </p:spTree>
    <p:extLst>
      <p:ext uri="{BB962C8B-B14F-4D97-AF65-F5344CB8AC3E}">
        <p14:creationId xmlns:p14="http://schemas.microsoft.com/office/powerpoint/2010/main" val="220885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0760" y="128353"/>
            <a:ext cx="8596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>
                <a:latin typeface="Times New Roman "/>
                <a:ea typeface="Cambria" panose="02040503050406030204" pitchFamily="18" charset="0"/>
                <a:cs typeface="Times New Roman" panose="02020603050405020304" pitchFamily="18" charset="0"/>
              </a:rPr>
              <a:t>Bài 3: </a:t>
            </a:r>
            <a:r>
              <a:rPr lang="en-US" sz="1800" b="1">
                <a:latin typeface="Times New Roman "/>
                <a:ea typeface="Cambria" panose="02040503050406030204" pitchFamily="18" charset="0"/>
              </a:rPr>
              <a:t>Viết số thập phân thích hợp vào chỗ chấm (theo mẫu)</a:t>
            </a:r>
            <a:endParaRPr lang="en-US" sz="1800" b="1">
              <a:latin typeface="Times New Roman 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4141881"/>
                  </p:ext>
                </p:extLst>
              </p:nvPr>
            </p:nvGraphicFramePr>
            <p:xfrm>
              <a:off x="194968" y="587842"/>
              <a:ext cx="8794655" cy="44642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81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810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6810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6810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88032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284192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803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dm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cm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mm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Viết phân</a:t>
                          </a:r>
                          <a:r>
                            <a:rPr lang="en-US" sz="1800" b="1" baseline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 thập phân 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Viết số thập phân 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0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altLang="en-US" sz="180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 m</a:t>
                          </a:r>
                          <a:endParaRPr lang="en-US" sz="18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0,5m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194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altLang="en-US" sz="200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 m</a:t>
                          </a:r>
                          <a:endParaRPr lang="en-US" sz="24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0,12m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4141881"/>
                  </p:ext>
                </p:extLst>
              </p:nvPr>
            </p:nvGraphicFramePr>
            <p:xfrm>
              <a:off x="194968" y="587842"/>
              <a:ext cx="8794655" cy="44642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8102"/>
                    <a:gridCol w="768102"/>
                    <a:gridCol w="768102"/>
                    <a:gridCol w="768102"/>
                    <a:gridCol w="2880324"/>
                    <a:gridCol w="2841923"/>
                  </a:tblGrid>
                  <a:tr h="3803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dm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cm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mm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Viết phân</a:t>
                          </a:r>
                          <a:r>
                            <a:rPr lang="en-US" sz="1800" b="1" baseline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 thập phân 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Viết số thập phân 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</a:tr>
                  <a:tr h="730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6765" t="-55833" r="-99154" b="-46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0,5m</a:t>
                          </a:r>
                          <a:endParaRPr lang="en-US" sz="18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7194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6765" t="-158475" r="-99154" b="-3737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0,12m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92680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0760" y="128353"/>
            <a:ext cx="8596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>
                <a:latin typeface="Times New Roman "/>
                <a:ea typeface="Cambria" panose="02040503050406030204" pitchFamily="18" charset="0"/>
                <a:cs typeface="Times New Roman" panose="02020603050405020304" pitchFamily="18" charset="0"/>
              </a:rPr>
              <a:t>Bài 3: </a:t>
            </a:r>
            <a:r>
              <a:rPr lang="en-US" sz="1800" b="1">
                <a:latin typeface="Times New Roman "/>
                <a:ea typeface="Cambria" panose="02040503050406030204" pitchFamily="18" charset="0"/>
              </a:rPr>
              <a:t>Viết số thập phân thích hợp vào chỗ chấm (theo mẫu)</a:t>
            </a:r>
            <a:endParaRPr lang="en-US" sz="1800" b="1">
              <a:latin typeface="Times New Roman 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598534"/>
              </p:ext>
            </p:extLst>
          </p:nvPr>
        </p:nvGraphicFramePr>
        <p:xfrm>
          <a:off x="194968" y="587842"/>
          <a:ext cx="8735277" cy="44354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0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27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1747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 phân</a:t>
                      </a:r>
                      <a:r>
                        <a:rPr lang="en-US" sz="1800" b="1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thập phân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 số thập phân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406663" y="1054123"/>
                <a:ext cx="708848" cy="541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Times New Roman 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Times New Roman "/>
                          </a:rPr>
                          <m:t>35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Times New Roman 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Times New Roman 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663" y="1054123"/>
                <a:ext cx="708848" cy="541495"/>
              </a:xfrm>
              <a:prstGeom prst="rect">
                <a:avLst/>
              </a:prstGeom>
              <a:blipFill>
                <a:blip r:embed="rId2"/>
                <a:stretch>
                  <a:fillRect r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100942" y="1141737"/>
            <a:ext cx="832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Times New Roman "/>
                <a:ea typeface="Cambria" panose="02040503050406030204" pitchFamily="18" charset="0"/>
              </a:rPr>
              <a:t>0,35m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406664" y="1633131"/>
                <a:ext cx="708848" cy="536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Times New Roman 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Times New Roman 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Times New Roman 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Times New Roman 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664" y="1633131"/>
                <a:ext cx="708848" cy="536942"/>
              </a:xfrm>
              <a:prstGeom prst="rect">
                <a:avLst/>
              </a:prstGeom>
              <a:blipFill>
                <a:blip r:embed="rId3"/>
                <a:stretch>
                  <a:fillRect r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100941" y="1727227"/>
            <a:ext cx="832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Times New Roman "/>
                <a:ea typeface="Cambria" panose="02040503050406030204" pitchFamily="18" charset="0"/>
              </a:rPr>
              <a:t>0,09m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458761" y="2194847"/>
                <a:ext cx="604653" cy="5354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Times New Roman 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Times New Roman 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Times New Roman 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Times New Roman 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761" y="2194847"/>
                <a:ext cx="604653" cy="535468"/>
              </a:xfrm>
              <a:prstGeom prst="rect">
                <a:avLst/>
              </a:prstGeom>
              <a:blipFill>
                <a:blip r:embed="rId4"/>
                <a:stretch>
                  <a:fillRect r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7165061" y="2288943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Times New Roman "/>
                <a:ea typeface="Cambria" panose="02040503050406030204" pitchFamily="18" charset="0"/>
              </a:rPr>
              <a:t>0,7m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4406663" y="2794830"/>
                <a:ext cx="708848" cy="536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Times New Roman 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Times New Roman "/>
                          </a:rPr>
                          <m:t>68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Times New Roman 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Times New Roman 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663" y="2794830"/>
                <a:ext cx="708848" cy="536942"/>
              </a:xfrm>
              <a:prstGeom prst="rect">
                <a:avLst/>
              </a:prstGeom>
              <a:blipFill>
                <a:blip r:embed="rId5"/>
                <a:stretch>
                  <a:fillRect r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100940" y="2888926"/>
            <a:ext cx="832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Times New Roman "/>
                <a:ea typeface="Cambria" panose="02040503050406030204" pitchFamily="18" charset="0"/>
              </a:rPr>
              <a:t>0,68m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4354566" y="3319923"/>
                <a:ext cx="813043" cy="536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Times New Roman 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Times New Roman 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Times New Roman "/>
                          </a:rPr>
                          <m:t>100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Times New Roman 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Times New Roman 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566" y="3319923"/>
                <a:ext cx="813043" cy="536942"/>
              </a:xfrm>
              <a:prstGeom prst="rect">
                <a:avLst/>
              </a:prstGeom>
              <a:blipFill>
                <a:blip r:embed="rId6"/>
                <a:stretch>
                  <a:fillRect r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7036820" y="3414019"/>
            <a:ext cx="9605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Times New Roman "/>
                <a:ea typeface="Cambria" panose="02040503050406030204" pitchFamily="18" charset="0"/>
              </a:rPr>
              <a:t>0,001m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4354566" y="3907970"/>
                <a:ext cx="813043" cy="541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Times New Roman 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Times New Roman "/>
                          </a:rPr>
                          <m:t>56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Times New Roman "/>
                          </a:rPr>
                          <m:t>10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Times New Roman "/>
                          </a:rPr>
                          <m:t>0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Times New Roman 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Times New Roman 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566" y="3907970"/>
                <a:ext cx="813043" cy="541495"/>
              </a:xfrm>
              <a:prstGeom prst="rect">
                <a:avLst/>
              </a:prstGeom>
              <a:blipFill>
                <a:blip r:embed="rId7"/>
                <a:stretch>
                  <a:fillRect r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7036820" y="4002066"/>
            <a:ext cx="9605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Times New Roman "/>
                <a:ea typeface="Cambria" panose="02040503050406030204" pitchFamily="18" charset="0"/>
              </a:rPr>
              <a:t>0,056m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4395443" y="4431489"/>
                <a:ext cx="813043" cy="541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Times New Roman 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Times New Roman "/>
                          </a:rPr>
                          <m:t>375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Times New Roman "/>
                          </a:rPr>
                          <m:t>10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Times New Roman "/>
                          </a:rPr>
                          <m:t>0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Times New Roman 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Times New Roman 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443" y="4431489"/>
                <a:ext cx="813043" cy="541495"/>
              </a:xfrm>
              <a:prstGeom prst="rect">
                <a:avLst/>
              </a:prstGeom>
              <a:blipFill>
                <a:blip r:embed="rId8"/>
                <a:stretch>
                  <a:fillRect r="-3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7036820" y="4537515"/>
            <a:ext cx="9605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Times New Roman "/>
                <a:ea typeface="Cambria" panose="02040503050406030204" pitchFamily="18" charset="0"/>
              </a:rPr>
              <a:t>0,375m</a:t>
            </a:r>
          </a:p>
        </p:txBody>
      </p:sp>
    </p:spTree>
    <p:extLst>
      <p:ext uri="{BB962C8B-B14F-4D97-AF65-F5344CB8AC3E}">
        <p14:creationId xmlns:p14="http://schemas.microsoft.com/office/powerpoint/2010/main" val="135413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5 Points 9">
            <a:extLst>
              <a:ext uri="{FF2B5EF4-FFF2-40B4-BE49-F238E27FC236}">
                <a16:creationId xmlns:a16="http://schemas.microsoft.com/office/drawing/2014/main" id="{75FE17B7-0B29-42F7-9F5D-E9FC82F61E90}"/>
              </a:ext>
            </a:extLst>
          </p:cNvPr>
          <p:cNvSpPr/>
          <p:nvPr/>
        </p:nvSpPr>
        <p:spPr>
          <a:xfrm>
            <a:off x="2988129" y="987879"/>
            <a:ext cx="3167743" cy="316774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  <a:latin typeface="Times New Roman 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E8F67B-0360-4E64-A353-BF62688823B3}"/>
              </a:ext>
            </a:extLst>
          </p:cNvPr>
          <p:cNvSpPr/>
          <p:nvPr/>
        </p:nvSpPr>
        <p:spPr>
          <a:xfrm>
            <a:off x="1936827" y="983583"/>
            <a:ext cx="515480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4050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 "/>
                <a:ea typeface="+mn-ea"/>
                <a:cs typeface="+mn-cs"/>
              </a:rPr>
              <a:t>VIỆT NAM VÔ ĐỊCH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A600BF-C2ED-4957-AC00-A80D89F47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34" y="2487436"/>
            <a:ext cx="371475" cy="328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D9B580-C5E8-45B2-A1EF-E7199F53C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19" y="1728785"/>
            <a:ext cx="371475" cy="328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EDFB4C-4700-4A7B-9607-731565FBC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76" y="1435891"/>
            <a:ext cx="371475" cy="3286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D0E068-19C2-43F5-B460-BC1DB8496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65" y="2057398"/>
            <a:ext cx="371475" cy="3286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F924DE-F71B-40AE-A7C8-052F66302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96" y="2547595"/>
            <a:ext cx="371475" cy="3286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7D38D4-0C76-471D-AA2B-3A5864012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4" y="2383289"/>
            <a:ext cx="371475" cy="3286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AC131E-4AC7-4656-8620-E8BD9A61AF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2" b="96075" l="5859" r="66895">
                        <a14:foregroundMark x1="39355" y1="58073" x2="41797" y2="94737"/>
                        <a14:foregroundMark x1="37207" y1="93845" x2="46680" y2="93845"/>
                        <a14:foregroundMark x1="39063" y1="94737" x2="47266" y2="95004"/>
                        <a14:foregroundMark x1="38184" y1="93310" x2="50586" y2="8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81" r="29256"/>
          <a:stretch/>
        </p:blipFill>
        <p:spPr>
          <a:xfrm>
            <a:off x="-201886" y="1888786"/>
            <a:ext cx="2742277" cy="34041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5CAE58-9B77-499B-8225-17C5C1AD25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589" b="100000" l="30273" r="100000">
                        <a14:foregroundMark x1="60449" y1="75521" x2="64160" y2="75521"/>
                        <a14:foregroundMark x1="37109" y1="71094" x2="38574" y2="70052"/>
                        <a14:foregroundMark x1="37109" y1="71354" x2="37109" y2="72135"/>
                        <a14:foregroundMark x1="36230" y1="95182" x2="34766" y2="99870"/>
                        <a14:foregroundMark x1="64941" y1="95833" x2="66211" y2="99870"/>
                        <a14:foregroundMark x1="73828" y1="95833" x2="76465" y2="97396"/>
                        <a14:foregroundMark x1="80176" y1="92969" x2="84473" y2="95703"/>
                        <a14:foregroundMark x1="93945" y1="93099" x2="99219" y2="98047"/>
                        <a14:foregroundMark x1="40820" y1="67057" x2="43848" y2="68620"/>
                        <a14:foregroundMark x1="46094" y1="65495" x2="46484" y2="67057"/>
                        <a14:backgroundMark x1="34766" y1="78776" x2="34961" y2="77865"/>
                        <a14:backgroundMark x1="45508" y1="80859" x2="46484" y2="80599"/>
                        <a14:backgroundMark x1="44434" y1="65234" x2="45117" y2="66406"/>
                        <a14:backgroundMark x1="36035" y1="73828" x2="35742" y2="74609"/>
                        <a14:backgroundMark x1="46094" y1="67969" x2="45508" y2="66667"/>
                        <a14:backgroundMark x1="42773" y1="65234" x2="44043" y2="65495"/>
                        <a14:backgroundMark x1="56152" y1="60026" x2="54297" y2="59505"/>
                        <a14:backgroundMark x1="56348" y1="74349" x2="56836" y2="74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36722" b="5175"/>
          <a:stretch/>
        </p:blipFill>
        <p:spPr>
          <a:xfrm>
            <a:off x="5129997" y="2736057"/>
            <a:ext cx="4054947" cy="241746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E429FBD-C62A-4B78-B188-3CE5FC4520CC}"/>
              </a:ext>
            </a:extLst>
          </p:cNvPr>
          <p:cNvSpPr/>
          <p:nvPr/>
        </p:nvSpPr>
        <p:spPr>
          <a:xfrm>
            <a:off x="1525624" y="1829881"/>
            <a:ext cx="609275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4050" b="1" kern="120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 "/>
                <a:ea typeface="+mn-ea"/>
                <a:cs typeface="+mn-cs"/>
              </a:rPr>
              <a:t>EM TẬP LÀM THỦ MÔN</a:t>
            </a:r>
          </a:p>
        </p:txBody>
      </p:sp>
      <p:pic>
        <p:nvPicPr>
          <p:cNvPr id="2" name="crys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94371" y="166018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6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57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Times New Roman "/>
                <a:cs typeface="Tahoma" panose="020B0604030504040204" pitchFamily="34" charset="0"/>
              </a:rPr>
              <a:t>Số </a:t>
            </a:r>
            <a:r>
              <a:rPr lang="en-US" sz="2000" kern="1200" dirty="0" err="1">
                <a:solidFill>
                  <a:prstClr val="black"/>
                </a:solidFill>
                <a:latin typeface="Times New Roman "/>
                <a:cs typeface="Tahoma" panose="020B0604030504040204" pitchFamily="34" charset="0"/>
              </a:rPr>
              <a:t>thập</a:t>
            </a:r>
            <a:r>
              <a:rPr lang="en-US" sz="2000" kern="1200" dirty="0">
                <a:solidFill>
                  <a:prstClr val="black"/>
                </a:solidFill>
                <a:latin typeface="Times New Roman "/>
                <a:cs typeface="Tahoma" panose="020B060403050404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 "/>
                <a:cs typeface="Tahoma" panose="020B0604030504040204" pitchFamily="34" charset="0"/>
              </a:rPr>
              <a:t>phân</a:t>
            </a:r>
            <a:r>
              <a:rPr lang="en-US" sz="2000" kern="1200" dirty="0">
                <a:solidFill>
                  <a:prstClr val="black"/>
                </a:solidFill>
                <a:latin typeface="Times New Roman "/>
                <a:cs typeface="Tahoma" panose="020B0604030504040204" pitchFamily="34" charset="0"/>
              </a:rPr>
              <a:t> 0,1 </a:t>
            </a:r>
            <a:r>
              <a:rPr lang="en-US" sz="2000" kern="1200" dirty="0" err="1">
                <a:solidFill>
                  <a:prstClr val="black"/>
                </a:solidFill>
                <a:latin typeface="Times New Roman 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2000" kern="1200" dirty="0">
                <a:solidFill>
                  <a:prstClr val="black"/>
                </a:solidFill>
                <a:latin typeface="Times New Roman 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 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1650" kern="1200" dirty="0">
                <a:solidFill>
                  <a:prstClr val="black"/>
                </a:solidFill>
                <a:latin typeface="Times New Roman 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650" kern="1200" dirty="0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A. </a:t>
            </a:r>
            <a:r>
              <a:rPr lang="en-US" sz="1650" kern="1200" dirty="0" err="1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phẩy</a:t>
            </a:r>
            <a:r>
              <a:rPr lang="en-US" sz="1650" kern="1200" dirty="0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một</a:t>
            </a:r>
            <a:endParaRPr lang="en-US" sz="1650" kern="1200" dirty="0">
              <a:solidFill>
                <a:prstClr val="white"/>
              </a:solidFill>
              <a:latin typeface="Times New Roman 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650" kern="1200" dirty="0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C. </a:t>
            </a:r>
            <a:r>
              <a:rPr lang="en-US" sz="1650" kern="1200" dirty="0" err="1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phẩy</a:t>
            </a:r>
            <a:r>
              <a:rPr lang="en-US" sz="1650" kern="1200" dirty="0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một</a:t>
            </a:r>
            <a:endParaRPr lang="en-US" sz="1650" kern="1200" dirty="0">
              <a:solidFill>
                <a:prstClr val="white"/>
              </a:solidFill>
              <a:latin typeface="Times New Roman 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650" kern="1200" dirty="0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B. </a:t>
            </a:r>
            <a:r>
              <a:rPr lang="en-US" sz="1650" kern="1200" dirty="0" err="1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phẩy</a:t>
            </a:r>
            <a:r>
              <a:rPr lang="en-US" sz="1650" kern="1200" dirty="0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một</a:t>
            </a:r>
            <a:endParaRPr lang="en-US" sz="1650" kern="1200" dirty="0">
              <a:solidFill>
                <a:prstClr val="white"/>
              </a:solidFill>
              <a:latin typeface="Times New Roman 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650" kern="1200" dirty="0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D. </a:t>
            </a:r>
            <a:r>
              <a:rPr lang="en-US" sz="1650" kern="1200" dirty="0" err="1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Một</a:t>
            </a:r>
            <a:endParaRPr lang="en-US" sz="1650" kern="1200" dirty="0">
              <a:solidFill>
                <a:prstClr val="white"/>
              </a:solidFill>
              <a:latin typeface="Times New Roman 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84" y="41682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601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383 -0.3164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25 -0.0210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734 -0.2476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1589 -0.225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643 -0.44676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43 -0.44676 L -0.17422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92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59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19" y="902740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uhoi"/>
              <p:cNvSpPr/>
              <p:nvPr/>
            </p:nvSpPr>
            <p:spPr>
              <a:xfrm>
                <a:off x="80009" y="2790496"/>
                <a:ext cx="8983980" cy="778874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1200" smtClean="0">
                            <a:solidFill>
                              <a:prstClr val="black"/>
                            </a:solidFill>
                            <a:latin typeface="Times New Roman "/>
                          </a:rPr>
                        </m:ctrlPr>
                      </m:fPr>
                      <m:num>
                        <m:r>
                          <a:rPr lang="en-US" sz="2800" b="0" i="0" kern="1200" smtClean="0">
                            <a:solidFill>
                              <a:prstClr val="black"/>
                            </a:solidFill>
                            <a:latin typeface="Times New Roman "/>
                          </a:rPr>
                          <m:t>8</m:t>
                        </m:r>
                      </m:num>
                      <m:den>
                        <m:r>
                          <a:rPr lang="en-US" sz="2800" b="0" i="0" kern="1200" smtClean="0">
                            <a:solidFill>
                              <a:prstClr val="black"/>
                            </a:solidFill>
                            <a:latin typeface="Times New Roman 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1650" kern="1200" dirty="0">
                    <a:solidFill>
                      <a:prstClr val="black"/>
                    </a:solidFill>
                    <a:latin typeface="Times New Roman "/>
                    <a:cs typeface="Tahoma" panose="020B0604030504040204" pitchFamily="34" charset="0"/>
                  </a:rPr>
                  <a:t>=?</a:t>
                </a:r>
              </a:p>
            </p:txBody>
          </p:sp>
        </mc:Choice>
        <mc:Fallback>
          <p:sp>
            <p:nvSpPr>
              <p:cNvPr id="8" name="cauhoi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9" y="2790496"/>
                <a:ext cx="8983980" cy="7788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A. 8</a:t>
            </a: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C. 0.008</a:t>
            </a: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B. 0.08</a:t>
            </a:r>
          </a:p>
        </p:txBody>
      </p:sp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D. 0.8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09" y="9896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77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0833 -0.2324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1.48148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549 -0.3085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3932 -0.0233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02 -0.24514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1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315 0.00208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9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8073 -0.43449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0.00231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1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28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black"/>
                </a:solidFill>
                <a:latin typeface="Times New Roman "/>
                <a:cs typeface="Tahoma" panose="020B0604030504040204" pitchFamily="34" charset="0"/>
              </a:rPr>
              <a:t>0,9 m = … m?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1"/>
              <p:cNvSpPr/>
              <p:nvPr/>
            </p:nvSpPr>
            <p:spPr>
              <a:xfrm>
                <a:off x="80010" y="3456211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650" kern="1200" dirty="0">
                    <a:solidFill>
                      <a:prstClr val="white"/>
                    </a:solidFill>
                    <a:latin typeface="Times New Roman 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>
                            <a:solidFill>
                              <a:schemeClr val="bg1"/>
                            </a:solidFill>
                            <a:latin typeface="Times New Roman "/>
                          </a:rPr>
                        </m:ctrlPr>
                      </m:fPr>
                      <m:num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Times New Roman "/>
                          </a:rPr>
                          <m:t>9</m:t>
                        </m:r>
                      </m:num>
                      <m:den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Times New Roman "/>
                          </a:rPr>
                          <m:t>1</m:t>
                        </m:r>
                        <m:r>
                          <a:rPr lang="en-US" sz="2400" b="0" i="1" kern="1200" smtClean="0">
                            <a:solidFill>
                              <a:schemeClr val="bg1"/>
                            </a:solidFill>
                            <a:latin typeface="Times New Roman "/>
                          </a:rPr>
                          <m:t>000</m:t>
                        </m:r>
                      </m:den>
                    </m:f>
                  </m:oMath>
                </a14:m>
                <a:endParaRPr lang="en-US" sz="1650" kern="1200" dirty="0">
                  <a:solidFill>
                    <a:prstClr val="white"/>
                  </a:solidFill>
                  <a:latin typeface="Times New Roman 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" name="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" y="3456211"/>
                <a:ext cx="4270229" cy="6680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3"/>
              <p:cNvSpPr/>
              <p:nvPr/>
            </p:nvSpPr>
            <p:spPr>
              <a:xfrm>
                <a:off x="80009" y="4236716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650" kern="1200" dirty="0">
                    <a:solidFill>
                      <a:prstClr val="white"/>
                    </a:solidFill>
                    <a:latin typeface="Times New Roman 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 smtClean="0">
                            <a:solidFill>
                              <a:schemeClr val="bg1"/>
                            </a:solidFill>
                            <a:latin typeface="Times New Roman "/>
                          </a:rPr>
                        </m:ctrlPr>
                      </m:fPr>
                      <m:num>
                        <m:r>
                          <a:rPr lang="en-US" sz="2400" b="0" i="0" kern="1200" smtClean="0">
                            <a:solidFill>
                              <a:schemeClr val="bg1"/>
                            </a:solidFill>
                            <a:latin typeface="Times New Roman "/>
                          </a:rPr>
                          <m:t>9</m:t>
                        </m:r>
                      </m:num>
                      <m:den>
                        <m:r>
                          <a:rPr lang="en-US" sz="2400" b="0" i="0" kern="1200" smtClean="0">
                            <a:solidFill>
                              <a:schemeClr val="bg1"/>
                            </a:solidFill>
                            <a:latin typeface="Times New Roman "/>
                          </a:rPr>
                          <m:t>10</m:t>
                        </m:r>
                      </m:den>
                    </m:f>
                  </m:oMath>
                </a14:m>
                <a:endParaRPr lang="en-US" sz="1650" kern="1200" dirty="0">
                  <a:solidFill>
                    <a:prstClr val="white"/>
                  </a:solidFill>
                  <a:latin typeface="Times New Roman 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9" y="4236716"/>
                <a:ext cx="4270229" cy="6680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2"/>
              <p:cNvSpPr/>
              <p:nvPr/>
            </p:nvSpPr>
            <p:spPr>
              <a:xfrm>
                <a:off x="4793761" y="3456211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650" kern="1200" dirty="0">
                    <a:solidFill>
                      <a:prstClr val="white"/>
                    </a:solidFill>
                    <a:latin typeface="Times New Roman 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>
                            <a:solidFill>
                              <a:schemeClr val="bg1"/>
                            </a:solidFill>
                            <a:latin typeface="Times New Roman "/>
                          </a:rPr>
                        </m:ctrlPr>
                      </m:fPr>
                      <m:num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Times New Roman "/>
                          </a:rPr>
                          <m:t>9</m:t>
                        </m:r>
                      </m:num>
                      <m:den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Times New Roman "/>
                          </a:rPr>
                          <m:t>10</m:t>
                        </m:r>
                        <m:r>
                          <a:rPr lang="en-US" sz="2400" b="0" i="0" kern="1200" smtClean="0">
                            <a:solidFill>
                              <a:schemeClr val="bg1"/>
                            </a:solidFill>
                            <a:latin typeface="Times New Roman "/>
                          </a:rPr>
                          <m:t>0</m:t>
                        </m:r>
                      </m:den>
                    </m:f>
                  </m:oMath>
                </a14:m>
                <a:endParaRPr lang="en-US" sz="1650" kern="1200" dirty="0">
                  <a:solidFill>
                    <a:prstClr val="white"/>
                  </a:solidFill>
                  <a:latin typeface="Times New Roman 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1" y="3456211"/>
                <a:ext cx="4270229" cy="6680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4"/>
              <p:cNvSpPr/>
              <p:nvPr/>
            </p:nvSpPr>
            <p:spPr>
              <a:xfrm>
                <a:off x="4793760" y="4219598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650" kern="1200" dirty="0">
                    <a:solidFill>
                      <a:prstClr val="white"/>
                    </a:solidFill>
                    <a:latin typeface="Times New Roman "/>
                    <a:cs typeface="Tahoma" panose="020B0604030504040204" pitchFamily="34" charset="0"/>
                  </a:rPr>
                  <a:t>D</a:t>
                </a:r>
                <a:r>
                  <a:rPr lang="en-US" sz="2000" kern="1200" dirty="0">
                    <a:solidFill>
                      <a:prstClr val="white"/>
                    </a:solidFill>
                    <a:latin typeface="Times New Roman 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>
                            <a:solidFill>
                              <a:schemeClr val="bg1"/>
                            </a:solidFill>
                            <a:latin typeface="Times New Roman "/>
                          </a:rPr>
                        </m:ctrlPr>
                      </m:fPr>
                      <m:num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Times New Roman "/>
                          </a:rPr>
                          <m:t>9</m:t>
                        </m:r>
                      </m:num>
                      <m:den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Times New Roman "/>
                          </a:rPr>
                          <m:t>1</m:t>
                        </m:r>
                      </m:den>
                    </m:f>
                  </m:oMath>
                </a14:m>
                <a:endParaRPr lang="en-US" sz="1650" kern="1200" dirty="0">
                  <a:solidFill>
                    <a:prstClr val="white"/>
                  </a:solidFill>
                  <a:latin typeface="Times New Roman 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0" y="4219598"/>
                <a:ext cx="4270229" cy="6680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26" y="247440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318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148 -0.24305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41"/>
          <p:cNvGrpSpPr/>
          <p:nvPr/>
        </p:nvGrpSpPr>
        <p:grpSpPr>
          <a:xfrm>
            <a:off x="462444" y="2481943"/>
            <a:ext cx="1865120" cy="2002376"/>
            <a:chOff x="984958" y="1389758"/>
            <a:chExt cx="2723182" cy="3320192"/>
          </a:xfrm>
        </p:grpSpPr>
        <p:sp>
          <p:nvSpPr>
            <p:cNvPr id="1678" name="Google Shape;1678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2834103" y="728805"/>
            <a:ext cx="5927582" cy="35347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 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10741" y="1805932"/>
            <a:ext cx="6174757" cy="1227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latinLnBrk="0">
              <a:lnSpc>
                <a:spcPct val="200000"/>
              </a:lnSpc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Chuẩn</a:t>
            </a:r>
            <a:r>
              <a:rPr lang="en-US" sz="2000" dirty="0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Khái</a:t>
            </a:r>
            <a:r>
              <a:rPr lang="en-US" sz="2000" b="1" dirty="0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niệm</a:t>
            </a:r>
            <a:r>
              <a:rPr lang="en-US" sz="2000" b="1" dirty="0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về</a:t>
            </a:r>
            <a:r>
              <a:rPr lang="en-US" sz="2000" b="1" dirty="0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thập</a:t>
            </a:r>
            <a:r>
              <a:rPr lang="en-US" sz="2000" b="1" dirty="0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phân</a:t>
            </a:r>
            <a:r>
              <a:rPr lang="en-US" sz="2000" b="1" dirty="0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 (TT)</a:t>
            </a:r>
            <a:endParaRPr lang="vi-VN" sz="2000" dirty="0">
              <a:solidFill>
                <a:schemeClr val="tx1"/>
              </a:solidFill>
              <a:latin typeface="Times New Roman "/>
              <a:ea typeface="Cambria" panose="020405030504060302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000" dirty="0">
              <a:solidFill>
                <a:schemeClr val="tx1"/>
              </a:solidFill>
              <a:latin typeface="Times New Roman "/>
              <a:ea typeface="Cambria" panose="02040503050406030204" pitchFamily="18" charset="0"/>
            </a:endParaRPr>
          </a:p>
        </p:txBody>
      </p:sp>
      <p:sp>
        <p:nvSpPr>
          <p:cNvPr id="54" name="Google Shape;2624;p60"/>
          <p:cNvSpPr txBox="1">
            <a:spLocks noGrp="1"/>
          </p:cNvSpPr>
          <p:nvPr>
            <p:ph type="title"/>
          </p:nvPr>
        </p:nvSpPr>
        <p:spPr>
          <a:xfrm>
            <a:off x="5086069" y="1190775"/>
            <a:ext cx="147565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0000"/>
                </a:solidFill>
                <a:latin typeface="Times New Roman "/>
                <a:ea typeface="Cambria" panose="02040503050406030204" pitchFamily="18" charset="0"/>
              </a:rPr>
              <a:t>Về nhà:</a:t>
            </a:r>
            <a:endParaRPr sz="2800" b="1">
              <a:solidFill>
                <a:srgbClr val="FF0000"/>
              </a:solidFill>
              <a:latin typeface="Times New Roman 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516990" y="1490533"/>
            <a:ext cx="6407853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b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niệm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endParaRPr sz="3600" i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764" y="655148"/>
            <a:ext cx="4320383" cy="1015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A09F90-2688-4A88-B60C-B4ED7D40D5DF}"/>
              </a:ext>
            </a:extLst>
          </p:cNvPr>
          <p:cNvSpPr txBox="1"/>
          <p:nvPr/>
        </p:nvSpPr>
        <p:spPr>
          <a:xfrm>
            <a:off x="2303585" y="2436912"/>
            <a:ext cx="5105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25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6" y="1801245"/>
            <a:ext cx="1335940" cy="22584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180960" y="1054331"/>
            <a:ext cx="6254225" cy="979104"/>
            <a:chOff x="4078605" y="1634187"/>
            <a:chExt cx="7884444" cy="1395994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652190" y="1648368"/>
              <a:ext cx="7310859" cy="1362075"/>
            </a:xfrm>
            <a:custGeom>
              <a:avLst/>
              <a:gdLst>
                <a:gd name="T0" fmla="*/ 5173673 w 2345"/>
                <a:gd name="T1" fmla="*/ 1362075 h 456"/>
                <a:gd name="T2" fmla="*/ 557202 w 2345"/>
                <a:gd name="T3" fmla="*/ 1362075 h 456"/>
                <a:gd name="T4" fmla="*/ 0 w 2345"/>
                <a:gd name="T5" fmla="*/ 681038 h 456"/>
                <a:gd name="T6" fmla="*/ 0 w 2345"/>
                <a:gd name="T7" fmla="*/ 681038 h 456"/>
                <a:gd name="T8" fmla="*/ 557202 w 2345"/>
                <a:gd name="T9" fmla="*/ 0 h 456"/>
                <a:gd name="T10" fmla="*/ 5173673 w 2345"/>
                <a:gd name="T11" fmla="*/ 0 h 456"/>
                <a:gd name="T12" fmla="*/ 5730875 w 2345"/>
                <a:gd name="T13" fmla="*/ 681038 h 456"/>
                <a:gd name="T14" fmla="*/ 5730875 w 2345"/>
                <a:gd name="T15" fmla="*/ 681038 h 456"/>
                <a:gd name="T16" fmla="*/ 5173673 w 2345"/>
                <a:gd name="T17" fmla="*/ 1362075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1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4793121" y="1634187"/>
              <a:ext cx="1252537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1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657207" y="1668106"/>
              <a:ext cx="1252537" cy="1362075"/>
            </a:xfrm>
            <a:custGeom>
              <a:avLst/>
              <a:gdLst>
                <a:gd name="T0" fmla="*/ 1252537 w 582"/>
                <a:gd name="T1" fmla="*/ 1362075 h 456"/>
                <a:gd name="T2" fmla="*/ 490685 w 582"/>
                <a:gd name="T3" fmla="*/ 1362075 h 456"/>
                <a:gd name="T4" fmla="*/ 0 w 582"/>
                <a:gd name="T5" fmla="*/ 681038 h 456"/>
                <a:gd name="T6" fmla="*/ 142040 w 582"/>
                <a:gd name="T7" fmla="*/ 200129 h 456"/>
                <a:gd name="T8" fmla="*/ 490685 w 582"/>
                <a:gd name="T9" fmla="*/ 0 h 456"/>
                <a:gd name="T10" fmla="*/ 1252537 w 582"/>
                <a:gd name="T11" fmla="*/ 1362075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1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4205605" y="2180909"/>
              <a:ext cx="1412875" cy="565150"/>
            </a:xfrm>
            <a:custGeom>
              <a:avLst/>
              <a:gdLst>
                <a:gd name="T0" fmla="*/ 1412875 w 1368"/>
                <a:gd name="T1" fmla="*/ 0 h 356"/>
                <a:gd name="T2" fmla="*/ 317071 w 1368"/>
                <a:gd name="T3" fmla="*/ 0 h 356"/>
                <a:gd name="T4" fmla="*/ 0 w 1368"/>
                <a:gd name="T5" fmla="*/ 565150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6">
                  <a:moveTo>
                    <a:pt x="1368" y="0"/>
                  </a:moveTo>
                  <a:lnTo>
                    <a:pt x="307" y="0"/>
                  </a:lnTo>
                  <a:lnTo>
                    <a:pt x="0" y="356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4078605" y="2666684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>
                <a:solidFill>
                  <a:srgbClr val="21305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5731979" y="1963648"/>
              <a:ext cx="5938887" cy="526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nl-NL" sz="18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nl-NL" sz="1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hận biết khái niệm ban đầu về sồ thập phân</a:t>
              </a:r>
              <a:endParaRPr lang="en-US" sz="1800" b="1" dirty="0">
                <a:solidFill>
                  <a:srgbClr val="21305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35"/>
          <p:cNvGrpSpPr>
            <a:grpSpLocks/>
          </p:cNvGrpSpPr>
          <p:nvPr/>
        </p:nvGrpSpPr>
        <p:grpSpPr bwMode="auto">
          <a:xfrm>
            <a:off x="2256841" y="2988235"/>
            <a:ext cx="6078415" cy="1008505"/>
            <a:chOff x="4097655" y="4422459"/>
            <a:chExt cx="8124750" cy="1433512"/>
          </a:xfrm>
        </p:grpSpPr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4755174" y="4611371"/>
              <a:ext cx="7467231" cy="1244600"/>
            </a:xfrm>
            <a:custGeom>
              <a:avLst/>
              <a:gdLst>
                <a:gd name="T0" fmla="*/ 5102015 w 2345"/>
                <a:gd name="T1" fmla="*/ 1244600 h 456"/>
                <a:gd name="T2" fmla="*/ 549485 w 2345"/>
                <a:gd name="T3" fmla="*/ 1244600 h 456"/>
                <a:gd name="T4" fmla="*/ 0 w 2345"/>
                <a:gd name="T5" fmla="*/ 622300 h 456"/>
                <a:gd name="T6" fmla="*/ 0 w 2345"/>
                <a:gd name="T7" fmla="*/ 622300 h 456"/>
                <a:gd name="T8" fmla="*/ 549485 w 2345"/>
                <a:gd name="T9" fmla="*/ 0 h 456"/>
                <a:gd name="T10" fmla="*/ 5102015 w 2345"/>
                <a:gd name="T11" fmla="*/ 0 h 456"/>
                <a:gd name="T12" fmla="*/ 5651500 w 2345"/>
                <a:gd name="T13" fmla="*/ 622300 h 456"/>
                <a:gd name="T14" fmla="*/ 5651500 w 2345"/>
                <a:gd name="T15" fmla="*/ 622300 h 456"/>
                <a:gd name="T16" fmla="*/ 5102015 w 2345"/>
                <a:gd name="T17" fmla="*/ 1244600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rgbClr val="ED7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4775683" y="4598655"/>
              <a:ext cx="1252537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4739047" y="4598655"/>
              <a:ext cx="1252537" cy="1244600"/>
            </a:xfrm>
            <a:custGeom>
              <a:avLst/>
              <a:gdLst>
                <a:gd name="T0" fmla="*/ 1252537 w 582"/>
                <a:gd name="T1" fmla="*/ 1244600 h 456"/>
                <a:gd name="T2" fmla="*/ 490685 w 582"/>
                <a:gd name="T3" fmla="*/ 1244600 h 456"/>
                <a:gd name="T4" fmla="*/ 0 w 582"/>
                <a:gd name="T5" fmla="*/ 622300 h 456"/>
                <a:gd name="T6" fmla="*/ 142040 w 582"/>
                <a:gd name="T7" fmla="*/ 182869 h 456"/>
                <a:gd name="T8" fmla="*/ 490685 w 582"/>
                <a:gd name="T9" fmla="*/ 0 h 456"/>
                <a:gd name="T10" fmla="*/ 1252537 w 582"/>
                <a:gd name="T11" fmla="*/ 124460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4205605" y="4531997"/>
              <a:ext cx="1485900" cy="539750"/>
            </a:xfrm>
            <a:custGeom>
              <a:avLst/>
              <a:gdLst>
                <a:gd name="T0" fmla="*/ 1485900 w 1368"/>
                <a:gd name="T1" fmla="*/ 539750 h 357"/>
                <a:gd name="T2" fmla="*/ 333459 w 1368"/>
                <a:gd name="T3" fmla="*/ 539750 h 357"/>
                <a:gd name="T4" fmla="*/ 0 w 1368"/>
                <a:gd name="T5" fmla="*/ 0 h 3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7">
                  <a:moveTo>
                    <a:pt x="1368" y="357"/>
                  </a:moveTo>
                  <a:lnTo>
                    <a:pt x="307" y="357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4097655" y="4422459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solidFill>
                  <a:srgbClr val="21305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-174661" y="1473803"/>
            <a:ext cx="2821318" cy="2519047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600" b="1" cap="all" dirty="0">
                <a:solidFill>
                  <a:srgbClr val="FFAB4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 TIÊU</a:t>
            </a:r>
            <a:endParaRPr lang="en-US" sz="3600" b="1" cap="all" dirty="0">
              <a:solidFill>
                <a:srgbClr val="FFAB4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3512102" y="3248207"/>
            <a:ext cx="45358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để đọc, viết số thập phân dạng đơn giản</a:t>
            </a:r>
            <a:endParaRPr lang="vi-VN" sz="1800" b="1" i="1" dirty="0">
              <a:solidFill>
                <a:srgbClr val="213054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489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463" y="1276472"/>
            <a:ext cx="4051080" cy="1015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KHÁM PHÁ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91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671747"/>
              </p:ext>
            </p:extLst>
          </p:nvPr>
        </p:nvGraphicFramePr>
        <p:xfrm>
          <a:off x="403707" y="801600"/>
          <a:ext cx="3052012" cy="277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374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3620853" y="75008"/>
                <a:ext cx="5906530" cy="42281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32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1dm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m còn được viết thành 0,1m.</a:t>
                </a: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1cm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m còn được viết thành 0,01m</a:t>
                </a: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1mm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m còn được viết thành 0,001m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32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0853" y="75008"/>
                <a:ext cx="5906530" cy="4228145"/>
              </a:xfrm>
              <a:prstGeom prst="rect">
                <a:avLst/>
              </a:prstGeom>
              <a:blipFill>
                <a:blip r:embed="rId3"/>
                <a:stretch>
                  <a:fillRect l="-9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325192" y="1591293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525" y="1591292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2569" y="2269966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5192" y="226996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311" y="2269964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0611" y="2991076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83234" y="299107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25192" y="299107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5547" y="2991074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2"/>
              <p:cNvSpPr>
                <a:spLocks noChangeArrowheads="1"/>
              </p:cNvSpPr>
              <p:nvPr/>
            </p:nvSpPr>
            <p:spPr bwMode="auto">
              <a:xfrm>
                <a:off x="932534" y="1086101"/>
                <a:ext cx="7871255" cy="306282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buClrTx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thập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;</a:t>
                </a:r>
                <a:r>
                  <a:rPr kumimoji="0" lang="en-US" altLang="en-US" sz="2000" b="0" i="0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0,1;  0,01;  0,001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0"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0,1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; 0,1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4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>
                  <a:buClrTx/>
                  <a:buFontTx/>
                  <a:buChar char="•"/>
                </a:pPr>
                <a:r>
                  <a:rPr lang="en-US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0,01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; 0,01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0"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0,001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; 0,001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200000"/>
                  </a:lnSpc>
                  <a:buClrTx/>
                </a:pP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0,1;    0,01;    0,001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thập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2534" y="1086101"/>
                <a:ext cx="7871255" cy="3062826"/>
              </a:xfrm>
              <a:prstGeom prst="rect">
                <a:avLst/>
              </a:prstGeom>
              <a:blipFill>
                <a:blip r:embed="rId2"/>
                <a:stretch>
                  <a:fillRect l="-852" r="-232" b="-318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14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533609"/>
              </p:ext>
            </p:extLst>
          </p:nvPr>
        </p:nvGraphicFramePr>
        <p:xfrm>
          <a:off x="403707" y="801600"/>
          <a:ext cx="3052012" cy="277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374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3620853" y="29355"/>
                <a:ext cx="5906530" cy="43194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32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5dm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m còn được viết thành 0,5m.</a:t>
                </a: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7cm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m còn được viết thành 0,07m</a:t>
                </a: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9mm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m còn được viết thành 0,009m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32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0853" y="29355"/>
                <a:ext cx="5906530" cy="4319452"/>
              </a:xfrm>
              <a:prstGeom prst="rect">
                <a:avLst/>
              </a:prstGeom>
              <a:blipFill>
                <a:blip r:embed="rId3"/>
                <a:stretch>
                  <a:fillRect l="-9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325192" y="1591293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525" y="1591292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2569" y="2269966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5192" y="226996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311" y="2269964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0611" y="2991076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83234" y="299107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25192" y="299107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5547" y="2991074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1737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2"/>
              <p:cNvSpPr>
                <a:spLocks noChangeArrowheads="1"/>
              </p:cNvSpPr>
              <p:nvPr/>
            </p:nvSpPr>
            <p:spPr bwMode="auto">
              <a:xfrm>
                <a:off x="885033" y="1141854"/>
                <a:ext cx="8074550" cy="307007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buClrTx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thập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0,5;  0,07;  0,009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0"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0,5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; 0,5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4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>
                  <a:buClrTx/>
                  <a:buFontTx/>
                  <a:buChar char="•"/>
                </a:pPr>
                <a:r>
                  <a:rPr lang="en-US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0,07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bảy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; 0,07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0"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0,009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chín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; 0,009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200000"/>
                  </a:lnSpc>
                  <a:buClrTx/>
                </a:pP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0,5;   0,07;   0,009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thập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5033" y="1141854"/>
                <a:ext cx="8074550" cy="3070071"/>
              </a:xfrm>
              <a:prstGeom prst="rect">
                <a:avLst/>
              </a:prstGeom>
              <a:blipFill>
                <a:blip r:embed="rId2"/>
                <a:stretch>
                  <a:fillRect l="-755" b="-317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59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60537657"/>
</p:tagLst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668</Words>
  <Application>Microsoft Office PowerPoint</Application>
  <PresentationFormat>On-screen Show (16:9)</PresentationFormat>
  <Paragraphs>182</Paragraphs>
  <Slides>19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Catamaran</vt:lpstr>
      <vt:lpstr>Cambria</vt:lpstr>
      <vt:lpstr>Montserrat</vt:lpstr>
      <vt:lpstr>Work Sans</vt:lpstr>
      <vt:lpstr>Cambria Math</vt:lpstr>
      <vt:lpstr>Calibri</vt:lpstr>
      <vt:lpstr>Calibri Light</vt:lpstr>
      <vt:lpstr>Roboto Slab Regular</vt:lpstr>
      <vt:lpstr>Kalam</vt:lpstr>
      <vt:lpstr>Times New Roman</vt:lpstr>
      <vt:lpstr>Arial</vt:lpstr>
      <vt:lpstr>Times New Roman </vt:lpstr>
      <vt:lpstr>Comfortaa</vt:lpstr>
      <vt:lpstr>Vibur</vt:lpstr>
      <vt:lpstr>Learning the Days of the Week by Slidesgo </vt:lpstr>
      <vt:lpstr>Doodle Sketchbook by Slidesgo</vt:lpstr>
      <vt:lpstr>1_Office Theme</vt:lpstr>
      <vt:lpstr>Office Theme</vt:lpstr>
      <vt:lpstr>PowerPoint Presentation</vt:lpstr>
      <vt:lpstr>Toán Khái niệm về số thập phân</vt:lpstr>
      <vt:lpstr>KHỞI ĐỘNG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Về nhà: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the Days of the Week!</dc:title>
  <dc:creator>Admin</dc:creator>
  <cp:lastModifiedBy>Swift3</cp:lastModifiedBy>
  <cp:revision>37</cp:revision>
  <dcterms:modified xsi:type="dcterms:W3CDTF">2021-10-15T04:17:33Z</dcterms:modified>
</cp:coreProperties>
</file>