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9" r:id="rId2"/>
    <p:sldId id="378" r:id="rId3"/>
    <p:sldId id="257" r:id="rId4"/>
    <p:sldId id="376" r:id="rId5"/>
    <p:sldId id="379" r:id="rId6"/>
    <p:sldId id="375" r:id="rId7"/>
    <p:sldId id="368" r:id="rId8"/>
    <p:sldId id="373" r:id="rId9"/>
    <p:sldId id="370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CFFD9"/>
    <a:srgbClr val="FF33CC"/>
    <a:srgbClr val="FFE1FF"/>
    <a:srgbClr val="F9FFAB"/>
    <a:srgbClr val="FBFFCD"/>
    <a:srgbClr val="ECFEDE"/>
    <a:srgbClr val="FFFF99"/>
    <a:srgbClr val="F7FF9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9228" autoAdjust="0"/>
  </p:normalViewPr>
  <p:slideViewPr>
    <p:cSldViewPr snapToGrid="0">
      <p:cViewPr varScale="1">
        <p:scale>
          <a:sx n="66" d="100"/>
          <a:sy n="66" d="100"/>
        </p:scale>
        <p:origin x="-20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907CA-8C46-46C3-AE5A-20978CE22B24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DB108-CF2B-4BA7-9F7A-E3008B016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0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74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69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08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53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50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85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09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1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gif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20.gif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microsoft.com/office/2007/relationships/hdphoto" Target="../media/hdphoto4.wdp"/><Relationship Id="rId10" Type="http://schemas.openxmlformats.org/officeDocument/2006/relationships/image" Target="../media/image19.png"/><Relationship Id="rId19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18.gif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0.png"/><Relationship Id="rId18" Type="http://schemas.openxmlformats.org/officeDocument/2006/relationships/slide" Target="slide14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15.xml"/><Relationship Id="rId7" Type="http://schemas.openxmlformats.org/officeDocument/2006/relationships/image" Target="../media/image28.png"/><Relationship Id="rId12" Type="http://schemas.microsoft.com/office/2007/relationships/hdphoto" Target="../media/hdphoto8.wdp"/><Relationship Id="rId17" Type="http://schemas.openxmlformats.org/officeDocument/2006/relationships/slide" Target="slide13.xml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microsoft.com/office/2007/relationships/hdphoto" Target="../media/hdphoto6.wdp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microsoft.com/office/2007/relationships/hdphoto" Target="../media/hdphoto3.wdp"/><Relationship Id="rId19" Type="http://schemas.openxmlformats.org/officeDocument/2006/relationships/slide" Target="slide16.xml"/><Relationship Id="rId4" Type="http://schemas.openxmlformats.org/officeDocument/2006/relationships/image" Target="../media/image26.png"/><Relationship Id="rId9" Type="http://schemas.openxmlformats.org/officeDocument/2006/relationships/image" Target="../media/image19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486401" y="943428"/>
            <a:ext cx="1335314" cy="124225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99108" y="2226021"/>
            <a:ext cx="7858240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 QUYẾT VẤN ĐỀ VỚI </a:t>
            </a:r>
            <a:endParaRPr lang="en-US" sz="4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 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TRỢ GIÚP CỦA MÁY TÍNH </a:t>
            </a:r>
          </a:p>
        </p:txBody>
      </p:sp>
    </p:spTree>
    <p:extLst>
      <p:ext uri="{BB962C8B-B14F-4D97-AF65-F5344CB8AC3E}">
        <p14:creationId xmlns:p14="http://schemas.microsoft.com/office/powerpoint/2010/main" val="420940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1447203"/>
            <a:ext cx="4321628" cy="3059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611" y="1447203"/>
            <a:ext cx="4079875" cy="3059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09684" y="4854332"/>
            <a:ext cx="798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săn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”.</a:t>
            </a: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9FCD31A-FA39-4360-90E9-321CA5B6AE54}"/>
              </a:ext>
            </a:extLst>
          </p:cNvPr>
          <p:cNvSpPr txBox="1"/>
          <p:nvPr/>
        </p:nvSpPr>
        <p:spPr>
          <a:xfrm>
            <a:off x="1650610" y="274640"/>
            <a:ext cx="8904848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576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675249" y="-188774"/>
            <a:ext cx="12590584" cy="6714126"/>
            <a:chOff x="-1035896" y="-1421250"/>
            <a:chExt cx="13540209" cy="7863124"/>
          </a:xfrm>
        </p:grpSpPr>
        <p:grpSp>
          <p:nvGrpSpPr>
            <p:cNvPr id="16" name="Group 15"/>
            <p:cNvGrpSpPr/>
            <p:nvPr/>
          </p:nvGrpSpPr>
          <p:grpSpPr>
            <a:xfrm>
              <a:off x="-1035896" y="-1421250"/>
              <a:ext cx="13294897" cy="7863124"/>
              <a:chOff x="-1035896" y="-1394698"/>
              <a:chExt cx="13294897" cy="7863124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-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01" y="-745266"/>
                <a:ext cx="12192000" cy="7213692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3774" b="72075" l="0" r="94578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35896" y="-1394698"/>
                <a:ext cx="6324600" cy="5048250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3774" l="0" r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0658" y="0"/>
              <a:ext cx="6203655" cy="504825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594">
            <a:off x="2093927" y="2156049"/>
            <a:ext cx="1195163" cy="9118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04" y="1201545"/>
            <a:ext cx="1118254" cy="1882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563" y="1839965"/>
            <a:ext cx="940733" cy="11726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563" y="1640104"/>
            <a:ext cx="934166" cy="1572416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0597" y="2214050"/>
            <a:ext cx="1303550" cy="138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423" y="1676512"/>
            <a:ext cx="934166" cy="15724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582" flipH="1">
            <a:off x="12632973" y="896888"/>
            <a:ext cx="1497875" cy="1450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67509" y="1471252"/>
            <a:ext cx="1082331" cy="1298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52239" y1="57771" x2="52239" y2="57771"/>
                        <a14:backgroundMark x1="52488" y1="65885" x2="52488" y2="65885"/>
                        <a14:backgroundMark x1="51741" y1="64516" x2="51741" y2="64516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2882" flipH="1">
            <a:off x="1237818" y="2853880"/>
            <a:ext cx="3015115" cy="3939414"/>
          </a:xfrm>
          <a:prstGeom prst="rect">
            <a:avLst/>
          </a:prstGeom>
        </p:spPr>
      </p:pic>
      <p:pic>
        <p:nvPicPr>
          <p:cNvPr id="18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51" y="843405"/>
            <a:ext cx="2538885" cy="255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291524" y="1801648"/>
            <a:ext cx="17908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 CHIM</a:t>
            </a:r>
          </a:p>
        </p:txBody>
      </p:sp>
      <p:pic>
        <p:nvPicPr>
          <p:cNvPr id="20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427" y="3475908"/>
            <a:ext cx="934118" cy="56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Hó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99281" y="420615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48148E-6 L -6.66667E-6 1.48148E-6 C -0.0056 0.00833 -0.01159 0.01643 -0.01706 0.025 C -0.01941 0.02847 -0.02097 0.0331 -0.02331 0.03611 C -0.02527 0.03866 -0.02761 0.03981 -0.02956 0.04167 C -0.04714 0.05949 -0.01693 0.03194 -0.04206 0.05278 C -0.0474 0.05718 -0.05287 0.06111 -0.05769 0.06667 C -0.05925 0.06852 -0.06068 0.0713 -0.06251 0.07222 C -0.06745 0.075 -0.07292 0.07593 -0.078 0.07778 C -0.07956 0.07963 -0.08112 0.08194 -0.08269 0.08333 C -0.08425 0.08472 -0.08594 0.08518 -0.08751 0.08611 C -0.09011 0.08796 -0.09258 0.09005 -0.09519 0.09167 C -0.09675 0.09282 -0.09844 0.09329 -0.10001 0.09444 C -0.10821 0.10093 -0.1043 0.10069 -0.11394 0.10278 C -0.12435 0.10509 -0.14519 0.10833 -0.14519 0.10833 C -0.14831 0.11018 -0.15157 0.11181 -0.15456 0.11389 C -0.15834 0.11643 -0.16172 0.1206 -0.1655 0.12222 C -0.17071 0.12454 -0.17592 0.12407 -0.18126 0.125 C -0.19011 0.13032 -0.18243 0.12639 -0.19675 0.13056 C -0.24297 0.14444 -0.17839 0.12708 -0.23907 0.14167 C -0.24219 0.14259 -0.24519 0.14375 -0.24831 0.14444 C -0.25248 0.1456 -0.25665 0.14653 -0.26081 0.14722 C -0.28881 0.15301 -0.28321 0.15185 -0.30626 0.15556 C -0.30873 0.15741 -0.3112 0.16018 -0.31407 0.16111 C -0.32435 0.16505 -0.36329 0.16667 -0.36407 0.16667 C -0.40066 0.17986 -0.37162 0.1706 -0.46081 0.16667 C -0.47553 0.1662 -0.48998 0.16481 -0.50456 0.16389 C -0.51615 0.16111 -0.52761 0.15903 -0.53907 0.15556 C -0.54206 0.15463 -0.54532 0.15417 -0.54831 0.15278 C -0.55157 0.15139 -0.55469 0.14954 -0.55782 0.14722 C -0.5599 0.14583 -0.56172 0.14259 -0.56407 0.14167 C -0.57227 0.13889 -0.58086 0.13981 -0.58907 0.13611 C -0.60808 0.12778 -0.59727 0.13125 -0.62175 0.12778 C -0.63282 0.11806 -0.62396 0.12454 -0.6405 0.11944 C -0.64271 0.11898 -0.64467 0.11759 -0.64675 0.11667 C -0.64935 0.11574 -0.65196 0.11481 -0.65469 0.11389 C -0.67279 0.10856 -0.65899 0.11366 -0.68112 0.10833 C -0.68386 0.10787 -0.68633 0.10648 -0.68907 0.10556 C -0.69154 0.10278 -0.69389 0.09884 -0.69675 0.09722 C -0.70235 0.09421 -0.70834 0.09398 -0.71407 0.09167 C -0.71771 0.09028 -0.72136 0.08796 -0.72487 0.08611 C -0.7461 0.06366 -0.72409 0.08333 -0.77487 0.08333 C -0.78855 0.08333 -0.80209 0.08032 -0.8155 0.07778 C -0.84362 0.07292 -0.8306 0.07407 -0.84844 0.06944 C -0.85248 0.06852 -0.85678 0.06782 -0.86094 0.06667 C -0.86407 0.06597 -0.86706 0.06481 -0.87032 0.06389 C -0.8737 0.06296 -0.88672 0.05995 -0.8905 0.05833 C -0.9073 0.05162 -0.89636 0.05301 -0.9155 0.04722 C -0.93881 0.04051 -0.93217 0.04468 -0.94675 0.03889 C -0.96915 0.03009 -0.93126 0.04444 -0.96237 0.03056 C -0.96446 0.02963 -0.96667 0.02893 -0.96862 0.02778 C -0.97188 0.02616 -0.97487 0.02361 -0.978 0.02222 C -0.98165 0.02083 -0.98529 0.02037 -0.98894 0.01944 C -0.99362 0.01667 -0.99896 0.0162 -1.003 0.01111 C -1.00456 0.00926 -1.00586 0.00625 -1.00769 0.00556 C -1.01706 0.00255 -1.02644 0.00185 -1.03581 1.48148E-6 C -1.05014 -0.00833 -1.02761 0.00463 -1.04831 -0.00556 C -1.05157 -0.00694 -1.05456 -0.00995 -1.05769 -0.01111 C -1.06277 -0.01273 -1.0681 -0.01296 -1.07331 -0.01389 L -1.08581 -0.01944 C -1.0879 -0.02037 -1.08985 -0.0213 -1.09206 -0.02222 C -1.09467 -0.02315 -1.09727 -0.02361 -1.09988 -0.025 C -1.10248 -0.02639 -1.10495 -0.02894 -1.10769 -0.03056 C -1.11394 -0.03426 -1.11485 -0.03264 -1.12175 -0.03611 C -1.12488 -0.0375 -1.12787 -0.04005 -1.13113 -0.04167 C -1.13529 -0.04352 -1.13946 -0.04468 -1.14363 -0.04722 C -1.14675 -0.04907 -1.14974 -0.05139 -1.153 -0.05278 C -1.15912 -0.05509 -1.1655 -0.05648 -1.17175 -0.05833 C -1.17488 -0.06111 -1.17787 -0.06412 -1.18113 -0.06667 C -1.18646 -0.07083 -1.18633 -0.06782 -1.19206 -0.075 C -1.19376 -0.07708 -1.1948 -0.08125 -1.19675 -0.08333 C -1.19961 -0.08611 -1.20326 -0.08542 -1.20613 -0.08889 C -1.20769 -0.09074 -1.20912 -0.09282 -1.21081 -0.09444 C -1.21394 -0.09722 -1.22032 -0.09884 -1.22331 -0.1 C -1.23321 -0.11319 -1.2254 -0.10509 -1.23738 -0.11111 C -1.2405 -0.1125 -1.24675 -0.11644 -1.24675 -0.11644 " pathEditMode="relative" ptsTypes="AAAAAAAAAAAAAAAAAAAA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1.85185E-6 L -3.125E-6 0.00046 L 0.03282 0.03357 C 0.03685 0.0375 0.04453 0.04607 0.04453 0.0463 C 0.0461 0.05023 0.04688 0.05579 0.04922 0.05857 C 0.05196 0.06158 0.0556 0.06111 0.0586 0.0625 C 0.06107 0.06389 0.06328 0.06551 0.06563 0.06667 C 0.06797 0.07107 0.07006 0.0757 0.07266 0.0794 C 0.08607 0.09769 0.08399 0.09213 0.0961 0.1044 C 0.1017 0.10949 0.1069 0.11597 0.1125 0.12107 C 0.11706 0.12431 0.12253 0.12431 0.12657 0.1294 C 0.15742 0.16551 0.12422 0.1294 0.15469 0.1544 C 0.15886 0.15741 0.16224 0.16389 0.16641 0.1669 C 0.17709 0.17408 0.19024 0.17616 0.20157 0.1794 C 0.21732 0.19306 0.20495 0.18449 0.22735 0.1919 C 0.23047 0.19259 0.23334 0.19468 0.23672 0.19607 C 0.24128 0.19769 0.24597 0.19861 0.25065 0.20023 C 0.2586 0.20278 0.26641 0.20579 0.27422 0.20834 C 0.35534 0.20579 0.43672 0.20671 0.51797 0.20023 C 0.5237 0.19954 0.52839 0.19005 0.53438 0.1875 C 0.54349 0.18334 0.55339 0.18449 0.5625 0.1794 C 0.57552 0.17153 0.56706 0.17616 0.58828 0.1669 C 0.60743 0.14607 0.59349 0.15787 0.6211 0.14607 C 0.62657 0.14352 0.6319 0.14051 0.63737 0.1375 C 0.63985 0.13634 0.64206 0.1338 0.64453 0.13334 C 0.65769 0.13079 0.67097 0.13079 0.68438 0.1294 C 0.7168 0.11459 0.66667 0.13681 0.70534 0.12107 C 0.71172 0.11806 0.71784 0.11459 0.72422 0.1125 C 0.72956 0.11042 0.73503 0.10996 0.74063 0.10834 C 0.75547 0.1044 0.75157 0.10533 0.76394 0.10023 C 0.77995 0.08125 0.75964 0.10232 0.78516 0.0875 C 0.78776 0.08611 0.78946 0.08102 0.79219 0.0794 C 0.79584 0.07685 0.8 0.07685 0.80391 0.07523 C 0.80938 0.07269 0.81485 0.06968 0.82032 0.06667 C 0.82422 0.06412 0.82787 0.06042 0.8319 0.05857 C 0.83972 0.05486 0.85547 0.05023 0.85547 0.05023 C 0.89584 0.01412 0.8517 0.04861 0.89519 0.0294 C 0.89792 0.02778 0.89974 0.02269 0.90235 0.02107 C 0.91446 0.01134 0.9194 0.01158 0.93282 0.00857 C 0.93672 0.00556 0.94063 0.00347 0.9444 -1.85185E-6 C 0.95326 -0.0081 0.95651 -0.01481 0.96563 -0.02106 C 0.96862 -0.02291 0.97188 -0.02361 0.975 -0.025 C 0.99323 -0.05764 0.96979 -0.01852 0.99141 -0.0456 C 0.99401 -0.04907 0.99571 -0.05509 0.99831 -0.05833 C 1.00118 -0.0618 1.00456 -0.06435 1.00769 -0.06643 C 1.01615 -0.07315 1.01875 -0.07454 1.02657 -0.07916 C 1.02969 -0.08333 1.03269 -0.08773 1.03594 -0.09143 C 1.03815 -0.09444 1.04063 -0.09699 1.04284 -0.1 C 1.04922 -0.1081 1.05521 -0.11736 1.06159 -0.125 C 1.06628 -0.13055 1.07071 -0.13704 1.07578 -0.14143 C 1.07891 -0.14421 1.08229 -0.14629 1.08516 -0.15 C 1.10222 -0.17153 1.07995 -0.15393 1.10157 -0.18727 C 1.10391 -0.1912 1.10782 -0.19004 1.11094 -0.19143 C 1.12149 -0.21991 1.10782 -0.18611 1.12735 -0.22083 C 1.15404 -0.26829 1.1099 -0.20254 1.1461 -0.25393 C 1.14896 -0.26435 1.15131 -0.2743 1.15547 -0.2831 C 1.1724 -0.31944 1.15196 -0.26875 1.16953 -0.31227 C 1.1711 -0.31643 1.17279 -0.3206 1.17422 -0.32477 C 1.17591 -0.33032 1.17683 -0.33657 1.17891 -0.34143 C 1.18073 -0.34606 1.1836 -0.34977 1.18594 -0.35393 C 1.18894 -0.37014 1.19128 -0.38472 1.19766 -0.39977 L 1.20469 -0.41643 C 1.21055 -0.44768 1.20261 -0.40903 1.21172 -0.44143 C 1.21276 -0.44514 1.21263 -0.45023 1.21407 -0.45393 C 1.21589 -0.45879 1.2211 -0.46643 1.2211 -0.4662 " pathEditMode="relative" rAng="0" ptsTypes="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55" y="-12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8182" numSld="23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641" y="1307076"/>
            <a:ext cx="1334549" cy="98999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01020" y="953877"/>
            <a:ext cx="865791" cy="1696390"/>
            <a:chOff x="3041936" y="0"/>
            <a:chExt cx="1154388" cy="22618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9375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0125" y="542617"/>
              <a:ext cx="946199" cy="171923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1936" y="0"/>
              <a:ext cx="1154388" cy="19431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076" y="1307076"/>
            <a:ext cx="1213321" cy="9856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82646" y="953877"/>
            <a:ext cx="925178" cy="1457325"/>
            <a:chOff x="4240362" y="1928291"/>
            <a:chExt cx="1233570" cy="19431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329" y="2858252"/>
              <a:ext cx="1133603" cy="90887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0362" y="1928291"/>
              <a:ext cx="1154388" cy="19431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866" y="1585016"/>
            <a:ext cx="1154255" cy="9779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27" y="1071243"/>
            <a:ext cx="865791" cy="145732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8169" y1="18679" x2="13078" y2="19362"/>
                        <a14:foregroundMark x1="20523" y1="13440" x2="3018" y2="2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217" flipH="1">
            <a:off x="5284616" y="1566117"/>
            <a:ext cx="1025957" cy="101358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93" y="1071243"/>
            <a:ext cx="865791" cy="1457325"/>
          </a:xfrm>
          <a:prstGeom prst="rect">
            <a:avLst/>
          </a:prstGeom>
        </p:spPr>
      </p:pic>
      <p:sp>
        <p:nvSpPr>
          <p:cNvPr id="4" name="Oval 3">
            <a:hlinkClick r:id="rId17" action="ppaction://hlinksldjump"/>
          </p:cNvPr>
          <p:cNvSpPr/>
          <p:nvPr/>
        </p:nvSpPr>
        <p:spPr>
          <a:xfrm>
            <a:off x="2145341" y="888142"/>
            <a:ext cx="420392" cy="40042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56" name="Oval 55">
            <a:hlinkClick r:id="rId18" action="ppaction://hlinksldjump"/>
          </p:cNvPr>
          <p:cNvSpPr/>
          <p:nvPr/>
        </p:nvSpPr>
        <p:spPr>
          <a:xfrm>
            <a:off x="3307087" y="888142"/>
            <a:ext cx="420392" cy="40042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68" name="Oval 67">
            <a:hlinkClick r:id="rId19" action="ppaction://hlinksldjump"/>
          </p:cNvPr>
          <p:cNvSpPr/>
          <p:nvPr/>
        </p:nvSpPr>
        <p:spPr>
          <a:xfrm>
            <a:off x="5631593" y="925783"/>
            <a:ext cx="420392" cy="40042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9900"/>
                </a:solidFill>
              </a:rPr>
              <a:t>4</a:t>
            </a:r>
          </a:p>
        </p:txBody>
      </p:sp>
      <p:pic>
        <p:nvPicPr>
          <p:cNvPr id="1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24919" y="-2815650"/>
            <a:ext cx="457200" cy="457200"/>
          </a:xfrm>
          <a:prstGeom prst="rect">
            <a:avLst/>
          </a:prstGeom>
        </p:spPr>
      </p:pic>
      <p:pic>
        <p:nvPicPr>
          <p:cNvPr id="7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495376" y="-2827564"/>
            <a:ext cx="457200" cy="457200"/>
          </a:xfrm>
          <a:prstGeom prst="rect">
            <a:avLst/>
          </a:prstGeom>
        </p:spPr>
      </p:pic>
      <p:pic>
        <p:nvPicPr>
          <p:cNvPr id="76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555537" y="-2832993"/>
            <a:ext cx="457200" cy="457200"/>
          </a:xfrm>
          <a:prstGeom prst="rect">
            <a:avLst/>
          </a:prstGeom>
        </p:spPr>
      </p:pic>
      <p:pic>
        <p:nvPicPr>
          <p:cNvPr id="7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523575" y="-2812574"/>
            <a:ext cx="457200" cy="457200"/>
          </a:xfrm>
          <a:prstGeom prst="rect">
            <a:avLst/>
          </a:prstGeom>
        </p:spPr>
      </p:pic>
      <p:pic>
        <p:nvPicPr>
          <p:cNvPr id="7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39219" y="-2701350"/>
            <a:ext cx="457200" cy="457200"/>
          </a:xfrm>
          <a:prstGeom prst="rect">
            <a:avLst/>
          </a:prstGeom>
        </p:spPr>
      </p:pic>
      <p:pic>
        <p:nvPicPr>
          <p:cNvPr id="7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53519" y="-2587050"/>
            <a:ext cx="457200" cy="457200"/>
          </a:xfrm>
          <a:prstGeom prst="rect">
            <a:avLst/>
          </a:prstGeom>
        </p:spPr>
      </p:pic>
      <p:pic>
        <p:nvPicPr>
          <p:cNvPr id="8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967819" y="-2472750"/>
            <a:ext cx="457200" cy="457200"/>
          </a:xfrm>
          <a:prstGeom prst="rect">
            <a:avLst/>
          </a:prstGeom>
        </p:spPr>
      </p:pic>
      <p:pic>
        <p:nvPicPr>
          <p:cNvPr id="8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082119" y="-2358450"/>
            <a:ext cx="457200" cy="457200"/>
          </a:xfrm>
          <a:prstGeom prst="rect">
            <a:avLst/>
          </a:prstGeom>
        </p:spPr>
      </p:pic>
      <p:pic>
        <p:nvPicPr>
          <p:cNvPr id="8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196419" y="-2244150"/>
            <a:ext cx="457200" cy="457200"/>
          </a:xfrm>
          <a:prstGeom prst="rect">
            <a:avLst/>
          </a:prstGeom>
        </p:spPr>
      </p:pic>
      <p:pic>
        <p:nvPicPr>
          <p:cNvPr id="8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310719" y="-2129850"/>
            <a:ext cx="457200" cy="457200"/>
          </a:xfrm>
          <a:prstGeom prst="rect">
            <a:avLst/>
          </a:prstGeom>
        </p:spPr>
      </p:pic>
      <p:pic>
        <p:nvPicPr>
          <p:cNvPr id="8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425019" y="-2015550"/>
            <a:ext cx="457200" cy="457200"/>
          </a:xfrm>
          <a:prstGeom prst="rect">
            <a:avLst/>
          </a:prstGeom>
        </p:spPr>
      </p:pic>
      <p:pic>
        <p:nvPicPr>
          <p:cNvPr id="9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539319" y="-1901250"/>
            <a:ext cx="457200" cy="457200"/>
          </a:xfrm>
          <a:prstGeom prst="rect">
            <a:avLst/>
          </a:prstGeom>
        </p:spPr>
      </p:pic>
      <p:pic>
        <p:nvPicPr>
          <p:cNvPr id="96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53619" y="-1786950"/>
            <a:ext cx="457200" cy="457200"/>
          </a:xfrm>
          <a:prstGeom prst="rect">
            <a:avLst/>
          </a:prstGeom>
        </p:spPr>
      </p:pic>
      <p:pic>
        <p:nvPicPr>
          <p:cNvPr id="9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767919" y="-1672650"/>
            <a:ext cx="457200" cy="457200"/>
          </a:xfrm>
          <a:prstGeom prst="rect">
            <a:avLst/>
          </a:prstGeom>
        </p:spPr>
      </p:pic>
      <p:pic>
        <p:nvPicPr>
          <p:cNvPr id="9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82219" y="-1558350"/>
            <a:ext cx="457200" cy="457200"/>
          </a:xfrm>
          <a:prstGeom prst="rect">
            <a:avLst/>
          </a:prstGeom>
        </p:spPr>
      </p:pic>
      <p:pic>
        <p:nvPicPr>
          <p:cNvPr id="9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996519" y="-1444050"/>
            <a:ext cx="457200" cy="457200"/>
          </a:xfrm>
          <a:prstGeom prst="rect">
            <a:avLst/>
          </a:prstGeom>
        </p:spPr>
      </p:pic>
      <p:pic>
        <p:nvPicPr>
          <p:cNvPr id="10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110819" y="-1329750"/>
            <a:ext cx="457200" cy="457200"/>
          </a:xfrm>
          <a:prstGeom prst="rect">
            <a:avLst/>
          </a:prstGeom>
        </p:spPr>
      </p:pic>
      <p:pic>
        <p:nvPicPr>
          <p:cNvPr id="10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225119" y="-1215450"/>
            <a:ext cx="457200" cy="457200"/>
          </a:xfrm>
          <a:prstGeom prst="rect">
            <a:avLst/>
          </a:prstGeom>
        </p:spPr>
      </p:pic>
      <p:pic>
        <p:nvPicPr>
          <p:cNvPr id="10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339419" y="-1101150"/>
            <a:ext cx="457200" cy="457200"/>
          </a:xfrm>
          <a:prstGeom prst="rect">
            <a:avLst/>
          </a:prstGeom>
        </p:spPr>
      </p:pic>
      <p:pic>
        <p:nvPicPr>
          <p:cNvPr id="10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453719" y="-986850"/>
            <a:ext cx="457200" cy="457200"/>
          </a:xfrm>
          <a:prstGeom prst="rect">
            <a:avLst/>
          </a:prstGeom>
        </p:spPr>
      </p:pic>
      <p:sp>
        <p:nvSpPr>
          <p:cNvPr id="57" name="Oval 56">
            <a:hlinkClick r:id="" action="ppaction://noaction"/>
          </p:cNvPr>
          <p:cNvSpPr/>
          <p:nvPr/>
        </p:nvSpPr>
        <p:spPr>
          <a:xfrm>
            <a:off x="4439180" y="925783"/>
            <a:ext cx="420392" cy="40042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9900"/>
                </a:solidFill>
                <a:hlinkClick r:id="rId21" action="ppaction://hlinksldjump"/>
              </a:rPr>
              <a:t>3</a:t>
            </a:r>
            <a:endParaRPr lang="en-US" sz="27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3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5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27448 -0.28912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4" y="-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58412 -0.16527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06" y="-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14987 -0.43078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-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595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11536 -0.52639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31818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31818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31818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31818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31818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31818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31818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31818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31818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31818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31818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31818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31818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31818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audio>
              <p:cMediaNode vol="31818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  <p:audio>
              <p:cMediaNode vol="31818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  <p:audio>
              <p:cMediaNode vol="31818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audio>
              <p:cMediaNode vol="31818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3181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audio>
              <p:cMediaNode vol="31818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</p:childTnLst>
        </p:cTn>
      </p:par>
    </p:tnLst>
    <p:bldLst>
      <p:bldP spid="4" grpId="0" animBg="1"/>
      <p:bldP spid="56" grpId="0" animBg="1"/>
      <p:bldP spid="68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0" y="330798"/>
            <a:ext cx="9174479" cy="406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24" y="3841558"/>
            <a:ext cx="5365376" cy="266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52480" y="1447542"/>
            <a:ext cx="676046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spcBef>
                <a:spcPts val="600"/>
              </a:spcBef>
            </a:pP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hững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0683" y="4425775"/>
            <a:ext cx="3949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nl-NL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ách </a:t>
            </a:r>
            <a:r>
              <a:rPr lang="nl-NL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chu vi và diện tích của HCN; thước </a:t>
            </a:r>
            <a:r>
              <a:rPr lang="nl-NL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đo; </a:t>
            </a:r>
            <a:r>
              <a:rPr lang="nl-NL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bàn.</a:t>
            </a:r>
            <a:endParaRPr lang="en-US" sz="24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14" y="5501387"/>
            <a:ext cx="1385171" cy="58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10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81088"/>
          </a:xfrm>
          <a:prstGeom prst="rect">
            <a:avLst/>
          </a:prstGeom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694" y="3949135"/>
            <a:ext cx="6091518" cy="236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13094" y="4538146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chu vi, diện tích của mặt bàn đang ngồi học.</a:t>
            </a:r>
            <a:endParaRPr lang="en-US" sz="24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0" y="330798"/>
            <a:ext cx="9174479" cy="406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52480" y="1447542"/>
            <a:ext cx="676046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spcBef>
                <a:spcPts val="600"/>
              </a:spcBef>
            </a:pP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ần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14" y="5501387"/>
            <a:ext cx="1385171" cy="58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33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68" y="3841557"/>
            <a:ext cx="5301502" cy="236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37831" y="4501415"/>
            <a:ext cx="3287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24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1" y="330798"/>
            <a:ext cx="8629426" cy="384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65162" y="1544953"/>
            <a:ext cx="6760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14" y="5501387"/>
            <a:ext cx="1385171" cy="58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15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1" y="330798"/>
            <a:ext cx="8629426" cy="384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65162" y="1544953"/>
            <a:ext cx="6760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68" y="3841557"/>
            <a:ext cx="5301502" cy="236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349348" y="4589517"/>
            <a:ext cx="373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endParaRPr lang="en-US" sz="24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14" y="5501387"/>
            <a:ext cx="1385171" cy="58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44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338950" y="528866"/>
            <a:ext cx="3726873" cy="7481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3949421" y="2081080"/>
            <a:ext cx="7281481" cy="2652285"/>
          </a:xfrm>
          <a:prstGeom prst="horizontalScroll">
            <a:avLst/>
          </a:prstGeom>
          <a:solidFill>
            <a:srgbClr val="CC00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/>
              <a:t>Trước khi thực hiện một nhiệm vụ, cần xác định những gì đã cho, cần làm gì hay tạo ra sản phẩm nào.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32813" y="1627874"/>
            <a:ext cx="3216608" cy="4511429"/>
            <a:chOff x="1082437" y="1224464"/>
            <a:chExt cx="3216608" cy="45114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2437" y="1224464"/>
              <a:ext cx="3216608" cy="4511429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3739488" y="1624083"/>
              <a:ext cx="450376" cy="464025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182206" y="1924335"/>
              <a:ext cx="297976" cy="302526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564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400898" y="531867"/>
            <a:ext cx="3457933" cy="59598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57400" y="1667436"/>
            <a:ext cx="7893424" cy="2985246"/>
            <a:chOff x="5425299" y="2918692"/>
            <a:chExt cx="8213260" cy="4906438"/>
          </a:xfrm>
        </p:grpSpPr>
        <p:sp>
          <p:nvSpPr>
            <p:cNvPr id="5" name="Rectangle 4"/>
            <p:cNvSpPr/>
            <p:nvPr/>
          </p:nvSpPr>
          <p:spPr>
            <a:xfrm>
              <a:off x="5752034" y="3614082"/>
              <a:ext cx="7765518" cy="3515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3200" dirty="0" err="1">
                  <a:solidFill>
                    <a:srgbClr val="3333CC"/>
                  </a:solidFill>
                </a:rPr>
                <a:t>Em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hãy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diễn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đạt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câu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tục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ngữ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sau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theo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cách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nói</a:t>
              </a:r>
              <a:r>
                <a:rPr lang="en-US" sz="3200" dirty="0">
                  <a:solidFill>
                    <a:srgbClr val="3333CC"/>
                  </a:solidFill>
                </a:rPr>
                <a:t> “</a:t>
              </a:r>
              <a:r>
                <a:rPr lang="en-US" sz="3200" dirty="0" err="1">
                  <a:solidFill>
                    <a:srgbClr val="FF0000"/>
                  </a:solidFill>
                </a:rPr>
                <a:t>Nếu</a:t>
              </a:r>
              <a:r>
                <a:rPr lang="en-US" sz="3200" dirty="0">
                  <a:solidFill>
                    <a:srgbClr val="FF0000"/>
                  </a:solidFill>
                </a:rPr>
                <a:t>…</a:t>
              </a:r>
              <a:r>
                <a:rPr lang="en-US" sz="3200" dirty="0" err="1">
                  <a:solidFill>
                    <a:srgbClr val="FF0000"/>
                  </a:solidFill>
                </a:rPr>
                <a:t>thì</a:t>
              </a:r>
              <a:r>
                <a:rPr lang="en-US" sz="3200" dirty="0">
                  <a:solidFill>
                    <a:srgbClr val="FF0000"/>
                  </a:solidFill>
                </a:rPr>
                <a:t>…</a:t>
              </a:r>
              <a:r>
                <a:rPr lang="en-US" sz="3200" dirty="0">
                  <a:solidFill>
                    <a:srgbClr val="3333CC"/>
                  </a:solidFill>
                </a:rPr>
                <a:t>”:</a:t>
              </a:r>
            </a:p>
            <a:p>
              <a:pPr algn="ctr"/>
              <a:r>
                <a:rPr lang="en-US" sz="3200" dirty="0" err="1">
                  <a:solidFill>
                    <a:srgbClr val="3333CC"/>
                  </a:solidFill>
                </a:rPr>
                <a:t>Bao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giờ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cho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đến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tháng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năm</a:t>
              </a:r>
              <a:r>
                <a:rPr lang="en-US" sz="3200" dirty="0">
                  <a:solidFill>
                    <a:srgbClr val="3333CC"/>
                  </a:solidFill>
                </a:rPr>
                <a:t/>
              </a:r>
              <a:br>
                <a:rPr lang="en-US" sz="3200" dirty="0">
                  <a:solidFill>
                    <a:srgbClr val="3333CC"/>
                  </a:solidFill>
                </a:rPr>
              </a:br>
              <a:r>
                <a:rPr lang="en-US" sz="3200" dirty="0" err="1">
                  <a:solidFill>
                    <a:srgbClr val="3333CC"/>
                  </a:solidFill>
                </a:rPr>
                <a:t>Thổi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nồi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cơm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nếp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vừa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nằm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vừa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ăn</a:t>
              </a:r>
              <a:r>
                <a:rPr lang="en-US" sz="3200" dirty="0">
                  <a:solidFill>
                    <a:srgbClr val="3333CC"/>
                  </a:solidFill>
                </a:rPr>
                <a:t>.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425299" y="2918692"/>
              <a:ext cx="8213260" cy="4906438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2057400" y="5096435"/>
            <a:ext cx="7893424" cy="1089212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 đến tháng năm </a:t>
            </a:r>
            <a:r>
              <a:rPr lang="nl-N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thổi nồi cơm nếp vừa nằm, vừa ăn.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82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5E2FA4-701D-4C92-898E-7EE4AF07FEBA}"/>
              </a:ext>
            </a:extLst>
          </p:cNvPr>
          <p:cNvSpPr txBox="1"/>
          <p:nvPr/>
        </p:nvSpPr>
        <p:spPr>
          <a:xfrm>
            <a:off x="2792374" y="1745485"/>
            <a:ext cx="6916404" cy="18743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vi-VN" sz="4000" b="1" dirty="0">
                <a:ln w="28575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</a:t>
            </a:r>
            <a:r>
              <a:rPr lang="en-US" sz="4000" b="1" dirty="0" smtClean="0">
                <a:ln w="28575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30</a:t>
            </a:r>
            <a:endParaRPr lang="vi-VN" sz="4000" b="1" dirty="0">
              <a:ln w="28575">
                <a:noFill/>
              </a:ln>
              <a:solidFill>
                <a:srgbClr val="00B05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NHIỆM VỤ</a:t>
            </a:r>
            <a:endParaRPr lang="vi-VN" sz="4400" b="1" dirty="0">
              <a:ln w="28575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3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901856" y="233456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32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400" y="1310006"/>
              <a:ext cx="722412" cy="665379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1077201" y="4924986"/>
            <a:ext cx="4678140" cy="13138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307" y="1019112"/>
            <a:ext cx="4745375" cy="3865533"/>
          </a:xfrm>
          <a:prstGeom prst="rect">
            <a:avLst/>
          </a:prstGeom>
        </p:spPr>
      </p:pic>
      <p:sp>
        <p:nvSpPr>
          <p:cNvPr id="21" name="Cloud 20"/>
          <p:cNvSpPr/>
          <p:nvPr/>
        </p:nvSpPr>
        <p:spPr>
          <a:xfrm>
            <a:off x="5970494" y="1869141"/>
            <a:ext cx="5351929" cy="2677559"/>
          </a:xfrm>
          <a:prstGeom prst="cloud">
            <a:avLst/>
          </a:prstGeom>
          <a:solidFill>
            <a:schemeClr val="bg1"/>
          </a:solidFill>
          <a:ln w="28575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3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3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3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3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3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3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3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6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901856" y="233456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32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400" y="1310006"/>
              <a:ext cx="722412" cy="665379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1104095" y="4898092"/>
            <a:ext cx="4678140" cy="13138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201" y="1019112"/>
            <a:ext cx="4745375" cy="386553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333565" y="1519518"/>
            <a:ext cx="4746812" cy="3818964"/>
          </a:xfrm>
          <a:prstGeom prst="roundRect">
            <a:avLst/>
          </a:prstGeom>
          <a:solidFill>
            <a:srgbClr val="FF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vi-VN" sz="2400" dirty="0">
                <a:solidFill>
                  <a:srgbClr val="FF0000"/>
                </a:solidFill>
              </a:rPr>
              <a:t>• Những gì đã cho là: 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457200" indent="-282575">
              <a:lnSpc>
                <a:spcPct val="130000"/>
              </a:lnSpc>
              <a:buFontTx/>
              <a:buChar char="-"/>
            </a:pPr>
            <a:r>
              <a:rPr lang="vi-VN" sz="2400" dirty="0" smtClean="0">
                <a:solidFill>
                  <a:srgbClr val="3333CC"/>
                </a:solidFill>
              </a:rPr>
              <a:t>Tờ </a:t>
            </a:r>
            <a:r>
              <a:rPr lang="vi-VN" sz="2400" dirty="0">
                <a:solidFill>
                  <a:srgbClr val="3333CC"/>
                </a:solidFill>
              </a:rPr>
              <a:t>giấy màu xanh; </a:t>
            </a:r>
            <a:endParaRPr lang="en-US" sz="2400" dirty="0" smtClean="0">
              <a:solidFill>
                <a:srgbClr val="3333CC"/>
              </a:solidFill>
            </a:endParaRPr>
          </a:p>
          <a:p>
            <a:pPr marL="457200" indent="-282575">
              <a:lnSpc>
                <a:spcPct val="130000"/>
              </a:lnSpc>
              <a:buFontTx/>
              <a:buChar char="-"/>
            </a:pPr>
            <a:r>
              <a:rPr lang="vi-VN" sz="2400" dirty="0" smtClean="0">
                <a:solidFill>
                  <a:srgbClr val="3333CC"/>
                </a:solidFill>
              </a:rPr>
              <a:t>Cách </a:t>
            </a:r>
            <a:r>
              <a:rPr lang="vi-VN" sz="2400" dirty="0">
                <a:solidFill>
                  <a:srgbClr val="3333CC"/>
                </a:solidFill>
              </a:rPr>
              <a:t>gấp con ếch đã được học. </a:t>
            </a:r>
            <a:endParaRPr lang="en-US" sz="2400" dirty="0" smtClean="0">
              <a:solidFill>
                <a:srgbClr val="3333CC"/>
              </a:solidFill>
            </a:endParaRPr>
          </a:p>
          <a:p>
            <a:pPr>
              <a:lnSpc>
                <a:spcPct val="130000"/>
              </a:lnSpc>
            </a:pPr>
            <a:r>
              <a:rPr lang="vi-VN" sz="2400" dirty="0" smtClean="0">
                <a:solidFill>
                  <a:srgbClr val="FF0000"/>
                </a:solidFill>
              </a:rPr>
              <a:t>• </a:t>
            </a:r>
            <a:r>
              <a:rPr lang="vi-VN" sz="2400" dirty="0">
                <a:solidFill>
                  <a:srgbClr val="FF0000"/>
                </a:solidFill>
              </a:rPr>
              <a:t>Sản phẩm tạo ra là: </a:t>
            </a:r>
            <a:endParaRPr lang="en-US" sz="2400" dirty="0" smtClean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</a:t>
            </a:r>
            <a:r>
              <a:rPr lang="vi-VN" sz="2400" dirty="0" smtClean="0">
                <a:solidFill>
                  <a:srgbClr val="3333CC"/>
                </a:solidFill>
              </a:rPr>
              <a:t>Con </a:t>
            </a:r>
            <a:r>
              <a:rPr lang="vi-VN" sz="2400" dirty="0">
                <a:solidFill>
                  <a:srgbClr val="3333CC"/>
                </a:solidFill>
              </a:rPr>
              <a:t>ếch giấy màu xanh.</a:t>
            </a:r>
            <a:endParaRPr lang="en-US" sz="24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0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042133" y="295355"/>
            <a:ext cx="10094441" cy="1016803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1313" indent="-341313">
              <a:lnSpc>
                <a:spcPct val="13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+ 16 : 2</a:t>
            </a:r>
            <a:r>
              <a:rPr lang="en-US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26728" y="1592542"/>
            <a:ext cx="786423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vi-VN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nhiệm vụ trên, hai bạn An và Hoa xác định như sau:</a:t>
            </a:r>
            <a:endParaRPr lang="en-US" sz="23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245818"/>
              </p:ext>
            </p:extLst>
          </p:nvPr>
        </p:nvGraphicFramePr>
        <p:xfrm>
          <a:off x="1173557" y="2313181"/>
          <a:ext cx="6426362" cy="365380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9052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211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57805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endParaRPr lang="en-US" sz="23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Hoa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endParaRPr lang="en-US" sz="23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64792">
                <a:tc>
                  <a:txBody>
                    <a:bodyPr/>
                    <a:lstStyle/>
                    <a:p>
                      <a:pPr marL="0" indent="53975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0" indent="53975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Dãy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phép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indent="231775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 + 16 : 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vi-VN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Những gì đã cho: </a:t>
                      </a:r>
                      <a:endParaRPr lang="en-US" sz="2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vi-VN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Dãy phép tính 68 + 16 : 2 </a:t>
                      </a:r>
                      <a:endParaRPr lang="en-US" sz="2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vi-VN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 tắc về thứ tự ưu tiên thực hiện các phép tính.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96537">
                <a:tc>
                  <a:txBody>
                    <a:bodyPr/>
                    <a:lstStyle/>
                    <a:p>
                      <a:pPr marL="0" indent="53975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287338" indent="-233363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dãy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phép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231775" indent="-231775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dãy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phép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7997588" y="2425288"/>
            <a:ext cx="3512996" cy="3375012"/>
            <a:chOff x="7983941" y="2602711"/>
            <a:chExt cx="3512996" cy="3375012"/>
          </a:xfrm>
        </p:grpSpPr>
        <p:grpSp>
          <p:nvGrpSpPr>
            <p:cNvPr id="2" name="Group 1"/>
            <p:cNvGrpSpPr/>
            <p:nvPr/>
          </p:nvGrpSpPr>
          <p:grpSpPr>
            <a:xfrm>
              <a:off x="7983941" y="2602711"/>
              <a:ext cx="3512996" cy="3375012"/>
              <a:chOff x="1265496" y="1987076"/>
              <a:chExt cx="4353025" cy="3993026"/>
            </a:xfrm>
            <a:solidFill>
              <a:srgbClr val="FFE1FF"/>
            </a:solidFill>
          </p:grpSpPr>
          <p:sp>
            <p:nvSpPr>
              <p:cNvPr id="8" name="Rounded Rectangle 7"/>
              <p:cNvSpPr/>
              <p:nvPr/>
            </p:nvSpPr>
            <p:spPr>
              <a:xfrm>
                <a:off x="1265496" y="1987076"/>
                <a:ext cx="4353025" cy="3993026"/>
              </a:xfrm>
              <a:prstGeom prst="roundRect">
                <a:avLst/>
              </a:prstGeom>
              <a:grpFill/>
              <a:ln w="28575">
                <a:solidFill>
                  <a:srgbClr val="FF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6348" y="2265129"/>
                <a:ext cx="2113902" cy="1058232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8065827" y="4031946"/>
              <a:ext cx="3330057" cy="1791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trao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đổi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xác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định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nhiệm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vụ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đầy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đủ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hơn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5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85032" y="267878"/>
            <a:ext cx="4353220" cy="70154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220" y="300501"/>
            <a:ext cx="695325" cy="647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5802" y="1326639"/>
            <a:ext cx="5714998" cy="4872455"/>
            <a:chOff x="766484" y="1326639"/>
            <a:chExt cx="5714998" cy="4872455"/>
          </a:xfrm>
        </p:grpSpPr>
        <p:sp>
          <p:nvSpPr>
            <p:cNvPr id="13" name="Rounded Rectangle 12"/>
            <p:cNvSpPr/>
            <p:nvPr/>
          </p:nvSpPr>
          <p:spPr>
            <a:xfrm>
              <a:off x="766484" y="1326639"/>
              <a:ext cx="5714998" cy="487245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14400" y="1589908"/>
              <a:ext cx="5567082" cy="2263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just">
                <a:lnSpc>
                  <a:spcPct val="114000"/>
                </a:lnSpc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v"/>
              </a:pPr>
              <a:r>
                <a:rPr lang="vi-VN" sz="2300" dirty="0">
                  <a:solidFill>
                    <a:srgbClr val="3333CC"/>
                  </a:solidFill>
                </a:rPr>
                <a:t>Cô giáo giao nhiệm vụ cho mỗi bạn: </a:t>
              </a:r>
              <a:endParaRPr lang="en-US" sz="2300" dirty="0" smtClean="0">
                <a:solidFill>
                  <a:srgbClr val="3333CC"/>
                </a:solidFill>
              </a:endParaRPr>
            </a:p>
            <a:p>
              <a:pPr marL="457200" indent="-457200" algn="just">
                <a:lnSpc>
                  <a:spcPct val="114000"/>
                </a:lnSpc>
                <a:spcAft>
                  <a:spcPts val="600"/>
                </a:spcAft>
                <a:buClr>
                  <a:srgbClr val="FF0000"/>
                </a:buClr>
                <a:buAutoNum type="alphaLcPeriod"/>
              </a:pPr>
              <a:r>
                <a:rPr lang="vi-VN" sz="2300" dirty="0" smtClean="0">
                  <a:solidFill>
                    <a:srgbClr val="3333CC"/>
                  </a:solidFill>
                </a:rPr>
                <a:t>Dùng </a:t>
              </a:r>
              <a:r>
                <a:rPr lang="vi-VN" sz="2300" dirty="0">
                  <a:solidFill>
                    <a:srgbClr val="3333CC"/>
                  </a:solidFill>
                </a:rPr>
                <a:t>một tờ giấy màu vàng để gấp và cắt thành ngôi sao năm cánh. </a:t>
              </a:r>
              <a:endParaRPr lang="en-US" sz="2300" dirty="0" smtClean="0">
                <a:solidFill>
                  <a:srgbClr val="3333CC"/>
                </a:solidFill>
              </a:endParaRPr>
            </a:p>
            <a:p>
              <a:pPr marL="457200" indent="-457200" algn="just">
                <a:lnSpc>
                  <a:spcPct val="114000"/>
                </a:lnSpc>
                <a:spcAft>
                  <a:spcPts val="600"/>
                </a:spcAft>
                <a:buClr>
                  <a:srgbClr val="FF0000"/>
                </a:buClr>
                <a:buAutoNum type="alphaLcPeriod"/>
              </a:pPr>
              <a:r>
                <a:rPr lang="vi-VN" sz="2300" dirty="0" smtClean="0">
                  <a:solidFill>
                    <a:srgbClr val="3333CC"/>
                  </a:solidFill>
                </a:rPr>
                <a:t>Tạo </a:t>
              </a:r>
              <a:r>
                <a:rPr lang="vi-VN" sz="2300" dirty="0">
                  <a:solidFill>
                    <a:srgbClr val="3333CC"/>
                  </a:solidFill>
                </a:rPr>
                <a:t>trang trình chiếu về cơ quan tuần hoàn của con </a:t>
              </a:r>
              <a:r>
                <a:rPr lang="vi-VN" sz="2300" dirty="0" smtClean="0">
                  <a:solidFill>
                    <a:srgbClr val="3333CC"/>
                  </a:solidFill>
                </a:rPr>
                <a:t>người.</a:t>
              </a:r>
              <a:endParaRPr lang="en-US" sz="2300" b="1" dirty="0" smtClean="0">
                <a:solidFill>
                  <a:srgbClr val="3333CC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3490" y="3903764"/>
              <a:ext cx="2498868" cy="20420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8979" y="3890318"/>
              <a:ext cx="2608590" cy="202860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6548716" y="1146412"/>
            <a:ext cx="5043071" cy="5139785"/>
            <a:chOff x="6548716" y="1146412"/>
            <a:chExt cx="5043071" cy="5139785"/>
          </a:xfrm>
        </p:grpSpPr>
        <p:grpSp>
          <p:nvGrpSpPr>
            <p:cNvPr id="15" name="Group 14"/>
            <p:cNvGrpSpPr/>
            <p:nvPr/>
          </p:nvGrpSpPr>
          <p:grpSpPr>
            <a:xfrm>
              <a:off x="6548716" y="1146412"/>
              <a:ext cx="5043071" cy="5139785"/>
              <a:chOff x="6964953" y="1989766"/>
              <a:chExt cx="5043071" cy="5139785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6964953" y="1989766"/>
                <a:ext cx="5043071" cy="5139785"/>
                <a:chOff x="2847" y="1261892"/>
                <a:chExt cx="6248972" cy="6080955"/>
              </a:xfrm>
              <a:solidFill>
                <a:srgbClr val="FFE1FF"/>
              </a:solidFill>
            </p:grpSpPr>
            <p:sp>
              <p:nvSpPr>
                <p:cNvPr id="18" name="Rounded Rectangle 17"/>
                <p:cNvSpPr/>
                <p:nvPr/>
              </p:nvSpPr>
              <p:spPr>
                <a:xfrm>
                  <a:off x="2847" y="1491918"/>
                  <a:ext cx="6248972" cy="5850929"/>
                </a:xfrm>
                <a:prstGeom prst="roundRect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44211" y="1261892"/>
                  <a:ext cx="1889180" cy="1302618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17" name="Rectangle 16"/>
              <p:cNvSpPr/>
              <p:nvPr/>
            </p:nvSpPr>
            <p:spPr>
              <a:xfrm>
                <a:off x="6964954" y="3077326"/>
                <a:ext cx="5043070" cy="864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:r>
                  <a:rPr lang="en-US" sz="2200" dirty="0" err="1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Em</a:t>
                </a:r>
                <a:r>
                  <a:rPr lang="en-US" sz="2200" dirty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hãy</a:t>
                </a:r>
                <a:r>
                  <a:rPr lang="en-US" sz="2200" dirty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trao</a:t>
                </a:r>
                <a:r>
                  <a:rPr lang="en-US" sz="2200" dirty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đổi</a:t>
                </a:r>
                <a:r>
                  <a:rPr lang="en-US" sz="2200" dirty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2200" dirty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bạn</a:t>
                </a:r>
                <a:r>
                  <a:rPr lang="en-US" sz="2200" dirty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200" dirty="0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hoàn</a:t>
                </a:r>
                <a:r>
                  <a:rPr lang="en-US" sz="2200" dirty="0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thành</a:t>
                </a:r>
                <a:r>
                  <a:rPr lang="en-US" sz="2200" dirty="0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phiếu</a:t>
                </a:r>
                <a:r>
                  <a:rPr lang="en-US" sz="2200" dirty="0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2200" dirty="0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tập</a:t>
                </a:r>
                <a:r>
                  <a:rPr lang="en-US" sz="2200" dirty="0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2200" dirty="0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2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4018" y="3108878"/>
              <a:ext cx="4806745" cy="2877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56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5032" y="317246"/>
            <a:ext cx="4353220" cy="701545"/>
            <a:chOff x="4085032" y="617500"/>
            <a:chExt cx="4353220" cy="701545"/>
          </a:xfrm>
        </p:grpSpPr>
        <p:sp>
          <p:nvSpPr>
            <p:cNvPr id="4" name="Rounded Rectangle 3"/>
            <p:cNvSpPr/>
            <p:nvPr/>
          </p:nvSpPr>
          <p:spPr>
            <a:xfrm>
              <a:off x="4085032" y="617500"/>
              <a:ext cx="4353220" cy="7015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LUYỆN TẬP</a:t>
              </a:r>
              <a:endPara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6220" y="650123"/>
              <a:ext cx="695325" cy="647700"/>
            </a:xfrm>
            <a:prstGeom prst="rect">
              <a:avLst/>
            </a:prstGeom>
          </p:spPr>
        </p:pic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497733"/>
              </p:ext>
            </p:extLst>
          </p:nvPr>
        </p:nvGraphicFramePr>
        <p:xfrm>
          <a:off x="1215945" y="1965277"/>
          <a:ext cx="9688617" cy="333733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6116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769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995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endParaRPr lang="en-US" sz="3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3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88968">
                <a:tc>
                  <a:txBody>
                    <a:bodyPr/>
                    <a:lstStyle/>
                    <a:p>
                      <a:pPr marL="0" indent="53975">
                        <a:spcAft>
                          <a:spcPts val="600"/>
                        </a:spcAft>
                      </a:pPr>
                      <a:r>
                        <a:rPr lang="en-US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342900" indent="-342900">
                        <a:spcAft>
                          <a:spcPts val="600"/>
                        </a:spcAft>
                        <a:buFontTx/>
                        <a:buChar char="-"/>
                      </a:pP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Tờ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vàng</a:t>
                      </a:r>
                      <a:endParaRPr lang="en-US" sz="24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spcAft>
                          <a:spcPts val="600"/>
                        </a:spcAft>
                        <a:buFontTx/>
                        <a:buChar char="-"/>
                      </a:pP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cắt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dán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53975">
                        <a:spcAft>
                          <a:spcPts val="600"/>
                        </a:spcAft>
                      </a:pPr>
                      <a:r>
                        <a:rPr lang="en-US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231775" indent="-177800">
                        <a:spcAft>
                          <a:spcPts val="600"/>
                        </a:spcAft>
                      </a:pP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tuần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9242">
                <a:tc>
                  <a:txBody>
                    <a:bodyPr/>
                    <a:lstStyle/>
                    <a:p>
                      <a:pPr marL="0" indent="53975">
                        <a:spcAft>
                          <a:spcPts val="600"/>
                        </a:spcAft>
                      </a:pPr>
                      <a:r>
                        <a:rPr lang="en-US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0" indent="53975">
                        <a:spcAft>
                          <a:spcPts val="600"/>
                        </a:spcAft>
                      </a:pP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Ngôi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sao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cánh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53975">
                        <a:spcAft>
                          <a:spcPts val="600"/>
                        </a:spcAft>
                      </a:pPr>
                      <a:r>
                        <a:rPr lang="en-US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231775" indent="-177800">
                        <a:spcAft>
                          <a:spcPts val="600"/>
                        </a:spcAft>
                      </a:pP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Trang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chiếu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tuần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4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57737" y="320143"/>
            <a:ext cx="4353220" cy="701545"/>
            <a:chOff x="4057737" y="593505"/>
            <a:chExt cx="4353220" cy="701545"/>
          </a:xfrm>
        </p:grpSpPr>
        <p:sp>
          <p:nvSpPr>
            <p:cNvPr id="15" name="Rounded Rectangle 14"/>
            <p:cNvSpPr/>
            <p:nvPr/>
          </p:nvSpPr>
          <p:spPr>
            <a:xfrm>
              <a:off x="4057737" y="593505"/>
              <a:ext cx="4353220" cy="7015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32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 DỤNG</a:t>
              </a:r>
              <a:endPara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4959" y="612965"/>
              <a:ext cx="695907" cy="6684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355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3851</TotalTime>
  <Words>649</Words>
  <Application>Microsoft Office PowerPoint</Application>
  <PresentationFormat>Custom</PresentationFormat>
  <Paragraphs>82</Paragraphs>
  <Slides>17</Slides>
  <Notes>7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641</cp:revision>
  <dcterms:created xsi:type="dcterms:W3CDTF">2022-01-27T15:18:21Z</dcterms:created>
  <dcterms:modified xsi:type="dcterms:W3CDTF">2022-09-23T03:41:34Z</dcterms:modified>
</cp:coreProperties>
</file>